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836" autoAdjust="0"/>
  </p:normalViewPr>
  <p:slideViewPr>
    <p:cSldViewPr>
      <p:cViewPr varScale="1">
        <p:scale>
          <a:sx n="89" d="100"/>
          <a:sy n="89" d="100"/>
        </p:scale>
        <p:origin x="5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2418" y="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E71F-3CDD-4F9E-A351-8E9DDE9F4932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85F2-6161-4C63-ACEB-7382BD4A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комиссия, меня зовут Ращупкин Евгений, сегодня я представляю свою выпускную квалификационную работу на тему </a:t>
            </a:r>
            <a:r>
              <a:rPr lang="en-US" dirty="0"/>
              <a:t>“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Построение маршрута для дрона можно рассмотреть как задачу </a:t>
            </a:r>
            <a:r>
              <a:rPr lang="ru-RU" dirty="0" err="1"/>
              <a:t>комивояжера</a:t>
            </a:r>
            <a:r>
              <a:rPr lang="ru-RU" dirty="0"/>
              <a:t> - оптимизационной задача поиска циклического маршрута с наименьшей стоимостью через все узлы взвешенного графа.</a:t>
            </a:r>
            <a:br>
              <a:rPr lang="ru-RU" dirty="0"/>
            </a:br>
            <a:r>
              <a:rPr lang="ru-RU" dirty="0"/>
              <a:t>Для реализации построения маршрута было выбрано 3 алгоритма.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Алгоритм ближайшего соседа </a:t>
            </a:r>
            <a:r>
              <a:rPr lang="ru-RU" dirty="0" err="1"/>
              <a:t>Апроксимационный</a:t>
            </a:r>
            <a:r>
              <a:rPr lang="ru-RU" dirty="0"/>
              <a:t> алгоритм имеющий высокую скорость выполнения.</a:t>
            </a:r>
          </a:p>
          <a:p>
            <a:r>
              <a:rPr lang="ru-RU" dirty="0"/>
              <a:t>Алгоритм полного перебора является алгоритмом оптимального решения, но он не рекомендуется к использованию в случае, если количество точек съемки превышает 13.</a:t>
            </a:r>
          </a:p>
          <a:p>
            <a:r>
              <a:rPr lang="ru-RU" dirty="0"/>
              <a:t>Алгоритм предназначенный для прямоугольных областей более комплексный, но предоставляет достаточно точное решение для нужд сельского хозяйства, его особенностью является то, что в конечный маршрут входят точки, находящиеся вне полигона, но ограниченные прямоугольником.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будет рассмотрен каждый алгоритм подробнее.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алгоритмы включают в себя шаг дискретизации. </a:t>
            </a:r>
            <a:br>
              <a:rPr lang="ru-RU" dirty="0"/>
            </a:br>
            <a:r>
              <a:rPr lang="ru-RU" dirty="0"/>
              <a:t>Его суть в том, что область съемки делится на прямоугольники, представляющие области одного снимка дрона. Если один из углов или центр входят внутрь полигона, точка центра снимка добавляется в массив точек, предназначенных для посещения.</a:t>
            </a:r>
            <a:br>
              <a:rPr lang="ru-RU" dirty="0"/>
            </a:br>
            <a:r>
              <a:rPr lang="ru-RU" dirty="0"/>
              <a:t>В случае алгоритма для прямоугольных областей эта проверка не применяется и точка центра добавляется в массив точек для посещения.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работа алгоритма ближайшего соседа. Принцип его работы заключается в том, что следующая точка для посещения является точкой, ближайшей к текущей.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алгоритм работает в том числе и для нескольких полей, но как видно на слайде в случае алгоритма ближайшего соседа имеют место быть петли, делающие маршрут неоптимальным.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 перебирает все возможные пути дрона и выбирает оптимальный между ними, но стоит вновь подметить, что временная сложность алгоритма равна факториалу точек посещения.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для </a:t>
            </a:r>
            <a:r>
              <a:rPr lang="ru-RU" dirty="0" err="1"/>
              <a:t>прямоугольнх</a:t>
            </a:r>
            <a:r>
              <a:rPr lang="ru-RU" dirty="0"/>
              <a:t> областей состоит из 4х этапов.</a:t>
            </a:r>
            <a:br>
              <a:rPr lang="ru-RU" dirty="0"/>
            </a:br>
            <a:endParaRPr lang="ru-RU" dirty="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этап был описан ранее и в его результате у нас получается несколько прямоугольников. </a:t>
            </a:r>
            <a:br>
              <a:rPr lang="ru-RU" dirty="0"/>
            </a:br>
            <a:r>
              <a:rPr lang="ru-RU" dirty="0"/>
              <a:t>Вторым этапом идет построение маршрута внутри прямоугольника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 слайде представлено 2 случая с четным и нечетной высотой прямоугольника и нечетной шириной.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связывания прямоугольников используются такой метод. Для параллельных прямоугольников связываются 2 ближайшие грани</a:t>
            </a:r>
            <a:r>
              <a:rPr lang="en-US" dirty="0"/>
              <a:t>, </a:t>
            </a:r>
            <a:r>
              <a:rPr lang="ru-RU" dirty="0"/>
              <a:t>для прямоугольников расположенных на диагоналях, связываются ближайшие углы.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происходит по принципу того, что при связывании прямоугольника А к прямоугольнику В точки прямоугольника В вставляются после точки а начиная с необходимой точки В. Маршруты связывания определяются в результате использования Алгоритма </a:t>
            </a:r>
            <a:r>
              <a:rPr lang="ru-RU" dirty="0" err="1"/>
              <a:t>Борувки</a:t>
            </a:r>
            <a:r>
              <a:rPr lang="ru-RU" dirty="0"/>
              <a:t>, позволяющего найти минимальное </a:t>
            </a:r>
            <a:r>
              <a:rPr lang="ru-RU" dirty="0" err="1"/>
              <a:t>остовное</a:t>
            </a:r>
            <a:r>
              <a:rPr lang="ru-RU" dirty="0"/>
              <a:t> дерево.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применим для большого количества полей и позволяет с достаточной точностью находить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работы является </a:t>
            </a:r>
            <a:r>
              <a:rPr lang="en-US" dirty="0"/>
              <a:t>“</a:t>
            </a: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Для достижения данной цели, необходимо выполнить следующие задачи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9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разработан интерфейс для работы системой, он представлен на слайде и состоит из левого меню для взаимодействия с базой, карты с маршрутом и правого меню для установки параметров миссии.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разработано 14 функциональных тестов. Пример теста 9 </a:t>
            </a:r>
            <a:r>
              <a:rPr lang="en-US" dirty="0"/>
              <a:t>“</a:t>
            </a:r>
            <a:r>
              <a:rPr lang="ru-RU" dirty="0"/>
              <a:t>Редактирование камеры</a:t>
            </a:r>
            <a:r>
              <a:rPr lang="en-US" dirty="0"/>
              <a:t>”</a:t>
            </a:r>
            <a:r>
              <a:rPr lang="ru-RU" dirty="0"/>
              <a:t> представлен на слайде.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была опубликована следующая статья.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результаты </a:t>
            </a:r>
          </a:p>
          <a:p>
            <a:endParaRPr lang="ru-RU" dirty="0"/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данной работы обусловлена </a:t>
            </a:r>
            <a:r>
              <a:rPr lang="ru-RU" sz="1200" dirty="0">
                <a:latin typeface="Times New Roman"/>
                <a:cs typeface="Times New Roman"/>
              </a:rPr>
              <a:t>растущим интересом к применению беспилотных летательных аппаратов в сельском хозяйстве. В частности, дроны используются для мониторинга урожая за счет съемки полей.</a:t>
            </a: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Мое приложение позволит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Повысить эффективность использования БПЛА </a:t>
            </a:r>
          </a:p>
          <a:p>
            <a:r>
              <a:rPr lang="ru-RU" sz="1200" dirty="0">
                <a:latin typeface="Times New Roman"/>
                <a:cs typeface="Times New Roman"/>
              </a:rPr>
              <a:t>Сократить затраты на выезд специалистов</a:t>
            </a:r>
          </a:p>
          <a:p>
            <a:r>
              <a:rPr lang="ru-RU" sz="1200" dirty="0">
                <a:latin typeface="Times New Roman"/>
                <a:cs typeface="Times New Roman"/>
              </a:rPr>
              <a:t>И увеличить скорость и точность предварительной оценки затрат на выезд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Сравнительный обзор аналогов показал, что рассмотренные приложения в лице </a:t>
            </a:r>
            <a:endParaRPr lang="en-US" dirty="0"/>
          </a:p>
          <a:p>
            <a:r>
              <a:rPr lang="en-US" dirty="0" err="1"/>
              <a:t>DroneDeploy</a:t>
            </a:r>
            <a:r>
              <a:rPr lang="en-US" dirty="0"/>
              <a:t> Litchi Pix4D Capture </a:t>
            </a:r>
            <a:r>
              <a:rPr lang="en-US" dirty="0" err="1"/>
              <a:t>UgCS</a:t>
            </a:r>
            <a:endParaRPr lang="en-US" dirty="0"/>
          </a:p>
          <a:p>
            <a:r>
              <a:rPr lang="ru-RU" dirty="0"/>
              <a:t>Хоть и позволяют в том или ином виде строить маршрут, но когда дело касается добавления собственных дронов идет ограничение функционала, представленные аналоги имеют проприетарную лицензию и являются платными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моего приложения была разработана диаграмма вариантов использования.</a:t>
            </a:r>
            <a:br>
              <a:rPr lang="ru-RU" dirty="0"/>
            </a:br>
            <a:r>
              <a:rPr lang="ru-RU" dirty="0"/>
              <a:t>Главный актер, в лице пользователя может совершать действия над дроном, добавления, выбор, и если дрон выбран удаление и изменения. Аналогично для камеры, добавление, выбор, и если камера выбрана удаление и изменения. Также пользователь может обозначить старт и выделить область съемки. И если Дрон и камера выбраны, старт обозначен, а область съемки выделена, пользователь может построить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деятельности. Она представлена тремя основными потоками, первый завязан на том, чтобы выбрать дрон и изменить его, аналогично построен второй, выбор и изменение камеры. Третий поток завязан на построении маршрута. Вводом всех данных, валидацией и построении маршрута с возможностью его экспорта.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компонентов системы.</a:t>
            </a:r>
          </a:p>
          <a:p>
            <a:r>
              <a:rPr lang="ru-RU" dirty="0"/>
              <a:t>Она разделена на 3 уровня, </a:t>
            </a:r>
            <a:r>
              <a:rPr lang="ru-RU" dirty="0" err="1"/>
              <a:t>фронтенд</a:t>
            </a:r>
            <a:r>
              <a:rPr lang="ru-RU" dirty="0"/>
              <a:t>, бэкенд, и база данных.</a:t>
            </a:r>
          </a:p>
          <a:p>
            <a:r>
              <a:rPr lang="ru-RU" dirty="0" err="1"/>
              <a:t>Фронтенд</a:t>
            </a:r>
            <a:r>
              <a:rPr lang="ru-RU" dirty="0"/>
              <a:t> состоит из 3х компонентов Левое меню </a:t>
            </a:r>
            <a:r>
              <a:rPr lang="ru-RU" dirty="0" err="1"/>
              <a:t>предаставляет</a:t>
            </a:r>
            <a:r>
              <a:rPr lang="ru-RU" dirty="0"/>
              <a:t> пользователю интерфейс для </a:t>
            </a:r>
            <a:r>
              <a:rPr lang="ru-RU" dirty="0" err="1"/>
              <a:t>Круд</a:t>
            </a:r>
            <a:r>
              <a:rPr lang="ru-RU" dirty="0"/>
              <a:t> операций над дронами и камерами.</a:t>
            </a:r>
            <a:br>
              <a:rPr lang="ru-RU" dirty="0"/>
            </a:br>
            <a:r>
              <a:rPr lang="ru-RU" dirty="0"/>
              <a:t>Центральный элемент карта отвечает за отображения маршрута и установку области съемки. </a:t>
            </a:r>
            <a:br>
              <a:rPr lang="ru-RU" dirty="0"/>
            </a:br>
            <a:r>
              <a:rPr lang="ru-RU" dirty="0"/>
              <a:t>Правое меню отвечает за взаимодействие с миссией, в том числе и вызова функций расчета.</a:t>
            </a:r>
          </a:p>
          <a:p>
            <a:endParaRPr lang="ru-RU" dirty="0"/>
          </a:p>
          <a:p>
            <a:r>
              <a:rPr lang="ru-RU" dirty="0" err="1"/>
              <a:t>Бекенд</a:t>
            </a:r>
            <a:r>
              <a:rPr lang="ru-RU" dirty="0"/>
              <a:t> состоит из 3х компонентов Дата </a:t>
            </a:r>
            <a:r>
              <a:rPr lang="ru-RU" dirty="0" err="1"/>
              <a:t>мэнеджмент</a:t>
            </a:r>
            <a:r>
              <a:rPr lang="ru-RU" dirty="0"/>
              <a:t> исполняет команды, приходящие с </a:t>
            </a:r>
            <a:r>
              <a:rPr lang="ru-RU" dirty="0" err="1"/>
              <a:t>фронтенда</a:t>
            </a:r>
            <a:r>
              <a:rPr lang="ru-RU" dirty="0"/>
              <a:t> на базе, </a:t>
            </a:r>
            <a:r>
              <a:rPr lang="ru-RU" dirty="0" err="1"/>
              <a:t>комонент</a:t>
            </a:r>
            <a:r>
              <a:rPr lang="ru-RU" dirty="0"/>
              <a:t> </a:t>
            </a:r>
            <a:r>
              <a:rPr lang="ru-RU" dirty="0" err="1"/>
              <a:t>Алгоритмс</a:t>
            </a:r>
            <a:r>
              <a:rPr lang="ru-RU" dirty="0"/>
              <a:t> содержит алгоритмы, предназначенные для расчета, они вызываются с </a:t>
            </a:r>
            <a:r>
              <a:rPr lang="ru-RU" dirty="0" err="1"/>
              <a:t>фронтенда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База данных состоит из 2х таблиц.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UAV </a:t>
            </a:r>
            <a:r>
              <a:rPr lang="ru-RU" dirty="0"/>
              <a:t>представляющая дрон состоит из следующих колонок</a:t>
            </a:r>
            <a:br>
              <a:rPr lang="ru-RU" dirty="0"/>
            </a:br>
            <a:r>
              <a:rPr lang="ru-RU" dirty="0" err="1"/>
              <a:t>Айди</a:t>
            </a:r>
            <a:r>
              <a:rPr lang="ru-RU" dirty="0"/>
              <a:t>, его имя , максимальная грузоподьемность, продолжительность полета, скорость взлета, скорость полета, минимальная высота, максимальная высота и Камера </a:t>
            </a:r>
            <a:r>
              <a:rPr lang="ru-RU" dirty="0" err="1"/>
              <a:t>айди</a:t>
            </a:r>
            <a:r>
              <a:rPr lang="ru-RU" dirty="0"/>
              <a:t>, указывающий на </a:t>
            </a:r>
            <a:r>
              <a:rPr lang="ru-RU" dirty="0" err="1"/>
              <a:t>айди</a:t>
            </a:r>
            <a:r>
              <a:rPr lang="ru-RU" dirty="0"/>
              <a:t> камеры установленной на дроне.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Таблица </a:t>
            </a:r>
            <a:r>
              <a:rPr lang="en-US" dirty="0"/>
              <a:t>Camera </a:t>
            </a:r>
            <a:r>
              <a:rPr lang="ru-RU" dirty="0"/>
              <a:t>представляет камеру и состоит из следующих колонок</a:t>
            </a:r>
          </a:p>
          <a:p>
            <a:r>
              <a:rPr lang="ru-RU" dirty="0" err="1"/>
              <a:t>Айди</a:t>
            </a:r>
            <a:r>
              <a:rPr lang="ru-RU" dirty="0"/>
              <a:t>, ее имя, масса, угол обзора по горизонтали, разрешение по горизонтали и вертикали.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требований представленных приложению для разработки был выбран фреймворк </a:t>
            </a:r>
            <a:r>
              <a:rPr lang="en-US" dirty="0"/>
              <a:t>Tauri</a:t>
            </a:r>
            <a:r>
              <a:rPr lang="ru-RU" dirty="0"/>
              <a:t>, позволяющий использовать</a:t>
            </a:r>
            <a:r>
              <a:rPr lang="en-US" dirty="0"/>
              <a:t> </a:t>
            </a:r>
            <a:r>
              <a:rPr lang="ru-RU" dirty="0"/>
              <a:t>веб технологи для отображения и </a:t>
            </a:r>
            <a:r>
              <a:rPr lang="en-US" dirty="0"/>
              <a:t>Rust </a:t>
            </a:r>
            <a:r>
              <a:rPr lang="ru-RU" dirty="0"/>
              <a:t>для основной логики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055440" y="284692"/>
            <a:ext cx="10081120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/>
          </a:bodyPr>
          <a:lstStyle/>
          <a:p>
            <a:pPr>
              <a:defRPr/>
            </a:pP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468052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8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459249"/>
              </p:ext>
            </p:extLst>
          </p:nvPr>
        </p:nvGraphicFramePr>
        <p:xfrm>
          <a:off x="335360" y="1085128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Nearest neighbour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Rectangular areas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Выходные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Класс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 оптимального решения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Ограничения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Количество точек съемки </a:t>
                      </a:r>
                      <a:r>
                        <a:rPr lang="en-US" sz="1600" dirty="0">
                          <a:effectLst/>
                        </a:rPr>
                        <a:t>&lt;13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Время работы алгоритма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</a:t>
                      </a:r>
                      <a:r>
                        <a:rPr lang="en-US" sz="16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O(N!)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Объединение полей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ElogV</a:t>
                      </a:r>
                      <a:r>
                        <a:rPr lang="ru-RU" sz="16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DFE8E-66F5-459B-BA87-33D7A093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36" y="720000"/>
            <a:ext cx="7776864" cy="5757870"/>
          </a:xfr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84020"/>
            <a:ext cx="9354111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450595" y="720000"/>
            <a:ext cx="9290810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96869" y="815749"/>
            <a:ext cx="879826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410" y="720003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51584" y="720727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614493" y="695757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1" y="667498"/>
            <a:ext cx="10003198" cy="5470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системы.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3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4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26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Макаровских Т.А., Панюков А.В., Ращупкин Е.В., Максимова В.Н., </a:t>
            </a:r>
            <a:r>
              <a:rPr lang="ru-RU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Дернова</a:t>
            </a: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 О.А. Построение маршрута дрона для мониторинга урожайности сельскохозяйственных культур // Приборы (принята к публикации)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32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Актуальность</a:t>
            </a:r>
            <a:r>
              <a:rPr lang="en-US" b="1" dirty="0">
                <a:latin typeface="Times New Roman"/>
                <a:cs typeface="Times New Roman"/>
              </a:rPr>
              <a:t>:</a:t>
            </a:r>
          </a:p>
          <a:p>
            <a:pPr marL="0" indent="0" algn="just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Растет интерес к применению БПЛА в сельском хозяйстве при ведении точного земледелия. Дроны используются для мониторинга урожая и создания точных карт полей.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Преимущества:</a:t>
            </a:r>
            <a:endParaRPr b="1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864367"/>
              </p:ext>
            </p:extLst>
          </p:nvPr>
        </p:nvGraphicFramePr>
        <p:xfrm>
          <a:off x="335360" y="571318"/>
          <a:ext cx="11521281" cy="5609863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79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DroneDeploy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Litchi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UgCS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Планирование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маршрута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Управление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полетом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Нет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600" dirty="0">
                          <a:latin typeface="Times New Roman"/>
                          <a:cs typeface="Times New Roman"/>
                        </a:rPr>
                      </a:b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587" r="431" b="185"/>
          <a:stretch/>
        </p:blipFill>
        <p:spPr>
          <a:xfrm>
            <a:off x="2952000" y="612000"/>
            <a:ext cx="6300000" cy="608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6756" r="305" b="1006"/>
          <a:stretch/>
        </p:blipFill>
        <p:spPr>
          <a:xfrm>
            <a:off x="612000" y="1116000"/>
            <a:ext cx="10980000" cy="518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35360" y="720003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Sqlite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OpenLayers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2600" dirty="0" err="1"/>
              <a:t>Исходный</a:t>
            </a:r>
            <a:r>
              <a:rPr sz="2600" dirty="0"/>
              <a:t> </a:t>
            </a:r>
            <a:r>
              <a:rPr sz="2600" dirty="0" err="1"/>
              <a:t>код</a:t>
            </a:r>
            <a:r>
              <a:rPr sz="2600" dirty="0"/>
              <a:t>:</a:t>
            </a:r>
          </a:p>
          <a:p>
            <a:pPr marL="0" indent="0">
              <a:buNone/>
              <a:defRPr/>
            </a:pPr>
            <a:r>
              <a:rPr lang="en-US" sz="2600" dirty="0">
                <a:latin typeface="Arial"/>
                <a:cs typeface="Arial"/>
              </a:rPr>
              <a:t>https://github.com/evgenkot/uav-route-calculation</a:t>
            </a:r>
            <a:endParaRPr 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5D70B-E1F6-409D-B50C-504F2326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01" y="899392"/>
            <a:ext cx="3753199" cy="3753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</TotalTime>
  <Words>1868</Words>
  <Application>Microsoft Office PowerPoint</Application>
  <DocSecurity>0</DocSecurity>
  <PresentationFormat>Widescreen</PresentationFormat>
  <Paragraphs>277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69</cp:revision>
  <dcterms:created xsi:type="dcterms:W3CDTF">2012-12-03T06:56:55Z</dcterms:created>
  <dcterms:modified xsi:type="dcterms:W3CDTF">2024-06-04T15:12:18Z</dcterms:modified>
  <cp:category/>
  <dc:identifier/>
  <cp:contentStatus/>
  <dc:language/>
  <cp:version/>
</cp:coreProperties>
</file>