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6" r:id="rId3"/>
    <p:sldId id="283" r:id="rId4"/>
    <p:sldId id="277" r:id="rId5"/>
    <p:sldId id="278" r:id="rId6"/>
    <p:sldId id="284" r:id="rId7"/>
    <p:sldId id="285" r:id="rId8"/>
    <p:sldId id="282" r:id="rId9"/>
    <p:sldId id="273" r:id="rId10"/>
    <p:sldId id="286" r:id="rId11"/>
    <p:sldId id="280" r:id="rId12"/>
    <p:sldId id="288" r:id="rId13"/>
    <p:sldId id="289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6247" autoAdjust="0"/>
  </p:normalViewPr>
  <p:slideViewPr>
    <p:cSldViewPr snapToGrid="0">
      <p:cViewPr>
        <p:scale>
          <a:sx n="60" d="100"/>
          <a:sy n="60" d="100"/>
        </p:scale>
        <p:origin x="1740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1EF012E-01B7-4BA4-8313-638E854A2AE5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941FE1-24E3-44D6-A7AB-44791E971A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04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אי וודאות ב</a:t>
            </a:r>
            <a:r>
              <a:rPr lang="en-US" dirty="0"/>
              <a:t>X</a:t>
            </a:r>
            <a:endParaRPr lang="he-IL" dirty="0"/>
          </a:p>
          <a:p>
            <a:pPr algn="r" rtl="1"/>
            <a:r>
              <a:rPr lang="he-IL" dirty="0"/>
              <a:t>אי וודאות ב-</a:t>
            </a:r>
            <a:r>
              <a:rPr lang="en-US" dirty="0"/>
              <a:t>Y</a:t>
            </a:r>
            <a:r>
              <a:rPr lang="he-IL" dirty="0"/>
              <a:t> קבועה! לא משתנה מנקודה לנקודה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41FE1-24E3-44D6-A7AB-44791E971AE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95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F80-B53A-402C-85FA-6373F180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E57E6-9857-4799-8B02-DE7A88BB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660D-6CF4-4009-B23E-1C19F200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266-99E8-40C4-82C1-8EEF5B958589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8E24-C047-442E-ABDE-60F71F4B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AC53-77FB-4536-8B27-3D721BE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8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47A-FE82-45CA-82CD-507CE2FC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577A-9B40-4A57-B452-4FA33D60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2B55-1403-4AEC-98A9-0D5666D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38AD-1B3F-4717-B534-EC593A023400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4DD2-646B-4B59-8A43-B2C066FE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4FF5-B95C-40A4-A548-E7E49514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49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82E9C-035F-44B4-880C-0154C1814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A5F1-1AFE-4A88-B943-9CC62090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6486-D246-454B-A591-4C217413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CEB6-C1AE-40CA-A9DE-FC2748270423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0F5C-7028-45E8-9CC9-A005F660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C303-C9F7-4B4E-A86E-16583B9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14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6C6-886F-4533-8F94-4A8BAF31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8158-AAC2-42B9-ABF3-F6A37024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C10B-85F7-4933-9647-E96DBDAE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61F-5BF0-429F-92DD-37E5C39E3B71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06FB-1E12-4851-BDA9-C23D2D25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2BD5-7A2F-4DEF-ACC9-FF46CAC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08A8-F156-42A1-B382-5D5ADBE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AA2A-8CCF-4681-A739-E55A9ACD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7DDE-9BA7-4529-93BD-5EFCF677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BE69-AF4A-47F3-BF81-8E299B597966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65C6-8C2D-4DEC-BCE4-D71F9468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4554-C670-4516-BCED-A9019EF7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6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CBD-FEB7-4CDB-8FEB-E86F2E39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5A1E-4455-43A1-BCAD-29BF6BAA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DBBDF-E41A-4482-A4AD-D283D2E3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D755-3C86-4642-B891-81F2920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BC9E-339C-4834-886E-D2DD630EE08D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F647F-D7B6-4F1F-B1A3-6D4FDFE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DC44-4E91-4C9A-A0E2-7C5AAF0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5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3376-070C-4A55-AEC6-5BE2DCDC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37C7-768C-4067-AE22-6EFE6AD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FCAE-7684-4A14-8EAF-E7AE0F50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F311-1958-4C64-B524-9F3C9976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36A42-EA9F-4107-8B26-FBC0C9088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7BE70-BFCF-4334-9356-85A2BE04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7171-4D5D-418F-B13A-F2E7914D8881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7CC34-5FB3-479D-A0DE-DAA4EE7A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239E6-D44E-4F7E-AC44-738DFA7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11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40BF-7D59-4321-99F4-7EA932C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4EB32-76F9-4DD8-8096-6289EB76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3D32-9FF8-4607-8317-E049FBC543A7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4909-83B1-4EE7-B795-14CC268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126AF-0D15-4AC4-A7F5-62B4672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03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8C54-D091-4970-8305-772B2A83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0BD4-6661-4491-8CC8-9BDA31781346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C1533-9103-4619-B1A6-88AE45C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3595-CD79-40C0-A4D8-EDB03DD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2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334D-399B-4D5C-976D-DFACFB3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9EF0-5B1D-4062-88AB-4359D327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C6F4C-61D1-436E-995C-973F1CBF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D5EC-926F-4928-AF4B-81FA5BD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808-4409-4137-B029-0CD5879BF914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4198-8770-4C03-B036-D67BD92A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291-C826-4B8F-82C4-87C5FD8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96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C37A-4A66-41C8-98B9-6EAAFCD4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05B70-3F4A-435D-BFE8-474767B96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2BB88-0AA5-470C-A676-3D2A4CE2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A815-731E-457C-A0E5-59A32DD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8B8-194A-4F8E-BB31-8F8AE0C5E245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A206-0EC7-4CE8-AD44-D00B2C9C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66D3-C6E0-45BF-9457-55A2303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1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A0C68-38E2-49F4-B35E-4E343825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47AA-A848-434E-A718-90E77CF2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3321-A886-4007-9732-7E6D8E2E6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90AE-B598-4C6A-B306-E0DD72A75DB8}" type="datetime8">
              <a:rPr lang="he-IL" smtClean="0"/>
              <a:t>04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A247-AD36-4438-A811-DEFCF17F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1AF3-5B54-4403-9369-C2B9A93A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5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evgeny-kolonsky/summer_seminar/blob/main/Global_optimization.ipyn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7888-1807-451C-ABB2-4C82000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891"/>
            <a:ext cx="9144000" cy="1941850"/>
          </a:xfrm>
        </p:spPr>
        <p:txBody>
          <a:bodyPr>
            <a:normAutofit/>
          </a:bodyPr>
          <a:lstStyle/>
          <a:p>
            <a:r>
              <a:rPr lang="he-IL" dirty="0">
                <a:cs typeface="+mn-cs"/>
              </a:rPr>
              <a:t>טיפ# 3:</a:t>
            </a:r>
            <a:br>
              <a:rPr lang="en-US" dirty="0">
                <a:cs typeface="+mn-cs"/>
              </a:rPr>
            </a:br>
            <a:r>
              <a:rPr lang="he-IL" dirty="0">
                <a:cs typeface="+mn-cs"/>
              </a:rPr>
              <a:t> רגרסיה לינארית: גילוי נאות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34B0-9B20-4483-80F0-BF1F6A1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370" y="6356351"/>
            <a:ext cx="392430" cy="353060"/>
          </a:xfrm>
        </p:spPr>
        <p:txBody>
          <a:bodyPr/>
          <a:lstStyle/>
          <a:p>
            <a:fld id="{A263F1A8-BC7B-4008-A955-96F8F4A3B8C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2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504B-8390-6035-2B70-45E47497B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5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/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𝜏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blipFill>
                <a:blip r:embed="rId2"/>
                <a:stretch>
                  <a:fillRect l="-2519" t="-559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338B-D2DC-511B-3422-BE118389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10</a:t>
            </a:fld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112E-D77F-9CA4-0693-3EAC1A852607}"/>
              </a:ext>
            </a:extLst>
          </p:cNvPr>
          <p:cNvSpPr txBox="1"/>
          <p:nvPr/>
        </p:nvSpPr>
        <p:spPr>
          <a:xfrm>
            <a:off x="4999326" y="5977054"/>
            <a:ext cx="562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 צריך להגדיר </a:t>
            </a:r>
            <a:r>
              <a:rPr lang="he-IL" dirty="0">
                <a:highlight>
                  <a:srgbClr val="FFFF00"/>
                </a:highlight>
              </a:rPr>
              <a:t>פרמטרים התחלתיים והגבלות למרחב פרמטרים</a:t>
            </a:r>
            <a:endParaRPr lang="ru-R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105632-0E8C-5A2E-188E-9C5A5594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2573592"/>
            <a:ext cx="5228063" cy="27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7103D-4254-416D-AED5-02BF2C4A6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97" y="2573591"/>
            <a:ext cx="5763903" cy="27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880A4-A79B-7141-06BA-2EA2019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5710" y="6333491"/>
            <a:ext cx="449580" cy="307340"/>
          </a:xfrm>
        </p:spPr>
        <p:txBody>
          <a:bodyPr/>
          <a:lstStyle/>
          <a:p>
            <a:fld id="{A263F1A8-BC7B-4008-A955-96F8F4A3B8CB}" type="slidenum">
              <a:rPr lang="he-IL" smtClean="0"/>
              <a:t>11</a:t>
            </a:fld>
            <a:endParaRPr lang="he-IL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97795A5-AB8A-FDC5-9CA3-72A8ABF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9" y="2941190"/>
            <a:ext cx="10415424" cy="38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79AEB-0056-AF89-335E-A5D9CD93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9" y="1450703"/>
            <a:ext cx="5357324" cy="1432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F835BD-269B-B9F6-FCBF-EFF7624E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07" y="1508506"/>
            <a:ext cx="5342083" cy="1432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/>
              <p:nvPr/>
            </p:nvSpPr>
            <p:spPr>
              <a:xfrm>
                <a:off x="2363342" y="192571"/>
                <a:ext cx="7350090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 rtl="1"/>
                <a:r>
                  <a:rPr lang="he-IL" sz="4000" dirty="0">
                    <a:cs typeface="Arial"/>
                  </a:rPr>
                  <a:t>התאמה לא-לינארית</a:t>
                </a:r>
                <a:r>
                  <a:rPr lang="en-US" sz="4000" dirty="0">
                    <a:cs typeface="Arial"/>
                  </a:rPr>
                  <a:t> </a:t>
                </a:r>
                <a:r>
                  <a:rPr lang="he-IL" sz="4000" dirty="0">
                    <a:cs typeface="Arial"/>
                  </a:rPr>
                  <a:t>עם 6 פרמטרים</a:t>
                </a:r>
                <a:endParaRPr lang="en-US" sz="4000" dirty="0">
                  <a:cs typeface="Arial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cs typeface="Arial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𝑑𝑟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he-IL" sz="3200" dirty="0">
                  <a:cs typeface="Arial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42" y="192571"/>
                <a:ext cx="7350090" cy="1200329"/>
              </a:xfrm>
              <a:prstGeom prst="rect">
                <a:avLst/>
              </a:prstGeom>
              <a:blipFill>
                <a:blip r:embed="rId5"/>
                <a:stretch>
                  <a:fillRect l="-1577" t="-10204" r="-1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8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B969A-5E1F-2A5A-DF0E-5155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080" y="6356350"/>
            <a:ext cx="426720" cy="398780"/>
          </a:xfrm>
        </p:spPr>
        <p:txBody>
          <a:bodyPr/>
          <a:lstStyle/>
          <a:p>
            <a:fld id="{A263F1A8-BC7B-4008-A955-96F8F4A3B8CB}" type="slidenum">
              <a:rPr lang="he-IL" smtClean="0"/>
              <a:t>12</a:t>
            </a:fld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78C2-F1AA-DD70-F00C-3AD4B361C9B2}"/>
              </a:ext>
            </a:extLst>
          </p:cNvPr>
          <p:cNvSpPr txBox="1"/>
          <p:nvPr/>
        </p:nvSpPr>
        <p:spPr>
          <a:xfrm>
            <a:off x="365438" y="6417240"/>
            <a:ext cx="602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https://github.com/evgeny-kolonsky/summer_seminar/blob/main/Global_optimization.ipynb</a:t>
            </a:r>
            <a:endParaRPr lang="ru-RU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60017-5674-72C4-B623-9C29D2D10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343" y="1401887"/>
            <a:ext cx="6157494" cy="4442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58DB5-3CB6-754A-3138-6C9BC4FCFD08}"/>
              </a:ext>
            </a:extLst>
          </p:cNvPr>
          <p:cNvSpPr txBox="1"/>
          <p:nvPr/>
        </p:nvSpPr>
        <p:spPr>
          <a:xfrm>
            <a:off x="1238778" y="305382"/>
            <a:ext cx="8868646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 rtl="1"/>
            <a:r>
              <a:rPr lang="he-IL" sz="4000" dirty="0">
                <a:cs typeface="Arial"/>
              </a:rPr>
              <a:t>ספריה שיודעת לעשות </a:t>
            </a:r>
            <a:r>
              <a:rPr lang="en-US" sz="4000" dirty="0">
                <a:cs typeface="Arial"/>
              </a:rPr>
              <a:t>Global optimization </a:t>
            </a:r>
            <a:endParaRPr lang="he-IL" sz="4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64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E2F6A-05F0-81EF-05A9-65BFAA51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13</a:t>
            </a:fld>
            <a:endParaRPr lang="he-IL"/>
          </a:p>
        </p:txBody>
      </p:sp>
      <p:pic>
        <p:nvPicPr>
          <p:cNvPr id="4" name="Picture 3" descr="A cat looking at the camera&#10;&#10;AI-generated content may be incorrect.">
            <a:extLst>
              <a:ext uri="{FF2B5EF4-FFF2-40B4-BE49-F238E27FC236}">
                <a16:creationId xmlns:a16="http://schemas.microsoft.com/office/drawing/2014/main" id="{2E7FE44C-0E03-A0E4-B005-16C786D4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/>
          <a:stretch>
            <a:fillRect/>
          </a:stretch>
        </p:blipFill>
        <p:spPr>
          <a:xfrm>
            <a:off x="4483891" y="569160"/>
            <a:ext cx="3577144" cy="5735053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:a16="http://schemas.microsoft.com/office/drawing/2014/main" id="{A19BD3E9-DC94-476E-315C-FEEBE3797417}"/>
              </a:ext>
            </a:extLst>
          </p:cNvPr>
          <p:cNvSpPr/>
          <p:nvPr/>
        </p:nvSpPr>
        <p:spPr>
          <a:xfrm>
            <a:off x="9272337" y="2855495"/>
            <a:ext cx="1331495" cy="107482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1F77CEB9-7BA7-8A5C-B42D-C9A7B6455E21}"/>
              </a:ext>
            </a:extLst>
          </p:cNvPr>
          <p:cNvSpPr/>
          <p:nvPr/>
        </p:nvSpPr>
        <p:spPr>
          <a:xfrm>
            <a:off x="1588168" y="2855494"/>
            <a:ext cx="1331495" cy="107482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1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C081-11A5-C286-448C-EB6B125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Arial (Body)"/>
                <a:cs typeface="+mn-cs"/>
              </a:rPr>
              <a:t>הנחות של רגרסיה</a:t>
            </a:r>
            <a:r>
              <a:rPr lang="en-US" sz="4000" dirty="0">
                <a:latin typeface="Arial (Body)"/>
                <a:cs typeface="+mn-cs"/>
              </a:rPr>
              <a:t>  </a:t>
            </a:r>
            <a:endParaRPr lang="he-IL" sz="4000" dirty="0">
              <a:latin typeface="Arial (Body)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571F-D6F8-0255-5B7E-EA00534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6187" y="6366078"/>
            <a:ext cx="283723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2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/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const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7811A833-83F4-BDE3-A082-6694ADC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79" y="1722145"/>
            <a:ext cx="6244991" cy="47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/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0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07D83-62DD-2C9B-7DF1-5F16281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58" y="6356350"/>
            <a:ext cx="302941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3</a:t>
            </a:fld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BD6627-0A39-9CC7-AE00-C39C363F1B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4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4000" dirty="0">
                <a:latin typeface="Arial (Body)"/>
                <a:cs typeface="+mn-cs"/>
              </a:rPr>
              <a:t>יישום רגרסיה </a:t>
            </a:r>
            <a:r>
              <a:rPr lang="he-IL" sz="4000" dirty="0" err="1">
                <a:latin typeface="Arial (Body)"/>
                <a:cs typeface="+mn-cs"/>
              </a:rPr>
              <a:t>בפייתון</a:t>
            </a:r>
            <a:endParaRPr lang="he-IL" sz="4000" dirty="0">
              <a:latin typeface="Arial (Body)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AC-4291-7890-EFED-6737A7F0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57" y="1375641"/>
            <a:ext cx="691611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89C8-43E2-B128-EFF6-5F50627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Arial (Body)"/>
                <a:cs typeface="+mn-cs"/>
              </a:rPr>
              <a:t>איך לעשות רגרסיה לפונקציה ללא איבר חופשי?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6A99-F816-5B21-6D2E-EEA1CAB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5440" y="6315710"/>
            <a:ext cx="27940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4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/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/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/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2" name="Picture 10">
            <a:extLst>
              <a:ext uri="{FF2B5EF4-FFF2-40B4-BE49-F238E27FC236}">
                <a16:creationId xmlns:a16="http://schemas.microsoft.com/office/drawing/2014/main" id="{6B637B05-4B56-AC79-096C-4465620C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35" y="1945662"/>
            <a:ext cx="5524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C98-FF90-B83B-DAEF-92E62525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Arial (Body)"/>
                <a:cs typeface="+mn-cs"/>
              </a:rPr>
              <a:t>יישום ממוצע משוקלל בחישוב של שיפוע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AF4A-124F-9603-2665-1AA8CE9B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5660" y="6356350"/>
            <a:ext cx="358140" cy="421640"/>
          </a:xfrm>
        </p:spPr>
        <p:txBody>
          <a:bodyPr/>
          <a:lstStyle/>
          <a:p>
            <a:fld id="{A263F1A8-BC7B-4008-A955-96F8F4A3B8CB}" type="slidenum">
              <a:rPr lang="he-IL" smtClean="0"/>
              <a:t>5</a:t>
            </a:fld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835036-01B7-90A9-5F2E-ED66F943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45" y="1822937"/>
            <a:ext cx="630643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B6D03-5FE6-DDDC-73D6-1AA1ABF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6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B833A0-600D-C297-1E2D-539DE7923727}"/>
              </a:ext>
            </a:extLst>
          </p:cNvPr>
          <p:cNvSpPr txBox="1">
            <a:spLocks/>
          </p:cNvSpPr>
          <p:nvPr/>
        </p:nvSpPr>
        <p:spPr>
          <a:xfrm>
            <a:off x="1183888" y="64390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4000" dirty="0">
                <a:latin typeface="Arial (Body)"/>
                <a:cs typeface="+mn-cs"/>
              </a:rPr>
              <a:t>בליעת קרינת 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γ</a:t>
            </a:r>
            <a:r>
              <a:rPr lang="he-IL" sz="40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he-IL" sz="4000" dirty="0">
                <a:latin typeface="Arial (Body)"/>
                <a:cs typeface="+mn-cs"/>
              </a:rPr>
              <a:t>בעופרת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74E4D-89AE-D734-F5C1-1431BCCFBB17}"/>
              </a:ext>
            </a:extLst>
          </p:cNvPr>
          <p:cNvSpPr txBox="1"/>
          <p:nvPr/>
        </p:nvSpPr>
        <p:spPr>
          <a:xfrm>
            <a:off x="1304925" y="4703866"/>
            <a:ext cx="244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בכל מדידה שגיאה 3%</a:t>
            </a:r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AFBAA0-26AC-3F03-8983-D01CE53D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1438274"/>
            <a:ext cx="4428373" cy="331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/>
              <p:nvPr/>
            </p:nvSpPr>
            <p:spPr>
              <a:xfrm>
                <a:off x="2421374" y="1505047"/>
                <a:ext cx="1743298" cy="928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br>
                  <a:rPr lang="en-US" sz="2000" b="0" dirty="0"/>
                </a:br>
                <a:endParaRPr lang="en-US" sz="2000" dirty="0"/>
              </a:p>
              <a:p>
                <a:endParaRPr lang="en-US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374" y="1505047"/>
                <a:ext cx="1743298" cy="928844"/>
              </a:xfrm>
              <a:prstGeom prst="rect">
                <a:avLst/>
              </a:prstGeom>
              <a:blipFill>
                <a:blip r:embed="rId3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17A2008-3CDD-794D-B289-EFFBCE8B3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722" y="1642187"/>
            <a:ext cx="6083183" cy="448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8D213357-C8D8-74DE-03DD-25F472D55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3088" y="2804338"/>
            <a:ext cx="825208" cy="8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8E42-6B43-ACDF-9F06-EDEEC4F4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9B702A3-27C5-EBBC-7690-09A0B459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80" y="1562308"/>
            <a:ext cx="6313522" cy="47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97829-2269-2EFA-0311-DEEECC8C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7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8ACAF9-777E-ECB6-AE64-3961A3CB94DC}"/>
              </a:ext>
            </a:extLst>
          </p:cNvPr>
          <p:cNvSpPr txBox="1">
            <a:spLocks/>
          </p:cNvSpPr>
          <p:nvPr/>
        </p:nvSpPr>
        <p:spPr>
          <a:xfrm>
            <a:off x="1183888" y="643907"/>
            <a:ext cx="10515600" cy="6819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4000" dirty="0">
                <a:latin typeface="Arial (Body)"/>
                <a:cs typeface="+mn-cs"/>
              </a:rPr>
              <a:t>פריקה של קבל</a:t>
            </a:r>
            <a:r>
              <a:rPr lang="en-US" sz="4000" dirty="0">
                <a:latin typeface="Arial (Body)"/>
                <a:cs typeface="+mn-cs"/>
              </a:rPr>
              <a:t> </a:t>
            </a:r>
            <a:r>
              <a:rPr lang="he-IL" sz="4000" dirty="0">
                <a:latin typeface="Arial (Body)"/>
                <a:cs typeface="+mn-cs"/>
              </a:rPr>
              <a:t>לוחות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/>
              <p:nvPr/>
            </p:nvSpPr>
            <p:spPr>
              <a:xfrm>
                <a:off x="6662400" y="4122821"/>
                <a:ext cx="2353263" cy="84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endParaRPr lang="en-US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00" y="4122821"/>
                <a:ext cx="2353263" cy="841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0E4848-1C95-2423-36D1-668E44CD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8" y="1531602"/>
            <a:ext cx="5100170" cy="4044345"/>
          </a:xfrm>
          <a:prstGeom prst="rect">
            <a:avLst/>
          </a:prstGeom>
        </p:spPr>
      </p:pic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043C3487-F22D-9E0C-AC98-1880D714C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3823" y="3016396"/>
            <a:ext cx="825208" cy="8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1553" y="405558"/>
                <a:ext cx="11004395" cy="1597063"/>
              </a:xfrm>
            </p:spPr>
            <p:txBody>
              <a:bodyPr>
                <a:normAutofit fontScale="90000"/>
              </a:bodyPr>
              <a:lstStyle/>
              <a:p>
                <a:pPr algn="ctr" rtl="1"/>
                <a:r>
                  <a:rPr lang="he-IL" dirty="0">
                    <a:cs typeface="+mn-cs"/>
                  </a:rPr>
                  <a:t>קיטוב של גלי מיקרו</a:t>
                </a:r>
                <a:br>
                  <a:rPr lang="en-US" dirty="0"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br>
                  <a:rPr lang="he-IL" dirty="0">
                    <a:cs typeface="Arial"/>
                  </a:rPr>
                </a:br>
                <a:r>
                  <a:rPr lang="en-US" dirty="0">
                    <a:cs typeface="+mn-cs"/>
                  </a:rPr>
                  <a:t> </a:t>
                </a:r>
                <a:endParaRPr lang="he-IL" dirty="0"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1553" y="405558"/>
                <a:ext cx="11004395" cy="1597063"/>
              </a:xfrm>
              <a:blipFill>
                <a:blip r:embed="rId2"/>
                <a:stretch>
                  <a:fillRect t="-160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1D86-1D53-1309-DC3B-74EA841F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4008" y="6333331"/>
            <a:ext cx="281940" cy="319088"/>
          </a:xfrm>
        </p:spPr>
        <p:txBody>
          <a:bodyPr/>
          <a:lstStyle/>
          <a:p>
            <a:fld id="{A263F1A8-BC7B-4008-A955-96F8F4A3B8CB}" type="slidenum">
              <a:rPr lang="he-IL" smtClean="0"/>
              <a:t>8</a:t>
            </a:fld>
            <a:endParaRPr lang="he-IL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E270DD-CD7C-12E8-3713-3816712A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44" y="1681251"/>
            <a:ext cx="5887526" cy="454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8CCDBA9-9CFB-9F32-5E63-B988534C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87" y="2002621"/>
            <a:ext cx="4379665" cy="333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Badge Cross outline">
            <a:extLst>
              <a:ext uri="{FF2B5EF4-FFF2-40B4-BE49-F238E27FC236}">
                <a16:creationId xmlns:a16="http://schemas.microsoft.com/office/drawing/2014/main" id="{0BD28031-7F88-0B7A-8FBA-6915EAF4C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086" y="5508123"/>
            <a:ext cx="825208" cy="8252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8FE7E8-9CCF-25B8-9AB3-9A6F02622947}"/>
              </a:ext>
            </a:extLst>
          </p:cNvPr>
          <p:cNvCxnSpPr/>
          <p:nvPr/>
        </p:nvCxnSpPr>
        <p:spPr>
          <a:xfrm flipV="1">
            <a:off x="911553" y="2277979"/>
            <a:ext cx="3467942" cy="247048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4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blipFill>
                <a:blip r:embed="rId2"/>
                <a:stretch>
                  <a:fillRect l="-2519" t="-566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3605-369B-4180-9047-0DAFC536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9</a:t>
            </a:fld>
            <a:endParaRPr lang="he-IL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AFDE770-53DC-513D-8BEA-B0D2D17E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1" y="2538039"/>
            <a:ext cx="5363569" cy="28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7028B-C72B-00F1-7915-A7F2FC8C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2573593"/>
            <a:ext cx="5296359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265EE-867A-D481-86D5-1C3CEA67B793}"/>
              </a:ext>
            </a:extLst>
          </p:cNvPr>
          <p:cNvSpPr txBox="1"/>
          <p:nvPr/>
        </p:nvSpPr>
        <p:spPr>
          <a:xfrm>
            <a:off x="6571872" y="5977054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לפעמים לכדאי להגדיר </a:t>
            </a:r>
            <a:r>
              <a:rPr lang="he-IL" dirty="0">
                <a:highlight>
                  <a:srgbClr val="FFFF00"/>
                </a:highlight>
              </a:rPr>
              <a:t>פרמטרים התחלתיים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98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187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(Body)</vt:lpstr>
      <vt:lpstr>Calibri</vt:lpstr>
      <vt:lpstr>Calibri Light</vt:lpstr>
      <vt:lpstr>Cambria Math</vt:lpstr>
      <vt:lpstr>Office Theme</vt:lpstr>
      <vt:lpstr>טיפ# 3:  רגרסיה לינארית: גילוי נאות</vt:lpstr>
      <vt:lpstr>הנחות של רגרסיה  </vt:lpstr>
      <vt:lpstr>PowerPoint Presentation</vt:lpstr>
      <vt:lpstr>איך לעשות רגרסיה לפונקציה ללא איבר חופשי?</vt:lpstr>
      <vt:lpstr>יישום ממוצע משוקלל בחישוב של שיפוע</vt:lpstr>
      <vt:lpstr>PowerPoint Presentation</vt:lpstr>
      <vt:lpstr>PowerPoint Presentation</vt:lpstr>
      <vt:lpstr>קיטוב של גלי מיקרו I=I_0⁡〖〖 cos〗^2 θ〗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טיפ# 3:  רגרסיה לינארית  והתאמה לא-לינארית</dc:title>
  <dc:creator>Evgeny Kolonsky</dc:creator>
  <cp:lastModifiedBy>Yulia Preezant</cp:lastModifiedBy>
  <cp:revision>21</cp:revision>
  <dcterms:created xsi:type="dcterms:W3CDTF">2025-07-30T11:27:38Z</dcterms:created>
  <dcterms:modified xsi:type="dcterms:W3CDTF">2025-08-04T15:04:17Z</dcterms:modified>
</cp:coreProperties>
</file>