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1" r:id="rId2"/>
    <p:sldId id="276" r:id="rId3"/>
    <p:sldId id="283" r:id="rId4"/>
    <p:sldId id="277" r:id="rId5"/>
    <p:sldId id="278" r:id="rId6"/>
    <p:sldId id="284" r:id="rId7"/>
    <p:sldId id="285" r:id="rId8"/>
    <p:sldId id="282" r:id="rId9"/>
    <p:sldId id="273" r:id="rId10"/>
    <p:sldId id="286" r:id="rId11"/>
    <p:sldId id="280" r:id="rId12"/>
    <p:sldId id="288" r:id="rId13"/>
    <p:sldId id="289" r:id="rId14"/>
  </p:sldIdLst>
  <p:sldSz cx="12192000" cy="6858000"/>
  <p:notesSz cx="6858000" cy="9144000"/>
  <p:defaultTextStyle>
    <a:defPPr>
      <a:defRPr lang="he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6247" autoAdjust="0"/>
  </p:normalViewPr>
  <p:slideViewPr>
    <p:cSldViewPr snapToGrid="0">
      <p:cViewPr varScale="1">
        <p:scale>
          <a:sx n="113" d="100"/>
          <a:sy n="113" d="100"/>
        </p:scale>
        <p:origin x="22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1EF012E-01B7-4BA4-8313-638E854A2AE5}" type="datetimeFigureOut">
              <a:rPr lang="he-IL" smtClean="0"/>
              <a:t>י"א/אב/תשפ"ה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e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6E941FE1-24E3-44D6-A7AB-44791E971AE0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1104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r" rtl="1"/>
            <a:r>
              <a:rPr lang="he-IL" dirty="0"/>
              <a:t>אין אי וודאות ב</a:t>
            </a:r>
            <a:r>
              <a:rPr lang="en-US" dirty="0"/>
              <a:t>X</a:t>
            </a:r>
            <a:endParaRPr lang="he-IL" dirty="0"/>
          </a:p>
          <a:p>
            <a:pPr algn="r" rtl="1"/>
            <a:r>
              <a:rPr lang="he-IL" dirty="0"/>
              <a:t>אי וודאות ב-</a:t>
            </a:r>
            <a:r>
              <a:rPr lang="en-US" dirty="0"/>
              <a:t>Y</a:t>
            </a:r>
            <a:r>
              <a:rPr lang="he-IL" dirty="0"/>
              <a:t> קבועה! לא משתנה מנקודה לנקודה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941FE1-24E3-44D6-A7AB-44791E971AE0}" type="slidenum">
              <a:rPr lang="he-IL" smtClean="0"/>
              <a:t>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759564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EF80-B53A-402C-85FA-6373F1803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FE57E6-9857-4799-8B02-DE7A88BBA4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9660D-6CF4-4009-B23E-1C19F2001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5B266-99E8-40C4-82C1-8EEF5B958589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618E24-C047-442E-ABDE-60F71F4B2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7AC53-77FB-4536-8B27-3D721BEC9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21849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5C47A-FE82-45CA-82CD-507CE2F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AC577A-9B40-4A57-B452-4FA33D60EA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B2B55-1403-4AEC-98A9-0D5666DEC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E438AD-1B3F-4717-B534-EC593A023400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84DD2-646B-4B59-8A43-B2C066FEC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64FF5-B95C-40A4-A548-E7E495147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099493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982E9C-035F-44B4-880C-0154C1814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66A5F1-1AFE-4A88-B943-9CC6209036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766486-D246-454B-A591-4C2174132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FCEB6-C1AE-40CA-A9DE-FC2748270423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90F5C-7028-45E8-9CC9-A005F660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E0C303-C9F7-4B4E-A86E-16583B98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64144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B46C6-886F-4533-8F94-4A8BAF31E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78158-AAC2-42B9-ABF3-F6A3702419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7C10B-85F7-4933-9647-E96DBDAE3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D761F-5BF0-429F-92DD-37E5C39E3B71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E06FB-1E12-4851-BDA9-C23D2D256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F2BD5-7A2F-4DEF-ACC9-FF46CAC06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25501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08A8-F156-42A1-B382-5D5ADBE7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1AA2A-8CCF-4681-A739-E55A9ACD2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67DDE-9BA7-4529-93BD-5EFCF6772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BABE69-AF4A-47F3-BF81-8E299B597966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565C6-8C2D-4DEC-BCE4-D71F9468A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D4554-C670-4516-BCED-A9019EF7B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546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ECBD-FEB7-4CDB-8FEB-E86F2E39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45A1E-4455-43A1-BCAD-29BF6BAA09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EDBBDF-E41A-4482-A4AD-D283D2E3C6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D1D755-3C86-4642-B891-81F2920D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DBC9E-339C-4834-886E-D2DD630EE08D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5F647F-D7B6-4F1F-B1A3-6D4FDFE3B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C6DC44-4E91-4C9A-A0E2-7C5AAF0C8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59538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83376-070C-4A55-AEC6-5BE2DCDC7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837C7-768C-4067-AE22-6EFE6ADA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5FCAE-7684-4A14-8EAF-E7AE0F50B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CFF311-1958-4C64-B524-9F3C99765E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B36A42-EA9F-4107-8B26-FBC0C9088E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87BE70-BFCF-4334-9356-85A2BE04A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C7171-4D5D-418F-B13A-F2E7914D8881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A7CC34-5FB3-479D-A0DE-DAA4EE7A1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D239E6-D44E-4F7E-AC44-738DFA725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411110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740BF-7D59-4321-99F4-7EA932C76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4EB32-76F9-4DD8-8096-6289EB76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3D32-9FF8-4607-8317-E049FBC543A7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764909-83B1-4EE7-B795-14CC2683C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126AF-0D15-4AC4-A7F5-62B46728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6030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36A8C54-D091-4970-8305-772B2A833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40BD4-6661-4491-8CC8-9BDA31781346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0C1533-9103-4619-B1A6-88AE45C20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773595-CD79-40C0-A4D8-EDB03DD9F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52415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0334D-399B-4D5C-976D-DFACFB3DA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19EF0-5B1D-4062-88AB-4359D3273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2C6F4C-61D1-436E-995C-973F1CBF2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BD5EC-926F-4928-AF4B-81FA5BDCB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CB808-4409-4137-B029-0CD5879BF914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ED4198-8770-4C03-B036-D67BD92A6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A291-C826-4B8F-82C4-87C5FD851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679962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9C37A-4A66-41C8-98B9-6EAAFCD42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E05B70-3F4A-435D-BFE8-474767B969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2BB88-0AA5-470C-A676-3D2A4CE20D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2A815-731E-457C-A0E5-59A32DDFE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C78B8-194A-4F8E-BB31-8F8AE0C5E245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EA206-0EC7-4CE8-AD44-D00B2C9C6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366D3-C6E0-45BF-9457-55A23038A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311160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1A0C68-38E2-49F4-B35E-4E343825B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2C47AA-A848-434E-A718-90E77CF224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93321-A886-4007-9732-7E6D8E2E6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6E90AE-B598-4C6A-B306-E0DD72A75DB8}" type="datetime8">
              <a:rPr lang="he-IL" smtClean="0"/>
              <a:t>05 אוגוסט 25</a:t>
            </a:fld>
            <a:endParaRPr lang="he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32A247-AD36-4438-A811-DEFCF17F1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0B1AF3-5B54-4403-9369-C2B9A93AA0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3F1A8-BC7B-4008-A955-96F8F4A3B8CB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27552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1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hyperlink" Target="https://github.com/evgeny-kolonsky/summer_seminar/blob/main/Global_optimization.ipynb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F7888-1807-451C-ABB2-4C82000147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198891"/>
            <a:ext cx="9144000" cy="1941850"/>
          </a:xfrm>
        </p:spPr>
        <p:txBody>
          <a:bodyPr>
            <a:normAutofit/>
          </a:bodyPr>
          <a:lstStyle/>
          <a:p>
            <a:r>
              <a:rPr lang="he-IL" dirty="0">
                <a:cs typeface="+mn-cs"/>
              </a:rPr>
              <a:t>טיפ# 3:</a:t>
            </a:r>
            <a:br>
              <a:rPr lang="en-US" dirty="0">
                <a:cs typeface="+mn-cs"/>
              </a:rPr>
            </a:br>
            <a:r>
              <a:rPr lang="he-IL" dirty="0">
                <a:cs typeface="+mn-cs"/>
              </a:rPr>
              <a:t> רגרסיה לינארית: גילוי נאות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334B0-9B20-4483-80F0-BF1F6A13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61370" y="6356351"/>
            <a:ext cx="392430" cy="353060"/>
          </a:xfrm>
        </p:spPr>
        <p:txBody>
          <a:bodyPr/>
          <a:lstStyle/>
          <a:p>
            <a:fld id="{A263F1A8-BC7B-4008-A955-96F8F4A3B8CB}" type="slidenum">
              <a:rPr lang="he-IL" smtClean="0"/>
              <a:t>1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52810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504B-8390-6035-2B70-45E47497B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5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−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/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𝜏</m:t>
                              </m:r>
                            </m:sup>
                          </m:sSup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E794EB8-18F9-A7D1-0BD2-55883C3B7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62076"/>
              </a:xfrm>
              <a:prstGeom prst="rect">
                <a:avLst/>
              </a:prstGeom>
              <a:blipFill>
                <a:blip r:embed="rId2"/>
                <a:stretch>
                  <a:fillRect l="-2519" t="-559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D338B-D2DC-511B-3422-BE1183899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10</a:t>
            </a:fld>
            <a:endParaRPr lang="he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9D3112E-D77F-9CA4-0693-3EAC1A852607}"/>
              </a:ext>
            </a:extLst>
          </p:cNvPr>
          <p:cNvSpPr txBox="1"/>
          <p:nvPr/>
        </p:nvSpPr>
        <p:spPr>
          <a:xfrm>
            <a:off x="4999326" y="5977054"/>
            <a:ext cx="5620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 צריך להגדיר </a:t>
            </a:r>
            <a:r>
              <a:rPr lang="he-IL" dirty="0">
                <a:highlight>
                  <a:srgbClr val="FFFF00"/>
                </a:highlight>
              </a:rPr>
              <a:t>פרמטרים התחלתיים והגבלות למרחב פרמטרים</a:t>
            </a:r>
            <a:endParaRPr lang="ru-R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527103D-4254-416D-AED5-02BF2C4A6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097" y="2573591"/>
            <a:ext cx="5763903" cy="2758187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362FA140-7B56-4852-BA5F-7C13C369C0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196" y="2563428"/>
            <a:ext cx="5763903" cy="30076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746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3880A4-A79B-7141-06BA-2EA2019A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5710" y="6333491"/>
            <a:ext cx="449580" cy="307340"/>
          </a:xfrm>
        </p:spPr>
        <p:txBody>
          <a:bodyPr/>
          <a:lstStyle/>
          <a:p>
            <a:fld id="{A263F1A8-BC7B-4008-A955-96F8F4A3B8CB}" type="slidenum">
              <a:rPr lang="he-IL" smtClean="0"/>
              <a:t>11</a:t>
            </a:fld>
            <a:endParaRPr lang="he-IL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B97795A5-AB8A-FDC5-9CA3-72A8ABF0EC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139" y="2941190"/>
            <a:ext cx="10415424" cy="3833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D79AEB-0056-AF89-335E-A5D9CD932B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139" y="1450703"/>
            <a:ext cx="5357324" cy="143268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F835BD-269B-B9F6-FCBF-EFF7624E5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207" y="1508506"/>
            <a:ext cx="5342083" cy="14326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/>
              <p:nvPr/>
            </p:nvSpPr>
            <p:spPr>
              <a:xfrm>
                <a:off x="2363342" y="192571"/>
                <a:ext cx="7350090" cy="1200329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 rtl="1"/>
                <a:r>
                  <a:rPr lang="he-IL" sz="4000" dirty="0">
                    <a:cs typeface="Arial"/>
                  </a:rPr>
                  <a:t>התאמה לא-לינארית</a:t>
                </a:r>
                <a:r>
                  <a:rPr lang="en-US" sz="4000" dirty="0">
                    <a:cs typeface="Arial"/>
                  </a:rPr>
                  <a:t> </a:t>
                </a:r>
                <a:r>
                  <a:rPr lang="he-IL" sz="4000" dirty="0">
                    <a:cs typeface="Arial"/>
                  </a:rPr>
                  <a:t>עם 6 פרמטרים</a:t>
                </a:r>
                <a:endParaRPr lang="en-US" sz="4000" dirty="0">
                  <a:cs typeface="Arial"/>
                </a:endParaRPr>
              </a:p>
              <a:p>
                <a:pPr algn="ct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  <a:cs typeface="Arial"/>
                            </a:rPr>
                            <m:t>𝐵</m:t>
                          </m:r>
                          <m:func>
                            <m:funcPr>
                              <m:ctrlPr>
                                <a:rPr lang="en-US" sz="3200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>
                                  <a:latin typeface="Cambria Math" panose="02040503050406030204" pitchFamily="18" charset="0"/>
                                  <a:cs typeface="Arial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  <a:cs typeface="Arial"/>
                                        </a:rPr>
                                        <m:t>𝑑𝑟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𝑡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+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  <a:cs typeface="Arial"/>
                                    </a:rPr>
                                    <m:t>𝜓</m:t>
                                  </m:r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he-IL" sz="3200" dirty="0">
                  <a:cs typeface="Arial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0CB4EF4-5930-5599-6851-40B0303CE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3342" y="192571"/>
                <a:ext cx="7350090" cy="1200329"/>
              </a:xfrm>
              <a:prstGeom prst="rect">
                <a:avLst/>
              </a:prstGeom>
              <a:blipFill>
                <a:blip r:embed="rId5"/>
                <a:stretch>
                  <a:fillRect l="-1577" t="-10204" r="-166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4483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0B969A-5E1F-2A5A-DF0E-5155C8216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7080" y="6356350"/>
            <a:ext cx="426720" cy="398780"/>
          </a:xfrm>
        </p:spPr>
        <p:txBody>
          <a:bodyPr/>
          <a:lstStyle/>
          <a:p>
            <a:fld id="{A263F1A8-BC7B-4008-A955-96F8F4A3B8CB}" type="slidenum">
              <a:rPr lang="he-IL" smtClean="0"/>
              <a:t>12</a:t>
            </a:fld>
            <a:endParaRPr lang="he-IL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7378C2-F1AA-DD70-F00C-3AD4B361C9B2}"/>
              </a:ext>
            </a:extLst>
          </p:cNvPr>
          <p:cNvSpPr txBox="1"/>
          <p:nvPr/>
        </p:nvSpPr>
        <p:spPr>
          <a:xfrm>
            <a:off x="365438" y="6417240"/>
            <a:ext cx="60247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hlinkClick r:id="rId2"/>
              </a:rPr>
              <a:t>https://github.com/evgeny-kolonsky/summer_seminar/blob/main/Global_optimization.ipynb</a:t>
            </a:r>
            <a:endParaRPr lang="ru-RU" sz="1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060017-5674-72C4-B623-9C29D2D100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43" y="1291821"/>
            <a:ext cx="6157494" cy="44428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58DB5-3CB6-754A-3138-6C9BC4FCFD08}"/>
              </a:ext>
            </a:extLst>
          </p:cNvPr>
          <p:cNvSpPr txBox="1"/>
          <p:nvPr/>
        </p:nvSpPr>
        <p:spPr>
          <a:xfrm>
            <a:off x="1238778" y="305382"/>
            <a:ext cx="8868646" cy="707886"/>
          </a:xfrm>
          <a:prstGeom prst="rect">
            <a:avLst/>
          </a:prstGeom>
          <a:noFill/>
        </p:spPr>
        <p:txBody>
          <a:bodyPr wrap="none" lIns="91440" tIns="45720" rIns="91440" bIns="45720" rtlCol="1" anchor="t">
            <a:spAutoFit/>
          </a:bodyPr>
          <a:lstStyle/>
          <a:p>
            <a:pPr algn="ctr" rtl="1"/>
            <a:r>
              <a:rPr lang="he-IL" sz="4000" dirty="0">
                <a:cs typeface="Arial"/>
              </a:rPr>
              <a:t>ספריה שיודעת לעשות </a:t>
            </a:r>
            <a:r>
              <a:rPr lang="en-US" sz="4000" dirty="0">
                <a:cs typeface="Arial"/>
              </a:rPr>
              <a:t>Global optimization </a:t>
            </a:r>
            <a:endParaRPr lang="he-IL" sz="4000" dirty="0">
              <a:cs typeface="Arial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1BFC304-074C-4AF0-B4FC-828F3BA4A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09256"/>
            <a:ext cx="5306496" cy="2307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36466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5E2F6A-05F0-81EF-05A9-65BFAA51F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63F1A8-BC7B-4008-A955-96F8F4A3B8CB}" type="slidenum">
              <a:rPr lang="he-IL" smtClean="0"/>
              <a:t>13</a:t>
            </a:fld>
            <a:endParaRPr lang="he-IL"/>
          </a:p>
        </p:txBody>
      </p:sp>
      <p:pic>
        <p:nvPicPr>
          <p:cNvPr id="4" name="Picture 3" descr="A cat looking at the camera&#10;&#10;AI-generated content may be incorrect.">
            <a:extLst>
              <a:ext uri="{FF2B5EF4-FFF2-40B4-BE49-F238E27FC236}">
                <a16:creationId xmlns:a16="http://schemas.microsoft.com/office/drawing/2014/main" id="{2E7FE44C-0E03-A0E4-B005-16C786D408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4"/>
          <a:stretch>
            <a:fillRect/>
          </a:stretch>
        </p:blipFill>
        <p:spPr>
          <a:xfrm>
            <a:off x="4483891" y="569160"/>
            <a:ext cx="3577144" cy="5735053"/>
          </a:xfrm>
          <a:prstGeom prst="rect">
            <a:avLst/>
          </a:prstGeom>
        </p:spPr>
      </p:pic>
      <p:sp>
        <p:nvSpPr>
          <p:cNvPr id="5" name="Heart 4">
            <a:extLst>
              <a:ext uri="{FF2B5EF4-FFF2-40B4-BE49-F238E27FC236}">
                <a16:creationId xmlns:a16="http://schemas.microsoft.com/office/drawing/2014/main" id="{A19BD3E9-DC94-476E-315C-FEEBE3797417}"/>
              </a:ext>
            </a:extLst>
          </p:cNvPr>
          <p:cNvSpPr/>
          <p:nvPr/>
        </p:nvSpPr>
        <p:spPr>
          <a:xfrm>
            <a:off x="9272337" y="2855495"/>
            <a:ext cx="1331495" cy="107482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Heart 5">
            <a:extLst>
              <a:ext uri="{FF2B5EF4-FFF2-40B4-BE49-F238E27FC236}">
                <a16:creationId xmlns:a16="http://schemas.microsoft.com/office/drawing/2014/main" id="{1F77CEB9-7BA7-8A5C-B42D-C9A7B6455E21}"/>
              </a:ext>
            </a:extLst>
          </p:cNvPr>
          <p:cNvSpPr/>
          <p:nvPr/>
        </p:nvSpPr>
        <p:spPr>
          <a:xfrm>
            <a:off x="1588168" y="2855494"/>
            <a:ext cx="1331495" cy="1074821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2251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AC081-11A5-C286-448C-EB6B125408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הנחות של רגרסיה</a:t>
            </a:r>
            <a:r>
              <a:rPr lang="en-US" sz="4000" dirty="0">
                <a:latin typeface="Arial (Body)"/>
                <a:cs typeface="+mn-cs"/>
              </a:rPr>
              <a:t>  </a:t>
            </a:r>
            <a:endParaRPr lang="he-IL" sz="4000" dirty="0">
              <a:latin typeface="Arial (Body)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0571F-D6F8-0255-5B7E-EA00534D7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66187" y="6366078"/>
            <a:ext cx="283723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2</a:t>
            </a:fld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/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≪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const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B87905-4613-9AA8-6BD7-428C1E58D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747" y="3161144"/>
                <a:ext cx="2286000" cy="13606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8" name="Picture 14">
            <a:extLst>
              <a:ext uri="{FF2B5EF4-FFF2-40B4-BE49-F238E27FC236}">
                <a16:creationId xmlns:a16="http://schemas.microsoft.com/office/drawing/2014/main" id="{7811A833-83F4-BDE3-A082-6694ADC7B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7979" y="1722145"/>
            <a:ext cx="6244991" cy="4791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/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1D5682-1589-695A-F743-9AF6191B8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3530" y="1779488"/>
                <a:ext cx="2286000" cy="4309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3067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EF07D83-62DD-2C9B-7DF1-5F162813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50858" y="6356350"/>
            <a:ext cx="302941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3</a:t>
            </a:fld>
            <a:endParaRPr lang="he-IL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2BD6627-0A39-9CC7-AE00-C39C363F1BB8}"/>
              </a:ext>
            </a:extLst>
          </p:cNvPr>
          <p:cNvSpPr txBox="1">
            <a:spLocks/>
          </p:cNvSpPr>
          <p:nvPr/>
        </p:nvSpPr>
        <p:spPr>
          <a:xfrm>
            <a:off x="838200" y="365126"/>
            <a:ext cx="10515600" cy="79460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4000" dirty="0">
                <a:latin typeface="Arial (Body)"/>
                <a:cs typeface="+mn-cs"/>
              </a:rPr>
              <a:t>יישום רגרסיה </a:t>
            </a:r>
            <a:r>
              <a:rPr lang="he-IL" sz="4000" dirty="0" err="1">
                <a:latin typeface="Arial (Body)"/>
                <a:cs typeface="+mn-cs"/>
              </a:rPr>
              <a:t>בפייתון</a:t>
            </a:r>
            <a:endParaRPr lang="he-IL" sz="4000" dirty="0">
              <a:latin typeface="Arial (Body)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3039AC-4291-7890-EFED-6737A7F0E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757" y="1375641"/>
            <a:ext cx="6916115" cy="5163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22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89C8-43E2-B128-EFF6-5F506272E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איך לעשות רגרסיה לפונקציה ללא איבר חופשי?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86A99-F816-5B21-6D2E-EEA1CABEF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775440" y="6315710"/>
            <a:ext cx="27940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4</a:t>
            </a:fld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/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br>
                  <a:rPr lang="en-US" sz="2800" b="0" dirty="0"/>
                </a:br>
                <a:endParaRPr lang="en-US" sz="28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13763C0-F55F-BEE8-E8DB-E84C1AA2D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89440" y="1945662"/>
                <a:ext cx="2286000" cy="43095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/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/>
                <a:br>
                  <a:rPr lang="en-US" sz="28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B536E3-140E-C232-57A4-76F8F7E8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8863" y="3094152"/>
                <a:ext cx="2965977" cy="25040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82" name="Picture 10">
            <a:extLst>
              <a:ext uri="{FF2B5EF4-FFF2-40B4-BE49-F238E27FC236}">
                <a16:creationId xmlns:a16="http://schemas.microsoft.com/office/drawing/2014/main" id="{6B637B05-4B56-AC79-096C-4465620C3C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35" y="1945662"/>
            <a:ext cx="552450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422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16C98-FF90-B83B-DAEF-92E62525C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rtl="1"/>
            <a:r>
              <a:rPr lang="he-IL" sz="4000" dirty="0">
                <a:latin typeface="Arial (Body)"/>
                <a:cs typeface="+mn-cs"/>
              </a:rPr>
              <a:t>יישום ממוצע משוקלל בחישוב של שיפוע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2AF4A-124F-9603-2665-1AA8CE9B0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95660" y="6356350"/>
            <a:ext cx="358140" cy="421640"/>
          </a:xfrm>
        </p:spPr>
        <p:txBody>
          <a:bodyPr/>
          <a:lstStyle/>
          <a:p>
            <a:fld id="{A263F1A8-BC7B-4008-A955-96F8F4A3B8CB}" type="slidenum">
              <a:rPr lang="he-IL" smtClean="0"/>
              <a:t>5</a:t>
            </a:fld>
            <a:endParaRPr lang="he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F835036-01B7-90A9-5F2E-ED66F943E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7745" y="1822937"/>
            <a:ext cx="6306430" cy="4401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29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72A4B827-BAFF-4C55-B28F-EEED25B1B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500" y="1585631"/>
            <a:ext cx="11557000" cy="42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 descr="Badge Tick1 outline">
            <a:extLst>
              <a:ext uri="{FF2B5EF4-FFF2-40B4-BE49-F238E27FC236}">
                <a16:creationId xmlns:a16="http://schemas.microsoft.com/office/drawing/2014/main" id="{8D213357-C8D8-74DE-03DD-25F472D5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28592" y="2724809"/>
            <a:ext cx="825208" cy="825208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86B6D03-5FE6-DDDC-73D6-1AA1ABFAC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6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B833A0-600D-C297-1E2D-539DE7923727}"/>
              </a:ext>
            </a:extLst>
          </p:cNvPr>
          <p:cNvSpPr txBox="1">
            <a:spLocks/>
          </p:cNvSpPr>
          <p:nvPr/>
        </p:nvSpPr>
        <p:spPr>
          <a:xfrm>
            <a:off x="1183888" y="64390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4000" dirty="0">
                <a:latin typeface="Arial (Body)"/>
                <a:cs typeface="+mn-cs"/>
              </a:rPr>
              <a:t>בליעת קרינת </a:t>
            </a:r>
            <a:r>
              <a:rPr lang="el-GR" sz="40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γ</a:t>
            </a:r>
            <a:r>
              <a:rPr lang="he-IL" sz="4000" dirty="0">
                <a:latin typeface="Cambria Math" panose="02040503050406030204" pitchFamily="18" charset="0"/>
                <a:ea typeface="Cambria Math" panose="02040503050406030204" pitchFamily="18" charset="0"/>
                <a:cs typeface="+mn-cs"/>
              </a:rPr>
              <a:t> </a:t>
            </a:r>
            <a:r>
              <a:rPr lang="he-IL" sz="4000" dirty="0">
                <a:latin typeface="Arial (Body)"/>
                <a:cs typeface="+mn-cs"/>
              </a:rPr>
              <a:t>בעופרת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474E4D-89AE-D734-F5C1-1431BCCFBB17}"/>
              </a:ext>
            </a:extLst>
          </p:cNvPr>
          <p:cNvSpPr txBox="1"/>
          <p:nvPr/>
        </p:nvSpPr>
        <p:spPr>
          <a:xfrm>
            <a:off x="2087245" y="6221889"/>
            <a:ext cx="2446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he-IL" dirty="0"/>
              <a:t>בכל מדידה שגיאה 3%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/>
              <p:nvPr/>
            </p:nvSpPr>
            <p:spPr>
              <a:xfrm>
                <a:off x="3057484" y="2408857"/>
                <a:ext cx="1743298" cy="9288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he-IL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br>
                  <a:rPr lang="en-US" sz="2000" b="0" dirty="0"/>
                </a:br>
                <a:endParaRPr lang="en-US" sz="2000" dirty="0"/>
              </a:p>
              <a:p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33C7C2A-B966-D983-DB47-1B210A3A46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484" y="2408857"/>
                <a:ext cx="1743298" cy="928844"/>
              </a:xfrm>
              <a:prstGeom prst="rect">
                <a:avLst/>
              </a:prstGeom>
              <a:blipFill>
                <a:blip r:embed="rId5"/>
                <a:stretch>
                  <a:fillRect t="-196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9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88E42-6B43-ACDF-9F06-EDEEC4F4C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9B702A3-27C5-EBBC-7690-09A0B4592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1980" y="1562308"/>
            <a:ext cx="6313522" cy="472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597829-2269-2EFA-0311-DEEECC8CC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2010" y="6356350"/>
            <a:ext cx="291790" cy="365125"/>
          </a:xfrm>
        </p:spPr>
        <p:txBody>
          <a:bodyPr/>
          <a:lstStyle/>
          <a:p>
            <a:fld id="{A263F1A8-BC7B-4008-A955-96F8F4A3B8CB}" type="slidenum">
              <a:rPr lang="he-IL" smtClean="0"/>
              <a:t>7</a:t>
            </a:fld>
            <a:endParaRPr lang="he-IL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8ACAF9-777E-ECB6-AE64-3961A3CB94DC}"/>
              </a:ext>
            </a:extLst>
          </p:cNvPr>
          <p:cNvSpPr txBox="1">
            <a:spLocks/>
          </p:cNvSpPr>
          <p:nvPr/>
        </p:nvSpPr>
        <p:spPr>
          <a:xfrm>
            <a:off x="1183888" y="643907"/>
            <a:ext cx="10515600" cy="68197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4000" dirty="0">
                <a:latin typeface="Arial (Body)"/>
                <a:cs typeface="+mn-cs"/>
              </a:rPr>
              <a:t>פריקה של קבל</a:t>
            </a:r>
            <a:r>
              <a:rPr lang="en-US" sz="4000" dirty="0">
                <a:latin typeface="Arial (Body)"/>
                <a:cs typeface="+mn-cs"/>
              </a:rPr>
              <a:t> </a:t>
            </a:r>
            <a:r>
              <a:rPr lang="he-IL" sz="4000" dirty="0">
                <a:latin typeface="Arial (Body)"/>
                <a:cs typeface="+mn-cs"/>
              </a:rPr>
              <a:t>לוחות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/>
              <p:nvPr/>
            </p:nvSpPr>
            <p:spPr>
              <a:xfrm>
                <a:off x="6662400" y="4122821"/>
                <a:ext cx="2353263" cy="8414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𝑅𝐶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br>
                  <a:rPr lang="en-US" sz="2000" b="0" i="1" dirty="0">
                    <a:latin typeface="Cambria Math" panose="02040503050406030204" pitchFamily="18" charset="0"/>
                  </a:rPr>
                </a:br>
                <a:endParaRPr lang="en-US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0CFA624-4DFC-23E6-0E5E-D5199776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400" y="4122821"/>
                <a:ext cx="2353263" cy="84144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D0E4848-1C95-2423-36D1-668E44CD9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498" y="1531602"/>
            <a:ext cx="5100170" cy="4044345"/>
          </a:xfrm>
          <a:prstGeom prst="rect">
            <a:avLst/>
          </a:prstGeom>
        </p:spPr>
      </p:pic>
      <p:pic>
        <p:nvPicPr>
          <p:cNvPr id="5" name="Graphic 4" descr="Badge Tick1 outline">
            <a:extLst>
              <a:ext uri="{FF2B5EF4-FFF2-40B4-BE49-F238E27FC236}">
                <a16:creationId xmlns:a16="http://schemas.microsoft.com/office/drawing/2014/main" id="{043C3487-F22D-9E0C-AC98-1880D714C6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13823" y="3016396"/>
            <a:ext cx="825208" cy="82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90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6680ECA5-DC65-4791-80C8-712CC3D088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177" y="1652337"/>
            <a:ext cx="5505450" cy="4162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911553" y="405558"/>
                <a:ext cx="11004395" cy="1597063"/>
              </a:xfrm>
            </p:spPr>
            <p:txBody>
              <a:bodyPr>
                <a:normAutofit fontScale="90000"/>
              </a:bodyPr>
              <a:lstStyle/>
              <a:p>
                <a:pPr algn="ctr" rtl="1"/>
                <a:r>
                  <a:rPr lang="he-IL" dirty="0">
                    <a:cs typeface="+mn-cs"/>
                  </a:rPr>
                  <a:t>קיטוב של גלי מיקרו</a:t>
                </a:r>
                <a:br>
                  <a:rPr lang="en-US" dirty="0">
                    <a:cs typeface="+mn-cs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Arial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Arial"/>
                                </a:rPr>
                                <m:t>0</m:t>
                              </m:r>
                            </m:sub>
                          </m:sSub>
                        </m:fName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𝑐𝑜𝑠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br>
                  <a:rPr lang="he-IL" dirty="0">
                    <a:cs typeface="Arial"/>
                  </a:rPr>
                </a:br>
                <a:r>
                  <a:rPr lang="en-US" dirty="0">
                    <a:cs typeface="+mn-cs"/>
                  </a:rPr>
                  <a:t> </a:t>
                </a:r>
                <a:endParaRPr lang="he-IL" dirty="0">
                  <a:cs typeface="+mn-cs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5F4DEA2-F523-6A52-EECE-82D7DE56FC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911553" y="405558"/>
                <a:ext cx="11004395" cy="1597063"/>
              </a:xfrm>
              <a:blipFill>
                <a:blip r:embed="rId3"/>
                <a:stretch>
                  <a:fillRect t="-1603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CA1D86-1D53-1309-DC3B-74EA841F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4008" y="6333331"/>
            <a:ext cx="281940" cy="319088"/>
          </a:xfrm>
        </p:spPr>
        <p:txBody>
          <a:bodyPr/>
          <a:lstStyle/>
          <a:p>
            <a:fld id="{A263F1A8-BC7B-4008-A955-96F8F4A3B8CB}" type="slidenum">
              <a:rPr lang="he-IL" smtClean="0"/>
              <a:t>8</a:t>
            </a:fld>
            <a:endParaRPr lang="he-IL"/>
          </a:p>
        </p:txBody>
      </p:sp>
      <p:pic>
        <p:nvPicPr>
          <p:cNvPr id="3" name="Graphic 2" descr="Badge Cross outline">
            <a:extLst>
              <a:ext uri="{FF2B5EF4-FFF2-40B4-BE49-F238E27FC236}">
                <a16:creationId xmlns:a16="http://schemas.microsoft.com/office/drawing/2014/main" id="{0BD28031-7F88-0B7A-8FBA-6915EAF4CF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232920" y="5920727"/>
            <a:ext cx="825208" cy="8252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18FE7E8-9CCF-25B8-9AB3-9A6F02622947}"/>
              </a:ext>
            </a:extLst>
          </p:cNvPr>
          <p:cNvCxnSpPr>
            <a:cxnSpLocks/>
          </p:cNvCxnSpPr>
          <p:nvPr/>
        </p:nvCxnSpPr>
        <p:spPr>
          <a:xfrm flipV="1">
            <a:off x="1084273" y="1752600"/>
            <a:ext cx="4681527" cy="3453064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0CDD0613-84B1-4622-AA49-420CCA2A76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52337"/>
            <a:ext cx="5400675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85730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/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 rtlCol="1" anchor="t">
                <a:spAutoFit/>
              </a:bodyPr>
              <a:lstStyle/>
              <a:p>
                <a:pPr algn="ctr"/>
                <a:r>
                  <a:rPr lang="he-IL" sz="4000" dirty="0">
                    <a:cs typeface="Arial"/>
                  </a:rPr>
                  <a:t>התאמה לא-לינארית עם 4 פרמטרים</a:t>
                </a:r>
              </a:p>
              <a:p>
                <a:pPr algn="ctr"/>
                <a:endParaRPr lang="he-IL" sz="4000" dirty="0">
                  <a:cs typeface="Arial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𝑥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  <a:cs typeface="Arial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  <a:cs typeface="Arial"/>
                        </a:rPr>
                        <m:t>𝐴</m:t>
                      </m:r>
                      <m:func>
                        <m:funcPr>
                          <m:ctrlP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latin typeface="Cambria Math" panose="02040503050406030204" pitchFamily="18" charset="0"/>
                              <a:cs typeface="Arial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𝜔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+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  <a:cs typeface="Arial"/>
                                </a:rPr>
                                <m:t>𝜑</m:t>
                              </m:r>
                            </m:e>
                          </m:d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+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  <a:cs typeface="Arial"/>
                            </a:rPr>
                            <m:t>𝐶</m:t>
                          </m:r>
                        </m:e>
                      </m:func>
                    </m:oMath>
                  </m:oMathPara>
                </a14:m>
                <a:endParaRPr lang="he-IL" sz="4000" dirty="0">
                  <a:cs typeface="Arial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046B56C-BDD8-46E8-9F1C-8638E1860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542" y="195333"/>
                <a:ext cx="7261924" cy="1938992"/>
              </a:xfrm>
              <a:prstGeom prst="rect">
                <a:avLst/>
              </a:prstGeom>
              <a:blipFill>
                <a:blip r:embed="rId2"/>
                <a:stretch>
                  <a:fillRect l="-2519" t="-5660" r="-22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D3605-369B-4180-9047-0DAFC5368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90960" y="6382358"/>
            <a:ext cx="513080" cy="307777"/>
          </a:xfrm>
        </p:spPr>
        <p:txBody>
          <a:bodyPr/>
          <a:lstStyle/>
          <a:p>
            <a:fld id="{A263F1A8-BC7B-4008-A955-96F8F4A3B8CB}" type="slidenum">
              <a:rPr lang="he-IL" smtClean="0"/>
              <a:t>9</a:t>
            </a:fld>
            <a:endParaRPr lang="he-IL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17028B-C72B-00F1-7915-A7F2FC8C76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500" y="2573593"/>
            <a:ext cx="5296359" cy="27434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0265EE-867A-D481-86D5-1C3CEA67B793}"/>
              </a:ext>
            </a:extLst>
          </p:cNvPr>
          <p:cNvSpPr txBox="1"/>
          <p:nvPr/>
        </p:nvSpPr>
        <p:spPr>
          <a:xfrm>
            <a:off x="6571872" y="5977054"/>
            <a:ext cx="40479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he-IL" dirty="0"/>
              <a:t>לפעמים לכדאי להגדיר </a:t>
            </a:r>
            <a:r>
              <a:rPr lang="he-IL" dirty="0">
                <a:highlight>
                  <a:srgbClr val="FFFF00"/>
                </a:highlight>
              </a:rPr>
              <a:t>פרמטרים התחלתיים</a:t>
            </a:r>
            <a:endParaRPr lang="ru-R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2CE983-6273-420D-AE6A-83FC3C225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7731" y="2573593"/>
            <a:ext cx="5867308" cy="306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79858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2472</TotalTime>
  <Words>187</Words>
  <Application>Microsoft Office PowerPoint</Application>
  <PresentationFormat>Widescreen</PresentationFormat>
  <Paragraphs>45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(Body)</vt:lpstr>
      <vt:lpstr>Calibri</vt:lpstr>
      <vt:lpstr>Calibri Light</vt:lpstr>
      <vt:lpstr>Cambria Math</vt:lpstr>
      <vt:lpstr>Office Theme</vt:lpstr>
      <vt:lpstr>טיפ# 3:  רגרסיה לינארית: גילוי נאות</vt:lpstr>
      <vt:lpstr>הנחות של רגרסיה  </vt:lpstr>
      <vt:lpstr>PowerPoint Presentation</vt:lpstr>
      <vt:lpstr>איך לעשות רגרסיה לפונקציה ללא איבר חופשי?</vt:lpstr>
      <vt:lpstr>יישום ממוצע משוקלל בחישוב של שיפוע</vt:lpstr>
      <vt:lpstr>PowerPoint Presentation</vt:lpstr>
      <vt:lpstr>PowerPoint Presentation</vt:lpstr>
      <vt:lpstr>קיטוב של גלי מיקרו I=I_0⁡〖〖 cos〗^2 θ〗 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טיפ# 3:  רגרסיה לינארית  והתאמה לא-לינארית</dc:title>
  <dc:creator>Evgeny Kolonsky</dc:creator>
  <cp:lastModifiedBy>Evgeny Kolonsky</cp:lastModifiedBy>
  <cp:revision>27</cp:revision>
  <dcterms:created xsi:type="dcterms:W3CDTF">2025-07-30T11:27:38Z</dcterms:created>
  <dcterms:modified xsi:type="dcterms:W3CDTF">2025-08-05T14:43:44Z</dcterms:modified>
</cp:coreProperties>
</file>