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6" r:id="rId3"/>
    <p:sldId id="283" r:id="rId4"/>
    <p:sldId id="277" r:id="rId5"/>
    <p:sldId id="278" r:id="rId6"/>
    <p:sldId id="284" r:id="rId7"/>
    <p:sldId id="285" r:id="rId8"/>
    <p:sldId id="282" r:id="rId9"/>
    <p:sldId id="273" r:id="rId10"/>
    <p:sldId id="286" r:id="rId11"/>
    <p:sldId id="280" r:id="rId12"/>
    <p:sldId id="281" r:id="rId13"/>
    <p:sldId id="287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5621" autoAdjust="0"/>
  </p:normalViewPr>
  <p:slideViewPr>
    <p:cSldViewPr snapToGrid="0">
      <p:cViewPr varScale="1">
        <p:scale>
          <a:sx n="67" d="100"/>
          <a:sy n="67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ז'/אב/תשפ"ה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5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רגרסיה לינארית  כלי פשוט, יפה, אמין וומומלץ.</a:t>
            </a:r>
          </a:p>
          <a:p>
            <a:pPr algn="r" rtl="1"/>
            <a:r>
              <a:rPr lang="he-IL" dirty="0"/>
              <a:t>אבל צריך להיות בוודאות תוך כדי שימוש בה כי יש לה הנחות והגבלות.</a:t>
            </a:r>
          </a:p>
          <a:p>
            <a:pPr algn="r" rtl="1"/>
            <a:r>
              <a:rPr lang="he-IL" dirty="0"/>
              <a:t>ההנחה היא שהשגיאה ב-</a:t>
            </a:r>
            <a:r>
              <a:rPr lang="en-US" dirty="0"/>
              <a:t>Y</a:t>
            </a:r>
            <a:r>
              <a:rPr lang="he-IL" dirty="0"/>
              <a:t> לא משתנה מנוקודה לנקודה, וגם שאין שגיאה ב-</a:t>
            </a:r>
            <a:r>
              <a:rPr lang="en-US" dirty="0"/>
              <a:t>X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ההגבלה שלא תמיד אפשרי לבצע לינאריזציה, ומוכרך לעבור לכלים אחרים לא-לינאריים. </a:t>
            </a:r>
          </a:p>
          <a:p>
            <a:pPr algn="r" rtl="1"/>
            <a:r>
              <a:rPr lang="he-IL" dirty="0"/>
              <a:t>ההתהמה לא-לינארית היא כלי איטרטיבי, היא דורשת יותר זמן לחישוב, ועלול לתת תשובה רחוקה מציפיות.</a:t>
            </a:r>
          </a:p>
          <a:p>
            <a:pPr algn="r" rtl="1"/>
            <a:endParaRPr lang="he-IL" dirty="0"/>
          </a:p>
          <a:p>
            <a:pPr algn="r" rt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21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evgeny-kolonsky/summer_seminar/blob/main/Global_optimization.ipyn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891"/>
            <a:ext cx="9144000" cy="1941850"/>
          </a:xfrm>
        </p:spPr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370" y="6356351"/>
            <a:ext cx="392430" cy="353060"/>
          </a:xfrm>
        </p:spPr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504B-8390-6035-2B70-45E47497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5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/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𝜏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blipFill>
                <a:blip r:embed="rId2"/>
                <a:stretch>
                  <a:fillRect l="-2519" t="-559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38B-D2DC-511B-3422-BE11838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112E-D77F-9CA4-0693-3EAC1A852607}"/>
              </a:ext>
            </a:extLst>
          </p:cNvPr>
          <p:cNvSpPr txBox="1"/>
          <p:nvPr/>
        </p:nvSpPr>
        <p:spPr>
          <a:xfrm>
            <a:off x="2963512" y="597705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והגבלות למרחב פרמטרים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05632-0E8C-5A2E-188E-9C5A5594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2573592"/>
            <a:ext cx="5228063" cy="27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7103D-4254-416D-AED5-02BF2C4A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7" y="2573591"/>
            <a:ext cx="5763903" cy="2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5710" y="6333491"/>
            <a:ext cx="449580" cy="307340"/>
          </a:xfrm>
        </p:spPr>
        <p:txBody>
          <a:bodyPr/>
          <a:lstStyle/>
          <a:p>
            <a:fld id="{A263F1A8-BC7B-4008-A955-96F8F4A3B8CB}" type="slidenum">
              <a:rPr lang="he-IL" smtClean="0"/>
              <a:t>11</a:t>
            </a:fld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795A5-AB8A-FDC5-9CA3-72A8ABF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2941190"/>
            <a:ext cx="10415424" cy="38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9AEB-0056-AF89-335E-A5D9CD93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9" y="1450703"/>
            <a:ext cx="5357324" cy="143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835BD-269B-B9F6-FCBF-EFF7624E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07" y="1508506"/>
            <a:ext cx="5342083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/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 rtl="1"/>
                <a:r>
                  <a:rPr lang="he-IL" sz="4000" dirty="0">
                    <a:cs typeface="Arial"/>
                  </a:rPr>
                  <a:t>התאמה לא-לינארית</a:t>
                </a:r>
                <a:r>
                  <a:rPr lang="en-US" sz="4000" dirty="0">
                    <a:cs typeface="Arial"/>
                  </a:rPr>
                  <a:t> </a:t>
                </a:r>
                <a:r>
                  <a:rPr lang="he-IL" sz="4000" dirty="0">
                    <a:cs typeface="Arial"/>
                  </a:rPr>
                  <a:t>ממש רגישה לערך התחלתי</a:t>
                </a:r>
                <a:endParaRPr lang="en-US" sz="4000" dirty="0">
                  <a:cs typeface="Arial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𝑑𝑟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blipFill>
                <a:blip r:embed="rId5"/>
                <a:stretch>
                  <a:fillRect l="-503" t="-10204" r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70BF9-D646-D943-7BEC-1DB9A81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0360" y="6300594"/>
            <a:ext cx="392151" cy="345533"/>
          </a:xfrm>
        </p:spPr>
        <p:txBody>
          <a:bodyPr/>
          <a:lstStyle/>
          <a:p>
            <a:fld id="{A263F1A8-BC7B-4008-A955-96F8F4A3B8CB}" type="slidenum">
              <a:rPr lang="he-IL" smtClean="0"/>
              <a:t>12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0922-48B4-6F9C-DDCD-94F4CF840681}"/>
              </a:ext>
            </a:extLst>
          </p:cNvPr>
          <p:cNvSpPr txBox="1"/>
          <p:nvPr/>
        </p:nvSpPr>
        <p:spPr>
          <a:xfrm>
            <a:off x="3151294" y="195333"/>
            <a:ext cx="6258445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התאמה גלובאלית  נגד מקומית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78C2-F1AA-DD70-F00C-3AD4B361C9B2}"/>
              </a:ext>
            </a:extLst>
          </p:cNvPr>
          <p:cNvSpPr txBox="1"/>
          <p:nvPr/>
        </p:nvSpPr>
        <p:spPr>
          <a:xfrm>
            <a:off x="657922" y="6350852"/>
            <a:ext cx="6844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Codesnippet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https://github.com/evgeny-kolonsky/summer_seminar/blob/main/Global_optimization.ipynb</a:t>
            </a:r>
            <a:endParaRPr lang="ru-RU" sz="12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5319323-40C2-DF2C-60FB-FC94704C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46" y="1401128"/>
            <a:ext cx="5867108" cy="44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C4DC4-0C99-06F3-A806-274260D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650" y="6356350"/>
            <a:ext cx="438150" cy="375920"/>
          </a:xfrm>
        </p:spPr>
        <p:txBody>
          <a:bodyPr/>
          <a:lstStyle/>
          <a:p>
            <a:fld id="{A263F1A8-BC7B-4008-A955-96F8F4A3B8CB}" type="slidenum">
              <a:rPr lang="he-IL" smtClean="0"/>
              <a:t>13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418F0-A0B6-9CE8-0CA2-4260DAE3B615}"/>
              </a:ext>
            </a:extLst>
          </p:cNvPr>
          <p:cNvSpPr txBox="1"/>
          <p:nvPr/>
        </p:nvSpPr>
        <p:spPr>
          <a:xfrm>
            <a:off x="5574509" y="462963"/>
            <a:ext cx="1322799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סיקום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A4EE6B3-8B10-EEDF-A291-3114DAAC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11" y="1633538"/>
            <a:ext cx="5504378" cy="40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D89DD-D164-F036-8843-08F8D46335FF}"/>
              </a:ext>
            </a:extLst>
          </p:cNvPr>
          <p:cNvSpPr txBox="1"/>
          <p:nvPr/>
        </p:nvSpPr>
        <p:spPr>
          <a:xfrm>
            <a:off x="3510161" y="5288518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Credit: New Yorker</a:t>
            </a:r>
            <a:endParaRPr lang="ru-RU" dirty="0">
              <a:cs typeface="Angsana New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3AAFE-DF2B-546E-CC3A-33F7D297D602}"/>
              </a:ext>
            </a:extLst>
          </p:cNvPr>
          <p:cNvSpPr txBox="1"/>
          <p:nvPr/>
        </p:nvSpPr>
        <p:spPr>
          <a:xfrm>
            <a:off x="4031171" y="5657850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במקום "</a:t>
            </a:r>
            <a:r>
              <a:rPr lang="en-US" dirty="0"/>
              <a:t>XXX</a:t>
            </a:r>
            <a:r>
              <a:rPr lang="he-IL" dirty="0"/>
              <a:t>" היית אומר "לא מוצא חן בעיניי"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9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הנחות של רגרסיה</a:t>
            </a:r>
            <a:r>
              <a:rPr lang="en-US" sz="4000" dirty="0">
                <a:latin typeface="Arial (Body)"/>
                <a:cs typeface="+mn-cs"/>
              </a:rPr>
              <a:t>  </a:t>
            </a:r>
            <a:endParaRPr lang="he-IL" sz="4000" dirty="0">
              <a:latin typeface="Arial (Body)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187" y="6366078"/>
            <a:ext cx="283723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/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7811A833-83F4-BDE3-A082-6694ADC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722145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/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7D83-62DD-2C9B-7DF1-5F16281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58" y="6356350"/>
            <a:ext cx="302941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D6627-0A39-9CC7-AE00-C39C363F1B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4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שימוש בספריות פייתון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AC-4291-7890-EFED-6737A7F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7" y="1375641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רגרסיה לפונקציה ללא איבר חופשי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440" y="6315710"/>
            <a:ext cx="27940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/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/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6B637B05-4B56-AC79-096C-4465620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35" y="1945662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שימוש בממוצע משוקלל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5660" y="6356350"/>
            <a:ext cx="358140" cy="421640"/>
          </a:xfrm>
        </p:spPr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35036-01B7-90A9-5F2E-ED66F94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45" y="1822937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B6D03-5FE6-DDDC-73D6-1AA1ABF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B833A0-600D-C297-1E2D-539DE7923727}"/>
              </a:ext>
            </a:extLst>
          </p:cNvPr>
          <p:cNvSpPr txBox="1">
            <a:spLocks/>
          </p:cNvSpPr>
          <p:nvPr/>
        </p:nvSpPr>
        <p:spPr>
          <a:xfrm>
            <a:off x="1183888" y="6439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מדידת בלעיה של קרינה </a:t>
            </a:r>
            <a:r>
              <a:rPr lang="en-US" sz="4000" dirty="0">
                <a:latin typeface="Arial (Body)"/>
                <a:cs typeface="+mn-cs"/>
              </a:rPr>
              <a:t>Co-60</a:t>
            </a:r>
            <a:r>
              <a:rPr lang="he-IL" sz="4000" dirty="0">
                <a:latin typeface="Arial (Body)"/>
                <a:cs typeface="+mn-cs"/>
              </a:rPr>
              <a:t> בעופרת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/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/>
                </a:br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2" name="Picture 8">
            <a:extLst>
              <a:ext uri="{FF2B5EF4-FFF2-40B4-BE49-F238E27FC236}">
                <a16:creationId xmlns:a16="http://schemas.microsoft.com/office/drawing/2014/main" id="{3CE2F874-7904-C3A9-FE46-AB5363F4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03645"/>
            <a:ext cx="59817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74E4D-89AE-D734-F5C1-1431BCCFBB17}"/>
              </a:ext>
            </a:extLst>
          </p:cNvPr>
          <p:cNvSpPr txBox="1"/>
          <p:nvPr/>
        </p:nvSpPr>
        <p:spPr>
          <a:xfrm>
            <a:off x="9172808" y="5112801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צריך להמתין עד 1000 מס' </a:t>
            </a:r>
          </a:p>
          <a:p>
            <a:pPr algn="r" rtl="1"/>
            <a:r>
              <a:rPr lang="he-IL" dirty="0"/>
              <a:t>כדי להקטין שגיאה עד 3%</a:t>
            </a:r>
            <a:endParaRPr lang="ru-RU" dirty="0"/>
          </a:p>
        </p:txBody>
      </p:sp>
      <p:pic>
        <p:nvPicPr>
          <p:cNvPr id="18" name="Picture 17" descr="A set of round yellow and green objects in a transparent case&#10;&#10;AI-generated content may be incorrect.">
            <a:extLst>
              <a:ext uri="{FF2B5EF4-FFF2-40B4-BE49-F238E27FC236}">
                <a16:creationId xmlns:a16="http://schemas.microsoft.com/office/drawing/2014/main" id="{43A29A4E-8DF4-6CFC-E63E-850BA5F9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" y="2085361"/>
            <a:ext cx="2831016" cy="28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8E42-6B43-ACDF-9F06-EDEEC4F4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97829-2269-2EFA-0311-DEEECC8C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ACAF9-777E-ECB6-AE64-3961A3CB94DC}"/>
              </a:ext>
            </a:extLst>
          </p:cNvPr>
          <p:cNvSpPr txBox="1">
            <a:spLocks/>
          </p:cNvSpPr>
          <p:nvPr/>
        </p:nvSpPr>
        <p:spPr>
          <a:xfrm>
            <a:off x="1183888" y="643907"/>
            <a:ext cx="10515600" cy="681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ניסוי קבל</a:t>
            </a:r>
            <a:r>
              <a:rPr lang="en-US" sz="4000" dirty="0">
                <a:latin typeface="Arial (Body)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לוחות. עיבוד נתוני סקופ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/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blipFill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0E4848-1C95-2423-36D1-668E44CD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8" y="1891234"/>
            <a:ext cx="2299567" cy="1823516"/>
          </a:xfrm>
          <a:prstGeom prst="rect">
            <a:avLst/>
          </a:prstGeom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2CC401A-0A6D-B34A-07D9-C484BE19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9" y="1843723"/>
            <a:ext cx="6359881" cy="48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</p:spPr>
            <p:txBody>
              <a:bodyPr>
                <a:normAutofit fontScale="90000"/>
              </a:bodyPr>
              <a:lstStyle/>
              <a:p>
                <a:pPr algn="ctr" rtl="1"/>
                <a:r>
                  <a:rPr lang="he-IL" dirty="0">
                    <a:cs typeface="+mn-cs"/>
                  </a:rPr>
                  <a:t>גלי מיקרו. דוגמה של לינאריזציה לא מוצלח</a:t>
                </a:r>
                <a:br>
                  <a:rPr lang="en-US" dirty="0">
                    <a:cs typeface="+mn-cs"/>
                  </a:rPr>
                </a:br>
                <a:br>
                  <a:rPr lang="en-US" b="0" i="1" dirty="0">
                    <a:latin typeface="Cambria Math" panose="02040503050406030204" pitchFamily="18" charset="0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he-IL" dirty="0">
                    <a:cs typeface="Arial"/>
                  </a:rPr>
                </a:br>
                <a:r>
                  <a:rPr lang="en-US" dirty="0">
                    <a:cs typeface="+mn-cs"/>
                  </a:rPr>
                  <a:t> </a:t>
                </a:r>
                <a:endParaRPr lang="he-IL" dirty="0"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  <a:blipFill>
                <a:blip r:embed="rId2"/>
                <a:stretch>
                  <a:fillRect t="-30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4008" y="6333331"/>
            <a:ext cx="281940" cy="319088"/>
          </a:xfrm>
        </p:spPr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E270DD-CD7C-12E8-3713-3816712A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8" y="2478482"/>
            <a:ext cx="4796611" cy="3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CCDBA9-9CFB-9F32-5E63-B988534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" y="2432844"/>
            <a:ext cx="55340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4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blipFill>
                <a:blip r:embed="rId2"/>
                <a:stretch>
                  <a:fillRect l="-2519" t="-566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FDE770-53DC-513D-8BEA-B0D2D17E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1" y="2538039"/>
            <a:ext cx="5363569" cy="2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7028B-C72B-00F1-7915-A7F2FC8C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573593"/>
            <a:ext cx="5296359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265EE-867A-D481-86D5-1C3CEA67B793}"/>
              </a:ext>
            </a:extLst>
          </p:cNvPr>
          <p:cNvSpPr txBox="1"/>
          <p:nvPr/>
        </p:nvSpPr>
        <p:spPr>
          <a:xfrm>
            <a:off x="3401131" y="5977054"/>
            <a:ext cx="721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</a:t>
            </a:r>
            <a:r>
              <a:rPr lang="he-IL" dirty="0"/>
              <a:t>קרובים לערכך אמתי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301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Angsana New</vt:lpstr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הנחות של רגרסיה  </vt:lpstr>
      <vt:lpstr>PowerPoint Presentation</vt:lpstr>
      <vt:lpstr>רגרסיה לפונקציה ללא איבר חופשי</vt:lpstr>
      <vt:lpstr>שימוש בממוצע משוקלל</vt:lpstr>
      <vt:lpstr>PowerPoint Presentation</vt:lpstr>
      <vt:lpstr>PowerPoint Presentation</vt:lpstr>
      <vt:lpstr>גלי מיקרו. דוגמה של לינאריזציה לא מוצלח  I=I_0  cos⁡〖(θ)^2 〗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Evgeny Kolonsky</cp:lastModifiedBy>
  <cp:revision>12</cp:revision>
  <dcterms:created xsi:type="dcterms:W3CDTF">2025-07-30T11:27:38Z</dcterms:created>
  <dcterms:modified xsi:type="dcterms:W3CDTF">2025-08-01T18:33:37Z</dcterms:modified>
</cp:coreProperties>
</file>