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6" r:id="rId3"/>
    <p:sldId id="283" r:id="rId4"/>
    <p:sldId id="277" r:id="rId5"/>
    <p:sldId id="278" r:id="rId6"/>
    <p:sldId id="284" r:id="rId7"/>
    <p:sldId id="285" r:id="rId8"/>
    <p:sldId id="282" r:id="rId9"/>
    <p:sldId id="273" r:id="rId10"/>
    <p:sldId id="286" r:id="rId11"/>
    <p:sldId id="280" r:id="rId12"/>
    <p:sldId id="281" r:id="rId13"/>
    <p:sldId id="287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5621" autoAdjust="0"/>
  </p:normalViewPr>
  <p:slideViewPr>
    <p:cSldViewPr snapToGrid="0">
      <p:cViewPr varScale="1">
        <p:scale>
          <a:sx n="67" d="100"/>
          <a:sy n="67" d="100"/>
        </p:scale>
        <p:origin x="14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1EF012E-01B7-4BA4-8313-638E854A2AE5}" type="datetimeFigureOut">
              <a:rPr lang="he-IL" smtClean="0"/>
              <a:t>ז'/אב/תשפ"ה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941FE1-24E3-44D6-A7AB-44791E971A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אי וודאות ב</a:t>
            </a:r>
            <a:r>
              <a:rPr lang="en-US" dirty="0"/>
              <a:t>X</a:t>
            </a:r>
            <a:endParaRPr lang="he-IL" dirty="0"/>
          </a:p>
          <a:p>
            <a:pPr algn="r" rtl="1"/>
            <a:r>
              <a:rPr lang="he-IL" dirty="0"/>
              <a:t>אי וודאות ב-</a:t>
            </a:r>
            <a:r>
              <a:rPr lang="en-US" dirty="0"/>
              <a:t>Y</a:t>
            </a:r>
            <a:r>
              <a:rPr lang="he-IL" dirty="0"/>
              <a:t> קבועה! לא משתנה מנקודה לנקודה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95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רגרסיה לינארית  כלי פשוט, יפה, אמין וומומלץ.</a:t>
            </a:r>
          </a:p>
          <a:p>
            <a:pPr algn="r" rtl="1"/>
            <a:r>
              <a:rPr lang="he-IL" dirty="0"/>
              <a:t>אבל צריך להיות בוודאות תוך כדי שימוש בה כי יש לה הנחות והגבלות.</a:t>
            </a:r>
          </a:p>
          <a:p>
            <a:pPr algn="r" rtl="1"/>
            <a:r>
              <a:rPr lang="he-IL" dirty="0"/>
              <a:t>ההנחה היא שהשגיאה ב-</a:t>
            </a:r>
            <a:r>
              <a:rPr lang="en-US" dirty="0"/>
              <a:t>Y</a:t>
            </a:r>
            <a:r>
              <a:rPr lang="he-IL" dirty="0"/>
              <a:t> לא משתנה מנוקודה לנקודה, וגם שאין שגיאה ב-</a:t>
            </a:r>
            <a:r>
              <a:rPr lang="en-US" dirty="0"/>
              <a:t>X</a:t>
            </a:r>
            <a:r>
              <a:rPr lang="he-IL" dirty="0"/>
              <a:t>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ההגבלה שלא תמיד אפשרי לבצע לינאריזציה, ומוכרך לעבור לכלים אחרים לא-לינאריים. </a:t>
            </a:r>
          </a:p>
          <a:p>
            <a:pPr algn="r" rtl="1"/>
            <a:r>
              <a:rPr lang="he-IL" dirty="0"/>
              <a:t>ההתהמה לא-לינארית היא כלי איטרטיבי, היא דורשת יותר זמן לחישוב, ועלול לתת תשובה רחוקה מציפיות.</a:t>
            </a:r>
          </a:p>
          <a:p>
            <a:pPr algn="r" rtl="1"/>
            <a:endParaRPr lang="he-IL" dirty="0"/>
          </a:p>
          <a:p>
            <a:pPr algn="r" rtl="1"/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9821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F80-B53A-402C-85FA-6373F18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57E6-9857-4799-8B02-DE7A88B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60D-6CF4-4009-B23E-1C19F20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266-99E8-40C4-82C1-8EEF5B958589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8E24-C047-442E-ABDE-60F71F4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AC53-77FB-4536-8B27-3D721BE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7A-FE82-45CA-82CD-507CE2F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577A-9B40-4A57-B452-4FA33D60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B55-1403-4AEC-98A9-0D5666D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38AD-1B3F-4717-B534-EC593A023400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4DD2-646B-4B59-8A43-B2C066F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FF5-B95C-40A4-A548-E7E4951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4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E9C-035F-44B4-880C-0154C181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A5F1-1AFE-4A88-B943-9CC62090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486-D246-454B-A591-4C21741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CEB6-C1AE-40CA-A9DE-FC2748270423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F5C-7028-45E8-9CC9-A005F66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303-C9F7-4B4E-A86E-16583B9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1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6C6-886F-4533-8F94-4A8BAF31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8158-AAC2-42B9-ABF3-F6A3702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C10B-85F7-4933-9647-E96DBDA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61F-5BF0-429F-92DD-37E5C39E3B71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6FB-1E12-4851-BDA9-C23D2D2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2BD5-7A2F-4DEF-ACC9-FF46CAC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08A8-F156-42A1-B382-5D5ADBE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AA2A-8CCF-4681-A739-E55A9AC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7DDE-9BA7-4529-93BD-5EFCF67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E69-AF4A-47F3-BF81-8E299B597966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5C6-8C2D-4DEC-BCE4-D71F9468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4554-C670-4516-BCED-A9019EF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CBD-FEB7-4CDB-8FEB-E86F2E3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A1E-4455-43A1-BCAD-29BF6BAA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BBDF-E41A-4482-A4AD-D283D2E3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D755-3C86-4642-B891-81F2920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C9E-339C-4834-886E-D2DD630EE08D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47F-D7B6-4F1F-B1A3-6D4FDF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C44-4E91-4C9A-A0E2-7C5AAF0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376-070C-4A55-AEC6-5BE2DCDC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7C7-768C-4067-AE22-6EFE6AD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FCAE-7684-4A14-8EAF-E7AE0F5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F311-1958-4C64-B524-9F3C9976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6A42-EA9F-4107-8B26-FBC0C90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BE70-BFCF-4334-9356-85A2BE0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171-4D5D-418F-B13A-F2E7914D8881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CC34-5FB3-479D-A0DE-DAA4EE7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39E6-D44E-4F7E-AC44-738DFA7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40BF-7D59-4321-99F4-7EA932C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EB32-76F9-4DD8-8096-6289EB7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3D32-9FF8-4607-8317-E049FBC543A7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4909-83B1-4EE7-B795-14CC26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26AF-0D15-4AC4-A7F5-62B4672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0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8C54-D091-4970-8305-772B2A8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0BD4-6661-4491-8CC8-9BDA31781346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1533-9103-4619-B1A6-88AE45C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3595-CD79-40C0-A4D8-EDB03DD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2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4D-399B-4D5C-976D-DFACFB3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9EF0-5B1D-4062-88AB-4359D327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6F4C-61D1-436E-995C-973F1CBF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D5EC-926F-4928-AF4B-81FA5B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808-4409-4137-B029-0CD5879BF914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4198-8770-4C03-B036-D67BD92A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291-C826-4B8F-82C4-87C5FD8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37A-4A66-41C8-98B9-6EAAFCD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5B70-3F4A-435D-BFE8-474767B9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2BB88-0AA5-470C-A676-3D2A4CE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A815-731E-457C-A0E5-59A32DD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8B8-194A-4F8E-BB31-8F8AE0C5E245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A206-0EC7-4CE8-AD44-D00B2C9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66D3-C6E0-45BF-9457-55A2303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0C68-38E2-49F4-B35E-4E34382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47AA-A848-434E-A718-90E77CF2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3321-A886-4007-9732-7E6D8E2E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90AE-B598-4C6A-B306-E0DD72A75DB8}" type="datetime8">
              <a:rPr lang="he-IL" smtClean="0"/>
              <a:t>01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247-AD36-4438-A811-DEFCF17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1AF3-5B54-4403-9369-C2B9A93A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5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Codesnippet%20https:/github.com/evgeny-kolonsky/summer_seminar/blob/main/Global_optimization.ipynb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888-1807-451C-ABB2-4C82000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891"/>
            <a:ext cx="9144000" cy="1941850"/>
          </a:xfrm>
        </p:spPr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טיפ# 3:</a:t>
            </a:r>
            <a:br>
              <a:rPr lang="en-US" dirty="0">
                <a:cs typeface="+mn-cs"/>
              </a:rPr>
            </a:br>
            <a:r>
              <a:rPr lang="he-IL" dirty="0">
                <a:cs typeface="+mn-cs"/>
              </a:rPr>
              <a:t> רגרסיה לינארית: גילוי נאות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34B0-9B20-4483-80F0-BF1F6A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370" y="6356351"/>
            <a:ext cx="392430" cy="353060"/>
          </a:xfrm>
        </p:spPr>
        <p:txBody>
          <a:bodyPr/>
          <a:lstStyle/>
          <a:p>
            <a:fld id="{A263F1A8-BC7B-4008-A955-96F8F4A3B8C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2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504B-8390-6035-2B70-45E47497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5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/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𝜏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blipFill>
                <a:blip r:embed="rId2"/>
                <a:stretch>
                  <a:fillRect l="-2519" t="-559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338B-D2DC-511B-3422-BE11838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10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112E-D77F-9CA4-0693-3EAC1A852607}"/>
              </a:ext>
            </a:extLst>
          </p:cNvPr>
          <p:cNvSpPr txBox="1"/>
          <p:nvPr/>
        </p:nvSpPr>
        <p:spPr>
          <a:xfrm>
            <a:off x="2963512" y="5977054"/>
            <a:ext cx="765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התאמה לא-לינארית דורשת </a:t>
            </a:r>
            <a:r>
              <a:rPr lang="he-IL" dirty="0">
                <a:highlight>
                  <a:srgbClr val="FFFF00"/>
                </a:highlight>
              </a:rPr>
              <a:t>פרמטרים התחלתיים והגבלות למרחב פרמטרים</a:t>
            </a:r>
            <a:endParaRPr lang="ru-RU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0C105632-0E8C-5A2E-188E-9C5A5594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1840" y="2573592"/>
            <a:ext cx="5228063" cy="274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7103D-4254-416D-AED5-02BF2C4A6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97" y="2573591"/>
            <a:ext cx="5763903" cy="27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880A4-A79B-7141-06BA-2EA201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5710" y="6333491"/>
            <a:ext cx="449580" cy="307340"/>
          </a:xfrm>
        </p:spPr>
        <p:txBody>
          <a:bodyPr/>
          <a:lstStyle/>
          <a:p>
            <a:fld id="{A263F1A8-BC7B-4008-A955-96F8F4A3B8CB}" type="slidenum">
              <a:rPr lang="he-IL" smtClean="0"/>
              <a:t>11</a:t>
            </a:fld>
            <a:endParaRPr lang="he-IL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7795A5-AB8A-FDC5-9CA3-72A8ABF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9" y="2941190"/>
            <a:ext cx="10415424" cy="38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79AEB-0056-AF89-335E-A5D9CD93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9" y="1450703"/>
            <a:ext cx="5357324" cy="143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835BD-269B-B9F6-FCBF-EFF7624E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07" y="1508506"/>
            <a:ext cx="5342083" cy="14326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/>
              <p:nvPr/>
            </p:nvSpPr>
            <p:spPr>
              <a:xfrm>
                <a:off x="1197156" y="192571"/>
                <a:ext cx="9682459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 rtl="1"/>
                <a:r>
                  <a:rPr lang="he-IL" sz="4000" dirty="0">
                    <a:cs typeface="Arial"/>
                  </a:rPr>
                  <a:t>התאמה לא-לינארית</a:t>
                </a:r>
                <a:r>
                  <a:rPr lang="en-US" sz="4000" dirty="0">
                    <a:cs typeface="Arial"/>
                  </a:rPr>
                  <a:t> </a:t>
                </a:r>
                <a:r>
                  <a:rPr lang="he-IL" sz="4000" dirty="0">
                    <a:cs typeface="Arial"/>
                  </a:rPr>
                  <a:t>ממש רגישה לערך התחלתי</a:t>
                </a:r>
                <a:endParaRPr lang="en-US" sz="4000" dirty="0">
                  <a:cs typeface="Arial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cs typeface="Arial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𝑑𝑟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3200" dirty="0">
                  <a:cs typeface="Arial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56" y="192571"/>
                <a:ext cx="9682459" cy="1200329"/>
              </a:xfrm>
              <a:prstGeom prst="rect">
                <a:avLst/>
              </a:prstGeom>
              <a:blipFill>
                <a:blip r:embed="rId5"/>
                <a:stretch>
                  <a:fillRect l="-503" t="-10204" r="-1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70BF9-D646-D943-7BEC-1DB9A81F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0360" y="6300594"/>
            <a:ext cx="392151" cy="345533"/>
          </a:xfrm>
        </p:spPr>
        <p:txBody>
          <a:bodyPr/>
          <a:lstStyle/>
          <a:p>
            <a:fld id="{A263F1A8-BC7B-4008-A955-96F8F4A3B8CB}" type="slidenum">
              <a:rPr lang="he-IL" smtClean="0"/>
              <a:t>12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A20922-48B4-6F9C-DDCD-94F4CF840681}"/>
              </a:ext>
            </a:extLst>
          </p:cNvPr>
          <p:cNvSpPr txBox="1"/>
          <p:nvPr/>
        </p:nvSpPr>
        <p:spPr>
          <a:xfrm>
            <a:off x="3151294" y="195333"/>
            <a:ext cx="6258445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התאמה גלובאלית  נגד מקומית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78C2-F1AA-DD70-F00C-3AD4B361C9B2}"/>
              </a:ext>
            </a:extLst>
          </p:cNvPr>
          <p:cNvSpPr txBox="1"/>
          <p:nvPr/>
        </p:nvSpPr>
        <p:spPr>
          <a:xfrm>
            <a:off x="657922" y="6350852"/>
            <a:ext cx="6844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Codesnippet</a:t>
            </a:r>
            <a:r>
              <a:rPr lang="en-US" sz="1200" dirty="0"/>
              <a:t> </a:t>
            </a:r>
            <a:r>
              <a:rPr lang="en-US" sz="1200" dirty="0">
                <a:hlinkClick r:id="rId2"/>
              </a:rPr>
              <a:t>https://github.com/evgeny-kolonsky/summer_seminar/blob/main/Global_optimization.ipynb</a:t>
            </a:r>
            <a:endParaRPr lang="ru-RU" sz="120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5319323-40C2-DF2C-60FB-FC94704CF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2446" y="1401128"/>
            <a:ext cx="5867108" cy="4485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419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6C4DC4-0C99-06F3-A806-274260D2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5650" y="6356350"/>
            <a:ext cx="438150" cy="375920"/>
          </a:xfrm>
        </p:spPr>
        <p:txBody>
          <a:bodyPr/>
          <a:lstStyle/>
          <a:p>
            <a:fld id="{A263F1A8-BC7B-4008-A955-96F8F4A3B8CB}" type="slidenum">
              <a:rPr lang="he-IL" smtClean="0"/>
              <a:t>13</a:t>
            </a:fld>
            <a:endParaRPr lang="he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418F0-A0B6-9CE8-0CA2-4260DAE3B615}"/>
              </a:ext>
            </a:extLst>
          </p:cNvPr>
          <p:cNvSpPr txBox="1"/>
          <p:nvPr/>
        </p:nvSpPr>
        <p:spPr>
          <a:xfrm>
            <a:off x="5574509" y="462963"/>
            <a:ext cx="1322799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/>
            <a:r>
              <a:rPr lang="he-IL" sz="4000" dirty="0">
                <a:cs typeface="Arial"/>
              </a:rPr>
              <a:t>סיקום</a:t>
            </a: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FA4EE6B3-8B10-EEDF-A291-3114DAAC7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811" y="1633538"/>
            <a:ext cx="5504378" cy="402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FD89DD-D164-F036-8843-08F8D46335FF}"/>
              </a:ext>
            </a:extLst>
          </p:cNvPr>
          <p:cNvSpPr txBox="1"/>
          <p:nvPr/>
        </p:nvSpPr>
        <p:spPr>
          <a:xfrm>
            <a:off x="144780" y="6477238"/>
            <a:ext cx="2064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ngsana New" panose="020B0502040204020203" pitchFamily="18" charset="-34"/>
                <a:cs typeface="Angsana New" panose="020B0502040204020203" pitchFamily="18" charset="-34"/>
              </a:rPr>
              <a:t>Credit: New Yorker</a:t>
            </a:r>
            <a:endParaRPr lang="ru-RU" dirty="0">
              <a:cs typeface="Angsana New" panose="020B0502040204020203" pitchFamily="18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53AAFE-DF2B-546E-CC3A-33F7D297D602}"/>
              </a:ext>
            </a:extLst>
          </p:cNvPr>
          <p:cNvSpPr txBox="1"/>
          <p:nvPr/>
        </p:nvSpPr>
        <p:spPr>
          <a:xfrm>
            <a:off x="4031171" y="5657850"/>
            <a:ext cx="4129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במקום "</a:t>
            </a:r>
            <a:r>
              <a:rPr lang="en-US" dirty="0"/>
              <a:t>XXX</a:t>
            </a:r>
            <a:r>
              <a:rPr lang="he-IL" dirty="0"/>
              <a:t>" היית אומר "לא מוצא חן בעיניי"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9945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81-11A5-C286-448C-EB6B125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latin typeface="Arial (Body)"/>
                <a:cs typeface="+mn-cs"/>
              </a:rPr>
              <a:t>הנחות של רגרסיה</a:t>
            </a:r>
            <a:r>
              <a:rPr lang="en-US" sz="4000" dirty="0">
                <a:latin typeface="Arial (Body)"/>
                <a:cs typeface="+mn-cs"/>
              </a:rPr>
              <a:t>  </a:t>
            </a:r>
            <a:endParaRPr lang="he-IL" sz="4000" dirty="0">
              <a:latin typeface="Arial (Body)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571F-D6F8-0255-5B7E-EA00534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187" y="6366078"/>
            <a:ext cx="283723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2</a:t>
            </a:fld>
            <a:endParaRPr lang="he-IL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/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7811A833-83F4-BDE3-A082-6694ADC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470" y="1722145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/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0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7D83-62DD-2C9B-7DF1-5F16281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58" y="6356350"/>
            <a:ext cx="302941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3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BD6627-0A39-9CC7-AE00-C39C363F1B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4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שימוש בספריות פייתון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AC-4291-7890-EFED-6737A7F0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57" y="1375641"/>
            <a:ext cx="69161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9C8-43E2-B128-EFF6-5F50627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4000" dirty="0">
                <a:latin typeface="Arial (Body)"/>
                <a:cs typeface="+mn-cs"/>
              </a:rPr>
              <a:t>רגרסיה לפונקציה ללא איבר חופשי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6A99-F816-5B21-6D2E-EEA1CAB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440" y="6315710"/>
            <a:ext cx="27940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4</a:t>
            </a:fld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/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/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6B637B05-4B56-AC79-096C-4465620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35" y="1945662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C98-FF90-B83B-DAEF-92E6252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שימוש בממוצע משוקלל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F4A-124F-9603-2665-1AA8CE9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5660" y="6356350"/>
            <a:ext cx="358140" cy="421640"/>
          </a:xfrm>
        </p:spPr>
        <p:txBody>
          <a:bodyPr/>
          <a:lstStyle/>
          <a:p>
            <a:fld id="{A263F1A8-BC7B-4008-A955-96F8F4A3B8CB}" type="slidenum">
              <a:rPr lang="he-IL" smtClean="0"/>
              <a:t>5</a:t>
            </a:fld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35036-01B7-90A9-5F2E-ED66F943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45" y="1822937"/>
            <a:ext cx="630643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B6D03-5FE6-DDDC-73D6-1AA1ABF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6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B833A0-600D-C297-1E2D-539DE7923727}"/>
              </a:ext>
            </a:extLst>
          </p:cNvPr>
          <p:cNvSpPr txBox="1">
            <a:spLocks/>
          </p:cNvSpPr>
          <p:nvPr/>
        </p:nvSpPr>
        <p:spPr>
          <a:xfrm>
            <a:off x="1183888" y="6439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דוגמה: מדידת בלעיה של קרינה </a:t>
            </a:r>
            <a:r>
              <a:rPr lang="en-US" sz="4000" dirty="0">
                <a:latin typeface="Arial (Body)"/>
                <a:cs typeface="+mn-cs"/>
              </a:rPr>
              <a:t>Co-60</a:t>
            </a:r>
            <a:r>
              <a:rPr lang="he-IL" sz="4000" dirty="0">
                <a:latin typeface="Arial (Body)"/>
                <a:cs typeface="+mn-cs"/>
              </a:rPr>
              <a:t> בעופרת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/>
              <p:nvPr/>
            </p:nvSpPr>
            <p:spPr>
              <a:xfrm>
                <a:off x="9733462" y="2392680"/>
                <a:ext cx="1743298" cy="92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/>
                </a:br>
                <a:endParaRPr lang="en-US" sz="2000" dirty="0"/>
              </a:p>
              <a:p>
                <a:endParaRPr lang="en-US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3462" y="2392680"/>
                <a:ext cx="1743298" cy="928844"/>
              </a:xfrm>
              <a:prstGeom prst="rect">
                <a:avLst/>
              </a:prstGeom>
              <a:blipFill>
                <a:blip r:embed="rId2"/>
                <a:stretch>
                  <a:fillRect t="-13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2" name="Picture 8">
            <a:extLst>
              <a:ext uri="{FF2B5EF4-FFF2-40B4-BE49-F238E27FC236}">
                <a16:creationId xmlns:a16="http://schemas.microsoft.com/office/drawing/2014/main" id="{3CE2F874-7904-C3A9-FE46-AB5363F46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2203645"/>
            <a:ext cx="59817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474E4D-89AE-D734-F5C1-1431BCCFBB17}"/>
              </a:ext>
            </a:extLst>
          </p:cNvPr>
          <p:cNvSpPr txBox="1"/>
          <p:nvPr/>
        </p:nvSpPr>
        <p:spPr>
          <a:xfrm>
            <a:off x="9172808" y="5112801"/>
            <a:ext cx="2626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צריך להמתין עד 1000 מס' </a:t>
            </a:r>
          </a:p>
          <a:p>
            <a:pPr algn="r" rtl="1"/>
            <a:r>
              <a:rPr lang="he-IL" dirty="0"/>
              <a:t>כדי להקטין שגיאה עד 3%</a:t>
            </a:r>
            <a:endParaRPr lang="ru-RU" dirty="0"/>
          </a:p>
        </p:txBody>
      </p:sp>
      <p:pic>
        <p:nvPicPr>
          <p:cNvPr id="18" name="Picture 17" descr="A set of round yellow and green objects in a transparent case&#10;&#10;AI-generated content may be incorrect.">
            <a:extLst>
              <a:ext uri="{FF2B5EF4-FFF2-40B4-BE49-F238E27FC236}">
                <a16:creationId xmlns:a16="http://schemas.microsoft.com/office/drawing/2014/main" id="{43A29A4E-8DF4-6CFC-E63E-850BA5F94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6" y="2085361"/>
            <a:ext cx="2831016" cy="283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8E42-6B43-ACDF-9F06-EDEEC4F4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97829-2269-2EFA-0311-DEEECC8C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7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ACAF9-777E-ECB6-AE64-3961A3CB94DC}"/>
              </a:ext>
            </a:extLst>
          </p:cNvPr>
          <p:cNvSpPr txBox="1">
            <a:spLocks/>
          </p:cNvSpPr>
          <p:nvPr/>
        </p:nvSpPr>
        <p:spPr>
          <a:xfrm>
            <a:off x="1183888" y="643907"/>
            <a:ext cx="10515600" cy="6819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he-IL" sz="4000" dirty="0">
                <a:latin typeface="Arial (Body)"/>
                <a:cs typeface="+mn-cs"/>
              </a:rPr>
              <a:t>דוגמה: ניסוי לוחות קבל. עיבוד נתוני סקופ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/>
              <p:nvPr/>
            </p:nvSpPr>
            <p:spPr>
              <a:xfrm>
                <a:off x="9790612" y="1891234"/>
                <a:ext cx="1825756" cy="11500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  <a:p>
                <a:endParaRPr lang="ru-RU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0612" y="1891234"/>
                <a:ext cx="1825756" cy="1150058"/>
              </a:xfrm>
              <a:prstGeom prst="rect">
                <a:avLst/>
              </a:prstGeom>
              <a:blipFill>
                <a:blip r:embed="rId2"/>
                <a:stretch>
                  <a:fillRect t="-10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0E4848-1C95-2423-36D1-668E44CD9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98" y="1891234"/>
            <a:ext cx="2299567" cy="1823516"/>
          </a:xfrm>
          <a:prstGeom prst="rect">
            <a:avLst/>
          </a:prstGeom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62CC401A-0A6D-B34A-07D9-C484BE19B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059" y="1843723"/>
            <a:ext cx="6359881" cy="4877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1553" y="635193"/>
                <a:ext cx="11004395" cy="1642095"/>
              </a:xfrm>
            </p:spPr>
            <p:txBody>
              <a:bodyPr>
                <a:normAutofit fontScale="90000"/>
              </a:bodyPr>
              <a:lstStyle/>
              <a:p>
                <a:pPr algn="ctr" rtl="1"/>
                <a:r>
                  <a:rPr lang="he-IL" dirty="0">
                    <a:cs typeface="+mn-cs"/>
                  </a:rPr>
                  <a:t>גלי מיקרו. דוגמה של לינאריזציה לא מוצלח</a:t>
                </a:r>
                <a:br>
                  <a:rPr lang="en-US" dirty="0">
                    <a:cs typeface="+mn-cs"/>
                  </a:rPr>
                </a:br>
                <a:br>
                  <a:rPr lang="en-US" b="0" i="1" dirty="0">
                    <a:latin typeface="Cambria Math" panose="02040503050406030204" pitchFamily="18" charset="0"/>
                    <a:cs typeface="Arial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0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Arial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𝜃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br>
                  <a:rPr lang="he-IL" dirty="0">
                    <a:cs typeface="Arial"/>
                  </a:rPr>
                </a:br>
                <a:r>
                  <a:rPr lang="en-US" dirty="0">
                    <a:cs typeface="+mn-cs"/>
                  </a:rPr>
                  <a:t> </a:t>
                </a:r>
                <a:endParaRPr lang="he-IL" dirty="0">
                  <a:cs typeface="+mn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1553" y="635193"/>
                <a:ext cx="11004395" cy="1642095"/>
              </a:xfrm>
              <a:blipFill>
                <a:blip r:embed="rId2"/>
                <a:stretch>
                  <a:fillRect t="-307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1D86-1D53-1309-DC3B-74EA841F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4008" y="6333331"/>
            <a:ext cx="281940" cy="319088"/>
          </a:xfrm>
        </p:spPr>
        <p:txBody>
          <a:bodyPr/>
          <a:lstStyle/>
          <a:p>
            <a:fld id="{A263F1A8-BC7B-4008-A955-96F8F4A3B8CB}" type="slidenum">
              <a:rPr lang="he-IL" smtClean="0"/>
              <a:t>8</a:t>
            </a:fld>
            <a:endParaRPr lang="he-IL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0E270DD-CD7C-12E8-3713-3816712AD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368" y="2478482"/>
            <a:ext cx="4796611" cy="369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98CCDBA9-9CFB-9F32-5E63-B988534CB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95" y="2432844"/>
            <a:ext cx="5534025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4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blipFill>
                <a:blip r:embed="rId2"/>
                <a:stretch>
                  <a:fillRect l="-2519" t="-566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9</a:t>
            </a:fld>
            <a:endParaRPr lang="he-IL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AFDE770-53DC-513D-8BEA-B0D2D17E6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931" y="2538039"/>
            <a:ext cx="5363569" cy="281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917028B-C72B-00F1-7915-A7F2FC8C7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" y="2573593"/>
            <a:ext cx="5296359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265EE-867A-D481-86D5-1C3CEA67B793}"/>
              </a:ext>
            </a:extLst>
          </p:cNvPr>
          <p:cNvSpPr txBox="1"/>
          <p:nvPr/>
        </p:nvSpPr>
        <p:spPr>
          <a:xfrm>
            <a:off x="3401131" y="5977054"/>
            <a:ext cx="7218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התאמה לא-לינארית דורשת </a:t>
            </a:r>
            <a:r>
              <a:rPr lang="he-IL" dirty="0">
                <a:highlight>
                  <a:srgbClr val="FFFF00"/>
                </a:highlight>
              </a:rPr>
              <a:t>פרמטרים התחלתיים </a:t>
            </a:r>
            <a:r>
              <a:rPr lang="he-IL" dirty="0"/>
              <a:t>קרובים לערכך אמתי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79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301</Words>
  <Application>Microsoft Office PowerPoint</Application>
  <PresentationFormat>Widescreen</PresentationFormat>
  <Paragraphs>56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Angsana New</vt:lpstr>
      <vt:lpstr>Arial</vt:lpstr>
      <vt:lpstr>Arial (Body)</vt:lpstr>
      <vt:lpstr>Calibri</vt:lpstr>
      <vt:lpstr>Calibri Light</vt:lpstr>
      <vt:lpstr>Cambria Math</vt:lpstr>
      <vt:lpstr>Office Theme</vt:lpstr>
      <vt:lpstr>טיפ# 3:  רגרסיה לינארית: גילוי נאות</vt:lpstr>
      <vt:lpstr>הנחות של רגרסיה  </vt:lpstr>
      <vt:lpstr>PowerPoint Presentation</vt:lpstr>
      <vt:lpstr>רגרסיה לפונקציה ללא איבר חופשי</vt:lpstr>
      <vt:lpstr>שימוש בממוצע משוקלל</vt:lpstr>
      <vt:lpstr>PowerPoint Presentation</vt:lpstr>
      <vt:lpstr>PowerPoint Presentation</vt:lpstr>
      <vt:lpstr>גלי מיקרו. דוגמה של לינאריזציה לא מוצלח  I=I_0  cos⁡〖(θ)^2 〗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טיפ# 3:  רגרסיה לינארית  והתאמה לא-לינארית</dc:title>
  <dc:creator>Evgeny Kolonsky</dc:creator>
  <cp:lastModifiedBy>Evgeny Kolonsky</cp:lastModifiedBy>
  <cp:revision>11</cp:revision>
  <dcterms:created xsi:type="dcterms:W3CDTF">2025-07-30T11:27:38Z</dcterms:created>
  <dcterms:modified xsi:type="dcterms:W3CDTF">2025-08-01T18:10:32Z</dcterms:modified>
</cp:coreProperties>
</file>