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76" r:id="rId3"/>
    <p:sldId id="283" r:id="rId4"/>
    <p:sldId id="277" r:id="rId5"/>
    <p:sldId id="278" r:id="rId6"/>
    <p:sldId id="284" r:id="rId7"/>
    <p:sldId id="285" r:id="rId8"/>
    <p:sldId id="282" r:id="rId9"/>
    <p:sldId id="273" r:id="rId10"/>
    <p:sldId id="286" r:id="rId11"/>
    <p:sldId id="280" r:id="rId12"/>
    <p:sldId id="281" r:id="rId13"/>
    <p:sldId id="288" r:id="rId14"/>
    <p:sldId id="287" r:id="rId15"/>
    <p:sldId id="289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5621" autoAdjust="0"/>
  </p:normalViewPr>
  <p:slideViewPr>
    <p:cSldViewPr snapToGrid="0">
      <p:cViewPr varScale="1">
        <p:scale>
          <a:sx n="67" d="100"/>
          <a:sy n="67" d="100"/>
        </p:scale>
        <p:origin x="2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1EF012E-01B7-4BA4-8313-638E854A2AE5}" type="datetimeFigureOut">
              <a:rPr lang="he-IL" smtClean="0"/>
              <a:t>ח'/אב/תשפ"ה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E941FE1-24E3-44D6-A7AB-44791E971A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104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אין אי וודאות ב</a:t>
            </a:r>
            <a:r>
              <a:rPr lang="en-US" dirty="0"/>
              <a:t>X</a:t>
            </a:r>
            <a:endParaRPr lang="he-IL" dirty="0"/>
          </a:p>
          <a:p>
            <a:pPr algn="r" rtl="1"/>
            <a:r>
              <a:rPr lang="he-IL" dirty="0"/>
              <a:t>אי וודאות ב-</a:t>
            </a:r>
            <a:r>
              <a:rPr lang="en-US" dirty="0"/>
              <a:t>Y</a:t>
            </a:r>
            <a:r>
              <a:rPr lang="he-IL" dirty="0"/>
              <a:t> קבועה! לא משתנה מנקודה לנקודה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41FE1-24E3-44D6-A7AB-44791E971AE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595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רגרסיה לינארית  כלי פשוט, יפה, אמין וומומלץ.</a:t>
            </a:r>
          </a:p>
          <a:p>
            <a:pPr algn="r" rtl="1"/>
            <a:r>
              <a:rPr lang="he-IL" dirty="0"/>
              <a:t>אבל צריך להיות בוודאות תוך כדי שימוש בה כי יש לה הנחות והגבלות.</a:t>
            </a:r>
          </a:p>
          <a:p>
            <a:pPr algn="r" rtl="1"/>
            <a:r>
              <a:rPr lang="he-IL" dirty="0"/>
              <a:t>ההנחה היא שהשגיאה ב-</a:t>
            </a:r>
            <a:r>
              <a:rPr lang="en-US" dirty="0"/>
              <a:t>Y</a:t>
            </a:r>
            <a:r>
              <a:rPr lang="he-IL" dirty="0"/>
              <a:t> לא משתנה מנוקודה לנקודה, וגם שאין שגיאה ב-</a:t>
            </a:r>
            <a:r>
              <a:rPr lang="en-US" dirty="0"/>
              <a:t>X</a:t>
            </a:r>
            <a:r>
              <a:rPr lang="he-IL" dirty="0"/>
              <a:t>.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ההגבלה שלא תמיד אפשרי לבצע לינאריזציה, ומוכרך לעבור לכלים אחרים לא-לינאריים. </a:t>
            </a:r>
          </a:p>
          <a:p>
            <a:pPr algn="r" rtl="1"/>
            <a:r>
              <a:rPr lang="he-IL" dirty="0"/>
              <a:t>ההתהמה לא-לינארית היא כלי איטרטיבי, היא דורשת יותר זמן לחישוב, ועלול לתת תשובה רחוקה מציפיות.</a:t>
            </a:r>
          </a:p>
          <a:p>
            <a:pPr algn="r" rtl="1"/>
            <a:endParaRPr lang="he-IL" dirty="0"/>
          </a:p>
          <a:p>
            <a:pPr algn="r" rtl="1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41FE1-24E3-44D6-A7AB-44791E971AE0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8217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F61BF-F360-E024-FCD9-FE88C6C6F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F0FAE9-83F1-91C4-BE25-95F9012870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324647-BC13-C542-E95C-91435C518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  <a:p>
            <a:pPr algn="r" rt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AED4F-E806-8498-4BE6-33A156225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41FE1-24E3-44D6-A7AB-44791E971AE0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986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F80-B53A-402C-85FA-6373F1803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E57E6-9857-4799-8B02-DE7A88BB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9660D-6CF4-4009-B23E-1C19F200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266-99E8-40C4-82C1-8EEF5B958589}" type="datetime8">
              <a:rPr lang="he-IL" smtClean="0"/>
              <a:t>02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18E24-C047-442E-ABDE-60F71F4B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7AC53-77FB-4536-8B27-3D721BE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184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C47A-FE82-45CA-82CD-507CE2FC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C577A-9B40-4A57-B452-4FA33D60E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B2B55-1403-4AEC-98A9-0D5666DE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38AD-1B3F-4717-B534-EC593A023400}" type="datetime8">
              <a:rPr lang="he-IL" smtClean="0"/>
              <a:t>02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84DD2-646B-4B59-8A43-B2C066FE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4FF5-B95C-40A4-A548-E7E49514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949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82E9C-035F-44B4-880C-0154C1814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6A5F1-1AFE-4A88-B943-9CC620903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6486-D246-454B-A591-4C217413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CEB6-C1AE-40CA-A9DE-FC2748270423}" type="datetime8">
              <a:rPr lang="he-IL" smtClean="0"/>
              <a:t>02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0F5C-7028-45E8-9CC9-A005F660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0C303-C9F7-4B4E-A86E-16583B98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414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46C6-886F-4533-8F94-4A8BAF31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78158-AAC2-42B9-ABF3-F6A370241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7C10B-85F7-4933-9647-E96DBDAE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761F-5BF0-429F-92DD-37E5C39E3B71}" type="datetime8">
              <a:rPr lang="he-IL" smtClean="0"/>
              <a:t>02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E06FB-1E12-4851-BDA9-C23D2D25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2BD5-7A2F-4DEF-ACC9-FF46CAC0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55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08A8-F156-42A1-B382-5D5ADBE7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1AA2A-8CCF-4681-A739-E55A9ACD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7DDE-9BA7-4529-93BD-5EFCF677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BE69-AF4A-47F3-BF81-8E299B597966}" type="datetime8">
              <a:rPr lang="he-IL" smtClean="0"/>
              <a:t>02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65C6-8C2D-4DEC-BCE4-D71F9468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4554-C670-4516-BCED-A9019EF7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461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ECBD-FEB7-4CDB-8FEB-E86F2E39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5A1E-4455-43A1-BCAD-29BF6BAA0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DBBDF-E41A-4482-A4AD-D283D2E3C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1D755-3C86-4642-B891-81F2920D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BC9E-339C-4834-886E-D2DD630EE08D}" type="datetime8">
              <a:rPr lang="he-IL" smtClean="0"/>
              <a:t>02 אוגוסט 25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F647F-D7B6-4F1F-B1A3-6D4FDFE3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6DC44-4E91-4C9A-A0E2-7C5AAF0C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953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3376-070C-4A55-AEC6-5BE2DCDC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837C7-768C-4067-AE22-6EFE6ADA0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5FCAE-7684-4A14-8EAF-E7AE0F50B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FF311-1958-4C64-B524-9F3C99765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36A42-EA9F-4107-8B26-FBC0C9088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7BE70-BFCF-4334-9356-85A2BE04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7171-4D5D-418F-B13A-F2E7914D8881}" type="datetime8">
              <a:rPr lang="he-IL" smtClean="0"/>
              <a:t>02 אוגוסט 25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7CC34-5FB3-479D-A0DE-DAA4EE7A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239E6-D44E-4F7E-AC44-738DFA72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11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40BF-7D59-4321-99F4-7EA932C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4EB32-76F9-4DD8-8096-6289EB76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3D32-9FF8-4607-8317-E049FBC543A7}" type="datetime8">
              <a:rPr lang="he-IL" smtClean="0"/>
              <a:t>02 אוגוסט 25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64909-83B1-4EE7-B795-14CC2683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126AF-0D15-4AC4-A7F5-62B46728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603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A8C54-D091-4970-8305-772B2A83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0BD4-6661-4491-8CC8-9BDA31781346}" type="datetime8">
              <a:rPr lang="he-IL" smtClean="0"/>
              <a:t>02 אוגוסט 25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C1533-9103-4619-B1A6-88AE45C2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73595-CD79-40C0-A4D8-EDB03DD9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24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334D-399B-4D5C-976D-DFACFB3D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19EF0-5B1D-4062-88AB-4359D3273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C6F4C-61D1-436E-995C-973F1CBF2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BD5EC-926F-4928-AF4B-81FA5BDC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B808-4409-4137-B029-0CD5879BF914}" type="datetime8">
              <a:rPr lang="he-IL" smtClean="0"/>
              <a:t>02 אוגוסט 25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D4198-8770-4C03-B036-D67BD92A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291-C826-4B8F-82C4-87C5FD85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96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C37A-4A66-41C8-98B9-6EAAFCD4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05B70-3F4A-435D-BFE8-474767B96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2BB88-0AA5-470C-A676-3D2A4CE20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2A815-731E-457C-A0E5-59A32DDF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8B8-194A-4F8E-BB31-8F8AE0C5E245}" type="datetime8">
              <a:rPr lang="he-IL" smtClean="0"/>
              <a:t>02 אוגוסט 25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EA206-0EC7-4CE8-AD44-D00B2C9C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366D3-C6E0-45BF-9457-55A23038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16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A0C68-38E2-49F4-B35E-4E343825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C47AA-A848-434E-A718-90E77CF22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3321-A886-4007-9732-7E6D8E2E6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E90AE-B598-4C6A-B306-E0DD72A75DB8}" type="datetime8">
              <a:rPr lang="he-IL" smtClean="0"/>
              <a:t>02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A247-AD36-4438-A811-DEFCF17F1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B1AF3-5B54-4403-9369-C2B9A93AA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755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evgeny-kolonsky/summer_seminar/blob/main/Global_optimization.ipynb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7888-1807-451C-ABB2-4C820001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8891"/>
            <a:ext cx="9144000" cy="1941850"/>
          </a:xfrm>
        </p:spPr>
        <p:txBody>
          <a:bodyPr>
            <a:normAutofit/>
          </a:bodyPr>
          <a:lstStyle/>
          <a:p>
            <a:r>
              <a:rPr lang="he-IL" dirty="0">
                <a:cs typeface="+mn-cs"/>
              </a:rPr>
              <a:t>טיפ# 3:</a:t>
            </a:r>
            <a:br>
              <a:rPr lang="en-US" dirty="0">
                <a:cs typeface="+mn-cs"/>
              </a:rPr>
            </a:br>
            <a:r>
              <a:rPr lang="he-IL" dirty="0">
                <a:cs typeface="+mn-cs"/>
              </a:rPr>
              <a:t> רגרסיה לינארית: גילוי נאות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334B0-9B20-4483-80F0-BF1F6A13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1370" y="6356351"/>
            <a:ext cx="392430" cy="353060"/>
          </a:xfrm>
        </p:spPr>
        <p:txBody>
          <a:bodyPr/>
          <a:lstStyle/>
          <a:p>
            <a:fld id="{A263F1A8-BC7B-4008-A955-96F8F4A3B8CB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528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B504B-8390-6035-2B70-45E47497B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794EB8-18F9-A7D1-0BD2-55883C3B747D}"/>
                  </a:ext>
                </a:extLst>
              </p:cNvPr>
              <p:cNvSpPr txBox="1"/>
              <p:nvPr/>
            </p:nvSpPr>
            <p:spPr>
              <a:xfrm>
                <a:off x="2649542" y="195333"/>
                <a:ext cx="7261924" cy="196207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1" anchor="t">
                <a:spAutoFit/>
              </a:bodyPr>
              <a:lstStyle/>
              <a:p>
                <a:pPr algn="ctr"/>
                <a:r>
                  <a:rPr lang="he-IL" sz="4000" dirty="0">
                    <a:cs typeface="Arial"/>
                  </a:rPr>
                  <a:t>התאמה לא-לינארית עם 5 פרמטרים</a:t>
                </a:r>
              </a:p>
              <a:p>
                <a:pPr algn="ctr"/>
                <a:endParaRPr lang="he-IL" sz="4000" dirty="0">
                  <a:cs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/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𝜏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cs typeface="Arial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𝜔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he-IL" sz="4000" dirty="0">
                  <a:cs typeface="Arial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794EB8-18F9-A7D1-0BD2-55883C3B7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542" y="195333"/>
                <a:ext cx="7261924" cy="1962076"/>
              </a:xfrm>
              <a:prstGeom prst="rect">
                <a:avLst/>
              </a:prstGeom>
              <a:blipFill>
                <a:blip r:embed="rId2"/>
                <a:stretch>
                  <a:fillRect l="-2519" t="-5590" r="-22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D338B-D2DC-511B-3422-BE118389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960" y="6382358"/>
            <a:ext cx="513080" cy="307777"/>
          </a:xfrm>
        </p:spPr>
        <p:txBody>
          <a:bodyPr/>
          <a:lstStyle/>
          <a:p>
            <a:fld id="{A263F1A8-BC7B-4008-A955-96F8F4A3B8CB}" type="slidenum">
              <a:rPr lang="he-IL" smtClean="0"/>
              <a:t>10</a:t>
            </a:fld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3112E-D77F-9CA4-0693-3EAC1A852607}"/>
              </a:ext>
            </a:extLst>
          </p:cNvPr>
          <p:cNvSpPr txBox="1"/>
          <p:nvPr/>
        </p:nvSpPr>
        <p:spPr>
          <a:xfrm>
            <a:off x="2963512" y="5977054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לפעמים התאמה לא-לינארית דורשת </a:t>
            </a:r>
            <a:r>
              <a:rPr lang="he-IL" dirty="0">
                <a:highlight>
                  <a:srgbClr val="FFFF00"/>
                </a:highlight>
              </a:rPr>
              <a:t>פרמטרים התחלתיים והגבלות למרחב פרמטרים</a:t>
            </a:r>
            <a:endParaRPr lang="ru-RU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C105632-0E8C-5A2E-188E-9C5A55947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840" y="2573592"/>
            <a:ext cx="5228063" cy="274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27103D-4254-416D-AED5-02BF2C4A6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97" y="2573591"/>
            <a:ext cx="5763903" cy="275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880A4-A79B-7141-06BA-2EA2019A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5710" y="6333491"/>
            <a:ext cx="449580" cy="307340"/>
          </a:xfrm>
        </p:spPr>
        <p:txBody>
          <a:bodyPr/>
          <a:lstStyle/>
          <a:p>
            <a:fld id="{A263F1A8-BC7B-4008-A955-96F8F4A3B8CB}" type="slidenum">
              <a:rPr lang="he-IL" smtClean="0"/>
              <a:t>11</a:t>
            </a:fld>
            <a:endParaRPr lang="he-IL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97795A5-AB8A-FDC5-9CA3-72A8ABF0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39" y="2941190"/>
            <a:ext cx="10415424" cy="383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D79AEB-0056-AF89-335E-A5D9CD932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39" y="1450703"/>
            <a:ext cx="5357324" cy="1432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F835BD-269B-B9F6-FCBF-EFF7624E5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207" y="1508506"/>
            <a:ext cx="5342083" cy="1432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CB4EF4-5930-5599-6851-40B0303CEDE6}"/>
                  </a:ext>
                </a:extLst>
              </p:cNvPr>
              <p:cNvSpPr txBox="1"/>
              <p:nvPr/>
            </p:nvSpPr>
            <p:spPr>
              <a:xfrm>
                <a:off x="1197156" y="192571"/>
                <a:ext cx="9682459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1" anchor="t">
                <a:spAutoFit/>
              </a:bodyPr>
              <a:lstStyle/>
              <a:p>
                <a:pPr algn="ctr" rtl="1"/>
                <a:r>
                  <a:rPr lang="he-IL" sz="4000" dirty="0">
                    <a:cs typeface="Arial"/>
                  </a:rPr>
                  <a:t>התאמה לא-לינארית</a:t>
                </a:r>
                <a:r>
                  <a:rPr lang="en-US" sz="4000" dirty="0">
                    <a:cs typeface="Arial"/>
                  </a:rPr>
                  <a:t> </a:t>
                </a:r>
                <a:r>
                  <a:rPr lang="he-IL" sz="4000" dirty="0">
                    <a:cs typeface="Arial"/>
                  </a:rPr>
                  <a:t>ממש רגישה לערך התחלתי</a:t>
                </a:r>
                <a:endParaRPr lang="en-US" sz="4000" dirty="0">
                  <a:cs typeface="Arial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  <a:cs typeface="Arial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Arial"/>
                            </a:rPr>
                            <m:t>𝐵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  <a:cs typeface="Arial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𝑑𝑟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𝑡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he-IL" sz="3200" dirty="0">
                  <a:cs typeface="Arial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CB4EF4-5930-5599-6851-40B0303CE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56" y="192571"/>
                <a:ext cx="9682459" cy="1200329"/>
              </a:xfrm>
              <a:prstGeom prst="rect">
                <a:avLst/>
              </a:prstGeom>
              <a:blipFill>
                <a:blip r:embed="rId5"/>
                <a:stretch>
                  <a:fillRect l="-503" t="-10204" r="-1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48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70BF9-D646-D943-7BEC-1DB9A81F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0360" y="6300594"/>
            <a:ext cx="392151" cy="345533"/>
          </a:xfrm>
        </p:spPr>
        <p:txBody>
          <a:bodyPr/>
          <a:lstStyle/>
          <a:p>
            <a:fld id="{A263F1A8-BC7B-4008-A955-96F8F4A3B8CB}" type="slidenum">
              <a:rPr lang="he-IL" smtClean="0"/>
              <a:t>12</a:t>
            </a:fld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20922-48B4-6F9C-DDCD-94F4CF840681}"/>
              </a:ext>
            </a:extLst>
          </p:cNvPr>
          <p:cNvSpPr txBox="1"/>
          <p:nvPr/>
        </p:nvSpPr>
        <p:spPr>
          <a:xfrm>
            <a:off x="3750612" y="263664"/>
            <a:ext cx="5036956" cy="707886"/>
          </a:xfrm>
          <a:prstGeom prst="rect">
            <a:avLst/>
          </a:prstGeom>
          <a:noFill/>
        </p:spPr>
        <p:txBody>
          <a:bodyPr wrap="none" lIns="91440" tIns="45720" rIns="91440" bIns="45720" rtlCol="1" anchor="t">
            <a:spAutoFit/>
          </a:bodyPr>
          <a:lstStyle/>
          <a:p>
            <a:pPr algn="ctr"/>
            <a:r>
              <a:rPr lang="he-IL" sz="4000" dirty="0">
                <a:cs typeface="Arial"/>
              </a:rPr>
              <a:t>התאמה זו חיפוש מינימה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45EE37-375F-746D-6BBF-8878DAE43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911" y="1481138"/>
            <a:ext cx="6304178" cy="481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41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0B969A-5E1F-2A5A-DF0E-5155C821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080" y="6356350"/>
            <a:ext cx="426720" cy="398780"/>
          </a:xfrm>
        </p:spPr>
        <p:txBody>
          <a:bodyPr/>
          <a:lstStyle/>
          <a:p>
            <a:fld id="{A263F1A8-BC7B-4008-A955-96F8F4A3B8CB}" type="slidenum">
              <a:rPr lang="he-IL" smtClean="0"/>
              <a:t>13</a:t>
            </a:fld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78C2-F1AA-DD70-F00C-3AD4B361C9B2}"/>
              </a:ext>
            </a:extLst>
          </p:cNvPr>
          <p:cNvSpPr txBox="1"/>
          <p:nvPr/>
        </p:nvSpPr>
        <p:spPr>
          <a:xfrm>
            <a:off x="365438" y="6417240"/>
            <a:ext cx="6024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https://github.com/evgeny-kolonsky/summer_seminar/blob/main/Global_optimization.ipynb</a:t>
            </a:r>
            <a:endParaRPr lang="ru-RU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060017-5674-72C4-B623-9C29D2D10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43" y="1401887"/>
            <a:ext cx="6157494" cy="4442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58DB5-3CB6-754A-3138-6C9BC4FCFD08}"/>
              </a:ext>
            </a:extLst>
          </p:cNvPr>
          <p:cNvSpPr txBox="1"/>
          <p:nvPr/>
        </p:nvSpPr>
        <p:spPr>
          <a:xfrm>
            <a:off x="4473085" y="305382"/>
            <a:ext cx="2400016" cy="707886"/>
          </a:xfrm>
          <a:prstGeom prst="rect">
            <a:avLst/>
          </a:prstGeom>
          <a:noFill/>
        </p:spPr>
        <p:txBody>
          <a:bodyPr wrap="none" lIns="91440" tIns="45720" rIns="91440" bIns="45720" rtlCol="1" anchor="t">
            <a:spAutoFit/>
          </a:bodyPr>
          <a:lstStyle/>
          <a:p>
            <a:pPr algn="ctr"/>
            <a:r>
              <a:rPr lang="he-IL" sz="4000" dirty="0">
                <a:cs typeface="Arial"/>
              </a:rPr>
              <a:t>חתיחת קוד</a:t>
            </a:r>
          </a:p>
        </p:txBody>
      </p:sp>
    </p:spTree>
    <p:extLst>
      <p:ext uri="{BB962C8B-B14F-4D97-AF65-F5344CB8AC3E}">
        <p14:creationId xmlns:p14="http://schemas.microsoft.com/office/powerpoint/2010/main" val="3733646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6C4DC4-0C99-06F3-A806-274260D2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5650" y="6356350"/>
            <a:ext cx="438150" cy="375920"/>
          </a:xfrm>
        </p:spPr>
        <p:txBody>
          <a:bodyPr/>
          <a:lstStyle/>
          <a:p>
            <a:fld id="{A263F1A8-BC7B-4008-A955-96F8F4A3B8CB}" type="slidenum">
              <a:rPr lang="he-IL" smtClean="0"/>
              <a:t>14</a:t>
            </a:fld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418F0-A0B6-9CE8-0CA2-4260DAE3B615}"/>
              </a:ext>
            </a:extLst>
          </p:cNvPr>
          <p:cNvSpPr txBox="1"/>
          <p:nvPr/>
        </p:nvSpPr>
        <p:spPr>
          <a:xfrm>
            <a:off x="5574509" y="462963"/>
            <a:ext cx="1322799" cy="707886"/>
          </a:xfrm>
          <a:prstGeom prst="rect">
            <a:avLst/>
          </a:prstGeom>
          <a:noFill/>
        </p:spPr>
        <p:txBody>
          <a:bodyPr wrap="none" lIns="91440" tIns="45720" rIns="91440" bIns="45720" rtlCol="1" anchor="t">
            <a:spAutoFit/>
          </a:bodyPr>
          <a:lstStyle/>
          <a:p>
            <a:pPr algn="ctr"/>
            <a:r>
              <a:rPr lang="he-IL" sz="4000" dirty="0">
                <a:cs typeface="Arial"/>
              </a:rPr>
              <a:t>סיקום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56570-2641-DBE1-767C-AD473F561D3D}"/>
              </a:ext>
            </a:extLst>
          </p:cNvPr>
          <p:cNvSpPr txBox="1"/>
          <p:nvPr/>
        </p:nvSpPr>
        <p:spPr>
          <a:xfrm>
            <a:off x="7602158" y="2005429"/>
            <a:ext cx="3172522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 rtl="1"/>
            <a:r>
              <a:rPr lang="he-IL" sz="3600" dirty="0"/>
              <a:t>רגרסיה לינארית</a:t>
            </a:r>
            <a:endParaRPr lang="ru-RU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646262-20B6-CB43-48EA-5D0CDCD3D1F7}"/>
              </a:ext>
            </a:extLst>
          </p:cNvPr>
          <p:cNvSpPr txBox="1"/>
          <p:nvPr/>
        </p:nvSpPr>
        <p:spPr>
          <a:xfrm>
            <a:off x="1417320" y="2005429"/>
            <a:ext cx="3863340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 rtl="1"/>
            <a:r>
              <a:rPr lang="he-IL" sz="3600" dirty="0"/>
              <a:t>התאמה לא לינארית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ED850D-081E-5DDD-21DA-5C6EFAA0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356" y="2788848"/>
            <a:ext cx="2629267" cy="1028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6B9AE4-AF4D-DEBE-75F0-A88B6EEB9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469" y="2788848"/>
            <a:ext cx="2857899" cy="10193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994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940C7-139E-40C3-350E-312304072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B12FCA-FBB4-4C6D-DA08-C64272C2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5650" y="6356350"/>
            <a:ext cx="438150" cy="375920"/>
          </a:xfrm>
        </p:spPr>
        <p:txBody>
          <a:bodyPr/>
          <a:lstStyle/>
          <a:p>
            <a:fld id="{A263F1A8-BC7B-4008-A955-96F8F4A3B8CB}" type="slidenum">
              <a:rPr lang="he-IL" smtClean="0"/>
              <a:t>15</a:t>
            </a:fld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23FC3-24CC-4B18-2C61-2D6A530C1519}"/>
              </a:ext>
            </a:extLst>
          </p:cNvPr>
          <p:cNvSpPr txBox="1"/>
          <p:nvPr/>
        </p:nvSpPr>
        <p:spPr>
          <a:xfrm>
            <a:off x="5558480" y="462963"/>
            <a:ext cx="1354859" cy="707886"/>
          </a:xfrm>
          <a:prstGeom prst="rect">
            <a:avLst/>
          </a:prstGeom>
          <a:noFill/>
        </p:spPr>
        <p:txBody>
          <a:bodyPr wrap="none" lIns="91440" tIns="45720" rIns="91440" bIns="45720" rtlCol="1" anchor="t">
            <a:spAutoFit/>
          </a:bodyPr>
          <a:lstStyle/>
          <a:p>
            <a:pPr algn="ctr"/>
            <a:r>
              <a:rPr lang="he-IL" sz="4000" dirty="0">
                <a:cs typeface="Arial"/>
              </a:rPr>
              <a:t>תודה!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F30D9427-EB59-1E97-C2DA-556391CD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811" y="1633538"/>
            <a:ext cx="5504378" cy="402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48BD97-C9AB-6A9A-AFD1-CA7C567A89E0}"/>
              </a:ext>
            </a:extLst>
          </p:cNvPr>
          <p:cNvSpPr txBox="1"/>
          <p:nvPr/>
        </p:nvSpPr>
        <p:spPr>
          <a:xfrm>
            <a:off x="3510161" y="5288518"/>
            <a:ext cx="20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 New" panose="020B0502040204020203" pitchFamily="18" charset="-34"/>
                <a:cs typeface="Angsana New" panose="020B0502040204020203" pitchFamily="18" charset="-34"/>
              </a:rPr>
              <a:t>Credit: New Yorker</a:t>
            </a:r>
            <a:endParaRPr lang="ru-RU" dirty="0">
              <a:cs typeface="Angsana New" panose="020B0502040204020203" pitchFamily="18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95960-47AC-A77B-F701-4B15329314A2}"/>
              </a:ext>
            </a:extLst>
          </p:cNvPr>
          <p:cNvSpPr txBox="1"/>
          <p:nvPr/>
        </p:nvSpPr>
        <p:spPr>
          <a:xfrm>
            <a:off x="4031171" y="5657850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במקום "</a:t>
            </a:r>
            <a:r>
              <a:rPr lang="en-US" dirty="0"/>
              <a:t>XXX</a:t>
            </a:r>
            <a:r>
              <a:rPr lang="he-IL" dirty="0"/>
              <a:t>" היית אומר "לא מוצא חן בעיניי"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60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C081-11A5-C286-448C-EB6B1254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 dirty="0">
                <a:latin typeface="Arial (Body)"/>
                <a:cs typeface="+mn-cs"/>
              </a:rPr>
              <a:t>הנחות של רגרסיה</a:t>
            </a:r>
            <a:r>
              <a:rPr lang="en-US" sz="4000" dirty="0">
                <a:latin typeface="Arial (Body)"/>
                <a:cs typeface="+mn-cs"/>
              </a:rPr>
              <a:t>  </a:t>
            </a:r>
            <a:endParaRPr lang="he-IL" sz="4000" dirty="0">
              <a:latin typeface="Arial (Body)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0571F-D6F8-0255-5B7E-EA00534D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6187" y="6366078"/>
            <a:ext cx="283723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2</a:t>
            </a:fld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B87905-4613-9AA8-6BD7-428C1E58D00D}"/>
                  </a:ext>
                </a:extLst>
              </p:cNvPr>
              <p:cNvSpPr txBox="1"/>
              <p:nvPr/>
            </p:nvSpPr>
            <p:spPr>
              <a:xfrm>
                <a:off x="9343747" y="3161144"/>
                <a:ext cx="2286000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pPr/>
                <a:br>
                  <a:rPr lang="en-US" sz="28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const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B87905-4613-9AA8-6BD7-428C1E58D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747" y="3161144"/>
                <a:ext cx="2286000" cy="1360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8" name="Picture 14">
            <a:extLst>
              <a:ext uri="{FF2B5EF4-FFF2-40B4-BE49-F238E27FC236}">
                <a16:creationId xmlns:a16="http://schemas.microsoft.com/office/drawing/2014/main" id="{7811A833-83F4-BDE3-A082-6694ADC7B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70" y="1722145"/>
            <a:ext cx="55245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1D5682-1589-695A-F743-9AF6191B8588}"/>
                  </a:ext>
                </a:extLst>
              </p:cNvPr>
              <p:cNvSpPr txBox="1"/>
              <p:nvPr/>
            </p:nvSpPr>
            <p:spPr>
              <a:xfrm>
                <a:off x="9193530" y="1779488"/>
                <a:ext cx="2286000" cy="430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br>
                  <a:rPr lang="en-US" sz="2800" b="0" dirty="0"/>
                </a:br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1D5682-1589-695A-F743-9AF6191B8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530" y="1779488"/>
                <a:ext cx="2286000" cy="4309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06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F07D83-62DD-2C9B-7DF1-5F16281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858" y="6356350"/>
            <a:ext cx="302941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3</a:t>
            </a:fld>
            <a:endParaRPr lang="he-I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BD6627-0A39-9CC7-AE00-C39C363F1BB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946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latin typeface="Arial (Body)"/>
                <a:cs typeface="+mn-cs"/>
              </a:rPr>
              <a:t>שימוש בספריות פייתון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039AC-4291-7890-EFED-6737A7F0E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57" y="1375641"/>
            <a:ext cx="6916115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2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89C8-43E2-B128-EFF6-5F506272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 dirty="0">
                <a:latin typeface="Arial (Body)"/>
                <a:cs typeface="+mn-cs"/>
              </a:rPr>
              <a:t>רגרסיה לפונקציה ללא איבר חופשי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86A99-F816-5B21-6D2E-EEA1CABE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5440" y="6315710"/>
            <a:ext cx="279400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4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3763C0-F55F-BEE8-E8DB-E84C1AA2DE0F}"/>
                  </a:ext>
                </a:extLst>
              </p:cNvPr>
              <p:cNvSpPr txBox="1"/>
              <p:nvPr/>
            </p:nvSpPr>
            <p:spPr>
              <a:xfrm>
                <a:off x="9489440" y="1945662"/>
                <a:ext cx="2286000" cy="430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n-US" sz="2800" b="0" dirty="0"/>
                </a:br>
                <a:endParaRPr lang="en-US" sz="28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3763C0-F55F-BEE8-E8DB-E84C1AA2D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440" y="1945662"/>
                <a:ext cx="2286000" cy="4309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B536E3-140E-C232-57A4-76F8F7E8B124}"/>
                  </a:ext>
                </a:extLst>
              </p:cNvPr>
              <p:cNvSpPr txBox="1"/>
              <p:nvPr/>
            </p:nvSpPr>
            <p:spPr>
              <a:xfrm>
                <a:off x="9088863" y="3094152"/>
                <a:ext cx="2965977" cy="25040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pPr/>
                <a:br>
                  <a:rPr lang="en-US" sz="28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B536E3-140E-C232-57A4-76F8F7E8B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63" y="3094152"/>
                <a:ext cx="2965977" cy="25040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2" name="Picture 10">
            <a:extLst>
              <a:ext uri="{FF2B5EF4-FFF2-40B4-BE49-F238E27FC236}">
                <a16:creationId xmlns:a16="http://schemas.microsoft.com/office/drawing/2014/main" id="{6B637B05-4B56-AC79-096C-4465620C3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935" y="1945662"/>
            <a:ext cx="55245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4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6C98-FF90-B83B-DAEF-92E62525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Arial (Body)"/>
                <a:cs typeface="+mn-cs"/>
              </a:rPr>
              <a:t>שימוש בממוצע משוקלל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2AF4A-124F-9603-2665-1AA8CE9B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5660" y="6356350"/>
            <a:ext cx="358140" cy="421640"/>
          </a:xfrm>
        </p:spPr>
        <p:txBody>
          <a:bodyPr/>
          <a:lstStyle/>
          <a:p>
            <a:fld id="{A263F1A8-BC7B-4008-A955-96F8F4A3B8CB}" type="slidenum">
              <a:rPr lang="he-IL" smtClean="0"/>
              <a:t>5</a:t>
            </a:fld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835036-01B7-90A9-5F2E-ED66F943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745" y="1822937"/>
            <a:ext cx="630643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9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B6D03-5FE6-DDDC-73D6-1AA1ABFA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010" y="6356350"/>
            <a:ext cx="291790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6</a:t>
            </a:fld>
            <a:endParaRPr lang="he-IL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B833A0-600D-C297-1E2D-539DE7923727}"/>
              </a:ext>
            </a:extLst>
          </p:cNvPr>
          <p:cNvSpPr txBox="1">
            <a:spLocks/>
          </p:cNvSpPr>
          <p:nvPr/>
        </p:nvSpPr>
        <p:spPr>
          <a:xfrm>
            <a:off x="1183888" y="64390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latin typeface="Arial (Body)"/>
                <a:cs typeface="+mn-cs"/>
              </a:rPr>
              <a:t>דוגמה: מדידת בלעיה של קרינה </a:t>
            </a:r>
            <a:r>
              <a:rPr lang="en-US" sz="4000" dirty="0">
                <a:latin typeface="Arial (Body)"/>
                <a:cs typeface="+mn-cs"/>
              </a:rPr>
              <a:t>Co-60</a:t>
            </a:r>
            <a:r>
              <a:rPr lang="he-IL" sz="4000" dirty="0">
                <a:latin typeface="Arial (Body)"/>
                <a:cs typeface="+mn-cs"/>
              </a:rPr>
              <a:t> בעופרת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3C7C2A-B966-D983-DB47-1B210A3A46F2}"/>
                  </a:ext>
                </a:extLst>
              </p:cNvPr>
              <p:cNvSpPr txBox="1"/>
              <p:nvPr/>
            </p:nvSpPr>
            <p:spPr>
              <a:xfrm>
                <a:off x="9733462" y="2392680"/>
                <a:ext cx="1743298" cy="928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he-I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br>
                  <a:rPr lang="en-US" sz="2000" b="0" dirty="0"/>
                </a:br>
                <a:endParaRPr lang="en-US" sz="2000" dirty="0"/>
              </a:p>
              <a:p>
                <a:endParaRPr lang="en-US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3C7C2A-B966-D983-DB47-1B210A3A4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462" y="2392680"/>
                <a:ext cx="1743298" cy="928844"/>
              </a:xfrm>
              <a:prstGeom prst="rect">
                <a:avLst/>
              </a:prstGeom>
              <a:blipFill>
                <a:blip r:embed="rId2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2" name="Picture 8">
            <a:extLst>
              <a:ext uri="{FF2B5EF4-FFF2-40B4-BE49-F238E27FC236}">
                <a16:creationId xmlns:a16="http://schemas.microsoft.com/office/drawing/2014/main" id="{3CE2F874-7904-C3A9-FE46-AB5363F4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203645"/>
            <a:ext cx="59817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474E4D-89AE-D734-F5C1-1431BCCFBB17}"/>
              </a:ext>
            </a:extLst>
          </p:cNvPr>
          <p:cNvSpPr txBox="1"/>
          <p:nvPr/>
        </p:nvSpPr>
        <p:spPr>
          <a:xfrm>
            <a:off x="9172808" y="5112801"/>
            <a:ext cx="262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צריך להמתין עד 1000 מס' </a:t>
            </a:r>
          </a:p>
          <a:p>
            <a:pPr algn="r" rtl="1"/>
            <a:r>
              <a:rPr lang="he-IL" dirty="0"/>
              <a:t>כדי להקטין שגיאה עד 3%</a:t>
            </a:r>
            <a:endParaRPr lang="ru-RU" dirty="0"/>
          </a:p>
        </p:txBody>
      </p:sp>
      <p:pic>
        <p:nvPicPr>
          <p:cNvPr id="18" name="Picture 17" descr="A set of round yellow and green objects in a transparent case&#10;&#10;AI-generated content may be incorrect.">
            <a:extLst>
              <a:ext uri="{FF2B5EF4-FFF2-40B4-BE49-F238E27FC236}">
                <a16:creationId xmlns:a16="http://schemas.microsoft.com/office/drawing/2014/main" id="{43A29A4E-8DF4-6CFC-E63E-850BA5F94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6" y="2085361"/>
            <a:ext cx="2831016" cy="28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88E42-6B43-ACDF-9F06-EDEEC4F4C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97829-2269-2EFA-0311-DEEECC8C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010" y="6356350"/>
            <a:ext cx="291790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7</a:t>
            </a:fld>
            <a:endParaRPr lang="he-IL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8ACAF9-777E-ECB6-AE64-3961A3CB94DC}"/>
              </a:ext>
            </a:extLst>
          </p:cNvPr>
          <p:cNvSpPr txBox="1">
            <a:spLocks/>
          </p:cNvSpPr>
          <p:nvPr/>
        </p:nvSpPr>
        <p:spPr>
          <a:xfrm>
            <a:off x="1183888" y="643907"/>
            <a:ext cx="10515600" cy="6819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latin typeface="Arial (Body)"/>
                <a:cs typeface="+mn-cs"/>
              </a:rPr>
              <a:t>דוגמה: ניסוי קבל</a:t>
            </a:r>
            <a:r>
              <a:rPr lang="en-US" sz="4000" dirty="0">
                <a:latin typeface="Arial (Body)"/>
                <a:cs typeface="+mn-cs"/>
              </a:rPr>
              <a:t> </a:t>
            </a:r>
            <a:r>
              <a:rPr lang="he-IL" sz="4000" dirty="0">
                <a:latin typeface="Arial (Body)"/>
                <a:cs typeface="+mn-cs"/>
              </a:rPr>
              <a:t>לוחות. עיבוד נתוני סקופ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CFA624-4DFC-23E6-0E5E-D5199776B1BA}"/>
                  </a:ext>
                </a:extLst>
              </p:cNvPr>
              <p:cNvSpPr txBox="1"/>
              <p:nvPr/>
            </p:nvSpPr>
            <p:spPr>
              <a:xfrm>
                <a:off x="9790612" y="1891234"/>
                <a:ext cx="1825756" cy="1150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CFA624-4DFC-23E6-0E5E-D5199776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612" y="1891234"/>
                <a:ext cx="1825756" cy="1150058"/>
              </a:xfrm>
              <a:prstGeom prst="rect">
                <a:avLst/>
              </a:prstGeom>
              <a:blipFill>
                <a:blip r:embed="rId2"/>
                <a:stretch>
                  <a:fillRect t="-1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0E4848-1C95-2423-36D1-668E44CD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98" y="1891234"/>
            <a:ext cx="2299567" cy="1823516"/>
          </a:xfrm>
          <a:prstGeom prst="rect">
            <a:avLst/>
          </a:prstGeom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62CC401A-0A6D-B34A-07D9-C484BE19B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59" y="1843723"/>
            <a:ext cx="6359881" cy="48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7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F4DEA2-F523-6A52-EECE-82D7DE56FC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1553" y="635193"/>
                <a:ext cx="11004395" cy="1642095"/>
              </a:xfrm>
            </p:spPr>
            <p:txBody>
              <a:bodyPr>
                <a:normAutofit fontScale="90000"/>
              </a:bodyPr>
              <a:lstStyle/>
              <a:p>
                <a:pPr algn="ctr" rtl="1"/>
                <a:r>
                  <a:rPr lang="he-IL" dirty="0">
                    <a:cs typeface="+mn-cs"/>
                  </a:rPr>
                  <a:t>גלי מיקרו. דוגמה של לינאריזציה לא מוצלח</a:t>
                </a:r>
                <a:br>
                  <a:rPr lang="en-US" dirty="0">
                    <a:cs typeface="+mn-cs"/>
                  </a:rPr>
                </a:br>
                <a:br>
                  <a:rPr lang="en-US" b="0" i="1" dirty="0">
                    <a:latin typeface="Cambria Math" panose="02040503050406030204" pitchFamily="18" charset="0"/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br>
                  <a:rPr lang="he-IL" dirty="0">
                    <a:cs typeface="Arial"/>
                  </a:rPr>
                </a:br>
                <a:r>
                  <a:rPr lang="en-US" dirty="0">
                    <a:cs typeface="+mn-cs"/>
                  </a:rPr>
                  <a:t> </a:t>
                </a:r>
                <a:endParaRPr lang="he-IL" dirty="0"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F4DEA2-F523-6A52-EECE-82D7DE56F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1553" y="635193"/>
                <a:ext cx="11004395" cy="1642095"/>
              </a:xfrm>
              <a:blipFill>
                <a:blip r:embed="rId2"/>
                <a:stretch>
                  <a:fillRect t="-30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A1D86-1D53-1309-DC3B-74EA841F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4008" y="6333331"/>
            <a:ext cx="281940" cy="319088"/>
          </a:xfrm>
        </p:spPr>
        <p:txBody>
          <a:bodyPr/>
          <a:lstStyle/>
          <a:p>
            <a:fld id="{A263F1A8-BC7B-4008-A955-96F8F4A3B8CB}" type="slidenum">
              <a:rPr lang="he-IL" smtClean="0"/>
              <a:t>8</a:t>
            </a:fld>
            <a:endParaRPr lang="he-IL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0E270DD-CD7C-12E8-3713-3816712AD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68" y="2478482"/>
            <a:ext cx="4796611" cy="369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8CCDBA9-9CFB-9F32-5E63-B988534C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95" y="2432844"/>
            <a:ext cx="55340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73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46B56C-BDD8-46E8-9F1C-8638E1860F2F}"/>
                  </a:ext>
                </a:extLst>
              </p:cNvPr>
              <p:cNvSpPr txBox="1"/>
              <p:nvPr/>
            </p:nvSpPr>
            <p:spPr>
              <a:xfrm>
                <a:off x="2649542" y="195333"/>
                <a:ext cx="7261924" cy="193899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1" anchor="t">
                <a:spAutoFit/>
              </a:bodyPr>
              <a:lstStyle/>
              <a:p>
                <a:pPr algn="ctr"/>
                <a:r>
                  <a:rPr lang="he-IL" sz="4000" dirty="0">
                    <a:cs typeface="Arial"/>
                  </a:rPr>
                  <a:t>התאמה לא-לינארית עם 4 פרמטרים</a:t>
                </a:r>
              </a:p>
              <a:p>
                <a:pPr algn="ctr"/>
                <a:endParaRPr lang="he-IL" sz="4000" dirty="0">
                  <a:cs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cs typeface="Arial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𝜔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he-IL" sz="4000" dirty="0">
                  <a:cs typeface="Arial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46B56C-BDD8-46E8-9F1C-8638E1860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542" y="195333"/>
                <a:ext cx="7261924" cy="1938992"/>
              </a:xfrm>
              <a:prstGeom prst="rect">
                <a:avLst/>
              </a:prstGeom>
              <a:blipFill>
                <a:blip r:embed="rId2"/>
                <a:stretch>
                  <a:fillRect l="-2519" t="-5660" r="-22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3605-369B-4180-9047-0DAFC536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960" y="6382358"/>
            <a:ext cx="513080" cy="307777"/>
          </a:xfrm>
        </p:spPr>
        <p:txBody>
          <a:bodyPr/>
          <a:lstStyle/>
          <a:p>
            <a:fld id="{A263F1A8-BC7B-4008-A955-96F8F4A3B8CB}" type="slidenum">
              <a:rPr lang="he-IL" smtClean="0"/>
              <a:t>9</a:t>
            </a:fld>
            <a:endParaRPr lang="he-IL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AFDE770-53DC-513D-8BEA-B0D2D17E6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931" y="2538039"/>
            <a:ext cx="5363569" cy="281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17028B-C72B-00F1-7915-A7F2FC8C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2573593"/>
            <a:ext cx="5296359" cy="2743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0265EE-867A-D481-86D5-1C3CEA67B793}"/>
              </a:ext>
            </a:extLst>
          </p:cNvPr>
          <p:cNvSpPr txBox="1"/>
          <p:nvPr/>
        </p:nvSpPr>
        <p:spPr>
          <a:xfrm>
            <a:off x="3401131" y="5977054"/>
            <a:ext cx="721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לפעמים התאמה לא-לינארית דורשת </a:t>
            </a:r>
            <a:r>
              <a:rPr lang="he-IL" dirty="0">
                <a:highlight>
                  <a:srgbClr val="FFFF00"/>
                </a:highlight>
              </a:rPr>
              <a:t>פרמטרים התחלתיים </a:t>
            </a:r>
            <a:r>
              <a:rPr lang="he-IL" dirty="0"/>
              <a:t>קרובים לערכך אמתי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98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312</Words>
  <Application>Microsoft Office PowerPoint</Application>
  <PresentationFormat>Widescreen</PresentationFormat>
  <Paragraphs>63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Angsana New</vt:lpstr>
      <vt:lpstr>Arial</vt:lpstr>
      <vt:lpstr>Arial (Body)</vt:lpstr>
      <vt:lpstr>Calibri</vt:lpstr>
      <vt:lpstr>Calibri Light</vt:lpstr>
      <vt:lpstr>Cambria Math</vt:lpstr>
      <vt:lpstr>Office Theme</vt:lpstr>
      <vt:lpstr>טיפ# 3:  רגרסיה לינארית: גילוי נאות</vt:lpstr>
      <vt:lpstr>הנחות של רגרסיה  </vt:lpstr>
      <vt:lpstr>PowerPoint Presentation</vt:lpstr>
      <vt:lpstr>רגרסיה לפונקציה ללא איבר חופשי</vt:lpstr>
      <vt:lpstr>שימוש בממוצע משוקלל</vt:lpstr>
      <vt:lpstr>PowerPoint Presentation</vt:lpstr>
      <vt:lpstr>PowerPoint Presentation</vt:lpstr>
      <vt:lpstr>גלי מיקרו. דוגמה של לינאריזציה לא מוצלח  I=I_0  cos⁡〖(θ)^2 〗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טיפ# 3:  רגרסיה לינארית  והתאמה לא-לינארית</dc:title>
  <dc:creator>Evgeny Kolonsky</dc:creator>
  <cp:lastModifiedBy>Evgeny Kolonsky</cp:lastModifiedBy>
  <cp:revision>13</cp:revision>
  <dcterms:created xsi:type="dcterms:W3CDTF">2025-07-30T11:27:38Z</dcterms:created>
  <dcterms:modified xsi:type="dcterms:W3CDTF">2025-08-02T06:04:39Z</dcterms:modified>
</cp:coreProperties>
</file>