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5" r:id="rId4"/>
    <p:sldId id="266" r:id="rId5"/>
    <p:sldId id="264" r:id="rId6"/>
    <p:sldId id="258" r:id="rId7"/>
    <p:sldId id="278" r:id="rId8"/>
    <p:sldId id="267" r:id="rId9"/>
    <p:sldId id="268" r:id="rId10"/>
    <p:sldId id="269" r:id="rId11"/>
    <p:sldId id="270" r:id="rId12"/>
    <p:sldId id="271" r:id="rId13"/>
    <p:sldId id="272" r:id="rId14"/>
    <p:sldId id="277" r:id="rId15"/>
    <p:sldId id="273" r:id="rId16"/>
    <p:sldId id="275" r:id="rId17"/>
    <p:sldId id="274" r:id="rId18"/>
    <p:sldId id="276" r:id="rId1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3329-5BB5-4AD2-A9F2-D53272DD732E}" type="datetimeFigureOut">
              <a:rPr lang="en-IL" smtClean="0"/>
              <a:t>11/08/2022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5F1A0-A404-438A-9189-F4779ADB1418}" type="slidenum">
              <a:rPr lang="en-IL" smtClean="0"/>
              <a:t>‹#›</a:t>
            </a:fld>
            <a:endParaRPr lang="en-IL"/>
          </a:p>
        </p:txBody>
      </p:sp>
    </p:spTree>
    <p:extLst>
      <p:ext uri="{BB962C8B-B14F-4D97-AF65-F5344CB8AC3E}">
        <p14:creationId xmlns:p14="http://schemas.microsoft.com/office/powerpoint/2010/main" val="400633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0FE5F1A0-A404-438A-9189-F4779ADB1418}" type="slidenum">
              <a:rPr lang="en-IL" smtClean="0"/>
              <a:t>1</a:t>
            </a:fld>
            <a:endParaRPr lang="en-IL"/>
          </a:p>
        </p:txBody>
      </p:sp>
    </p:spTree>
    <p:extLst>
      <p:ext uri="{BB962C8B-B14F-4D97-AF65-F5344CB8AC3E}">
        <p14:creationId xmlns:p14="http://schemas.microsoft.com/office/powerpoint/2010/main" val="422163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499C-B337-72D3-09B2-3540556BB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2DA3FF4-893C-3154-4DB0-9EDD911A0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9CD2494-02DE-C612-0E00-E98FD39239C2}"/>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5" name="Footer Placeholder 4">
            <a:extLst>
              <a:ext uri="{FF2B5EF4-FFF2-40B4-BE49-F238E27FC236}">
                <a16:creationId xmlns:a16="http://schemas.microsoft.com/office/drawing/2014/main" id="{6801F050-E648-9941-F1E9-3DD7B41C0C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D6F2CDF-8311-3D51-F6E7-1A057E39E4DC}"/>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43795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DE79-8A86-CBE3-BEDF-EF11F6246D4F}"/>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B0ED2B5-F3B6-7A56-5B58-5AAF37F26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669D601-52D3-02FB-4A7E-0AFCDFD6E4CE}"/>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5" name="Footer Placeholder 4">
            <a:extLst>
              <a:ext uri="{FF2B5EF4-FFF2-40B4-BE49-F238E27FC236}">
                <a16:creationId xmlns:a16="http://schemas.microsoft.com/office/drawing/2014/main" id="{2ACDFF55-1055-4A69-2166-97D1120D446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DCABD93-22E0-1138-2580-4356E4B9067E}"/>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39644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D28917-34EF-F47A-2008-18E1C04FAC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49B1E78-4404-1EF2-36EB-11805446C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0B4014B-B02F-05A5-AD87-A35F2F44D32A}"/>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5" name="Footer Placeholder 4">
            <a:extLst>
              <a:ext uri="{FF2B5EF4-FFF2-40B4-BE49-F238E27FC236}">
                <a16:creationId xmlns:a16="http://schemas.microsoft.com/office/drawing/2014/main" id="{47424CDA-24F3-B761-D7CA-C7991BBEFE2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3C39020-E976-83DC-8B9D-44EBD46A7BD3}"/>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275124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8B0A-F283-F7A4-AF18-6B92692CE11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596482A-C2DD-5231-1D47-673E732329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134CB5-B7CC-3182-0F87-FD3F369F046E}"/>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5" name="Footer Placeholder 4">
            <a:extLst>
              <a:ext uri="{FF2B5EF4-FFF2-40B4-BE49-F238E27FC236}">
                <a16:creationId xmlns:a16="http://schemas.microsoft.com/office/drawing/2014/main" id="{3D63486F-01B5-C642-FC9D-B8967A68657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F9EA5F-FDA3-8A18-C5F3-C9632D33A34A}"/>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420287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FCDF-45E7-D82E-F9B1-E1444E828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7E8DD9E-B758-FE81-1C06-4AFA74CA8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B3A94B-94C6-E9BA-2DF9-CAD34F48D06F}"/>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5" name="Footer Placeholder 4">
            <a:extLst>
              <a:ext uri="{FF2B5EF4-FFF2-40B4-BE49-F238E27FC236}">
                <a16:creationId xmlns:a16="http://schemas.microsoft.com/office/drawing/2014/main" id="{8A2077A1-5536-7ACE-3955-96AFF655BC0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A560A2F-78F2-F6D9-2EDD-8299FB19050B}"/>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257343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22A7-CE37-5DC1-EE25-9D40A0A7FC3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312E590-B075-EED2-A8FE-6F75782E1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ED0A95D-C1A7-E859-8351-877E13919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2BB1EF2-7CD4-DA78-AA48-FCA63A8EC36F}"/>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6" name="Footer Placeholder 5">
            <a:extLst>
              <a:ext uri="{FF2B5EF4-FFF2-40B4-BE49-F238E27FC236}">
                <a16:creationId xmlns:a16="http://schemas.microsoft.com/office/drawing/2014/main" id="{764B0D4A-34C9-1F5E-F723-C1891CA0B3A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72078BB-8F82-C05B-DF10-7D39D5035CB7}"/>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39201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9473-531D-EE12-3624-B793EF770FD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3E43757-5D56-CB8E-425C-D523804B5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0FA0C-C104-B8D0-24BD-541B0F8E1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E1ED84A-40CE-4B44-02AF-577ACB560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25647-6633-88C5-0C0A-81CEE3667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47DC6F9-D899-ACC3-246A-915396F90ACD}"/>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8" name="Footer Placeholder 7">
            <a:extLst>
              <a:ext uri="{FF2B5EF4-FFF2-40B4-BE49-F238E27FC236}">
                <a16:creationId xmlns:a16="http://schemas.microsoft.com/office/drawing/2014/main" id="{3CCA6936-AC30-DBB5-A8D7-ACA46EEB78B2}"/>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51CB5744-8AB3-3422-6DF1-6D89F0605911}"/>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245847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7407-4F8E-1C39-1B16-581E4D64E6B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52DA69C-E477-6FC4-3BFA-3C8B07BCDFFC}"/>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4" name="Footer Placeholder 3">
            <a:extLst>
              <a:ext uri="{FF2B5EF4-FFF2-40B4-BE49-F238E27FC236}">
                <a16:creationId xmlns:a16="http://schemas.microsoft.com/office/drawing/2014/main" id="{2944A620-5F44-99C3-3649-1E82474F385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63F5D29-1D3B-4783-935C-F0344FEBD19D}"/>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407472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2C76B-348C-73E9-A5BE-A4CC657B1363}"/>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3" name="Footer Placeholder 2">
            <a:extLst>
              <a:ext uri="{FF2B5EF4-FFF2-40B4-BE49-F238E27FC236}">
                <a16:creationId xmlns:a16="http://schemas.microsoft.com/office/drawing/2014/main" id="{95B82577-480C-31BA-FE3D-FE8310B182F5}"/>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5716028-B563-E070-BC15-1EF1A6EA78C2}"/>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418176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F6D-F23E-0CD9-A628-A1297D9BE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EBEF7EBC-2FFA-E254-5160-273914DD9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198F3B9-91BE-56C1-8AF4-29019AFFB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21B2E-6F33-0AA3-D4FC-95F660A24FCA}"/>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6" name="Footer Placeholder 5">
            <a:extLst>
              <a:ext uri="{FF2B5EF4-FFF2-40B4-BE49-F238E27FC236}">
                <a16:creationId xmlns:a16="http://schemas.microsoft.com/office/drawing/2014/main" id="{838EF871-2893-8E6A-0A44-D27936FDCFB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5F4E605-E832-D728-8827-7248C3622CFA}"/>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87558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5DC1-CEC7-4274-BA95-B772660F6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7550E6BA-15A4-F28C-50CE-05A51039D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DE06487-E130-3E00-D7C9-0BFC2CA15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2D453-8B37-2698-2990-F75D2C413EA0}"/>
              </a:ext>
            </a:extLst>
          </p:cNvPr>
          <p:cNvSpPr>
            <a:spLocks noGrp="1"/>
          </p:cNvSpPr>
          <p:nvPr>
            <p:ph type="dt" sz="half" idx="10"/>
          </p:nvPr>
        </p:nvSpPr>
        <p:spPr/>
        <p:txBody>
          <a:bodyPr/>
          <a:lstStyle/>
          <a:p>
            <a:fld id="{0CE24190-5A48-4FFD-A43A-31CCA5C7BC14}" type="datetimeFigureOut">
              <a:rPr lang="en-IL" smtClean="0"/>
              <a:t>11/08/2022</a:t>
            </a:fld>
            <a:endParaRPr lang="en-IL"/>
          </a:p>
        </p:txBody>
      </p:sp>
      <p:sp>
        <p:nvSpPr>
          <p:cNvPr id="6" name="Footer Placeholder 5">
            <a:extLst>
              <a:ext uri="{FF2B5EF4-FFF2-40B4-BE49-F238E27FC236}">
                <a16:creationId xmlns:a16="http://schemas.microsoft.com/office/drawing/2014/main" id="{BF3063D4-FCFE-B035-9963-0DF0E0F6A4D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6A19A36-EA95-DE91-BBE0-29BFE627632D}"/>
              </a:ext>
            </a:extLst>
          </p:cNvPr>
          <p:cNvSpPr>
            <a:spLocks noGrp="1"/>
          </p:cNvSpPr>
          <p:nvPr>
            <p:ph type="sldNum" sz="quarter" idx="12"/>
          </p:nvPr>
        </p:nvSpPr>
        <p:spPr/>
        <p:txBody>
          <a:bodyPr/>
          <a:lstStyle/>
          <a:p>
            <a:fld id="{831BB832-B50A-4DA1-85F6-97C8F6FD55D2}" type="slidenum">
              <a:rPr lang="en-IL" smtClean="0"/>
              <a:t>‹#›</a:t>
            </a:fld>
            <a:endParaRPr lang="en-IL"/>
          </a:p>
        </p:txBody>
      </p:sp>
    </p:spTree>
    <p:extLst>
      <p:ext uri="{BB962C8B-B14F-4D97-AF65-F5344CB8AC3E}">
        <p14:creationId xmlns:p14="http://schemas.microsoft.com/office/powerpoint/2010/main" val="140117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A86BA-A40B-2AB2-1778-429B67177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8DE78D7-CAF7-33D3-E124-E70757C81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8D56BD7-B583-95B9-3BAD-C50EDA028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24190-5A48-4FFD-A43A-31CCA5C7BC14}" type="datetimeFigureOut">
              <a:rPr lang="en-IL" smtClean="0"/>
              <a:t>11/08/2022</a:t>
            </a:fld>
            <a:endParaRPr lang="en-IL"/>
          </a:p>
        </p:txBody>
      </p:sp>
      <p:sp>
        <p:nvSpPr>
          <p:cNvPr id="5" name="Footer Placeholder 4">
            <a:extLst>
              <a:ext uri="{FF2B5EF4-FFF2-40B4-BE49-F238E27FC236}">
                <a16:creationId xmlns:a16="http://schemas.microsoft.com/office/drawing/2014/main" id="{AB0EC0E2-8096-06D9-886A-97C619463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8467F457-DFF7-0042-627F-4783736F0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BB832-B50A-4DA1-85F6-97C8F6FD55D2}" type="slidenum">
              <a:rPr lang="en-IL" smtClean="0"/>
              <a:t>‹#›</a:t>
            </a:fld>
            <a:endParaRPr lang="en-IL"/>
          </a:p>
        </p:txBody>
      </p:sp>
    </p:spTree>
    <p:extLst>
      <p:ext uri="{BB962C8B-B14F-4D97-AF65-F5344CB8AC3E}">
        <p14:creationId xmlns:p14="http://schemas.microsoft.com/office/powerpoint/2010/main" val="309187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79ECC-75DE-D51D-C8AF-81E924ECB3DC}"/>
              </a:ext>
            </a:extLst>
          </p:cNvPr>
          <p:cNvSpPr>
            <a:spLocks noGrp="1"/>
          </p:cNvSpPr>
          <p:nvPr>
            <p:ph type="ctrTitle"/>
          </p:nvPr>
        </p:nvSpPr>
        <p:spPr>
          <a:xfrm>
            <a:off x="1285241" y="1008993"/>
            <a:ext cx="9231410" cy="3542045"/>
          </a:xfrm>
        </p:spPr>
        <p:txBody>
          <a:bodyPr anchor="b">
            <a:normAutofit/>
          </a:bodyPr>
          <a:lstStyle/>
          <a:p>
            <a:pPr algn="l"/>
            <a:r>
              <a:rPr lang="en-US" sz="5500" dirty="0">
                <a:latin typeface="Calibri" panose="020F0502020204030204" pitchFamily="34" charset="0"/>
                <a:ea typeface="Times New Roman" panose="02020603050405020304" pitchFamily="18" charset="0"/>
                <a:cs typeface="Arial" panose="020B0604020202020204" pitchFamily="34" charset="0"/>
              </a:rPr>
              <a:t>AJA COP </a:t>
            </a:r>
            <a:r>
              <a:rPr lang="en-US" sz="5500" dirty="0">
                <a:effectLst/>
                <a:latin typeface="Calibri" panose="020F0502020204030204" pitchFamily="34" charset="0"/>
                <a:ea typeface="Times New Roman" panose="02020603050405020304" pitchFamily="18" charset="0"/>
                <a:cs typeface="Arial" panose="020B0604020202020204" pitchFamily="34" charset="0"/>
              </a:rPr>
              <a:t>: Constrains Optimization Problem solving with Local Search algorithms.</a:t>
            </a:r>
            <a:br>
              <a:rPr lang="en-IL" sz="5500" dirty="0">
                <a:effectLst/>
                <a:latin typeface="Calibri" panose="020F0502020204030204" pitchFamily="34" charset="0"/>
                <a:ea typeface="Times New Roman" panose="02020603050405020304" pitchFamily="18" charset="0"/>
                <a:cs typeface="Arial" panose="020B0604020202020204" pitchFamily="34" charset="0"/>
              </a:rPr>
            </a:br>
            <a:endParaRPr lang="en-IL" sz="5500" dirty="0"/>
          </a:p>
        </p:txBody>
      </p:sp>
      <p:sp>
        <p:nvSpPr>
          <p:cNvPr id="3" name="Subtitle 2">
            <a:extLst>
              <a:ext uri="{FF2B5EF4-FFF2-40B4-BE49-F238E27FC236}">
                <a16:creationId xmlns:a16="http://schemas.microsoft.com/office/drawing/2014/main" id="{1DD95192-0DD5-094E-89C8-BA64A6FCFC77}"/>
              </a:ext>
            </a:extLst>
          </p:cNvPr>
          <p:cNvSpPr>
            <a:spLocks noGrp="1"/>
          </p:cNvSpPr>
          <p:nvPr>
            <p:ph type="subTitle" idx="1"/>
          </p:nvPr>
        </p:nvSpPr>
        <p:spPr>
          <a:xfrm>
            <a:off x="1285241" y="4582814"/>
            <a:ext cx="7132335" cy="1312657"/>
          </a:xfrm>
        </p:spPr>
        <p:txBody>
          <a:bodyPr anchor="t">
            <a:normAutofit/>
          </a:bodyPr>
          <a:lstStyle/>
          <a:p>
            <a:pPr algn="l"/>
            <a:r>
              <a:rPr lang="en-US"/>
              <a:t>Transportation Problem With extra additions further into the slide. </a:t>
            </a:r>
            <a:endParaRPr lang="en-IL"/>
          </a:p>
        </p:txBody>
      </p:sp>
    </p:spTree>
    <p:extLst>
      <p:ext uri="{BB962C8B-B14F-4D97-AF65-F5344CB8AC3E}">
        <p14:creationId xmlns:p14="http://schemas.microsoft.com/office/powerpoint/2010/main" val="166294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052D4-55AA-8C1D-077D-18F401C75EB7}"/>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Greedy Correction</a:t>
            </a:r>
            <a:endParaRPr lang="en-IL" sz="3600" dirty="0">
              <a:solidFill>
                <a:schemeClr val="bg1"/>
              </a:solidFill>
            </a:endParaRPr>
          </a:p>
        </p:txBody>
      </p:sp>
      <p:cxnSp>
        <p:nvCxnSpPr>
          <p:cNvPr id="33"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689E0CE-6105-140E-2F22-CC2182729DBE}"/>
              </a:ext>
            </a:extLst>
          </p:cNvPr>
          <p:cNvSpPr>
            <a:spLocks noGrp="1"/>
          </p:cNvSpPr>
          <p:nvPr>
            <p:ph idx="1"/>
          </p:nvPr>
        </p:nvSpPr>
        <p:spPr>
          <a:xfrm>
            <a:off x="593610" y="2121763"/>
            <a:ext cx="3822192" cy="3773010"/>
          </a:xfrm>
        </p:spPr>
        <p:txBody>
          <a:bodyPr>
            <a:normAutofit/>
          </a:bodyPr>
          <a:lstStyle/>
          <a:p>
            <a:pPr marL="457200" indent="-457200">
              <a:buFont typeface="+mj-lt"/>
              <a:buAutoNum type="arabicPeriod"/>
            </a:pPr>
            <a:r>
              <a:rPr lang="en-US" sz="2000" dirty="0">
                <a:solidFill>
                  <a:schemeClr val="bg1"/>
                </a:solidFill>
              </a:rPr>
              <a:t>Subtracting excess products from demand points.</a:t>
            </a:r>
          </a:p>
          <a:p>
            <a:pPr marL="457200" indent="-457200">
              <a:buFont typeface="+mj-lt"/>
              <a:buAutoNum type="arabicPeriod"/>
            </a:pPr>
            <a:r>
              <a:rPr lang="en-US" sz="2000" dirty="0">
                <a:solidFill>
                  <a:schemeClr val="bg1"/>
                </a:solidFill>
              </a:rPr>
              <a:t>No reason to give a demand point x anything more than it requires.</a:t>
            </a:r>
          </a:p>
          <a:p>
            <a:pPr marL="457200" indent="-457200">
              <a:buFont typeface="+mj-lt"/>
              <a:buAutoNum type="arabicPeriod"/>
            </a:pPr>
            <a:r>
              <a:rPr lang="en-US" sz="2000" dirty="0">
                <a:solidFill>
                  <a:schemeClr val="bg1"/>
                </a:solidFill>
              </a:rPr>
              <a:t>Reaching better solution after running SHC algorithm.</a:t>
            </a:r>
          </a:p>
          <a:p>
            <a:pPr marL="0" indent="0">
              <a:buNone/>
            </a:pPr>
            <a:endParaRPr lang="en-US" sz="2000" dirty="0">
              <a:solidFill>
                <a:schemeClr val="bg1"/>
              </a:solidFill>
            </a:endParaRPr>
          </a:p>
        </p:txBody>
      </p:sp>
      <p:pic>
        <p:nvPicPr>
          <p:cNvPr id="5" name="Content Placeholder 4">
            <a:extLst>
              <a:ext uri="{FF2B5EF4-FFF2-40B4-BE49-F238E27FC236}">
                <a16:creationId xmlns:a16="http://schemas.microsoft.com/office/drawing/2014/main" id="{ABAF977D-1F50-DFB7-FDDF-E6AD74E49453}"/>
              </a:ext>
            </a:extLst>
          </p:cNvPr>
          <p:cNvPicPr>
            <a:picLocks noChangeAspect="1"/>
          </p:cNvPicPr>
          <p:nvPr/>
        </p:nvPicPr>
        <p:blipFill>
          <a:blip r:embed="rId2"/>
          <a:stretch>
            <a:fillRect/>
          </a:stretch>
        </p:blipFill>
        <p:spPr>
          <a:xfrm>
            <a:off x="5110716" y="1974224"/>
            <a:ext cx="6596652" cy="2754102"/>
          </a:xfrm>
          <a:prstGeom prst="rect">
            <a:avLst/>
          </a:prstGeom>
        </p:spPr>
      </p:pic>
    </p:spTree>
    <p:extLst>
      <p:ext uri="{BB962C8B-B14F-4D97-AF65-F5344CB8AC3E}">
        <p14:creationId xmlns:p14="http://schemas.microsoft.com/office/powerpoint/2010/main" val="25619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D9F9B54-FCA5-E86E-DE5A-28D8FF49BAA8}"/>
              </a:ext>
            </a:extLst>
          </p:cNvPr>
          <p:cNvSpPr>
            <a:spLocks noGrp="1"/>
          </p:cNvSpPr>
          <p:nvPr>
            <p:ph type="title"/>
          </p:nvPr>
        </p:nvSpPr>
        <p:spPr>
          <a:xfrm>
            <a:off x="795142" y="479990"/>
            <a:ext cx="3605406" cy="1325563"/>
          </a:xfrm>
        </p:spPr>
        <p:txBody>
          <a:bodyPr>
            <a:normAutofit/>
          </a:bodyPr>
          <a:lstStyle/>
          <a:p>
            <a:pPr algn="r"/>
            <a:r>
              <a:rPr lang="en-US" sz="2400" dirty="0">
                <a:solidFill>
                  <a:schemeClr val="bg1"/>
                </a:solidFill>
              </a:rPr>
              <a:t>Greedy Loop</a:t>
            </a:r>
            <a:endParaRPr lang="en-IL" sz="2400" dirty="0">
              <a:solidFill>
                <a:schemeClr val="bg1"/>
              </a:solidFill>
            </a:endParaRPr>
          </a:p>
        </p:txBody>
      </p:sp>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89121B2-B1D4-0E1E-E090-86859E5F59AB}"/>
              </a:ext>
            </a:extLst>
          </p:cNvPr>
          <p:cNvSpPr>
            <a:spLocks noGrp="1"/>
          </p:cNvSpPr>
          <p:nvPr>
            <p:ph idx="1"/>
          </p:nvPr>
        </p:nvSpPr>
        <p:spPr>
          <a:xfrm>
            <a:off x="4878783" y="261257"/>
            <a:ext cx="7064401" cy="1612404"/>
          </a:xfrm>
        </p:spPr>
        <p:txBody>
          <a:bodyPr anchor="ctr">
            <a:normAutofit fontScale="77500" lnSpcReduction="20000"/>
          </a:bodyPr>
          <a:lstStyle/>
          <a:p>
            <a:r>
              <a:rPr lang="en-US" sz="1800" dirty="0">
                <a:solidFill>
                  <a:schemeClr val="bg1"/>
                </a:solidFill>
              </a:rPr>
              <a:t>Same approach as Greedy but with restarts.</a:t>
            </a:r>
          </a:p>
          <a:p>
            <a:r>
              <a:rPr lang="en-US" sz="1800" dirty="0">
                <a:solidFill>
                  <a:schemeClr val="bg1"/>
                </a:solidFill>
              </a:rPr>
              <a:t>Used when there is a “small” gap between Supply and Demand.</a:t>
            </a:r>
          </a:p>
          <a:p>
            <a:r>
              <a:rPr lang="en-US" sz="1800" dirty="0">
                <a:solidFill>
                  <a:schemeClr val="bg1"/>
                </a:solidFill>
              </a:rPr>
              <a:t>Used to solve “assignment” problem</a:t>
            </a:r>
          </a:p>
          <a:p>
            <a:pPr lvl="1"/>
            <a:r>
              <a:rPr lang="en-US" sz="1400" dirty="0">
                <a:solidFill>
                  <a:schemeClr val="bg1"/>
                </a:solidFill>
              </a:rPr>
              <a:t> can design flow network and solve that way but this is not a fixed time search algorithm</a:t>
            </a:r>
          </a:p>
          <a:p>
            <a:r>
              <a:rPr lang="en-US" sz="1800" dirty="0">
                <a:solidFill>
                  <a:schemeClr val="bg1"/>
                </a:solidFill>
              </a:rPr>
              <a:t>Find the best assignment Ina a greedy way</a:t>
            </a:r>
          </a:p>
          <a:p>
            <a:pPr lvl="1"/>
            <a:r>
              <a:rPr lang="en-US" sz="1400" dirty="0">
                <a:solidFill>
                  <a:schemeClr val="bg1"/>
                </a:solidFill>
              </a:rPr>
              <a:t>Each restart performs the same greedy algorithm on a different permutation of suppliers and demands points.</a:t>
            </a:r>
          </a:p>
        </p:txBody>
      </p:sp>
      <p:pic>
        <p:nvPicPr>
          <p:cNvPr id="5" name="Content Placeholder 4">
            <a:extLst>
              <a:ext uri="{FF2B5EF4-FFF2-40B4-BE49-F238E27FC236}">
                <a16:creationId xmlns:a16="http://schemas.microsoft.com/office/drawing/2014/main" id="{4D8D7BF9-C5F8-1BB5-FC31-9F498B42A9A5}"/>
              </a:ext>
            </a:extLst>
          </p:cNvPr>
          <p:cNvPicPr>
            <a:picLocks noChangeAspect="1"/>
          </p:cNvPicPr>
          <p:nvPr/>
        </p:nvPicPr>
        <p:blipFill>
          <a:blip r:embed="rId2"/>
          <a:stretch>
            <a:fillRect/>
          </a:stretch>
        </p:blipFill>
        <p:spPr>
          <a:xfrm>
            <a:off x="795142" y="3078727"/>
            <a:ext cx="10595911" cy="2728447"/>
          </a:xfrm>
          <a:prstGeom prst="rect">
            <a:avLst/>
          </a:prstGeom>
        </p:spPr>
      </p:pic>
    </p:spTree>
    <p:extLst>
      <p:ext uri="{BB962C8B-B14F-4D97-AF65-F5344CB8AC3E}">
        <p14:creationId xmlns:p14="http://schemas.microsoft.com/office/powerpoint/2010/main" val="419644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4286-87AD-1A6C-D9D1-77873DAAEC54}"/>
              </a:ext>
            </a:extLst>
          </p:cNvPr>
          <p:cNvSpPr>
            <a:spLocks noGrp="1"/>
          </p:cNvSpPr>
          <p:nvPr>
            <p:ph type="title"/>
          </p:nvPr>
        </p:nvSpPr>
        <p:spPr>
          <a:xfrm>
            <a:off x="4965430" y="629266"/>
            <a:ext cx="6586491" cy="1676603"/>
          </a:xfrm>
        </p:spPr>
        <p:txBody>
          <a:bodyPr>
            <a:normAutofit/>
          </a:bodyPr>
          <a:lstStyle/>
          <a:p>
            <a:r>
              <a:rPr lang="en-US" sz="4600" dirty="0"/>
              <a:t>Initial problem statement solution output</a:t>
            </a:r>
            <a:endParaRPr lang="en-IL" sz="4600" dirty="0"/>
          </a:p>
        </p:txBody>
      </p:sp>
      <p:sp>
        <p:nvSpPr>
          <p:cNvPr id="9" name="Content Placeholder 8">
            <a:extLst>
              <a:ext uri="{FF2B5EF4-FFF2-40B4-BE49-F238E27FC236}">
                <a16:creationId xmlns:a16="http://schemas.microsoft.com/office/drawing/2014/main" id="{35ADC816-9AF3-6623-195B-901607F11A50}"/>
              </a:ext>
            </a:extLst>
          </p:cNvPr>
          <p:cNvSpPr>
            <a:spLocks noGrp="1"/>
          </p:cNvSpPr>
          <p:nvPr>
            <p:ph idx="1"/>
          </p:nvPr>
        </p:nvSpPr>
        <p:spPr>
          <a:xfrm>
            <a:off x="5570375" y="2438400"/>
            <a:ext cx="5981545" cy="3785419"/>
          </a:xfrm>
        </p:spPr>
        <p:txBody>
          <a:bodyPr>
            <a:normAutofit lnSpcReduction="10000"/>
          </a:bodyPr>
          <a:lstStyle/>
          <a:p>
            <a:r>
              <a:rPr lang="en-US" sz="2000" dirty="0"/>
              <a:t>Using only SHC algorithm in order to solve the problem.</a:t>
            </a:r>
          </a:p>
          <a:p>
            <a:r>
              <a:rPr lang="en-US" sz="2000" dirty="0"/>
              <a:t>Run time 180 seconds.</a:t>
            </a:r>
          </a:p>
          <a:p>
            <a:r>
              <a:rPr lang="en-US" sz="2000" dirty="0"/>
              <a:t>We can see that it does converge to optimal solution</a:t>
            </a:r>
          </a:p>
          <a:p>
            <a:pPr lvl="1"/>
            <a:r>
              <a:rPr lang="en-US" sz="2000" dirty="0" err="1"/>
              <a:t>i.e</a:t>
            </a:r>
            <a:r>
              <a:rPr lang="en-US" sz="2000" dirty="0"/>
              <a:t> column[</a:t>
            </a:r>
            <a:r>
              <a:rPr lang="en-US" sz="2000" dirty="0" err="1"/>
              <a:t>i</a:t>
            </a:r>
            <a:r>
              <a:rPr lang="en-US" sz="2000" dirty="0"/>
              <a:t>] == demand[</a:t>
            </a:r>
            <a:r>
              <a:rPr lang="en-US" sz="2000" dirty="0" err="1"/>
              <a:t>i</a:t>
            </a:r>
            <a:r>
              <a:rPr lang="en-US" sz="2000" dirty="0"/>
              <a:t>]</a:t>
            </a:r>
          </a:p>
          <a:p>
            <a:r>
              <a:rPr lang="en-US" sz="2000" dirty="0"/>
              <a:t>Solution is rather slow and maybe we can stop earlier and run the Greedy Correction algorithm to achieve a similar result.</a:t>
            </a:r>
          </a:p>
          <a:p>
            <a:r>
              <a:rPr lang="en-US" sz="2000" dirty="0"/>
              <a:t>One difference might remain. </a:t>
            </a:r>
          </a:p>
          <a:p>
            <a:pPr lvl="1"/>
            <a:r>
              <a:rPr lang="en-US" sz="2000" dirty="0"/>
              <a:t>first of all optimal solution in a sense of column[</a:t>
            </a:r>
            <a:r>
              <a:rPr lang="en-US" sz="2000" dirty="0" err="1"/>
              <a:t>i</a:t>
            </a:r>
            <a:r>
              <a:rPr lang="en-US" sz="2000" dirty="0"/>
              <a:t>] == demand[</a:t>
            </a:r>
            <a:r>
              <a:rPr lang="en-US" sz="2000" dirty="0" err="1"/>
              <a:t>i</a:t>
            </a:r>
            <a:r>
              <a:rPr lang="en-US" sz="2000" dirty="0"/>
              <a:t>] will be achieved</a:t>
            </a:r>
          </a:p>
          <a:p>
            <a:pPr lvl="1"/>
            <a:r>
              <a:rPr lang="en-US" sz="2000" dirty="0"/>
              <a:t>but maybe a different assignment is better?</a:t>
            </a:r>
          </a:p>
          <a:p>
            <a:endParaRPr lang="en-US" sz="2000" dirty="0"/>
          </a:p>
        </p:txBody>
      </p:sp>
      <p:pic>
        <p:nvPicPr>
          <p:cNvPr id="7" name="Picture 6">
            <a:extLst>
              <a:ext uri="{FF2B5EF4-FFF2-40B4-BE49-F238E27FC236}">
                <a16:creationId xmlns:a16="http://schemas.microsoft.com/office/drawing/2014/main" id="{3EAE0AFB-1FBB-2920-AC9A-E1B519511133}"/>
              </a:ext>
            </a:extLst>
          </p:cNvPr>
          <p:cNvPicPr>
            <a:picLocks noChangeAspect="1"/>
          </p:cNvPicPr>
          <p:nvPr/>
        </p:nvPicPr>
        <p:blipFill>
          <a:blip r:embed="rId2"/>
          <a:stretch>
            <a:fillRect/>
          </a:stretch>
        </p:blipFill>
        <p:spPr>
          <a:xfrm>
            <a:off x="-18582" y="0"/>
            <a:ext cx="4984012" cy="6858000"/>
          </a:xfrm>
          <a:prstGeom prst="rect">
            <a:avLst/>
          </a:prstGeom>
        </p:spPr>
      </p:pic>
    </p:spTree>
    <p:extLst>
      <p:ext uri="{BB962C8B-B14F-4D97-AF65-F5344CB8AC3E}">
        <p14:creationId xmlns:p14="http://schemas.microsoft.com/office/powerpoint/2010/main" val="5702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5B62-53CC-2EFD-DE56-B613DF39EB26}"/>
              </a:ext>
            </a:extLst>
          </p:cNvPr>
          <p:cNvSpPr>
            <a:spLocks noGrp="1"/>
          </p:cNvSpPr>
          <p:nvPr>
            <p:ph type="title"/>
          </p:nvPr>
        </p:nvSpPr>
        <p:spPr>
          <a:xfrm>
            <a:off x="5374433" y="629266"/>
            <a:ext cx="6177488" cy="1676603"/>
          </a:xfrm>
        </p:spPr>
        <p:txBody>
          <a:bodyPr>
            <a:normAutofit/>
          </a:bodyPr>
          <a:lstStyle/>
          <a:p>
            <a:r>
              <a:rPr lang="en-US" sz="3800" dirty="0"/>
              <a:t>Initial problem statement solution Output with Greedy Correction</a:t>
            </a:r>
            <a:endParaRPr lang="en-IL" sz="3800" dirty="0"/>
          </a:p>
        </p:txBody>
      </p:sp>
      <p:sp>
        <p:nvSpPr>
          <p:cNvPr id="9" name="Content Placeholder 8">
            <a:extLst>
              <a:ext uri="{FF2B5EF4-FFF2-40B4-BE49-F238E27FC236}">
                <a16:creationId xmlns:a16="http://schemas.microsoft.com/office/drawing/2014/main" id="{C44115D4-4930-C5E5-DBC8-BB6FAA209D02}"/>
              </a:ext>
            </a:extLst>
          </p:cNvPr>
          <p:cNvSpPr>
            <a:spLocks noGrp="1"/>
          </p:cNvSpPr>
          <p:nvPr>
            <p:ph idx="1"/>
          </p:nvPr>
        </p:nvSpPr>
        <p:spPr>
          <a:xfrm>
            <a:off x="5374433" y="2438400"/>
            <a:ext cx="6177487" cy="3785419"/>
          </a:xfrm>
        </p:spPr>
        <p:txBody>
          <a:bodyPr>
            <a:normAutofit/>
          </a:bodyPr>
          <a:lstStyle/>
          <a:p>
            <a:r>
              <a:rPr lang="en-US" sz="2400" dirty="0"/>
              <a:t>The same SHC algorithm ran on the same problem as previous slide.</a:t>
            </a:r>
          </a:p>
          <a:p>
            <a:r>
              <a:rPr lang="en-US" sz="2400" dirty="0"/>
              <a:t>Run time 10 seconds.</a:t>
            </a:r>
          </a:p>
          <a:p>
            <a:r>
              <a:rPr lang="en-US" sz="2400" dirty="0"/>
              <a:t>Greedy Correction ran Right after SHC and taking very little time.</a:t>
            </a:r>
          </a:p>
          <a:p>
            <a:r>
              <a:rPr lang="en-US" sz="2400" dirty="0"/>
              <a:t>Optimality achieved </a:t>
            </a:r>
          </a:p>
          <a:p>
            <a:pPr lvl="1"/>
            <a:r>
              <a:rPr lang="en-US" sz="2000" dirty="0"/>
              <a:t>in a sense of column[</a:t>
            </a:r>
            <a:r>
              <a:rPr lang="en-US" sz="2000" dirty="0" err="1"/>
              <a:t>i</a:t>
            </a:r>
            <a:r>
              <a:rPr lang="en-US" sz="2000" dirty="0"/>
              <a:t>] == demand[</a:t>
            </a:r>
            <a:r>
              <a:rPr lang="en-US" sz="2000" dirty="0" err="1"/>
              <a:t>i</a:t>
            </a:r>
            <a:r>
              <a:rPr lang="en-US" sz="2000" dirty="0"/>
              <a:t>]</a:t>
            </a:r>
          </a:p>
          <a:p>
            <a:r>
              <a:rPr lang="en-US" sz="2400" dirty="0"/>
              <a:t>Although result is less optimal overall.</a:t>
            </a:r>
          </a:p>
          <a:p>
            <a:endParaRPr lang="en-US" sz="2400" dirty="0"/>
          </a:p>
        </p:txBody>
      </p:sp>
      <p:pic>
        <p:nvPicPr>
          <p:cNvPr id="7" name="Picture 6">
            <a:extLst>
              <a:ext uri="{FF2B5EF4-FFF2-40B4-BE49-F238E27FC236}">
                <a16:creationId xmlns:a16="http://schemas.microsoft.com/office/drawing/2014/main" id="{096BE3E9-74DB-4119-9275-3D965698E743}"/>
              </a:ext>
            </a:extLst>
          </p:cNvPr>
          <p:cNvPicPr>
            <a:picLocks noChangeAspect="1"/>
          </p:cNvPicPr>
          <p:nvPr/>
        </p:nvPicPr>
        <p:blipFill>
          <a:blip r:embed="rId2"/>
          <a:stretch>
            <a:fillRect/>
          </a:stretch>
        </p:blipFill>
        <p:spPr>
          <a:xfrm>
            <a:off x="0" y="0"/>
            <a:ext cx="5331091" cy="6858000"/>
          </a:xfrm>
          <a:prstGeom prst="rect">
            <a:avLst/>
          </a:prstGeom>
        </p:spPr>
      </p:pic>
    </p:spTree>
    <p:extLst>
      <p:ext uri="{BB962C8B-B14F-4D97-AF65-F5344CB8AC3E}">
        <p14:creationId xmlns:p14="http://schemas.microsoft.com/office/powerpoint/2010/main" val="29086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444A4-989A-8DCC-C86A-BA4E767E5E55}"/>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Changing the Objective Function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3F9CCB36-36CD-E137-04A4-C1A34CA61C4C}"/>
                  </a:ext>
                </a:extLst>
              </p:cNvPr>
              <p:cNvSpPr>
                <a:spLocks noGrp="1"/>
              </p:cNvSpPr>
              <p:nvPr>
                <p:ph idx="1"/>
              </p:nvPr>
            </p:nvSpPr>
            <p:spPr>
              <a:xfrm>
                <a:off x="838200" y="2177456"/>
                <a:ext cx="5097780" cy="3795748"/>
              </a:xfrm>
            </p:spPr>
            <p:txBody>
              <a:bodyPr vert="horz" lIns="91440" tIns="45720" rIns="91440" bIns="45720" rtlCol="0">
                <a:normAutofit/>
              </a:bodyPr>
              <a:lstStyle/>
              <a:p>
                <a14:m>
                  <m:oMath xmlns:m="http://schemas.openxmlformats.org/officeDocument/2006/math">
                    <m:sSub>
                      <m:sSubPr>
                        <m:ctrlPr>
                          <a:rPr lang="en-US" sz="1700" b="0" i="1">
                            <a:effectLst/>
                            <a:latin typeface="Cambria Math" panose="02040503050406030204" pitchFamily="18" charset="0"/>
                          </a:rPr>
                        </m:ctrlPr>
                      </m:sSubPr>
                      <m:e>
                        <m:r>
                          <a:rPr lang="en-US" sz="1700" b="0" i="1">
                            <a:effectLst/>
                            <a:latin typeface="Cambria Math" panose="02040503050406030204" pitchFamily="18" charset="0"/>
                          </a:rPr>
                          <m:t>𝑋</m:t>
                        </m:r>
                      </m:e>
                      <m:sub>
                        <m:r>
                          <a:rPr lang="en-US" sz="1700" b="0" i="1">
                            <a:effectLst/>
                            <a:latin typeface="Cambria Math" panose="02040503050406030204" pitchFamily="18" charset="0"/>
                          </a:rPr>
                          <m:t>𝑛</m:t>
                        </m:r>
                      </m:sub>
                    </m:sSub>
                  </m:oMath>
                </a14:m>
                <a:r>
                  <a:rPr lang="en-US" sz="1700" b="0" i="0" dirty="0">
                    <a:effectLst/>
                  </a:rPr>
                  <a:t> is the Vault on day n. (Supply[</a:t>
                </a:r>
                <a:r>
                  <a:rPr lang="en-US" sz="1700" b="0" i="0" dirty="0" err="1">
                    <a:effectLst/>
                  </a:rPr>
                  <a:t>i</a:t>
                </a:r>
                <a:r>
                  <a:rPr lang="en-US" sz="1700" b="0" i="0" dirty="0">
                    <a:effectLst/>
                  </a:rPr>
                  <a:t>] = Si, Demand[</a:t>
                </a:r>
                <a:r>
                  <a:rPr lang="en-US" sz="1700" b="0" i="0" dirty="0" err="1">
                    <a:effectLst/>
                  </a:rPr>
                  <a:t>i</a:t>
                </a:r>
                <a:r>
                  <a:rPr lang="en-US" sz="1700" b="0" i="0" dirty="0">
                    <a:effectLst/>
                  </a:rPr>
                  <a:t>] = Di, Cost[</a:t>
                </a:r>
                <a:r>
                  <a:rPr lang="en-US" sz="1700" b="0" i="0" dirty="0" err="1">
                    <a:effectLst/>
                  </a:rPr>
                  <a:t>i</a:t>
                </a:r>
                <a:r>
                  <a:rPr lang="en-US" sz="1700" b="0" i="0" dirty="0">
                    <a:effectLst/>
                  </a:rPr>
                  <a:t>][j] = </a:t>
                </a:r>
                <a:r>
                  <a:rPr lang="en-US" sz="1700" b="0" i="0" dirty="0" err="1">
                    <a:effectLst/>
                  </a:rPr>
                  <a:t>Cij</a:t>
                </a:r>
                <a:r>
                  <a:rPr lang="en-US" sz="1700" b="0" i="0" dirty="0">
                    <a:effectLst/>
                  </a:rPr>
                  <a:t>, </a:t>
                </a:r>
                <a:r>
                  <a:rPr lang="en-US" sz="1700" b="0" i="0" dirty="0" err="1">
                    <a:effectLst/>
                  </a:rPr>
                  <a:t>TransitCost</a:t>
                </a:r>
                <a:r>
                  <a:rPr lang="en-US" sz="1700" b="0" i="0" dirty="0">
                    <a:effectLst/>
                  </a:rPr>
                  <a:t>[</a:t>
                </a:r>
                <a:r>
                  <a:rPr lang="en-US" sz="1700" b="0" i="0" dirty="0" err="1">
                    <a:effectLst/>
                  </a:rPr>
                  <a:t>i</a:t>
                </a:r>
                <a:r>
                  <a:rPr lang="en-US" sz="1700" b="0" i="0" dirty="0">
                    <a:effectLst/>
                  </a:rPr>
                  <a:t>][j] = </a:t>
                </a:r>
                <a:r>
                  <a:rPr lang="en-US" sz="1700" b="0" i="0" dirty="0" err="1">
                    <a:effectLst/>
                  </a:rPr>
                  <a:t>Tij</a:t>
                </a:r>
                <a:r>
                  <a:rPr lang="en-US" sz="1700" b="0" i="0" dirty="0">
                    <a:effectLst/>
                  </a:rPr>
                  <a:t>)</a:t>
                </a:r>
              </a:p>
              <a:p>
                <a14:m>
                  <m:oMath xmlns:m="http://schemas.openxmlformats.org/officeDocument/2006/math">
                    <m:sSub>
                      <m:sSubPr>
                        <m:ctrlPr>
                          <a:rPr lang="en-US" sz="1700" b="0" i="1">
                            <a:effectLst/>
                            <a:latin typeface="Cambria Math" panose="02040503050406030204" pitchFamily="18" charset="0"/>
                          </a:rPr>
                        </m:ctrlPr>
                      </m:sSubPr>
                      <m:e>
                        <m:r>
                          <a:rPr lang="en-US" sz="1700" b="0" i="1">
                            <a:effectLst/>
                            <a:latin typeface="Cambria Math" panose="02040503050406030204" pitchFamily="18" charset="0"/>
                          </a:rPr>
                          <m:t>𝑓</m:t>
                        </m:r>
                      </m:e>
                      <m:sub>
                        <m:r>
                          <a:rPr lang="en-US" sz="1700" b="0" i="1">
                            <a:effectLst/>
                            <a:latin typeface="Cambria Math" panose="02040503050406030204" pitchFamily="18" charset="0"/>
                          </a:rPr>
                          <m:t>𝑛</m:t>
                        </m:r>
                      </m:sub>
                    </m:sSub>
                  </m:oMath>
                </a14:m>
                <a:r>
                  <a:rPr lang="en-US" sz="1700" b="0" i="0" dirty="0">
                    <a:effectLst/>
                  </a:rPr>
                  <a:t> is the Initial objective function on day n.</a:t>
                </a:r>
              </a:p>
              <a:p>
                <a14:m>
                  <m:oMath xmlns:m="http://schemas.openxmlformats.org/officeDocument/2006/math">
                    <m:sSub>
                      <m:sSubPr>
                        <m:ctrlPr>
                          <a:rPr lang="en-US" sz="1700" b="0" i="1">
                            <a:effectLst/>
                            <a:latin typeface="Cambria Math" panose="02040503050406030204" pitchFamily="18" charset="0"/>
                          </a:rPr>
                        </m:ctrlPr>
                      </m:sSubPr>
                      <m:e>
                        <m:r>
                          <a:rPr lang="en-US" sz="1700" b="0" i="1">
                            <a:effectLst/>
                            <a:latin typeface="Cambria Math" panose="02040503050406030204" pitchFamily="18" charset="0"/>
                          </a:rPr>
                          <m:t>𝑔</m:t>
                        </m:r>
                      </m:e>
                      <m:sub>
                        <m:r>
                          <a:rPr lang="en-US" sz="1700" b="0" i="1">
                            <a:effectLst/>
                            <a:latin typeface="Cambria Math" panose="02040503050406030204" pitchFamily="18" charset="0"/>
                          </a:rPr>
                          <m:t>𝑛</m:t>
                        </m:r>
                      </m:sub>
                    </m:sSub>
                  </m:oMath>
                </a14:m>
                <a:r>
                  <a:rPr lang="en-US" sz="1700" b="0" i="0" dirty="0">
                    <a:effectLst/>
                  </a:rPr>
                  <a:t> is total transit cost between each "city" at day n</a:t>
                </a:r>
              </a:p>
              <a:p>
                <a:r>
                  <a:rPr lang="en-US" sz="1700" b="0" i="0" dirty="0">
                    <a:effectLst/>
                  </a:rPr>
                  <a:t>The resulting objective function tells the following:</a:t>
                </a:r>
                <a:br>
                  <a:rPr lang="en-US" sz="1700" b="0" i="0" dirty="0">
                    <a:effectLst/>
                  </a:rPr>
                </a:br>
                <a:r>
                  <a:rPr lang="en-US" sz="1700" b="0" i="0" dirty="0">
                    <a:effectLst/>
                  </a:rPr>
                  <a:t>find the minimum such that:</a:t>
                </a:r>
                <a:br>
                  <a:rPr lang="en-US" sz="1700" b="0" i="0" dirty="0">
                    <a:effectLst/>
                  </a:rPr>
                </a:br>
                <a:r>
                  <a:rPr lang="en-US" sz="1700" b="0" i="0" dirty="0">
                    <a:effectLst/>
                  </a:rPr>
                  <a:t>80% of the focus is to minimize the current solution given day n vault.</a:t>
                </a:r>
                <a:br>
                  <a:rPr lang="en-US" sz="1700" b="0" i="0" dirty="0">
                    <a:effectLst/>
                  </a:rPr>
                </a:br>
                <a:r>
                  <a:rPr lang="en-US" sz="1700" b="0" i="0" dirty="0">
                    <a:effectLst/>
                  </a:rPr>
                  <a:t>10% to the difference between the amount assigned at day n, n-1, if there is a difference penalize it by a factor of 10.</a:t>
                </a:r>
                <a:br>
                  <a:rPr lang="en-US" sz="1700" b="0" i="0" dirty="0">
                    <a:effectLst/>
                  </a:rPr>
                </a:br>
                <a:r>
                  <a:rPr lang="en-US" sz="1700" b="0" i="0" dirty="0">
                    <a:effectLst/>
                  </a:rPr>
                  <a:t>10% to the difference between the locations in which transits have happened at day n, n-1, if there is a difference penalize if by a factor of 10.</a:t>
                </a:r>
              </a:p>
              <a:p>
                <a:endParaRPr lang="en-US" sz="1700" dirty="0"/>
              </a:p>
            </p:txBody>
          </p:sp>
        </mc:Choice>
        <mc:Fallback xmlns="">
          <p:sp>
            <p:nvSpPr>
              <p:cNvPr id="9" name="Content Placeholder 8">
                <a:extLst>
                  <a:ext uri="{FF2B5EF4-FFF2-40B4-BE49-F238E27FC236}">
                    <a16:creationId xmlns:a16="http://schemas.microsoft.com/office/drawing/2014/main" id="{3F9CCB36-36CD-E137-04A4-C1A34CA61C4C}"/>
                  </a:ext>
                </a:extLst>
              </p:cNvPr>
              <p:cNvSpPr>
                <a:spLocks noGrp="1" noRot="1" noChangeAspect="1" noMove="1" noResize="1" noEditPoints="1" noAdjustHandles="1" noChangeArrowheads="1" noChangeShapeType="1" noTextEdit="1"/>
              </p:cNvSpPr>
              <p:nvPr>
                <p:ph idx="1"/>
              </p:nvPr>
            </p:nvSpPr>
            <p:spPr>
              <a:xfrm>
                <a:off x="838200" y="2177456"/>
                <a:ext cx="5097780" cy="3795748"/>
              </a:xfrm>
              <a:blipFill>
                <a:blip r:embed="rId2"/>
                <a:stretch>
                  <a:fillRect l="-598" t="-1124" r="-1435" b="-642"/>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70BEC6-18EF-34A7-91E7-5E1F17586144}"/>
                  </a:ext>
                </a:extLst>
              </p:cNvPr>
              <p:cNvSpPr txBox="1"/>
              <p:nvPr/>
            </p:nvSpPr>
            <p:spPr>
              <a:xfrm>
                <a:off x="6256020" y="2177456"/>
                <a:ext cx="5097780" cy="37957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14:m>
                  <m:oMath xmlns:m="http://schemas.openxmlformats.org/officeDocument/2006/math">
                    <m:r>
                      <m:rPr>
                        <m:sty m:val="p"/>
                      </m:rPr>
                      <a:rPr lang="en-US" sz="2400" b="0" i="0" smtClean="0">
                        <a:latin typeface="Cambria Math" panose="02040503050406030204" pitchFamily="18" charset="0"/>
                      </a:rPr>
                      <m:t>ObjFunction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min</m:t>
                    </m:r>
                    <m:r>
                      <a:rPr lang="en-US" sz="2400" b="0" i="1">
                        <a:latin typeface="Cambria Math" panose="02040503050406030204" pitchFamily="18" charset="0"/>
                      </a:rPr>
                      <m:t>⁡{0.8∙</m:t>
                    </m:r>
                    <m:sSub>
                      <m:sSubPr>
                        <m:ctrlPr>
                          <a:rPr lang="en-US" sz="2400" b="0" i="1">
                            <a:latin typeface="Cambria Math" panose="02040503050406030204" pitchFamily="18" charset="0"/>
                          </a:rPr>
                        </m:ctrlPr>
                      </m:sSubPr>
                      <m:e>
                        <m:r>
                          <a:rPr lang="en-US" sz="2400" b="0" i="1">
                            <a:latin typeface="Cambria Math" panose="02040503050406030204" pitchFamily="18" charset="0"/>
                          </a:rPr>
                          <m:t>𝑓</m:t>
                        </m:r>
                      </m:e>
                      <m:sub>
                        <m:r>
                          <a:rPr lang="en-US" sz="2400" b="0" i="1">
                            <a:latin typeface="Cambria Math" panose="02040503050406030204" pitchFamily="18" charset="0"/>
                          </a:rPr>
                          <m:t>𝑛</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sub>
                        </m:sSub>
                      </m:e>
                    </m:d>
                    <m:r>
                      <a:rPr lang="en-US" sz="2400" b="0" i="1">
                        <a:latin typeface="Cambria Math" panose="02040503050406030204" pitchFamily="18" charset="0"/>
                      </a:rPr>
                      <m:t>+</m:t>
                    </m:r>
                    <m:r>
                      <a:rPr lang="en-US" sz="2400" b="0" i="1" smtClean="0">
                        <a:latin typeface="Cambria Math" panose="02040503050406030204" pitchFamily="18" charset="0"/>
                      </a:rPr>
                      <m:t>   </m:t>
                    </m:r>
                    <m:r>
                      <a:rPr lang="en-US" sz="2400" b="0" i="1">
                        <a:latin typeface="Cambria Math" panose="02040503050406030204" pitchFamily="18" charset="0"/>
                      </a:rPr>
                      <m:t>0.1∙10∙</m:t>
                    </m:r>
                    <m:d>
                      <m:dPr>
                        <m:begChr m:val="|"/>
                        <m:endChr m:val="|"/>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𝑓</m:t>
                            </m:r>
                          </m:e>
                          <m:sub>
                            <m:r>
                              <a:rPr lang="en-US" sz="2400" b="0" i="1">
                                <a:latin typeface="Cambria Math" panose="02040503050406030204" pitchFamily="18" charset="0"/>
                              </a:rPr>
                              <m:t>𝑛</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sub>
                            </m:sSub>
                          </m:e>
                        </m:d>
                        <m:r>
                          <a:rPr lang="en-US" sz="2400" b="0" i="1">
                            <a:latin typeface="Cambria Math" panose="02040503050406030204" pitchFamily="18" charset="0"/>
                          </a:rPr>
                          <m:t> −</m:t>
                        </m:r>
                        <m:sSub>
                          <m:sSubPr>
                            <m:ctrlPr>
                              <a:rPr lang="en-US" sz="2400" b="0" i="1">
                                <a:latin typeface="Cambria Math" panose="02040503050406030204" pitchFamily="18" charset="0"/>
                              </a:rPr>
                            </m:ctrlPr>
                          </m:sSubPr>
                          <m:e>
                            <m:r>
                              <a:rPr lang="en-US" sz="2400" b="0" i="1">
                                <a:latin typeface="Cambria Math" panose="02040503050406030204" pitchFamily="18" charset="0"/>
                              </a:rPr>
                              <m:t>𝑓</m:t>
                            </m:r>
                          </m:e>
                          <m:sub>
                            <m:r>
                              <a:rPr lang="en-US" sz="2400" b="0" i="1">
                                <a:latin typeface="Cambria Math" panose="02040503050406030204" pitchFamily="18" charset="0"/>
                              </a:rPr>
                              <m:t>𝑛</m:t>
                            </m:r>
                            <m:r>
                              <a:rPr lang="en-US" sz="2400" b="0" i="1">
                                <a:latin typeface="Cambria Math" panose="02040503050406030204" pitchFamily="18" charset="0"/>
                              </a:rPr>
                              <m:t>−1</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r>
                                  <a:rPr lang="en-US" sz="2400" b="0" i="1">
                                    <a:latin typeface="Cambria Math" panose="02040503050406030204" pitchFamily="18" charset="0"/>
                                  </a:rPr>
                                  <m:t>−1</m:t>
                                </m:r>
                              </m:sub>
                            </m:sSub>
                          </m:e>
                        </m:d>
                      </m:e>
                    </m:d>
                    <m:r>
                      <a:rPr lang="en-US" sz="2400" b="0" i="1">
                        <a:latin typeface="Cambria Math" panose="02040503050406030204" pitchFamily="18" charset="0"/>
                      </a:rPr>
                      <m:t> +</m:t>
                    </m:r>
                    <m:r>
                      <a:rPr lang="en-US" sz="2400" b="0" i="1" smtClean="0">
                        <a:latin typeface="Cambria Math" panose="02040503050406030204" pitchFamily="18" charset="0"/>
                      </a:rPr>
                      <m:t>   </m:t>
                    </m:r>
                    <m:r>
                      <a:rPr lang="en-US" sz="2400" b="0" i="1">
                        <a:latin typeface="Cambria Math" panose="02040503050406030204" pitchFamily="18" charset="0"/>
                      </a:rPr>
                      <m:t>0.1∙10∙|</m:t>
                    </m:r>
                    <m:sSub>
                      <m:sSubPr>
                        <m:ctrlPr>
                          <a:rPr lang="en-US" sz="2400" b="0" i="1">
                            <a:latin typeface="Cambria Math" panose="02040503050406030204" pitchFamily="18" charset="0"/>
                          </a:rPr>
                        </m:ctrlPr>
                      </m:sSubPr>
                      <m:e>
                        <m:r>
                          <a:rPr lang="en-US" sz="2400" b="0" i="1">
                            <a:latin typeface="Cambria Math" panose="02040503050406030204" pitchFamily="18" charset="0"/>
                          </a:rPr>
                          <m:t>𝑔</m:t>
                        </m:r>
                      </m:e>
                      <m:sub>
                        <m:r>
                          <a:rPr lang="en-US" sz="2400" b="0" i="1">
                            <a:latin typeface="Cambria Math" panose="02040503050406030204" pitchFamily="18" charset="0"/>
                          </a:rPr>
                          <m:t>𝑛</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sub>
                        </m:sSub>
                      </m:e>
                    </m:d>
                    <m:r>
                      <a:rPr lang="en-US" sz="2400" b="0" i="1">
                        <a:latin typeface="Cambria Math" panose="02040503050406030204" pitchFamily="18" charset="0"/>
                      </a:rPr>
                      <m:t> −</m:t>
                    </m:r>
                    <m:sSub>
                      <m:sSubPr>
                        <m:ctrlPr>
                          <a:rPr lang="en-US" sz="2400" b="0" i="1">
                            <a:latin typeface="Cambria Math" panose="02040503050406030204" pitchFamily="18" charset="0"/>
                          </a:rPr>
                        </m:ctrlPr>
                      </m:sSubPr>
                      <m:e>
                        <m:r>
                          <a:rPr lang="en-US" sz="2400" b="0" i="1">
                            <a:latin typeface="Cambria Math" panose="02040503050406030204" pitchFamily="18" charset="0"/>
                          </a:rPr>
                          <m:t>𝑔</m:t>
                        </m:r>
                      </m:e>
                      <m:sub>
                        <m:r>
                          <a:rPr lang="en-US" sz="2400" b="0" i="1">
                            <a:latin typeface="Cambria Math" panose="02040503050406030204" pitchFamily="18" charset="0"/>
                          </a:rPr>
                          <m:t>𝑛</m:t>
                        </m:r>
                        <m:r>
                          <a:rPr lang="en-US" sz="2400" b="0" i="1">
                            <a:latin typeface="Cambria Math" panose="02040503050406030204" pitchFamily="18" charset="0"/>
                          </a:rPr>
                          <m:t>−1</m:t>
                        </m:r>
                      </m:sub>
                    </m:sSub>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𝑋</m:t>
                            </m:r>
                          </m:e>
                          <m:sub>
                            <m:r>
                              <a:rPr lang="en-US" sz="2400" b="0" i="1">
                                <a:latin typeface="Cambria Math" panose="02040503050406030204" pitchFamily="18" charset="0"/>
                              </a:rPr>
                              <m:t>𝑛</m:t>
                            </m:r>
                            <m:r>
                              <a:rPr lang="en-US" sz="2400" b="0" i="1">
                                <a:latin typeface="Cambria Math" panose="02040503050406030204" pitchFamily="18" charset="0"/>
                              </a:rPr>
                              <m:t>−1</m:t>
                            </m:r>
                          </m:sub>
                        </m:sSub>
                      </m:e>
                    </m:d>
                    <m:r>
                      <a:rPr lang="en-US" sz="2400" b="0" i="1">
                        <a:latin typeface="Cambria Math" panose="02040503050406030204" pitchFamily="18" charset="0"/>
                      </a:rPr>
                      <m:t>|}</m:t>
                    </m:r>
                  </m:oMath>
                </a14:m>
                <a:endParaRPr lang="en-US" sz="2400" dirty="0"/>
              </a:p>
            </p:txBody>
          </p:sp>
        </mc:Choice>
        <mc:Fallback xmlns="">
          <p:sp>
            <p:nvSpPr>
              <p:cNvPr id="6" name="TextBox 5">
                <a:extLst>
                  <a:ext uri="{FF2B5EF4-FFF2-40B4-BE49-F238E27FC236}">
                    <a16:creationId xmlns:a16="http://schemas.microsoft.com/office/drawing/2014/main" id="{1A70BEC6-18EF-34A7-91E7-5E1F17586144}"/>
                  </a:ext>
                </a:extLst>
              </p:cNvPr>
              <p:cNvSpPr txBox="1">
                <a:spLocks noRot="1" noChangeAspect="1" noMove="1" noResize="1" noEditPoints="1" noAdjustHandles="1" noChangeArrowheads="1" noChangeShapeType="1" noTextEdit="1"/>
              </p:cNvSpPr>
              <p:nvPr/>
            </p:nvSpPr>
            <p:spPr>
              <a:xfrm>
                <a:off x="6256020" y="2177456"/>
                <a:ext cx="5097780" cy="3795748"/>
              </a:xfrm>
              <a:prstGeom prst="rect">
                <a:avLst/>
              </a:prstGeom>
              <a:blipFill>
                <a:blip r:embed="rId3"/>
                <a:stretch>
                  <a:fillRect l="-1553" t="-1605"/>
                </a:stretch>
              </a:blipFill>
            </p:spPr>
            <p:txBody>
              <a:bodyPr/>
              <a:lstStyle/>
              <a:p>
                <a:r>
                  <a:rPr lang="en-IL">
                    <a:noFill/>
                  </a:rPr>
                  <a:t> </a:t>
                </a:r>
              </a:p>
            </p:txBody>
          </p:sp>
        </mc:Fallback>
      </mc:AlternateContent>
    </p:spTree>
    <p:extLst>
      <p:ext uri="{BB962C8B-B14F-4D97-AF65-F5344CB8AC3E}">
        <p14:creationId xmlns:p14="http://schemas.microsoft.com/office/powerpoint/2010/main" val="11828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1749B07-3453-7C74-F12A-676F901AC582}"/>
              </a:ext>
            </a:extLst>
          </p:cNvPr>
          <p:cNvSpPr>
            <a:spLocks noGrp="1"/>
          </p:cNvSpPr>
          <p:nvPr>
            <p:ph type="title"/>
          </p:nvPr>
        </p:nvSpPr>
        <p:spPr>
          <a:xfrm>
            <a:off x="630936" y="630936"/>
            <a:ext cx="5465064" cy="5626947"/>
          </a:xfrm>
          <a:noFill/>
        </p:spPr>
        <p:txBody>
          <a:bodyPr vert="horz" lIns="91440" tIns="45720" rIns="91440" bIns="45720" rtlCol="0" anchor="ctr">
            <a:normAutofit/>
          </a:bodyPr>
          <a:lstStyle/>
          <a:p>
            <a:r>
              <a:rPr lang="en-US" sz="4800" kern="1200" dirty="0">
                <a:solidFill>
                  <a:schemeClr val="bg1"/>
                </a:solidFill>
                <a:latin typeface="+mj-lt"/>
                <a:ea typeface="+mj-ea"/>
                <a:cs typeface="+mj-cs"/>
              </a:rPr>
              <a:t>Daily changes addition to the Problem</a:t>
            </a:r>
          </a:p>
        </p:txBody>
      </p:sp>
      <p:sp>
        <p:nvSpPr>
          <p:cNvPr id="3" name="Content Placeholder 2">
            <a:extLst>
              <a:ext uri="{FF2B5EF4-FFF2-40B4-BE49-F238E27FC236}">
                <a16:creationId xmlns:a16="http://schemas.microsoft.com/office/drawing/2014/main" id="{67246BDB-1FD1-8D90-38AC-FD76E76DF55C}"/>
              </a:ext>
            </a:extLst>
          </p:cNvPr>
          <p:cNvSpPr>
            <a:spLocks noGrp="1"/>
          </p:cNvSpPr>
          <p:nvPr>
            <p:ph idx="1"/>
          </p:nvPr>
        </p:nvSpPr>
        <p:spPr>
          <a:xfrm>
            <a:off x="6502152" y="630936"/>
            <a:ext cx="4978592" cy="5626957"/>
          </a:xfrm>
          <a:noFill/>
        </p:spPr>
        <p:txBody>
          <a:bodyPr vert="horz" lIns="91440" tIns="45720" rIns="91440" bIns="45720" rtlCol="0" anchor="ctr">
            <a:normAutofit/>
          </a:bodyPr>
          <a:lstStyle/>
          <a:p>
            <a:r>
              <a:rPr lang="en-US" sz="1300" dirty="0">
                <a:solidFill>
                  <a:schemeClr val="bg1"/>
                </a:solidFill>
              </a:rPr>
              <a:t>After solving the Initial problem statement, we have added a daily change in the vault in relation to the previous day.</a:t>
            </a:r>
          </a:p>
          <a:p>
            <a:r>
              <a:rPr lang="en-US" sz="1300" dirty="0">
                <a:solidFill>
                  <a:schemeClr val="bg1"/>
                </a:solidFill>
              </a:rPr>
              <a:t>The changes are random.</a:t>
            </a:r>
          </a:p>
          <a:p>
            <a:pPr lvl="1"/>
            <a:r>
              <a:rPr lang="en-US" sz="1300" dirty="0">
                <a:solidFill>
                  <a:schemeClr val="bg1"/>
                </a:solidFill>
              </a:rPr>
              <a:t>Supply, Demand, Cost, Transition Cost changes by some factor in relation to the previous day.</a:t>
            </a:r>
          </a:p>
          <a:p>
            <a:pPr lvl="1"/>
            <a:r>
              <a:rPr lang="en-US" sz="1300" dirty="0">
                <a:solidFill>
                  <a:schemeClr val="bg1"/>
                </a:solidFill>
              </a:rPr>
              <a:t>The direction of change (positive or negative) is random.</a:t>
            </a:r>
          </a:p>
          <a:p>
            <a:pPr lvl="1"/>
            <a:r>
              <a:rPr lang="en-US" sz="1300" dirty="0">
                <a:solidFill>
                  <a:schemeClr val="bg1"/>
                </a:solidFill>
              </a:rPr>
              <a:t>The change direction is independent of one another.</a:t>
            </a:r>
          </a:p>
          <a:p>
            <a:pPr lvl="2"/>
            <a:r>
              <a:rPr lang="en-US" sz="1300" dirty="0">
                <a:solidFill>
                  <a:schemeClr val="bg1"/>
                </a:solidFill>
              </a:rPr>
              <a:t>i.e., Supply and Demand can change to different directions.</a:t>
            </a:r>
          </a:p>
          <a:p>
            <a:r>
              <a:rPr lang="en-US" sz="1300" dirty="0">
                <a:solidFill>
                  <a:schemeClr val="bg1"/>
                </a:solidFill>
              </a:rPr>
              <a:t>Thanks to the changes being random unresolved solution might occur when demand is greater than supply.</a:t>
            </a:r>
          </a:p>
          <a:p>
            <a:r>
              <a:rPr lang="en-US" sz="1300" dirty="0">
                <a:solidFill>
                  <a:schemeClr val="bg1"/>
                </a:solidFill>
              </a:rPr>
              <a:t>When such a thing happens, the whole vault must be reset randomly.</a:t>
            </a:r>
          </a:p>
        </p:txBody>
      </p:sp>
    </p:spTree>
    <p:extLst>
      <p:ext uri="{BB962C8B-B14F-4D97-AF65-F5344CB8AC3E}">
        <p14:creationId xmlns:p14="http://schemas.microsoft.com/office/powerpoint/2010/main" val="233495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AB81-AAC2-EBA1-F275-4207F0A2600C}"/>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100" dirty="0"/>
              <a:t>Problems that occurred along the way</a:t>
            </a:r>
          </a:p>
        </p:txBody>
      </p:sp>
      <p:sp>
        <p:nvSpPr>
          <p:cNvPr id="4" name="Text Placeholder 3">
            <a:extLst>
              <a:ext uri="{FF2B5EF4-FFF2-40B4-BE49-F238E27FC236}">
                <a16:creationId xmlns:a16="http://schemas.microsoft.com/office/drawing/2014/main" id="{C8C84BB5-9A00-ED68-B05C-024B51F5FA5C}"/>
              </a:ext>
            </a:extLst>
          </p:cNvPr>
          <p:cNvSpPr>
            <a:spLocks noGrp="1"/>
          </p:cNvSpPr>
          <p:nvPr>
            <p:ph type="body" sz="half" idx="2"/>
          </p:nvPr>
        </p:nvSpPr>
        <p:spPr>
          <a:xfrm>
            <a:off x="4965431" y="2438400"/>
            <a:ext cx="6586489" cy="3785419"/>
          </a:xfrm>
        </p:spPr>
        <p:txBody>
          <a:bodyPr vert="horz" lIns="91440" tIns="45720" rIns="91440" bIns="45720" rtlCol="0">
            <a:normAutofit fontScale="92500" lnSpcReduction="10000"/>
          </a:bodyPr>
          <a:lstStyle/>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a:t>A few problems have occurred along the way of solving the problem efficiently.</a:t>
            </a:r>
          </a:p>
          <a:p>
            <a:pPr indent="-228600">
              <a:buFont typeface="Arial" panose="020B0604020202020204" pitchFamily="34" charset="0"/>
              <a:buChar char="•"/>
            </a:pPr>
            <a:r>
              <a:rPr lang="en-US" sz="1700" dirty="0"/>
              <a:t>First of all, not all problems are solvable.</a:t>
            </a:r>
          </a:p>
          <a:p>
            <a:pPr indent="-228600">
              <a:buFont typeface="Arial" panose="020B0604020202020204" pitchFamily="34" charset="0"/>
              <a:buChar char="•"/>
            </a:pPr>
            <a:r>
              <a:rPr lang="en-US" sz="1700" dirty="0"/>
              <a:t>When running two different algorithms on the same day we need to save the best result of the first algorithm for it to be the starting point of the second algorithm.</a:t>
            </a:r>
          </a:p>
          <a:p>
            <a:pPr indent="-228600">
              <a:buFont typeface="Arial" panose="020B0604020202020204" pitchFamily="34" charset="0"/>
              <a:buChar char="•"/>
            </a:pPr>
            <a:r>
              <a:rPr lang="en-US" sz="1700" dirty="0"/>
              <a:t>Furthermore, we need to compare the previous day result with the current day result.</a:t>
            </a:r>
          </a:p>
          <a:p>
            <a:pPr indent="-228600">
              <a:buFont typeface="Arial" panose="020B0604020202020204" pitchFamily="34" charset="0"/>
              <a:buChar char="•"/>
            </a:pPr>
            <a:r>
              <a:rPr lang="en-US" sz="1700" dirty="0"/>
              <a:t>But what if the previous day is unsolvable?</a:t>
            </a:r>
          </a:p>
          <a:p>
            <a:pPr indent="-228600">
              <a:buFont typeface="Arial" panose="020B0604020202020204" pitchFamily="34" charset="0"/>
              <a:buChar char="•"/>
            </a:pPr>
            <a:r>
              <a:rPr lang="en-US" sz="1700" dirty="0"/>
              <a:t>Can SHC solve every Solvable problem in a feasible time?</a:t>
            </a:r>
          </a:p>
          <a:p>
            <a:pPr indent="-228600">
              <a:buFont typeface="Arial" panose="020B0604020202020204" pitchFamily="34" charset="0"/>
              <a:buChar char="•"/>
            </a:pPr>
            <a:r>
              <a:rPr lang="en-US" sz="1700" dirty="0"/>
              <a:t>Can </a:t>
            </a:r>
            <a:r>
              <a:rPr lang="en-US" sz="1700" dirty="0" err="1"/>
              <a:t>GreedyLoop</a:t>
            </a:r>
            <a:r>
              <a:rPr lang="en-US" sz="1700" dirty="0"/>
              <a:t> be stopped after running through all permutations?</a:t>
            </a:r>
          </a:p>
          <a:p>
            <a:pPr indent="-228600">
              <a:buFont typeface="Arial" panose="020B0604020202020204" pitchFamily="34" charset="0"/>
              <a:buChar char="•"/>
            </a:pPr>
            <a:r>
              <a:rPr lang="en-US" sz="1700" dirty="0"/>
              <a:t>In here I will explain my approach to the problems I have faced.</a:t>
            </a:r>
          </a:p>
          <a:p>
            <a:pPr indent="-228600">
              <a:buFont typeface="Arial" panose="020B0604020202020204" pitchFamily="34" charset="0"/>
              <a:buChar char="•"/>
            </a:pPr>
            <a:endParaRPr lang="en-US" sz="1700" dirty="0"/>
          </a:p>
        </p:txBody>
      </p:sp>
      <p:pic>
        <p:nvPicPr>
          <p:cNvPr id="14" name="Picture 5" descr="Background pattern&#10;&#10;Description automatically generated">
            <a:extLst>
              <a:ext uri="{FF2B5EF4-FFF2-40B4-BE49-F238E27FC236}">
                <a16:creationId xmlns:a16="http://schemas.microsoft.com/office/drawing/2014/main" id="{F093891F-FA97-0F48-6D7D-465CD6F44D28}"/>
              </a:ext>
            </a:extLst>
          </p:cNvPr>
          <p:cNvPicPr>
            <a:picLocks noChangeAspect="1"/>
          </p:cNvPicPr>
          <p:nvPr/>
        </p:nvPicPr>
        <p:blipFill rotWithShape="1">
          <a:blip r:embed="rId2"/>
          <a:srcRect l="20623" r="28682"/>
          <a:stretch/>
        </p:blipFill>
        <p:spPr>
          <a:xfrm>
            <a:off x="20" y="10"/>
            <a:ext cx="4635571" cy="6857990"/>
          </a:xfrm>
          <a:prstGeom prst="rect">
            <a:avLst/>
          </a:prstGeom>
          <a:effectLst/>
        </p:spPr>
      </p:pic>
      <p:cxnSp>
        <p:nvCxnSpPr>
          <p:cNvPr id="15"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5D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09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842CC-8246-355F-D910-80EC3AE2406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kern="1200" dirty="0">
                <a:solidFill>
                  <a:schemeClr val="tx1"/>
                </a:solidFill>
                <a:latin typeface="+mj-lt"/>
                <a:ea typeface="+mj-ea"/>
                <a:cs typeface="+mj-cs"/>
              </a:rPr>
              <a:t>My solutions to those problems and more</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7868FA-01CC-4D63-2882-3609C6CF9C1B}"/>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r>
              <a:rPr lang="en-US" sz="1500" dirty="0"/>
              <a:t>Results need to be saved every day.</a:t>
            </a:r>
          </a:p>
          <a:p>
            <a:r>
              <a:rPr lang="en-US" sz="1500" dirty="0"/>
              <a:t>Everyday we check if there is some minimal “distance” between supply and demand percentage wise, also called tolerance.</a:t>
            </a:r>
          </a:p>
          <a:p>
            <a:r>
              <a:rPr lang="en-US" sz="1500" dirty="0"/>
              <a:t>My finding were that regarding to this problem one appropriate tolerance is 13% any lower than that SHC would run for a very long time.</a:t>
            </a:r>
          </a:p>
          <a:p>
            <a:r>
              <a:rPr lang="en-US" sz="1500" dirty="0"/>
              <a:t>If that distance is greater than 13%, we first run SHC and then Greedy Correction.</a:t>
            </a:r>
          </a:p>
          <a:p>
            <a:r>
              <a:rPr lang="en-US" sz="1500" dirty="0"/>
              <a:t>Else we run </a:t>
            </a:r>
            <a:r>
              <a:rPr lang="en-US" sz="1500" dirty="0" err="1"/>
              <a:t>GreedyLoop</a:t>
            </a:r>
            <a:r>
              <a:rPr lang="en-US" sz="1500" dirty="0"/>
              <a:t> and initialize the solver to be SHC for the next day.</a:t>
            </a:r>
          </a:p>
          <a:p>
            <a:r>
              <a:rPr lang="en-US" sz="1500" dirty="0"/>
              <a:t>If the previous day is unsolvable, we need to find the last day that it was solvable and evaluate according to this solution.</a:t>
            </a:r>
          </a:p>
          <a:p>
            <a:pPr lvl="1"/>
            <a:r>
              <a:rPr lang="en-US" sz="1500" dirty="0"/>
              <a:t>First, we always use the </a:t>
            </a:r>
            <a:r>
              <a:rPr lang="en-US" sz="1500" dirty="0" err="1"/>
              <a:t>SupplySum</a:t>
            </a:r>
            <a:r>
              <a:rPr lang="en-US" sz="1500" dirty="0"/>
              <a:t> and </a:t>
            </a:r>
            <a:r>
              <a:rPr lang="en-US" sz="1500" dirty="0" err="1"/>
              <a:t>DemandSum</a:t>
            </a:r>
            <a:r>
              <a:rPr lang="en-US" sz="1500" dirty="0"/>
              <a:t> arrays.</a:t>
            </a:r>
          </a:p>
          <a:p>
            <a:pPr lvl="1"/>
            <a:r>
              <a:rPr lang="en-US" sz="1500" dirty="0"/>
              <a:t>Everyday regardless of the situation they reset to 0 because no assignment was evaluated.</a:t>
            </a:r>
          </a:p>
          <a:p>
            <a:pPr lvl="1"/>
            <a:r>
              <a:rPr lang="en-US" sz="1500" dirty="0"/>
              <a:t>Meaning that if we take the last solved day after a failure has occurred, we can easily fetch the solution of that day, but the variables mentioned above will still be initialized to all 0.</a:t>
            </a:r>
          </a:p>
          <a:p>
            <a:pPr lvl="1"/>
            <a:r>
              <a:rPr lang="en-US" sz="1500" dirty="0"/>
              <a:t>My solution was to update those variables each call to the algorithm meaning the update calculation will happened only once at the start of each day. (twice if we solve with two algorithms).   </a:t>
            </a:r>
          </a:p>
          <a:p>
            <a:r>
              <a:rPr lang="en-US" sz="1600" dirty="0" err="1"/>
              <a:t>GreedyLoop</a:t>
            </a:r>
            <a:r>
              <a:rPr lang="en-US" sz="1600" dirty="0"/>
              <a:t> can be stopped after it ran through all possible permutations if we just turn the loop flag down when no other permutation is available.</a:t>
            </a:r>
          </a:p>
          <a:p>
            <a:r>
              <a:rPr lang="en-US" sz="1600" dirty="0"/>
              <a:t>But turning it down means that we cannot run </a:t>
            </a:r>
            <a:r>
              <a:rPr lang="en-US" sz="1600" dirty="0" err="1"/>
              <a:t>GreedyLoop</a:t>
            </a:r>
            <a:r>
              <a:rPr lang="en-US" sz="1600" dirty="0"/>
              <a:t> again, so to fix that I created a Setter for such a flag that will run after every </a:t>
            </a:r>
            <a:r>
              <a:rPr lang="en-US" sz="1600" dirty="0" err="1"/>
              <a:t>GreedyLoop</a:t>
            </a:r>
            <a:r>
              <a:rPr lang="en-US" sz="1600" dirty="0"/>
              <a:t>, setting this flag up again for the future. </a:t>
            </a:r>
          </a:p>
          <a:p>
            <a:endParaRPr lang="en-US" sz="1500" dirty="0"/>
          </a:p>
        </p:txBody>
      </p:sp>
    </p:spTree>
    <p:extLst>
      <p:ext uri="{BB962C8B-B14F-4D97-AF65-F5344CB8AC3E}">
        <p14:creationId xmlns:p14="http://schemas.microsoft.com/office/powerpoint/2010/main" val="284347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DC351-085F-CAC9-5948-CD642CDEDCD5}"/>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Conclusions</a:t>
            </a:r>
            <a:endParaRPr lang="en-IL"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ED7A3C-E53B-852A-6830-4C5FDA2647DC}"/>
              </a:ext>
            </a:extLst>
          </p:cNvPr>
          <p:cNvSpPr>
            <a:spLocks noGrp="1"/>
          </p:cNvSpPr>
          <p:nvPr>
            <p:ph idx="1"/>
          </p:nvPr>
        </p:nvSpPr>
        <p:spPr>
          <a:xfrm>
            <a:off x="1155548" y="2217343"/>
            <a:ext cx="9880893" cy="3959619"/>
          </a:xfrm>
        </p:spPr>
        <p:txBody>
          <a:bodyPr>
            <a:normAutofit/>
          </a:bodyPr>
          <a:lstStyle/>
          <a:p>
            <a:r>
              <a:rPr lang="en-US" sz="2200" dirty="0"/>
              <a:t>SHC cannot solve every solvable problem.</a:t>
            </a:r>
          </a:p>
          <a:p>
            <a:r>
              <a:rPr lang="en-US" sz="2200" dirty="0"/>
              <a:t>If reaction time is more critical than the overall optimal result, then</a:t>
            </a:r>
          </a:p>
          <a:p>
            <a:pPr lvl="1"/>
            <a:r>
              <a:rPr lang="en-US" sz="2200" dirty="0"/>
              <a:t>First run SHC.</a:t>
            </a:r>
          </a:p>
          <a:p>
            <a:pPr lvl="1"/>
            <a:r>
              <a:rPr lang="en-US" sz="2200" dirty="0"/>
              <a:t>Correct the result with Greedy Correction.</a:t>
            </a:r>
          </a:p>
          <a:p>
            <a:pPr lvl="1"/>
            <a:r>
              <a:rPr lang="en-US" sz="2200" dirty="0"/>
              <a:t>Result is optimal regarding satisfying all demand quotas and nothing above.</a:t>
            </a:r>
          </a:p>
          <a:p>
            <a:r>
              <a:rPr lang="en-US" sz="2200" dirty="0"/>
              <a:t>There is a tolerance between supply and demand which disturbs the SHC algorithm</a:t>
            </a:r>
          </a:p>
          <a:p>
            <a:pPr lvl="1"/>
            <a:r>
              <a:rPr lang="en-US" sz="2200" dirty="0"/>
              <a:t>My finding were that if the difference is above 13% between them SHC doesn’t work in a feasibly time.</a:t>
            </a:r>
          </a:p>
          <a:p>
            <a:pPr lvl="1"/>
            <a:r>
              <a:rPr lang="en-US" sz="2200" dirty="0"/>
              <a:t>Solve such problems with “assignment algorithms” in this context its </a:t>
            </a:r>
            <a:r>
              <a:rPr lang="en-US" sz="2200" dirty="0" err="1"/>
              <a:t>GreedyLoop</a:t>
            </a:r>
            <a:r>
              <a:rPr lang="en-US" sz="2200" dirty="0"/>
              <a:t>.</a:t>
            </a:r>
          </a:p>
        </p:txBody>
      </p:sp>
    </p:spTree>
    <p:extLst>
      <p:ext uri="{BB962C8B-B14F-4D97-AF65-F5344CB8AC3E}">
        <p14:creationId xmlns:p14="http://schemas.microsoft.com/office/powerpoint/2010/main" val="109433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473A5-F656-10F0-8FC7-EDD6DE5F8C18}"/>
              </a:ext>
            </a:extLst>
          </p:cNvPr>
          <p:cNvSpPr>
            <a:spLocks noGrp="1"/>
          </p:cNvSpPr>
          <p:nvPr>
            <p:ph type="title"/>
          </p:nvPr>
        </p:nvSpPr>
        <p:spPr>
          <a:xfrm>
            <a:off x="6981823" y="1641752"/>
            <a:ext cx="4391025" cy="1323439"/>
          </a:xfrm>
        </p:spPr>
        <p:txBody>
          <a:bodyPr anchor="t">
            <a:normAutofit/>
          </a:bodyPr>
          <a:lstStyle/>
          <a:p>
            <a:r>
              <a:rPr lang="en-US" sz="4000" dirty="0">
                <a:solidFill>
                  <a:schemeClr val="bg1"/>
                </a:solidFill>
              </a:rPr>
              <a:t>Initial Problem Introduction</a:t>
            </a:r>
            <a:endParaRPr lang="en-IL" sz="4000" dirty="0">
              <a:solidFill>
                <a:schemeClr val="bg1"/>
              </a:solidFill>
            </a:endParaRPr>
          </a:p>
        </p:txBody>
      </p:sp>
      <p:pic>
        <p:nvPicPr>
          <p:cNvPr id="5" name="Content Placeholder 4" descr="Text, letter&#10;&#10;Description automatically generated">
            <a:extLst>
              <a:ext uri="{FF2B5EF4-FFF2-40B4-BE49-F238E27FC236}">
                <a16:creationId xmlns:a16="http://schemas.microsoft.com/office/drawing/2014/main" id="{2D09A7E3-777B-F664-130D-F94E6729A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24" y="2140795"/>
            <a:ext cx="5260976" cy="3156585"/>
          </a:xfrm>
          <a:prstGeom prst="rect">
            <a:avLst/>
          </a:prstGeom>
        </p:spPr>
      </p:pic>
      <p:sp>
        <p:nvSpPr>
          <p:cNvPr id="9" name="Content Placeholder 8">
            <a:extLst>
              <a:ext uri="{FF2B5EF4-FFF2-40B4-BE49-F238E27FC236}">
                <a16:creationId xmlns:a16="http://schemas.microsoft.com/office/drawing/2014/main" id="{8FC7423C-0B54-27D8-E4CB-CC834372BDA0}"/>
              </a:ext>
            </a:extLst>
          </p:cNvPr>
          <p:cNvSpPr>
            <a:spLocks noGrp="1"/>
          </p:cNvSpPr>
          <p:nvPr>
            <p:ph idx="1"/>
          </p:nvPr>
        </p:nvSpPr>
        <p:spPr>
          <a:xfrm>
            <a:off x="6981824" y="3146400"/>
            <a:ext cx="4391025" cy="2454300"/>
          </a:xfrm>
        </p:spPr>
        <p:txBody>
          <a:bodyPr>
            <a:normAutofit/>
          </a:bodyPr>
          <a:lstStyle/>
          <a:p>
            <a:r>
              <a:rPr lang="en-US" sz="2400" dirty="0">
                <a:solidFill>
                  <a:schemeClr val="bg1">
                    <a:alpha val="80000"/>
                  </a:schemeClr>
                </a:solidFill>
              </a:rPr>
              <a:t>Problem statement</a:t>
            </a:r>
          </a:p>
        </p:txBody>
      </p:sp>
    </p:spTree>
    <p:extLst>
      <p:ext uri="{BB962C8B-B14F-4D97-AF65-F5344CB8AC3E}">
        <p14:creationId xmlns:p14="http://schemas.microsoft.com/office/powerpoint/2010/main" val="12057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16490-F383-B3A2-C8AC-474F26C88C5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Vault Setup Parameters</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9">
            <a:extLst>
              <a:ext uri="{FF2B5EF4-FFF2-40B4-BE49-F238E27FC236}">
                <a16:creationId xmlns:a16="http://schemas.microsoft.com/office/drawing/2014/main" id="{FBC4B7CD-D8B4-982C-38AE-43866A4C77FD}"/>
              </a:ext>
            </a:extLst>
          </p:cNvPr>
          <p:cNvPicPr>
            <a:picLocks noGrp="1" noChangeAspect="1"/>
          </p:cNvPicPr>
          <p:nvPr>
            <p:ph idx="1"/>
          </p:nvPr>
        </p:nvPicPr>
        <p:blipFill>
          <a:blip r:embed="rId2"/>
          <a:stretch>
            <a:fillRect/>
          </a:stretch>
        </p:blipFill>
        <p:spPr>
          <a:xfrm>
            <a:off x="320040" y="2773691"/>
            <a:ext cx="11496821" cy="3305336"/>
          </a:xfrm>
          <a:prstGeom prst="rect">
            <a:avLst/>
          </a:prstGeom>
        </p:spPr>
      </p:pic>
    </p:spTree>
    <p:extLst>
      <p:ext uri="{BB962C8B-B14F-4D97-AF65-F5344CB8AC3E}">
        <p14:creationId xmlns:p14="http://schemas.microsoft.com/office/powerpoint/2010/main" val="318665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61C61-1191-0694-8474-668FDC04347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err="1">
                <a:solidFill>
                  <a:srgbClr val="FFFFFF"/>
                </a:solidFill>
                <a:latin typeface="+mj-lt"/>
                <a:ea typeface="+mj-ea"/>
                <a:cs typeface="+mj-cs"/>
              </a:rPr>
              <a:t>AJA_Data</a:t>
            </a:r>
            <a:endParaRPr lang="en-US" sz="48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61C3E963-6D60-662F-FB58-422595BFCB46}"/>
              </a:ext>
            </a:extLst>
          </p:cNvPr>
          <p:cNvSpPr>
            <a:spLocks noGrp="1"/>
          </p:cNvSpPr>
          <p:nvPr>
            <p:ph type="body" sz="half" idx="2"/>
          </p:nvPr>
        </p:nvSpPr>
        <p:spPr>
          <a:xfrm>
            <a:off x="674237" y="4170501"/>
            <a:ext cx="3657600" cy="1525597"/>
          </a:xfrm>
        </p:spPr>
        <p:txBody>
          <a:bodyPr vert="horz" lIns="91440" tIns="45720" rIns="91440" bIns="45720" rtlCol="0">
            <a:normAutofit/>
          </a:bodyPr>
          <a:lstStyle/>
          <a:p>
            <a:pPr algn="ctr"/>
            <a:r>
              <a:rPr lang="en-US" sz="2000" kern="1200" dirty="0">
                <a:solidFill>
                  <a:srgbClr val="FFFFFF"/>
                </a:solidFill>
                <a:latin typeface="+mn-lt"/>
                <a:ea typeface="+mn-ea"/>
                <a:cs typeface="+mn-cs"/>
              </a:rPr>
              <a:t>Variables </a:t>
            </a:r>
          </a:p>
        </p:txBody>
      </p:sp>
      <p:cxnSp>
        <p:nvCxnSpPr>
          <p:cNvPr id="34" name="Straight Connector 3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49E96F6-FCBF-E0D2-28A9-977B62F25BB6}"/>
              </a:ext>
            </a:extLst>
          </p:cNvPr>
          <p:cNvPicPr>
            <a:picLocks noChangeAspect="1"/>
          </p:cNvPicPr>
          <p:nvPr/>
        </p:nvPicPr>
        <p:blipFill>
          <a:blip r:embed="rId2"/>
          <a:stretch>
            <a:fillRect/>
          </a:stretch>
        </p:blipFill>
        <p:spPr>
          <a:xfrm>
            <a:off x="5153822" y="1509648"/>
            <a:ext cx="6553545" cy="3846646"/>
          </a:xfrm>
          <a:prstGeom prst="rect">
            <a:avLst/>
          </a:prstGeom>
        </p:spPr>
      </p:pic>
    </p:spTree>
    <p:extLst>
      <p:ext uri="{BB962C8B-B14F-4D97-AF65-F5344CB8AC3E}">
        <p14:creationId xmlns:p14="http://schemas.microsoft.com/office/powerpoint/2010/main" val="239224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EFFA8-FF94-5C67-9077-E30464CE6F43}"/>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kern="1200" dirty="0" err="1">
                <a:solidFill>
                  <a:srgbClr val="FFFFFF"/>
                </a:solidFill>
                <a:latin typeface="+mj-lt"/>
                <a:ea typeface="+mj-ea"/>
                <a:cs typeface="+mj-cs"/>
              </a:rPr>
              <a:t>COP_Data</a:t>
            </a:r>
            <a:endParaRPr lang="en-US" sz="48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44243A62-D2A6-FB40-CE89-BF7704E61E74}"/>
              </a:ext>
            </a:extLst>
          </p:cNvPr>
          <p:cNvSpPr>
            <a:spLocks noGrp="1"/>
          </p:cNvSpPr>
          <p:nvPr>
            <p:ph type="body" sz="half" idx="2"/>
          </p:nvPr>
        </p:nvSpPr>
        <p:spPr>
          <a:xfrm>
            <a:off x="7760837" y="4170501"/>
            <a:ext cx="3657600" cy="1525597"/>
          </a:xfrm>
        </p:spPr>
        <p:txBody>
          <a:bodyPr vert="horz" lIns="91440" tIns="45720" rIns="91440" bIns="45720" rtlCol="0">
            <a:normAutofit/>
          </a:bodyPr>
          <a:lstStyle/>
          <a:p>
            <a:pPr algn="ctr"/>
            <a:r>
              <a:rPr lang="en-US" sz="2000" kern="1200" dirty="0">
                <a:solidFill>
                  <a:srgbClr val="FFFFFF"/>
                </a:solidFill>
                <a:latin typeface="+mn-lt"/>
                <a:ea typeface="+mn-ea"/>
                <a:cs typeface="+mn-cs"/>
              </a:rPr>
              <a:t>Very similar to </a:t>
            </a:r>
            <a:r>
              <a:rPr lang="en-US" sz="2000" kern="1200" dirty="0" err="1">
                <a:solidFill>
                  <a:srgbClr val="FFFFFF"/>
                </a:solidFill>
                <a:latin typeface="+mn-lt"/>
                <a:ea typeface="+mn-ea"/>
                <a:cs typeface="+mn-cs"/>
              </a:rPr>
              <a:t>AJA_Data</a:t>
            </a:r>
            <a:endParaRPr lang="en-US" sz="2000" kern="1200" dirty="0">
              <a:solidFill>
                <a:srgbClr val="FFFFFF"/>
              </a:solidFill>
              <a:latin typeface="+mn-lt"/>
              <a:ea typeface="+mn-ea"/>
              <a:cs typeface="+mn-cs"/>
            </a:endParaRPr>
          </a:p>
        </p:txBody>
      </p:sp>
      <p:pic>
        <p:nvPicPr>
          <p:cNvPr id="10" name="Picture Placeholder 9">
            <a:extLst>
              <a:ext uri="{FF2B5EF4-FFF2-40B4-BE49-F238E27FC236}">
                <a16:creationId xmlns:a16="http://schemas.microsoft.com/office/drawing/2014/main" id="{8D3B87C5-67A7-9900-DC0D-D6B45D2E4EC6}"/>
              </a:ext>
            </a:extLst>
          </p:cNvPr>
          <p:cNvPicPr>
            <a:picLocks noGrp="1" noChangeAspect="1"/>
          </p:cNvPicPr>
          <p:nvPr>
            <p:ph type="pic" idx="1"/>
          </p:nvPr>
        </p:nvPicPr>
        <p:blipFill rotWithShape="1">
          <a:blip r:embed="rId2"/>
          <a:srcRect l="2466" r="5933"/>
          <a:stretch/>
        </p:blipFill>
        <p:spPr>
          <a:xfrm>
            <a:off x="444662" y="806267"/>
            <a:ext cx="6553545" cy="5253408"/>
          </a:xfrm>
          <a:prstGeom prst="rect">
            <a:avLst/>
          </a:prstGeom>
        </p:spPr>
      </p:pic>
      <p:cxnSp>
        <p:nvCxnSpPr>
          <p:cNvPr id="26" name="Straight Connector 2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5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CB77-25D0-23CF-54E6-0AB9AD8B1A2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Algorithms used to find solution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BF7E76F-F7B2-D0AB-2843-22E7F2B2627F}"/>
              </a:ext>
            </a:extLst>
          </p:cNvPr>
          <p:cNvPicPr>
            <a:picLocks noChangeAspect="1"/>
          </p:cNvPicPr>
          <p:nvPr/>
        </p:nvPicPr>
        <p:blipFill rotWithShape="1">
          <a:blip r:embed="rId2"/>
          <a:srcRect l="76" r="2"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548693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2780B-2266-98C8-460C-CB58DD189A4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Fixed Time Search Main Algorithm</a:t>
            </a:r>
          </a:p>
        </p:txBody>
      </p:sp>
      <p:pic>
        <p:nvPicPr>
          <p:cNvPr id="6" name="Picture Placeholder 5" descr="Text&#10;&#10;Description automatically generated">
            <a:extLst>
              <a:ext uri="{FF2B5EF4-FFF2-40B4-BE49-F238E27FC236}">
                <a16:creationId xmlns:a16="http://schemas.microsoft.com/office/drawing/2014/main" id="{DC431074-2808-77B7-6A3E-31F9C0422F8D}"/>
              </a:ext>
            </a:extLst>
          </p:cNvPr>
          <p:cNvPicPr>
            <a:picLocks noGrp="1" noChangeAspect="1"/>
          </p:cNvPicPr>
          <p:nvPr>
            <p:ph type="pic" idx="1"/>
          </p:nvPr>
        </p:nvPicPr>
        <p:blipFill rotWithShape="1">
          <a:blip r:embed="rId2"/>
          <a:srcRect t="436" b="436"/>
          <a:stretch/>
        </p:blipFill>
        <p:spPr>
          <a:xfrm>
            <a:off x="4777316" y="747609"/>
            <a:ext cx="6780700" cy="5360453"/>
          </a:xfrm>
          <a:prstGeom prst="rect">
            <a:avLst/>
          </a:prstGeom>
        </p:spPr>
      </p:pic>
    </p:spTree>
    <p:extLst>
      <p:ext uri="{BB962C8B-B14F-4D97-AF65-F5344CB8AC3E}">
        <p14:creationId xmlns:p14="http://schemas.microsoft.com/office/powerpoint/2010/main" val="28055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48EEB-7F1A-F9B2-9212-9DEB509680F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Stochastic Hill Climb</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47275F3-D3DD-8B0D-BB55-109656DA0437}"/>
              </a:ext>
            </a:extLst>
          </p:cNvPr>
          <p:cNvPicPr>
            <a:picLocks noGrp="1" noChangeAspect="1"/>
          </p:cNvPicPr>
          <p:nvPr>
            <p:ph idx="1"/>
          </p:nvPr>
        </p:nvPicPr>
        <p:blipFill>
          <a:blip r:embed="rId2"/>
          <a:stretch>
            <a:fillRect/>
          </a:stretch>
        </p:blipFill>
        <p:spPr>
          <a:xfrm>
            <a:off x="320041" y="2611755"/>
            <a:ext cx="11496820" cy="3793949"/>
          </a:xfrm>
          <a:prstGeom prst="rect">
            <a:avLst/>
          </a:prstGeom>
        </p:spPr>
      </p:pic>
    </p:spTree>
    <p:extLst>
      <p:ext uri="{BB962C8B-B14F-4D97-AF65-F5344CB8AC3E}">
        <p14:creationId xmlns:p14="http://schemas.microsoft.com/office/powerpoint/2010/main" val="248361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8C1C3-B933-0D2F-9516-9F9DF03AFDBD}"/>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Greedy</a:t>
            </a:r>
            <a:endParaRPr lang="en-IL" dirty="0">
              <a:solidFill>
                <a:schemeClr val="bg1"/>
              </a:solidFill>
            </a:endParaRPr>
          </a:p>
        </p:txBody>
      </p:sp>
      <p:pic>
        <p:nvPicPr>
          <p:cNvPr id="5" name="Content Placeholder 4">
            <a:extLst>
              <a:ext uri="{FF2B5EF4-FFF2-40B4-BE49-F238E27FC236}">
                <a16:creationId xmlns:a16="http://schemas.microsoft.com/office/drawing/2014/main" id="{2EFC2143-04FB-255F-273E-2218BA7A61CD}"/>
              </a:ext>
            </a:extLst>
          </p:cNvPr>
          <p:cNvPicPr>
            <a:picLocks noChangeAspect="1"/>
          </p:cNvPicPr>
          <p:nvPr/>
        </p:nvPicPr>
        <p:blipFill rotWithShape="1">
          <a:blip r:embed="rId2"/>
          <a:srcRect r="2456" b="-2"/>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A60F4FA0-5BF3-A1D5-550E-C2545A95C6DA}"/>
              </a:ext>
            </a:extLst>
          </p:cNvPr>
          <p:cNvSpPr>
            <a:spLocks noGrp="1"/>
          </p:cNvSpPr>
          <p:nvPr>
            <p:ph idx="1"/>
          </p:nvPr>
        </p:nvSpPr>
        <p:spPr>
          <a:xfrm>
            <a:off x="7546848" y="2516777"/>
            <a:ext cx="3803904" cy="3660185"/>
          </a:xfrm>
        </p:spPr>
        <p:txBody>
          <a:bodyPr anchor="ctr">
            <a:normAutofit/>
          </a:bodyPr>
          <a:lstStyle/>
          <a:p>
            <a:r>
              <a:rPr lang="en-US" sz="2200" dirty="0"/>
              <a:t>Greedily supplying the current demand point with whatever is available, continue to next demand point when reached saturation. </a:t>
            </a:r>
          </a:p>
        </p:txBody>
      </p:sp>
    </p:spTree>
    <p:extLst>
      <p:ext uri="{BB962C8B-B14F-4D97-AF65-F5344CB8AC3E}">
        <p14:creationId xmlns:p14="http://schemas.microsoft.com/office/powerpoint/2010/main" val="426536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1152</Words>
  <Application>Microsoft Office PowerPoint</Application>
  <PresentationFormat>Widescreen</PresentationFormat>
  <Paragraphs>89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Tw Cen MT</vt:lpstr>
      <vt:lpstr>Office Theme</vt:lpstr>
      <vt:lpstr>AJA COP : Constrains Optimization Problem solving with Local Search algorithms. </vt:lpstr>
      <vt:lpstr>Initial Problem Introduction</vt:lpstr>
      <vt:lpstr>Vault Setup Parameters</vt:lpstr>
      <vt:lpstr>AJA_Data</vt:lpstr>
      <vt:lpstr>COP_Data</vt:lpstr>
      <vt:lpstr>Algorithms used to find solution</vt:lpstr>
      <vt:lpstr>Fixed Time Search Main Algorithm</vt:lpstr>
      <vt:lpstr>Stochastic Hill Climb</vt:lpstr>
      <vt:lpstr>Greedy</vt:lpstr>
      <vt:lpstr>Greedy Correction</vt:lpstr>
      <vt:lpstr>Greedy Loop</vt:lpstr>
      <vt:lpstr>Initial problem statement solution output</vt:lpstr>
      <vt:lpstr>Initial problem statement solution Output with Greedy Correction</vt:lpstr>
      <vt:lpstr>Changing the Objective Function</vt:lpstr>
      <vt:lpstr>Daily changes addition to the Problem</vt:lpstr>
      <vt:lpstr>Problems that occurred along the way</vt:lpstr>
      <vt:lpstr>My solutions to those problems and more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 COP: Constrains Optimization Problem solving with LocalSearch algorithms. </dc:title>
  <dc:creator>evgeny tairov</dc:creator>
  <cp:lastModifiedBy>evgeny tairov</cp:lastModifiedBy>
  <cp:revision>15</cp:revision>
  <dcterms:created xsi:type="dcterms:W3CDTF">2022-08-10T09:08:16Z</dcterms:created>
  <dcterms:modified xsi:type="dcterms:W3CDTF">2022-08-11T07:47:56Z</dcterms:modified>
</cp:coreProperties>
</file>