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56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F761-9B29-4B68-96A3-87975B5ED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44FB5-7D9C-4846-AB7D-C5ADD5005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55051-24B6-46D5-9E22-C068999F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6432-D19C-4F4F-96EF-7EB89B20429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63083-63A2-475B-B12F-773D545D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F84B9-BFA5-4B9E-8D6A-7D8BE2B1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80-2142-4B1D-BD8B-BA9592C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2582-B396-49F3-BAB5-83FEC3B8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B0D4E-79AF-49BB-9B4B-2F3EDA25F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2B37B-06B8-4E17-A8D1-A1756E22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6432-D19C-4F4F-96EF-7EB89B20429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2525-CDDB-43A7-848D-E06B782B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EEA4D-429A-4B08-AEE0-FB076D04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80-2142-4B1D-BD8B-BA9592C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8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5296E-BFC9-45D7-BFE3-6A0B84FF3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7FFFC-04B2-4142-BC38-FA0BF81EF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44FB6-6AC0-40FD-8F69-A8D83292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6432-D19C-4F4F-96EF-7EB89B20429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0D54F-62C3-4494-9BF5-02BEC713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F8C56-A9E4-4CEE-994E-F73800AC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80-2142-4B1D-BD8B-BA9592C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981B-BB8E-4BD2-9E93-E720BB01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E3CF-DBCE-4ABE-8A3A-3913BF32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89A18-4373-49E9-99C8-A7A32CEA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6432-D19C-4F4F-96EF-7EB89B20429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378FB-726B-486A-8FA6-30013EFC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4878C-6DAF-4619-8AF2-FE1F75AC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80-2142-4B1D-BD8B-BA9592C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7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C148-ED8B-4597-9D8C-4E5CC3A1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77F3-7474-487E-A6AF-F32D46106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4B1DC-6B43-4A22-A8D3-5C80B905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6432-D19C-4F4F-96EF-7EB89B20429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ABF45-DBCF-4E8D-8E07-688C2203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AC828-AB60-4275-9443-43581150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80-2142-4B1D-BD8B-BA9592C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AD52-9E55-4A56-83F8-D820C418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B7-6FA6-4FBD-9B6C-0EED5E6E2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5053A-416A-439C-9C18-0DF69A80A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AAC13-D56A-4937-9D42-EF661DA9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6432-D19C-4F4F-96EF-7EB89B20429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DE40D-B2C6-4646-BFA7-78869899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0448E-28AE-4D2D-A026-5BD3C20A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80-2142-4B1D-BD8B-BA9592C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5AB4-D266-4B8B-ACE3-4E7CF01F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7C7BE-3E6C-4543-9BC0-C54D5C625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8FD61-A800-4F5D-A130-346C1FF3B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6DBA9-B19E-4E3B-95A4-0F3438CE4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C8C45-CD3F-4E70-9FBF-E7685E279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02EC4-C076-4046-AFBB-0FED3191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6432-D19C-4F4F-96EF-7EB89B20429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205C5-D682-4D38-BC84-1751DE01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69550-080E-491A-B70D-A426E530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80-2142-4B1D-BD8B-BA9592C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1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D492-FF51-4658-B44C-C9D4E0AA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B46A5-33A9-42AD-8889-5A8483DD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6432-D19C-4F4F-96EF-7EB89B20429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3A69B-D7CF-4586-89D6-56C94792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C3013-F27E-4F92-B1B4-328EFED2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80-2142-4B1D-BD8B-BA9592C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410B0-9F2E-49B4-BB51-5370C0A9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6432-D19C-4F4F-96EF-7EB89B20429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14860-84D6-4696-A55B-8C44D1BA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BF853-4972-49B0-AD11-EAF735A1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80-2142-4B1D-BD8B-BA9592C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3830-77A6-4DB0-99B0-2F3375DC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837E-4C88-4C08-B03C-98CDD30E0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19679-379E-47BB-AD54-10A67AFF1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641DB-AA1E-49A3-B271-5C64387A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6432-D19C-4F4F-96EF-7EB89B20429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67244-F0C4-4CCD-ABCE-81CC03CA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53ACC-5250-4D99-9BF4-33163446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80-2142-4B1D-BD8B-BA9592C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9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B741-E379-4863-87FA-FA28300C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A0075-7151-415E-BAE0-029763479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65E6A-482A-4EF5-AFF4-2417072EF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560D9-1C89-4FAD-AF8D-261E349F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6432-D19C-4F4F-96EF-7EB89B20429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4DC40-A423-4186-A5F2-235EA653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B28E6-1F2E-4DF4-A6D6-310751DE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80-2142-4B1D-BD8B-BA9592C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4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8B7C7-A8BE-4BEA-9B67-D5E98902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B90CD-DC83-441C-A5AC-27559FF0C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D4A6-A21A-44AC-BDF5-2E2082ADD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46432-D19C-4F4F-96EF-7EB89B20429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B35E1-DF7C-4DB9-9A77-B5E835A39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4EB4A-E07B-476F-9CDB-24829BC96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5880-2142-4B1D-BD8B-BA9592C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2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B61052-65B0-429D-B03E-66D7725CA9E2}"/>
              </a:ext>
            </a:extLst>
          </p:cNvPr>
          <p:cNvSpPr txBox="1"/>
          <p:nvPr/>
        </p:nvSpPr>
        <p:spPr>
          <a:xfrm>
            <a:off x="3048000" y="1030652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Рассмотрим очень упрощённую модель физического мира и концепцию совершения работы в нём. Есть планета. По этой планете разбросаны пульты с тремя кнопками (левая, средняя, правая). Пульты могут быть неподвижны сколько угодно. Или могут перемещаться как угодно, не нарушая законы физики. Это не имеет большого значения.</a:t>
            </a:r>
          </a:p>
          <a:p>
            <a:endParaRPr lang="ru-RU" dirty="0">
              <a:solidFill>
                <a:schemeClr val="accent6"/>
              </a:solidFill>
            </a:endParaRPr>
          </a:p>
          <a:p>
            <a:r>
              <a:rPr lang="ru-RU" dirty="0">
                <a:solidFill>
                  <a:schemeClr val="accent6"/>
                </a:solidFill>
              </a:rPr>
              <a:t>Любая работа, которую в принципе можно совершить на планете, сводится к нажатию кнопок на определённом пульте, или нескольких пультах, в определённой последовательности, в определённом темпе.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9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36745B-1F1B-4F40-BBE0-A90132C30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14362"/>
            <a:ext cx="111252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6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E6ECC-BE6C-49EB-9099-6CD9BFB6004E}"/>
              </a:ext>
            </a:extLst>
          </p:cNvPr>
          <p:cNvSpPr txBox="1"/>
          <p:nvPr/>
        </p:nvSpPr>
        <p:spPr>
          <a:xfrm>
            <a:off x="2369127" y="864398"/>
            <a:ext cx="74537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Ещё варианты:</a:t>
            </a:r>
          </a:p>
          <a:p>
            <a:endParaRPr lang="ru-RU" dirty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accent6"/>
                </a:solidFill>
              </a:rPr>
              <a:t>Валентин всё сделал чотко и точно. Отослал репорт. Извержение началось в срок. Деньги не приходят. Валентин пишет Джимми. Джимми не отвечает. Валентин покупает свежий номер Нью-Йорк Таймс и в разделе «Криминальная хроника» читает: Скинхеды зарезали бомжа под мостом...</a:t>
            </a:r>
          </a:p>
          <a:p>
            <a:pPr marL="342900" indent="-342900">
              <a:buAutoNum type="arabicPeriod"/>
            </a:pPr>
            <a:endParaRPr lang="ru-RU" dirty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accent6"/>
                </a:solidFill>
              </a:rPr>
              <a:t>Джимми отослал Валентину ТЗ. Перевёл половину денег. Ждёт очёта. Отчёта всё нет. Извержения нет. Валентин не отвечает. Оказалось по дороге на работу, Валентина сбил автобус. Не насмерть. Но обе руки у Валентина сломаны, а пальцами ног, как оказалось, он кнопки пульта нажимать не умеет.</a:t>
            </a:r>
          </a:p>
          <a:p>
            <a:pPr marL="342900" indent="-342900">
              <a:buAutoNum type="arabicPeriod"/>
            </a:pPr>
            <a:endParaRPr lang="ru-RU" dirty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accent6"/>
                </a:solidFill>
              </a:rPr>
              <a:t>Ну и можно придумать ещё много кейсов, во всём диапазоне от форс-мажора до тупого кидалова с любой из сторон.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3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E6ECC-BE6C-49EB-9099-6CD9BFB6004E}"/>
              </a:ext>
            </a:extLst>
          </p:cNvPr>
          <p:cNvSpPr txBox="1"/>
          <p:nvPr/>
        </p:nvSpPr>
        <p:spPr>
          <a:xfrm>
            <a:off x="2369127" y="751344"/>
            <a:ext cx="74537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Есть ли какой-нибудь универсальный ответ на все эти сто бед? На мой взгляд – есть. Этот ответ – блокчейн.</a:t>
            </a:r>
          </a:p>
          <a:p>
            <a:endParaRPr lang="ru-RU" dirty="0">
              <a:solidFill>
                <a:schemeClr val="accent6"/>
              </a:solidFill>
            </a:endParaRPr>
          </a:p>
          <a:p>
            <a:r>
              <a:rPr lang="ru-RU" dirty="0">
                <a:solidFill>
                  <a:schemeClr val="accent6"/>
                </a:solidFill>
              </a:rPr>
              <a:t>Напомню, что мы сейчас находимся в рамках нашего упрощённого, модельного мира и решаем (только) его проблемы.</a:t>
            </a:r>
          </a:p>
          <a:p>
            <a:endParaRPr lang="ru-RU" dirty="0">
              <a:solidFill>
                <a:schemeClr val="accent6"/>
              </a:solidFill>
            </a:endParaRPr>
          </a:p>
          <a:p>
            <a:r>
              <a:rPr lang="ru-RU" dirty="0">
                <a:solidFill>
                  <a:schemeClr val="accent6"/>
                </a:solidFill>
              </a:rPr>
              <a:t>Первое – присваиваем каждому пульту уникальный адрес сети блокчейн и через софтовую прокладку по </a:t>
            </a:r>
            <a:r>
              <a:rPr lang="en-US" dirty="0">
                <a:solidFill>
                  <a:schemeClr val="accent6"/>
                </a:solidFill>
              </a:rPr>
              <a:t>API</a:t>
            </a:r>
            <a:r>
              <a:rPr lang="ru-RU" dirty="0">
                <a:solidFill>
                  <a:schemeClr val="accent6"/>
                </a:solidFill>
              </a:rPr>
              <a:t> подключаем к смарт-контракту. Отныне, каждое изменение состояния кнопки транслируется в вызов функции смарт-контракта, которая просто фиксирует событие в логе. Эту информацию невозможно скомпрометировать, то есть, невозможно подменить, скорректировать, удалить. Если на пульте 666 сегодня в 15:00 нажималась левая кнопка, значить информация об этом будет в сети. Если этой информации нет в сети, значит, считаем, что не нажималась.</a:t>
            </a:r>
          </a:p>
          <a:p>
            <a:endParaRPr lang="ru-RU" dirty="0">
              <a:solidFill>
                <a:schemeClr val="accent6"/>
              </a:solidFill>
            </a:endParaRPr>
          </a:p>
          <a:p>
            <a:r>
              <a:rPr lang="ru-RU" dirty="0">
                <a:solidFill>
                  <a:schemeClr val="accent6"/>
                </a:solidFill>
              </a:rPr>
              <a:t>То есть, если при проверке лога пульта 666 оказывается, что Валентин всё выполнил по ТЗ, но извержения нет, значит, либо связь пульт-вулкан не работает, либо вулкан сломался. Но Валентин свою работу выполнил. А значит, должен сполна получить своё вознаграждение.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7146A0-566A-468F-A6AE-0BF7F86BF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695325"/>
            <a:ext cx="83820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8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E6ECC-BE6C-49EB-9099-6CD9BFB6004E}"/>
              </a:ext>
            </a:extLst>
          </p:cNvPr>
          <p:cNvSpPr txBox="1"/>
          <p:nvPr/>
        </p:nvSpPr>
        <p:spPr>
          <a:xfrm>
            <a:off x="2369127" y="864398"/>
            <a:ext cx="745374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Второе – делаем глобальную «биржу труда» на базе децентрализованного приложения (смарт-контракт или несколько взаимодействующих смарт-контрактов, плюс, офф-чейн бэкенд/фронтенд, что душа пожелает). Как вариант, профилем здесь может быть </a:t>
            </a:r>
            <a:r>
              <a:rPr lang="en-US" dirty="0">
                <a:solidFill>
                  <a:schemeClr val="accent6"/>
                </a:solidFill>
              </a:rPr>
              <a:t>NFT</a:t>
            </a:r>
            <a:r>
              <a:rPr lang="ru-RU" dirty="0">
                <a:solidFill>
                  <a:schemeClr val="accent6"/>
                </a:solidFill>
              </a:rPr>
              <a:t>, которым владеет конкретная персона. Этот профиль может размещаться на бирже (депонироваться на смарт-контракте), изыматься из депо, меняться, настраиваться и т.д. Важно, что сама биржа (децентрализованное приложение) никому не принадлежит. Никто не может, никаким образом вмешаться в логику её работы (алгоритм, релизованный в смарт-контракте). Никто не может ничего сделать с профилями </a:t>
            </a:r>
            <a:r>
              <a:rPr lang="en-US" dirty="0">
                <a:solidFill>
                  <a:schemeClr val="accent6"/>
                </a:solidFill>
              </a:rPr>
              <a:t>(NFT) </a:t>
            </a:r>
            <a:r>
              <a:rPr lang="ru-RU" dirty="0">
                <a:solidFill>
                  <a:schemeClr val="accent6"/>
                </a:solidFill>
              </a:rPr>
              <a:t>участников, кроме самих владельцев.</a:t>
            </a:r>
          </a:p>
          <a:p>
            <a:endParaRPr lang="ru-RU" dirty="0">
              <a:solidFill>
                <a:schemeClr val="accent6"/>
              </a:solidFill>
            </a:endParaRPr>
          </a:p>
          <a:p>
            <a:r>
              <a:rPr lang="ru-RU" dirty="0">
                <a:solidFill>
                  <a:schemeClr val="accent6"/>
                </a:solidFill>
              </a:rPr>
              <a:t>Начальник охранки, да хоть президент, любой страны может делать что угодно. Хоть наизнанку вывернуться. Всем будет на это абсолютно начхать. Биржа и профили участников на ней будут целые, невредимые, не скомпрометированные до тех пор, пока будет существовать блокчейн. То есть, вечно.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83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150DE1-1E15-4C61-A721-4BF348604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361950"/>
            <a:ext cx="105822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E6ECC-BE6C-49EB-9099-6CD9BFB6004E}"/>
              </a:ext>
            </a:extLst>
          </p:cNvPr>
          <p:cNvSpPr txBox="1"/>
          <p:nvPr/>
        </p:nvSpPr>
        <p:spPr>
          <a:xfrm>
            <a:off x="2369127" y="653218"/>
            <a:ext cx="74537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Третье – все отношения по выполнению/подтверждению/оплате работы происходят в рамках децентрализованной автономной организации (то есть, те же децентрализованные приложения, смарт-контракты). Например, такая схема: заказчик и исполнитель договорились о работе, вознаграждении и т.п. Заказчик депонирует сумму вознаграждения на смарт-контракте. Исполнитель делает работу, отчитывается. Заказчик запрашивает лог пульта (пультов). Если у заказчика не возникают вопросы по отчётам и логам, он их акцептует и смарт-контракт переводит деньги на кошелёк исполнителя. Если по истечении тайм-аута исполнитель не представил отчёт, смарт-контракт возвращает депозит на кошелёк заказчика. Главный вопрос, который при этом возникает, конечно – что делать если возник конфликт в интерпретации отчёта и логов между исполнителем и заказчиком. Поскольку в нашем простом модельном мире как ТЗ, так и отчёты могут (должны) быть предельно формализованы, не составит труда сделать автоматизированного арбитра на основе МЛ, ИИ, или даже какого-нибудь примитивного детерминированного семантического алгоритма. Конечно, все, и заказчики, и исполнители заранее, на старте подписывают согласие с решениями такого робота-судьи.</a:t>
            </a:r>
          </a:p>
        </p:txBody>
      </p:sp>
    </p:spTree>
    <p:extLst>
      <p:ext uri="{BB962C8B-B14F-4D97-AF65-F5344CB8AC3E}">
        <p14:creationId xmlns:p14="http://schemas.microsoft.com/office/powerpoint/2010/main" val="590571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D83311-0A63-4734-A1DB-272DF74CC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926" y="0"/>
            <a:ext cx="8844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38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E6ECC-BE6C-49EB-9099-6CD9BFB6004E}"/>
              </a:ext>
            </a:extLst>
          </p:cNvPr>
          <p:cNvSpPr txBox="1"/>
          <p:nvPr/>
        </p:nvSpPr>
        <p:spPr>
          <a:xfrm>
            <a:off x="2369127" y="653218"/>
            <a:ext cx="74537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kern="12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Четвёртое – все расчёты производятся в криптовалюте. Быстро, надёжно, децентрализованно, прозрачно. С использованием смарт-контрактов.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69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C3C07A-6BA8-4B99-98D3-BC54CECED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28587"/>
            <a:ext cx="82105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3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BDED02-98EE-4D0E-AB39-2820C23AC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57" y="0"/>
            <a:ext cx="9886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9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E6ECC-BE6C-49EB-9099-6CD9BFB6004E}"/>
              </a:ext>
            </a:extLst>
          </p:cNvPr>
          <p:cNvSpPr txBox="1"/>
          <p:nvPr/>
        </p:nvSpPr>
        <p:spPr>
          <a:xfrm>
            <a:off x="2369127" y="335753"/>
            <a:ext cx="745374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Следующий очевидный шаг – прикрутить со стороны заказчика ИИ-агента, а со стороны исполнителя ИИ-агента + тулинг (или фанкшн колинг, или </a:t>
            </a:r>
            <a:r>
              <a:rPr lang="en-US" dirty="0">
                <a:solidFill>
                  <a:schemeClr val="accent6"/>
                </a:solidFill>
              </a:rPr>
              <a:t>MCP</a:t>
            </a:r>
            <a:r>
              <a:rPr lang="ru-RU" dirty="0">
                <a:solidFill>
                  <a:schemeClr val="accent6"/>
                </a:solidFill>
              </a:rPr>
              <a:t>) + манипулятор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ru-RU" dirty="0">
                <a:solidFill>
                  <a:schemeClr val="accent6"/>
                </a:solidFill>
              </a:rPr>
              <a:t> </a:t>
            </a:r>
          </a:p>
          <a:p>
            <a:endParaRPr lang="ru-RU" dirty="0">
              <a:solidFill>
                <a:schemeClr val="accent6"/>
              </a:solidFill>
            </a:endParaRPr>
          </a:p>
          <a:p>
            <a:r>
              <a:rPr lang="ru-RU" dirty="0">
                <a:solidFill>
                  <a:schemeClr val="accent6"/>
                </a:solidFill>
              </a:rPr>
              <a:t>На стороне заказчика ИИ просматривает резюме исполнителей, насколько они соответствуют ТЗ. Находит, проводит переговоры, согласовывает условия, взаимодействует со смарт-контрактами. Оценивает отчёты исполнителей. Принимает решения – акцептовать, или открыть спор.</a:t>
            </a:r>
          </a:p>
          <a:p>
            <a:endParaRPr lang="ru-RU" dirty="0">
              <a:solidFill>
                <a:schemeClr val="accent6"/>
              </a:solidFill>
            </a:endParaRPr>
          </a:p>
          <a:p>
            <a:r>
              <a:rPr lang="ru-RU" dirty="0">
                <a:solidFill>
                  <a:schemeClr val="accent6"/>
                </a:solidFill>
              </a:rPr>
              <a:t>На стороне исполнителя ИИ может читать ТЗ, вести переговоры (тем более, что эти переговоры могут быть предельно минималистичными и формализованными). Трансформировать ТЗ в реальное управление физическим манипулятором, который может реально нажимать кнопки на пульте. Формировать отчёт и отправлять заказчику.</a:t>
            </a:r>
          </a:p>
          <a:p>
            <a:endParaRPr lang="ru-RU" dirty="0">
              <a:solidFill>
                <a:schemeClr val="accent6"/>
              </a:solidFill>
            </a:endParaRPr>
          </a:p>
          <a:p>
            <a:r>
              <a:rPr lang="ru-RU" dirty="0">
                <a:solidFill>
                  <a:schemeClr val="accent6"/>
                </a:solidFill>
              </a:rPr>
              <a:t>Понятно, что в нашем модельном мире весь обмен информацией между сторонами легко сводится к формированию и чтению простого, достаточно строго формализованного джейсона. Уже нынешние «нейронки» на ура с этим справляются, а немного погодя, всё будет ещё лучше.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23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C0DC4A-6476-400D-80CD-000D7197E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64" y="0"/>
            <a:ext cx="9451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0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F563C4-875D-4F51-A740-E26368423E03}"/>
              </a:ext>
            </a:extLst>
          </p:cNvPr>
          <p:cNvSpPr txBox="1"/>
          <p:nvPr/>
        </p:nvSpPr>
        <p:spPr>
          <a:xfrm>
            <a:off x="3048000" y="23632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6"/>
              </a:solidFill>
            </a:endParaRPr>
          </a:p>
          <a:p>
            <a:r>
              <a:rPr lang="ru-RU" dirty="0">
                <a:solidFill>
                  <a:schemeClr val="accent6"/>
                </a:solidFill>
              </a:rPr>
              <a:t>Всё население планеты делится на две категории: те, кому нужно, чтобы кто-нибудь совершил для них работу (заказчики), и те, кто может совершить определённую работу (исполнители). Для одной персоны эти роли могут сколько угодно и как угодно меняться.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46A37-9D30-4645-B8D0-C3BDE489C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163975"/>
            <a:ext cx="92773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3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0219CF-25AD-44E3-AB00-07C72B6F7090}"/>
              </a:ext>
            </a:extLst>
          </p:cNvPr>
          <p:cNvSpPr txBox="1"/>
          <p:nvPr/>
        </p:nvSpPr>
        <p:spPr>
          <a:xfrm>
            <a:off x="3048000" y="1030652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Например, Джимми живёт и работает (в основном) под мостом в Нью-Йорке. Ему нужно, чтобы на пульте с номером 666 была нажата определённая комбинация клавиш. Он готов заплатить за эту работу определённую сумму в долларах США. В результате нажатия этой комбинации на этом пульте, должно начаться извержение вулкана Килауэа в Полинезии.</a:t>
            </a:r>
          </a:p>
          <a:p>
            <a:endParaRPr lang="ru-RU" dirty="0">
              <a:solidFill>
                <a:schemeClr val="accent6"/>
              </a:solidFill>
            </a:endParaRPr>
          </a:p>
          <a:p>
            <a:r>
              <a:rPr lang="ru-RU" dirty="0">
                <a:solidFill>
                  <a:schemeClr val="accent6"/>
                </a:solidFill>
              </a:rPr>
              <a:t>Валентин живёт в Сыктывкаре. Работает в офисе, эффективным менеджером среднего звена. Именно в его офисе сейчас находится пульт номер 666. Валентин об этом знает. Умеет нажимать кнопки на этом пульте. Знает, что могут существовать заказы на нажимание кнопок на этом пульте, и что на этих заказах вполне можно срубить денег, если повезёт найти заказчика. 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3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510E81-C9F7-4191-838F-67E6481CB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74" y="0"/>
            <a:ext cx="9717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0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3DB0DB-4915-4898-A353-3D0174EDCCAC}"/>
              </a:ext>
            </a:extLst>
          </p:cNvPr>
          <p:cNvSpPr txBox="1"/>
          <p:nvPr/>
        </p:nvSpPr>
        <p:spPr>
          <a:xfrm>
            <a:off x="2119745" y="455872"/>
            <a:ext cx="795251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Очевидно, что интересы Джимми и Валентина совпадают. Как им найти друг друга к обоюдной пользе?</a:t>
            </a:r>
          </a:p>
          <a:p>
            <a:endParaRPr lang="ru-RU" dirty="0">
              <a:solidFill>
                <a:schemeClr val="accent6"/>
              </a:solidFill>
            </a:endParaRPr>
          </a:p>
          <a:p>
            <a:r>
              <a:rPr lang="ru-RU" dirty="0">
                <a:solidFill>
                  <a:schemeClr val="accent6"/>
                </a:solidFill>
              </a:rPr>
              <a:t>Варианты:</a:t>
            </a:r>
          </a:p>
          <a:p>
            <a:endParaRPr lang="ru-RU" dirty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accent6"/>
                </a:solidFill>
              </a:rPr>
              <a:t>Джимми создал профиль с описанием проекта на Linkedin. Валентин разместил резюме на Хедхантере. Они прожили всю жизнь и умерли так никогда и не узнав о существовании друг друга.</a:t>
            </a:r>
          </a:p>
          <a:p>
            <a:pPr marL="342900" indent="-342900">
              <a:buAutoNum type="arabicPeriod"/>
            </a:pPr>
            <a:endParaRPr lang="ru-RU" dirty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accent6"/>
                </a:solidFill>
              </a:rPr>
              <a:t> Джимми создал профиль с описанием проекта на Linkedin, но решил почитать ещё и Хедхантер (с Гугл-переводчиком). Нашёл профиль Валентина и подумал: "Оу. Это же круто! Этот парень - ровно то, что мне надо!  Завтра напишу ему." Но назавтра оказалось, что Роскомнадзор заблокировал Хедхантер, все профили удалены, весь персонал сидит в тюрьме, а мозги генерального директора Хедхантера в виде заливного, приправленного зелёным горошком, подали утром на завтрак начальнику охранки. Валентин переразместил свой профиль на Хабр-фриланс. Джимми искал его весь остаток своей жизни на разных маркетплейсах и в социальных сетях, но так и не нашёл. Потому что о существовании Хабр-фриланс он не знал и ему никто не подсказал. 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9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E6ECC-BE6C-49EB-9099-6CD9BFB6004E}"/>
              </a:ext>
            </a:extLst>
          </p:cNvPr>
          <p:cNvSpPr txBox="1"/>
          <p:nvPr/>
        </p:nvSpPr>
        <p:spPr>
          <a:xfrm>
            <a:off x="3048000" y="1030652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3. Валентин разместил резюме на Хедхантере и на Linkedin. Они с Джимми нашли дуг-друга. Договорились о всех условиях сделки, но оказалось, что Джимми не может просто так заплатить Валентину. Чтобы это стало возможно, нужно зарегистрировать совместное Американо-российское предприятие, один раз в Штатах и ещё один раз в РФ. И там, и там нужно открыть счета в банках. Заплатить налоги. А деньги переводить через офшор на Каймановых островах, потому что отключение от Свифта и санкции.</a:t>
            </a:r>
          </a:p>
          <a:p>
            <a:endParaRPr lang="ru-RU" dirty="0">
              <a:solidFill>
                <a:schemeClr val="accent6"/>
              </a:solidFill>
            </a:endParaRPr>
          </a:p>
          <a:p>
            <a:r>
              <a:rPr lang="ru-RU" dirty="0">
                <a:solidFill>
                  <a:schemeClr val="accent6"/>
                </a:solidFill>
              </a:rPr>
              <a:t>И всё бы ничего. Не так всё это страшно и сложно. Но возникла ещё одна маленькая проблема: Джимми не пускают в банки и учреждения, потому что секьюрики повсеместно считают, что он недостаточно красивый и плохо пахнет.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3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73CDD8-C718-414A-91AB-87E71F1A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71487"/>
            <a:ext cx="104679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5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E6ECC-BE6C-49EB-9099-6CD9BFB6004E}"/>
              </a:ext>
            </a:extLst>
          </p:cNvPr>
          <p:cNvSpPr txBox="1"/>
          <p:nvPr/>
        </p:nvSpPr>
        <p:spPr>
          <a:xfrm>
            <a:off x="2369127" y="513416"/>
            <a:ext cx="745374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Однако, Джимми и Валентин прошли все круги этого Ада. Джимми взял свою любимую жестянку из под мармелада, насшибал достаточно мелочи возле банкомата по соседству. Купил кусок мыла. Помылся в реке, тут же у себя, под мостом. Удобно. Всё устроил, всё организовал. Переслал Валентину точное описание последовательности нажатий. Валентин отчитался о проделанной работе. Джимми перевёл деньги и сел ждать извержение. А извержения нет как нет.</a:t>
            </a:r>
          </a:p>
          <a:p>
            <a:endParaRPr lang="ru-RU" dirty="0">
              <a:solidFill>
                <a:schemeClr val="accent6"/>
              </a:solidFill>
            </a:endParaRPr>
          </a:p>
          <a:p>
            <a:r>
              <a:rPr lang="ru-RU" dirty="0">
                <a:solidFill>
                  <a:schemeClr val="accent6"/>
                </a:solidFill>
              </a:rPr>
              <a:t>Джимми пишет: Валентин, чо за дела? Валентин отвечает: Я всё сделал, как было сказано. Вот видеофиксация нажатия кнопок. Джимми просматривает видеофиксацию, обливается холодным потом и пишет Валентину: Фак ю, Валентин! Фак зе вхолл ё Сыктывкар уиз ю! Ты же держишь пульт вверх ногами! У тебя пульт номер 999, а не 666. Понимаешь! Мне нужен, был, 666, а у тебя 999. Верни мне май факинг мани бэк!</a:t>
            </a:r>
          </a:p>
          <a:p>
            <a:endParaRPr lang="ru-RU" dirty="0">
              <a:solidFill>
                <a:schemeClr val="accent6"/>
              </a:solidFill>
            </a:endParaRPr>
          </a:p>
          <a:p>
            <a:r>
              <a:rPr lang="ru-RU" dirty="0">
                <a:solidFill>
                  <a:schemeClr val="accent6"/>
                </a:solidFill>
              </a:rPr>
              <a:t>Валентин сливается. Джимми долго пытается его найти. Дело даже не в деньгах. Он просто хочет ещё раз посмотреть ему в глаза и сказать всё, что он о нём думает. Ну и деньги, в принципе, тоже неплохо было бы вернуть. Но найти Валентина никак не получается, и Джимми бросает это безнадёжное дело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0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1630</Words>
  <Application>Microsoft Office PowerPoint</Application>
  <PresentationFormat>Widescreen</PresentationFormat>
  <Paragraphs>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Eugeny Agantaev</dc:creator>
  <cp:lastModifiedBy>Eugeny Agantaev</cp:lastModifiedBy>
  <cp:revision>41</cp:revision>
  <dcterms:created xsi:type="dcterms:W3CDTF">2025-01-15T13:25:33Z</dcterms:created>
  <dcterms:modified xsi:type="dcterms:W3CDTF">2025-01-18T11:29:31Z</dcterms:modified>
</cp:coreProperties>
</file>