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076136299" r:id="rId2"/>
    <p:sldId id="301" r:id="rId3"/>
    <p:sldId id="2076136307" r:id="rId4"/>
    <p:sldId id="260" r:id="rId5"/>
    <p:sldId id="259" r:id="rId6"/>
    <p:sldId id="2076136306" r:id="rId7"/>
    <p:sldId id="258" r:id="rId8"/>
    <p:sldId id="2076136308" r:id="rId9"/>
    <p:sldId id="2076136309" r:id="rId10"/>
    <p:sldId id="2076136310" r:id="rId11"/>
    <p:sldId id="2076136312" r:id="rId12"/>
    <p:sldId id="2076136313" r:id="rId13"/>
    <p:sldId id="2076136316" r:id="rId14"/>
    <p:sldId id="2076136314" r:id="rId15"/>
    <p:sldId id="2076136315" r:id="rId16"/>
    <p:sldId id="2076136317" r:id="rId17"/>
    <p:sldId id="2076136318" r:id="rId18"/>
    <p:sldId id="2076136319" r:id="rId19"/>
    <p:sldId id="2076136320" r:id="rId20"/>
    <p:sldId id="2076136321" r:id="rId21"/>
    <p:sldId id="2076136322" r:id="rId22"/>
    <p:sldId id="2076136323" r:id="rId23"/>
    <p:sldId id="2076136324" r:id="rId24"/>
    <p:sldId id="2076136305" r:id="rId25"/>
    <p:sldId id="2076136302" r:id="rId2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9039" autoAdjust="0"/>
  </p:normalViewPr>
  <p:slideViewPr>
    <p:cSldViewPr snapToGrid="0">
      <p:cViewPr varScale="1">
        <p:scale>
          <a:sx n="128" d="100"/>
          <a:sy n="128" d="100"/>
        </p:scale>
        <p:origin x="882" y="12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B369B-7A0A-4DF9-8F91-01E1305A317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467E28-7016-4BDF-BB22-562AB2B99B6A}">
      <dgm:prSet/>
      <dgm:spPr/>
      <dgm:t>
        <a:bodyPr/>
        <a:lstStyle/>
        <a:p>
          <a:r>
            <a:rPr lang="en-US"/>
            <a:t>Infrastructure</a:t>
          </a:r>
        </a:p>
      </dgm:t>
    </dgm:pt>
    <dgm:pt modelId="{62166E3C-2483-4263-B8D8-30CDD9B90F38}" type="parTrans" cxnId="{84017D23-DB0D-4792-A405-DFF749DBD493}">
      <dgm:prSet/>
      <dgm:spPr/>
      <dgm:t>
        <a:bodyPr/>
        <a:lstStyle/>
        <a:p>
          <a:endParaRPr lang="en-US"/>
        </a:p>
      </dgm:t>
    </dgm:pt>
    <dgm:pt modelId="{40E2F24A-DE4D-4A93-8B97-FDB267FAB052}" type="sibTrans" cxnId="{84017D23-DB0D-4792-A405-DFF749DBD493}">
      <dgm:prSet/>
      <dgm:spPr/>
      <dgm:t>
        <a:bodyPr/>
        <a:lstStyle/>
        <a:p>
          <a:endParaRPr lang="en-US"/>
        </a:p>
      </dgm:t>
    </dgm:pt>
    <dgm:pt modelId="{E1D30853-E5A3-4417-9407-745F43E4F6D9}">
      <dgm:prSet/>
      <dgm:spPr/>
      <dgm:t>
        <a:bodyPr/>
        <a:lstStyle/>
        <a:p>
          <a:r>
            <a:rPr lang="en-US"/>
            <a:t>Applications</a:t>
          </a:r>
        </a:p>
      </dgm:t>
    </dgm:pt>
    <dgm:pt modelId="{B0FAE6E0-6E4C-49EA-8D96-C6E3988AB899}" type="parTrans" cxnId="{D40B7C9D-D5BF-461D-9E54-F54E3950B30B}">
      <dgm:prSet/>
      <dgm:spPr/>
      <dgm:t>
        <a:bodyPr/>
        <a:lstStyle/>
        <a:p>
          <a:endParaRPr lang="en-US"/>
        </a:p>
      </dgm:t>
    </dgm:pt>
    <dgm:pt modelId="{1E0C7584-7979-4C5E-9EC0-A3DB776957A5}" type="sibTrans" cxnId="{D40B7C9D-D5BF-461D-9E54-F54E3950B30B}">
      <dgm:prSet/>
      <dgm:spPr/>
      <dgm:t>
        <a:bodyPr/>
        <a:lstStyle/>
        <a:p>
          <a:endParaRPr lang="en-US"/>
        </a:p>
      </dgm:t>
    </dgm:pt>
    <dgm:pt modelId="{6D57E305-705E-4297-926F-9EEEF9F0606F}" type="pres">
      <dgm:prSet presAssocID="{CF1B369B-7A0A-4DF9-8F91-01E1305A3170}" presName="diagram" presStyleCnt="0">
        <dgm:presLayoutVars>
          <dgm:dir/>
          <dgm:resizeHandles val="exact"/>
        </dgm:presLayoutVars>
      </dgm:prSet>
      <dgm:spPr/>
    </dgm:pt>
    <dgm:pt modelId="{C778E3D1-9D92-419C-976A-6FE2A4848A75}" type="pres">
      <dgm:prSet presAssocID="{3F467E28-7016-4BDF-BB22-562AB2B99B6A}" presName="node" presStyleLbl="node1" presStyleIdx="0" presStyleCnt="2">
        <dgm:presLayoutVars>
          <dgm:bulletEnabled val="1"/>
        </dgm:presLayoutVars>
      </dgm:prSet>
      <dgm:spPr/>
    </dgm:pt>
    <dgm:pt modelId="{14F78B57-9920-4723-99BD-B97A4D2B3B26}" type="pres">
      <dgm:prSet presAssocID="{40E2F24A-DE4D-4A93-8B97-FDB267FAB052}" presName="sibTrans" presStyleCnt="0"/>
      <dgm:spPr/>
    </dgm:pt>
    <dgm:pt modelId="{812F67C9-BB3D-4A59-8363-1F080F4C7760}" type="pres">
      <dgm:prSet presAssocID="{E1D30853-E5A3-4417-9407-745F43E4F6D9}" presName="node" presStyleLbl="node1" presStyleIdx="1" presStyleCnt="2">
        <dgm:presLayoutVars>
          <dgm:bulletEnabled val="1"/>
        </dgm:presLayoutVars>
      </dgm:prSet>
      <dgm:spPr/>
    </dgm:pt>
  </dgm:ptLst>
  <dgm:cxnLst>
    <dgm:cxn modelId="{84017D23-DB0D-4792-A405-DFF749DBD493}" srcId="{CF1B369B-7A0A-4DF9-8F91-01E1305A3170}" destId="{3F467E28-7016-4BDF-BB22-562AB2B99B6A}" srcOrd="0" destOrd="0" parTransId="{62166E3C-2483-4263-B8D8-30CDD9B90F38}" sibTransId="{40E2F24A-DE4D-4A93-8B97-FDB267FAB052}"/>
    <dgm:cxn modelId="{00DB0F5E-5EDE-4B5A-90CA-C2EBA329A239}" type="presOf" srcId="{3F467E28-7016-4BDF-BB22-562AB2B99B6A}" destId="{C778E3D1-9D92-419C-976A-6FE2A4848A75}" srcOrd="0" destOrd="0" presId="urn:microsoft.com/office/officeart/2005/8/layout/default"/>
    <dgm:cxn modelId="{F0355E7B-5DF3-4CAA-BFF8-7AB7C0085B2E}" type="presOf" srcId="{CF1B369B-7A0A-4DF9-8F91-01E1305A3170}" destId="{6D57E305-705E-4297-926F-9EEEF9F0606F}" srcOrd="0" destOrd="0" presId="urn:microsoft.com/office/officeart/2005/8/layout/default"/>
    <dgm:cxn modelId="{E158837B-52F4-4B92-A5AD-FC5B06FCE29D}" type="presOf" srcId="{E1D30853-E5A3-4417-9407-745F43E4F6D9}" destId="{812F67C9-BB3D-4A59-8363-1F080F4C7760}" srcOrd="0" destOrd="0" presId="urn:microsoft.com/office/officeart/2005/8/layout/default"/>
    <dgm:cxn modelId="{D40B7C9D-D5BF-461D-9E54-F54E3950B30B}" srcId="{CF1B369B-7A0A-4DF9-8F91-01E1305A3170}" destId="{E1D30853-E5A3-4417-9407-745F43E4F6D9}" srcOrd="1" destOrd="0" parTransId="{B0FAE6E0-6E4C-49EA-8D96-C6E3988AB899}" sibTransId="{1E0C7584-7979-4C5E-9EC0-A3DB776957A5}"/>
    <dgm:cxn modelId="{72930AA0-C931-47E4-A324-128C034CFA12}" type="presParOf" srcId="{6D57E305-705E-4297-926F-9EEEF9F0606F}" destId="{C778E3D1-9D92-419C-976A-6FE2A4848A75}" srcOrd="0" destOrd="0" presId="urn:microsoft.com/office/officeart/2005/8/layout/default"/>
    <dgm:cxn modelId="{9B8C2CE9-D991-475F-8E04-9132707564AB}" type="presParOf" srcId="{6D57E305-705E-4297-926F-9EEEF9F0606F}" destId="{14F78B57-9920-4723-99BD-B97A4D2B3B26}" srcOrd="1" destOrd="0" presId="urn:microsoft.com/office/officeart/2005/8/layout/default"/>
    <dgm:cxn modelId="{DB21119F-2F4A-4AF1-B351-041837516EB9}" type="presParOf" srcId="{6D57E305-705E-4297-926F-9EEEF9F0606F}" destId="{812F67C9-BB3D-4A59-8363-1F080F4C776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1B369B-7A0A-4DF9-8F91-01E1305A317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467E28-7016-4BDF-BB22-562AB2B99B6A}">
      <dgm:prSet/>
      <dgm:spPr/>
      <dgm:t>
        <a:bodyPr/>
        <a:lstStyle/>
        <a:p>
          <a:r>
            <a:rPr lang="en-US" dirty="0"/>
            <a:t>Logs</a:t>
          </a:r>
        </a:p>
      </dgm:t>
    </dgm:pt>
    <dgm:pt modelId="{62166E3C-2483-4263-B8D8-30CDD9B90F38}" type="parTrans" cxnId="{84017D23-DB0D-4792-A405-DFF749DBD493}">
      <dgm:prSet/>
      <dgm:spPr/>
      <dgm:t>
        <a:bodyPr/>
        <a:lstStyle/>
        <a:p>
          <a:endParaRPr lang="en-US"/>
        </a:p>
      </dgm:t>
    </dgm:pt>
    <dgm:pt modelId="{40E2F24A-DE4D-4A93-8B97-FDB267FAB052}" type="sibTrans" cxnId="{84017D23-DB0D-4792-A405-DFF749DBD493}">
      <dgm:prSet/>
      <dgm:spPr/>
      <dgm:t>
        <a:bodyPr/>
        <a:lstStyle/>
        <a:p>
          <a:endParaRPr lang="en-US"/>
        </a:p>
      </dgm:t>
    </dgm:pt>
    <dgm:pt modelId="{E1D30853-E5A3-4417-9407-745F43E4F6D9}">
      <dgm:prSet/>
      <dgm:spPr/>
      <dgm:t>
        <a:bodyPr/>
        <a:lstStyle/>
        <a:p>
          <a:r>
            <a:rPr lang="en-US" dirty="0"/>
            <a:t>Metrics</a:t>
          </a:r>
        </a:p>
      </dgm:t>
    </dgm:pt>
    <dgm:pt modelId="{B0FAE6E0-6E4C-49EA-8D96-C6E3988AB899}" type="parTrans" cxnId="{D40B7C9D-D5BF-461D-9E54-F54E3950B30B}">
      <dgm:prSet/>
      <dgm:spPr/>
      <dgm:t>
        <a:bodyPr/>
        <a:lstStyle/>
        <a:p>
          <a:endParaRPr lang="en-US"/>
        </a:p>
      </dgm:t>
    </dgm:pt>
    <dgm:pt modelId="{1E0C7584-7979-4C5E-9EC0-A3DB776957A5}" type="sibTrans" cxnId="{D40B7C9D-D5BF-461D-9E54-F54E3950B30B}">
      <dgm:prSet/>
      <dgm:spPr/>
      <dgm:t>
        <a:bodyPr/>
        <a:lstStyle/>
        <a:p>
          <a:endParaRPr lang="en-US"/>
        </a:p>
      </dgm:t>
    </dgm:pt>
    <dgm:pt modelId="{6D57E305-705E-4297-926F-9EEEF9F0606F}" type="pres">
      <dgm:prSet presAssocID="{CF1B369B-7A0A-4DF9-8F91-01E1305A3170}" presName="diagram" presStyleCnt="0">
        <dgm:presLayoutVars>
          <dgm:dir/>
          <dgm:resizeHandles val="exact"/>
        </dgm:presLayoutVars>
      </dgm:prSet>
      <dgm:spPr/>
    </dgm:pt>
    <dgm:pt modelId="{C778E3D1-9D92-419C-976A-6FE2A4848A75}" type="pres">
      <dgm:prSet presAssocID="{3F467E28-7016-4BDF-BB22-562AB2B99B6A}" presName="node" presStyleLbl="node1" presStyleIdx="0" presStyleCnt="2">
        <dgm:presLayoutVars>
          <dgm:bulletEnabled val="1"/>
        </dgm:presLayoutVars>
      </dgm:prSet>
      <dgm:spPr/>
    </dgm:pt>
    <dgm:pt modelId="{14F78B57-9920-4723-99BD-B97A4D2B3B26}" type="pres">
      <dgm:prSet presAssocID="{40E2F24A-DE4D-4A93-8B97-FDB267FAB052}" presName="sibTrans" presStyleCnt="0"/>
      <dgm:spPr/>
    </dgm:pt>
    <dgm:pt modelId="{812F67C9-BB3D-4A59-8363-1F080F4C7760}" type="pres">
      <dgm:prSet presAssocID="{E1D30853-E5A3-4417-9407-745F43E4F6D9}" presName="node" presStyleLbl="node1" presStyleIdx="1" presStyleCnt="2">
        <dgm:presLayoutVars>
          <dgm:bulletEnabled val="1"/>
        </dgm:presLayoutVars>
      </dgm:prSet>
      <dgm:spPr/>
    </dgm:pt>
  </dgm:ptLst>
  <dgm:cxnLst>
    <dgm:cxn modelId="{84017D23-DB0D-4792-A405-DFF749DBD493}" srcId="{CF1B369B-7A0A-4DF9-8F91-01E1305A3170}" destId="{3F467E28-7016-4BDF-BB22-562AB2B99B6A}" srcOrd="0" destOrd="0" parTransId="{62166E3C-2483-4263-B8D8-30CDD9B90F38}" sibTransId="{40E2F24A-DE4D-4A93-8B97-FDB267FAB052}"/>
    <dgm:cxn modelId="{00DB0F5E-5EDE-4B5A-90CA-C2EBA329A239}" type="presOf" srcId="{3F467E28-7016-4BDF-BB22-562AB2B99B6A}" destId="{C778E3D1-9D92-419C-976A-6FE2A4848A75}" srcOrd="0" destOrd="0" presId="urn:microsoft.com/office/officeart/2005/8/layout/default"/>
    <dgm:cxn modelId="{F0355E7B-5DF3-4CAA-BFF8-7AB7C0085B2E}" type="presOf" srcId="{CF1B369B-7A0A-4DF9-8F91-01E1305A3170}" destId="{6D57E305-705E-4297-926F-9EEEF9F0606F}" srcOrd="0" destOrd="0" presId="urn:microsoft.com/office/officeart/2005/8/layout/default"/>
    <dgm:cxn modelId="{E158837B-52F4-4B92-A5AD-FC5B06FCE29D}" type="presOf" srcId="{E1D30853-E5A3-4417-9407-745F43E4F6D9}" destId="{812F67C9-BB3D-4A59-8363-1F080F4C7760}" srcOrd="0" destOrd="0" presId="urn:microsoft.com/office/officeart/2005/8/layout/default"/>
    <dgm:cxn modelId="{D40B7C9D-D5BF-461D-9E54-F54E3950B30B}" srcId="{CF1B369B-7A0A-4DF9-8F91-01E1305A3170}" destId="{E1D30853-E5A3-4417-9407-745F43E4F6D9}" srcOrd="1" destOrd="0" parTransId="{B0FAE6E0-6E4C-49EA-8D96-C6E3988AB899}" sibTransId="{1E0C7584-7979-4C5E-9EC0-A3DB776957A5}"/>
    <dgm:cxn modelId="{72930AA0-C931-47E4-A324-128C034CFA12}" type="presParOf" srcId="{6D57E305-705E-4297-926F-9EEEF9F0606F}" destId="{C778E3D1-9D92-419C-976A-6FE2A4848A75}" srcOrd="0" destOrd="0" presId="urn:microsoft.com/office/officeart/2005/8/layout/default"/>
    <dgm:cxn modelId="{9B8C2CE9-D991-475F-8E04-9132707564AB}" type="presParOf" srcId="{6D57E305-705E-4297-926F-9EEEF9F0606F}" destId="{14F78B57-9920-4723-99BD-B97A4D2B3B26}" srcOrd="1" destOrd="0" presId="urn:microsoft.com/office/officeart/2005/8/layout/default"/>
    <dgm:cxn modelId="{DB21119F-2F4A-4AF1-B351-041837516EB9}" type="presParOf" srcId="{6D57E305-705E-4297-926F-9EEEF9F0606F}" destId="{812F67C9-BB3D-4A59-8363-1F080F4C776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1B369B-7A0A-4DF9-8F91-01E1305A317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467E28-7016-4BDF-BB22-562AB2B99B6A}">
      <dgm:prSet/>
      <dgm:spPr/>
      <dgm:t>
        <a:bodyPr/>
        <a:lstStyle/>
        <a:p>
          <a:r>
            <a:rPr lang="en-US" dirty="0"/>
            <a:t>Logs</a:t>
          </a:r>
        </a:p>
      </dgm:t>
    </dgm:pt>
    <dgm:pt modelId="{62166E3C-2483-4263-B8D8-30CDD9B90F38}" type="parTrans" cxnId="{84017D23-DB0D-4792-A405-DFF749DBD493}">
      <dgm:prSet/>
      <dgm:spPr/>
      <dgm:t>
        <a:bodyPr/>
        <a:lstStyle/>
        <a:p>
          <a:endParaRPr lang="en-US"/>
        </a:p>
      </dgm:t>
    </dgm:pt>
    <dgm:pt modelId="{40E2F24A-DE4D-4A93-8B97-FDB267FAB052}" type="sibTrans" cxnId="{84017D23-DB0D-4792-A405-DFF749DBD493}">
      <dgm:prSet/>
      <dgm:spPr/>
      <dgm:t>
        <a:bodyPr/>
        <a:lstStyle/>
        <a:p>
          <a:endParaRPr lang="en-US"/>
        </a:p>
      </dgm:t>
    </dgm:pt>
    <dgm:pt modelId="{E1D30853-E5A3-4417-9407-745F43E4F6D9}">
      <dgm:prSet/>
      <dgm:spPr/>
      <dgm:t>
        <a:bodyPr/>
        <a:lstStyle/>
        <a:p>
          <a:r>
            <a:rPr lang="en-US" dirty="0"/>
            <a:t>Metrics</a:t>
          </a:r>
        </a:p>
      </dgm:t>
    </dgm:pt>
    <dgm:pt modelId="{B0FAE6E0-6E4C-49EA-8D96-C6E3988AB899}" type="parTrans" cxnId="{D40B7C9D-D5BF-461D-9E54-F54E3950B30B}">
      <dgm:prSet/>
      <dgm:spPr/>
      <dgm:t>
        <a:bodyPr/>
        <a:lstStyle/>
        <a:p>
          <a:endParaRPr lang="en-US"/>
        </a:p>
      </dgm:t>
    </dgm:pt>
    <dgm:pt modelId="{1E0C7584-7979-4C5E-9EC0-A3DB776957A5}" type="sibTrans" cxnId="{D40B7C9D-D5BF-461D-9E54-F54E3950B30B}">
      <dgm:prSet/>
      <dgm:spPr/>
      <dgm:t>
        <a:bodyPr/>
        <a:lstStyle/>
        <a:p>
          <a:endParaRPr lang="en-US"/>
        </a:p>
      </dgm:t>
    </dgm:pt>
    <dgm:pt modelId="{6D57E305-705E-4297-926F-9EEEF9F0606F}" type="pres">
      <dgm:prSet presAssocID="{CF1B369B-7A0A-4DF9-8F91-01E1305A3170}" presName="diagram" presStyleCnt="0">
        <dgm:presLayoutVars>
          <dgm:dir/>
          <dgm:resizeHandles val="exact"/>
        </dgm:presLayoutVars>
      </dgm:prSet>
      <dgm:spPr/>
    </dgm:pt>
    <dgm:pt modelId="{C778E3D1-9D92-419C-976A-6FE2A4848A75}" type="pres">
      <dgm:prSet presAssocID="{3F467E28-7016-4BDF-BB22-562AB2B99B6A}" presName="node" presStyleLbl="node1" presStyleIdx="0" presStyleCnt="2">
        <dgm:presLayoutVars>
          <dgm:bulletEnabled val="1"/>
        </dgm:presLayoutVars>
      </dgm:prSet>
      <dgm:spPr/>
    </dgm:pt>
    <dgm:pt modelId="{14F78B57-9920-4723-99BD-B97A4D2B3B26}" type="pres">
      <dgm:prSet presAssocID="{40E2F24A-DE4D-4A93-8B97-FDB267FAB052}" presName="sibTrans" presStyleCnt="0"/>
      <dgm:spPr/>
    </dgm:pt>
    <dgm:pt modelId="{812F67C9-BB3D-4A59-8363-1F080F4C7760}" type="pres">
      <dgm:prSet presAssocID="{E1D30853-E5A3-4417-9407-745F43E4F6D9}" presName="node" presStyleLbl="node1" presStyleIdx="1" presStyleCnt="2">
        <dgm:presLayoutVars>
          <dgm:bulletEnabled val="1"/>
        </dgm:presLayoutVars>
      </dgm:prSet>
      <dgm:spPr/>
    </dgm:pt>
  </dgm:ptLst>
  <dgm:cxnLst>
    <dgm:cxn modelId="{84017D23-DB0D-4792-A405-DFF749DBD493}" srcId="{CF1B369B-7A0A-4DF9-8F91-01E1305A3170}" destId="{3F467E28-7016-4BDF-BB22-562AB2B99B6A}" srcOrd="0" destOrd="0" parTransId="{62166E3C-2483-4263-B8D8-30CDD9B90F38}" sibTransId="{40E2F24A-DE4D-4A93-8B97-FDB267FAB052}"/>
    <dgm:cxn modelId="{00DB0F5E-5EDE-4B5A-90CA-C2EBA329A239}" type="presOf" srcId="{3F467E28-7016-4BDF-BB22-562AB2B99B6A}" destId="{C778E3D1-9D92-419C-976A-6FE2A4848A75}" srcOrd="0" destOrd="0" presId="urn:microsoft.com/office/officeart/2005/8/layout/default"/>
    <dgm:cxn modelId="{F0355E7B-5DF3-4CAA-BFF8-7AB7C0085B2E}" type="presOf" srcId="{CF1B369B-7A0A-4DF9-8F91-01E1305A3170}" destId="{6D57E305-705E-4297-926F-9EEEF9F0606F}" srcOrd="0" destOrd="0" presId="urn:microsoft.com/office/officeart/2005/8/layout/default"/>
    <dgm:cxn modelId="{E158837B-52F4-4B92-A5AD-FC5B06FCE29D}" type="presOf" srcId="{E1D30853-E5A3-4417-9407-745F43E4F6D9}" destId="{812F67C9-BB3D-4A59-8363-1F080F4C7760}" srcOrd="0" destOrd="0" presId="urn:microsoft.com/office/officeart/2005/8/layout/default"/>
    <dgm:cxn modelId="{D40B7C9D-D5BF-461D-9E54-F54E3950B30B}" srcId="{CF1B369B-7A0A-4DF9-8F91-01E1305A3170}" destId="{E1D30853-E5A3-4417-9407-745F43E4F6D9}" srcOrd="1" destOrd="0" parTransId="{B0FAE6E0-6E4C-49EA-8D96-C6E3988AB899}" sibTransId="{1E0C7584-7979-4C5E-9EC0-A3DB776957A5}"/>
    <dgm:cxn modelId="{72930AA0-C931-47E4-A324-128C034CFA12}" type="presParOf" srcId="{6D57E305-705E-4297-926F-9EEEF9F0606F}" destId="{C778E3D1-9D92-419C-976A-6FE2A4848A75}" srcOrd="0" destOrd="0" presId="urn:microsoft.com/office/officeart/2005/8/layout/default"/>
    <dgm:cxn modelId="{9B8C2CE9-D991-475F-8E04-9132707564AB}" type="presParOf" srcId="{6D57E305-705E-4297-926F-9EEEF9F0606F}" destId="{14F78B57-9920-4723-99BD-B97A4D2B3B26}" srcOrd="1" destOrd="0" presId="urn:microsoft.com/office/officeart/2005/8/layout/default"/>
    <dgm:cxn modelId="{DB21119F-2F4A-4AF1-B351-041837516EB9}" type="presParOf" srcId="{6D57E305-705E-4297-926F-9EEEF9F0606F}" destId="{812F67C9-BB3D-4A59-8363-1F080F4C776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890EB1-E73B-4A64-BE15-17A79B7DD49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2B833A-1175-4805-A59C-B46B30738B42}">
      <dgm:prSet/>
      <dgm:spPr/>
      <dgm:t>
        <a:bodyPr/>
        <a:lstStyle/>
        <a:p>
          <a:r>
            <a:rPr lang="nb-NO"/>
            <a:t>Monitoring platform</a:t>
          </a:r>
          <a:endParaRPr lang="en-US"/>
        </a:p>
      </dgm:t>
    </dgm:pt>
    <dgm:pt modelId="{314D1C32-080D-47E1-8BE9-641AC55B4285}" type="parTrans" cxnId="{48AF1972-F2DF-437E-B60D-745AA558E3B6}">
      <dgm:prSet/>
      <dgm:spPr/>
      <dgm:t>
        <a:bodyPr/>
        <a:lstStyle/>
        <a:p>
          <a:endParaRPr lang="en-US"/>
        </a:p>
      </dgm:t>
    </dgm:pt>
    <dgm:pt modelId="{FB0721A1-7E09-4F5D-B180-CD5AFDA15B87}" type="sibTrans" cxnId="{48AF1972-F2DF-437E-B60D-745AA558E3B6}">
      <dgm:prSet/>
      <dgm:spPr/>
      <dgm:t>
        <a:bodyPr/>
        <a:lstStyle/>
        <a:p>
          <a:endParaRPr lang="en-US"/>
        </a:p>
      </dgm:t>
    </dgm:pt>
    <dgm:pt modelId="{05F9EF80-5F25-4690-9E02-5F3590D90C2C}">
      <dgm:prSet/>
      <dgm:spPr/>
      <dgm:t>
        <a:bodyPr/>
        <a:lstStyle/>
        <a:p>
          <a:r>
            <a:rPr lang="nb-NO"/>
            <a:t>Monitors infra and apps 24/7</a:t>
          </a:r>
          <a:endParaRPr lang="en-US"/>
        </a:p>
      </dgm:t>
    </dgm:pt>
    <dgm:pt modelId="{46DA2127-E82F-4260-A986-ED83B6A93B13}" type="parTrans" cxnId="{9DE0893E-C631-4FB9-819A-AE0DAFAAEFE2}">
      <dgm:prSet/>
      <dgm:spPr/>
      <dgm:t>
        <a:bodyPr/>
        <a:lstStyle/>
        <a:p>
          <a:endParaRPr lang="en-US"/>
        </a:p>
      </dgm:t>
    </dgm:pt>
    <dgm:pt modelId="{16C8BF2A-7B32-462A-BF0C-F1B3A10641D0}" type="sibTrans" cxnId="{9DE0893E-C631-4FB9-819A-AE0DAFAAEFE2}">
      <dgm:prSet/>
      <dgm:spPr/>
      <dgm:t>
        <a:bodyPr/>
        <a:lstStyle/>
        <a:p>
          <a:endParaRPr lang="en-US"/>
        </a:p>
      </dgm:t>
    </dgm:pt>
    <dgm:pt modelId="{B8E96057-4C3F-4B41-9C32-31099E666C5A}">
      <dgm:prSet/>
      <dgm:spPr/>
      <dgm:t>
        <a:bodyPr/>
        <a:lstStyle/>
        <a:p>
          <a:r>
            <a:rPr lang="nb-NO"/>
            <a:t>Alerts during outages</a:t>
          </a:r>
          <a:endParaRPr lang="en-US"/>
        </a:p>
      </dgm:t>
    </dgm:pt>
    <dgm:pt modelId="{6804C87F-EC0A-47FE-A7AA-61F7F92128BC}" type="parTrans" cxnId="{D8AAA4BE-F0CC-471B-95FE-1C7B480C8E6A}">
      <dgm:prSet/>
      <dgm:spPr/>
      <dgm:t>
        <a:bodyPr/>
        <a:lstStyle/>
        <a:p>
          <a:endParaRPr lang="en-US"/>
        </a:p>
      </dgm:t>
    </dgm:pt>
    <dgm:pt modelId="{00719A06-A7C4-428D-B34A-7A7434BDB2C6}" type="sibTrans" cxnId="{D8AAA4BE-F0CC-471B-95FE-1C7B480C8E6A}">
      <dgm:prSet/>
      <dgm:spPr/>
      <dgm:t>
        <a:bodyPr/>
        <a:lstStyle/>
        <a:p>
          <a:endParaRPr lang="en-US"/>
        </a:p>
      </dgm:t>
    </dgm:pt>
    <dgm:pt modelId="{FD8AD0B7-4FEA-4C4B-B2D1-81E819D7BF76}">
      <dgm:prSet/>
      <dgm:spPr/>
      <dgm:t>
        <a:bodyPr/>
        <a:lstStyle/>
        <a:p>
          <a:r>
            <a:rPr lang="nb-NO"/>
            <a:t>Reports for analysis</a:t>
          </a:r>
          <a:endParaRPr lang="en-US"/>
        </a:p>
      </dgm:t>
    </dgm:pt>
    <dgm:pt modelId="{47B7C849-7F9F-40BD-8CF8-3E1C45109181}" type="parTrans" cxnId="{6EE9A50B-35E4-4BD2-8448-266A3EFF81EC}">
      <dgm:prSet/>
      <dgm:spPr/>
      <dgm:t>
        <a:bodyPr/>
        <a:lstStyle/>
        <a:p>
          <a:endParaRPr lang="en-US"/>
        </a:p>
      </dgm:t>
    </dgm:pt>
    <dgm:pt modelId="{E4F77B05-F17A-4A3B-A3D8-8F06E95EA58A}" type="sibTrans" cxnId="{6EE9A50B-35E4-4BD2-8448-266A3EFF81EC}">
      <dgm:prSet/>
      <dgm:spPr/>
      <dgm:t>
        <a:bodyPr/>
        <a:lstStyle/>
        <a:p>
          <a:endParaRPr lang="en-US"/>
        </a:p>
      </dgm:t>
    </dgm:pt>
    <dgm:pt modelId="{A6496A02-8E8F-4F4C-BF92-A5E75522BB44}" type="pres">
      <dgm:prSet presAssocID="{86890EB1-E73B-4A64-BE15-17A79B7DD491}" presName="cycle" presStyleCnt="0">
        <dgm:presLayoutVars>
          <dgm:dir/>
          <dgm:resizeHandles val="exact"/>
        </dgm:presLayoutVars>
      </dgm:prSet>
      <dgm:spPr/>
    </dgm:pt>
    <dgm:pt modelId="{2F96BAB3-ECF6-4292-B299-07F3FF3624D6}" type="pres">
      <dgm:prSet presAssocID="{AD2B833A-1175-4805-A59C-B46B30738B42}" presName="node" presStyleLbl="node1" presStyleIdx="0" presStyleCnt="4">
        <dgm:presLayoutVars>
          <dgm:bulletEnabled val="1"/>
        </dgm:presLayoutVars>
      </dgm:prSet>
      <dgm:spPr/>
    </dgm:pt>
    <dgm:pt modelId="{44DF2F89-096D-4639-B6AE-C49F24EC0DD0}" type="pres">
      <dgm:prSet presAssocID="{FB0721A1-7E09-4F5D-B180-CD5AFDA15B87}" presName="sibTrans" presStyleLbl="sibTrans2D1" presStyleIdx="0" presStyleCnt="4"/>
      <dgm:spPr/>
    </dgm:pt>
    <dgm:pt modelId="{70B0060D-2DAE-4BCD-A651-6EB1D0F0B099}" type="pres">
      <dgm:prSet presAssocID="{FB0721A1-7E09-4F5D-B180-CD5AFDA15B87}" presName="connectorText" presStyleLbl="sibTrans2D1" presStyleIdx="0" presStyleCnt="4"/>
      <dgm:spPr/>
    </dgm:pt>
    <dgm:pt modelId="{24AE392F-B7CF-49C2-B6E6-71023F4F7575}" type="pres">
      <dgm:prSet presAssocID="{05F9EF80-5F25-4690-9E02-5F3590D90C2C}" presName="node" presStyleLbl="node1" presStyleIdx="1" presStyleCnt="4">
        <dgm:presLayoutVars>
          <dgm:bulletEnabled val="1"/>
        </dgm:presLayoutVars>
      </dgm:prSet>
      <dgm:spPr/>
    </dgm:pt>
    <dgm:pt modelId="{162E6F92-E716-4E45-ADC4-0ECFB4EE8CEC}" type="pres">
      <dgm:prSet presAssocID="{16C8BF2A-7B32-462A-BF0C-F1B3A10641D0}" presName="sibTrans" presStyleLbl="sibTrans2D1" presStyleIdx="1" presStyleCnt="4"/>
      <dgm:spPr/>
    </dgm:pt>
    <dgm:pt modelId="{C22C2484-8669-4BD8-B671-9B771BD1A54D}" type="pres">
      <dgm:prSet presAssocID="{16C8BF2A-7B32-462A-BF0C-F1B3A10641D0}" presName="connectorText" presStyleLbl="sibTrans2D1" presStyleIdx="1" presStyleCnt="4"/>
      <dgm:spPr/>
    </dgm:pt>
    <dgm:pt modelId="{C4B70610-CEE0-4EC3-B6B0-1A11F027C69F}" type="pres">
      <dgm:prSet presAssocID="{B8E96057-4C3F-4B41-9C32-31099E666C5A}" presName="node" presStyleLbl="node1" presStyleIdx="2" presStyleCnt="4">
        <dgm:presLayoutVars>
          <dgm:bulletEnabled val="1"/>
        </dgm:presLayoutVars>
      </dgm:prSet>
      <dgm:spPr/>
    </dgm:pt>
    <dgm:pt modelId="{6FDF2416-91FF-4054-8EAC-D4B3FA75BDB6}" type="pres">
      <dgm:prSet presAssocID="{00719A06-A7C4-428D-B34A-7A7434BDB2C6}" presName="sibTrans" presStyleLbl="sibTrans2D1" presStyleIdx="2" presStyleCnt="4"/>
      <dgm:spPr/>
    </dgm:pt>
    <dgm:pt modelId="{48DD2BB3-9EF6-4C6E-B586-BD54B1C2F65D}" type="pres">
      <dgm:prSet presAssocID="{00719A06-A7C4-428D-B34A-7A7434BDB2C6}" presName="connectorText" presStyleLbl="sibTrans2D1" presStyleIdx="2" presStyleCnt="4"/>
      <dgm:spPr/>
    </dgm:pt>
    <dgm:pt modelId="{1E62CD73-D5AD-4315-98DE-E9422D10618A}" type="pres">
      <dgm:prSet presAssocID="{FD8AD0B7-4FEA-4C4B-B2D1-81E819D7BF76}" presName="node" presStyleLbl="node1" presStyleIdx="3" presStyleCnt="4">
        <dgm:presLayoutVars>
          <dgm:bulletEnabled val="1"/>
        </dgm:presLayoutVars>
      </dgm:prSet>
      <dgm:spPr/>
    </dgm:pt>
    <dgm:pt modelId="{B32AB21F-1F72-495B-8703-7A86F38BDBBD}" type="pres">
      <dgm:prSet presAssocID="{E4F77B05-F17A-4A3B-A3D8-8F06E95EA58A}" presName="sibTrans" presStyleLbl="sibTrans2D1" presStyleIdx="3" presStyleCnt="4"/>
      <dgm:spPr/>
    </dgm:pt>
    <dgm:pt modelId="{11D85405-1F09-4FB8-8AF5-452D917E9FD8}" type="pres">
      <dgm:prSet presAssocID="{E4F77B05-F17A-4A3B-A3D8-8F06E95EA58A}" presName="connectorText" presStyleLbl="sibTrans2D1" presStyleIdx="3" presStyleCnt="4"/>
      <dgm:spPr/>
    </dgm:pt>
  </dgm:ptLst>
  <dgm:cxnLst>
    <dgm:cxn modelId="{DC731F03-D4E3-4C21-83EE-BCD39A2F75D7}" type="presOf" srcId="{B8E96057-4C3F-4B41-9C32-31099E666C5A}" destId="{C4B70610-CEE0-4EC3-B6B0-1A11F027C69F}" srcOrd="0" destOrd="0" presId="urn:microsoft.com/office/officeart/2005/8/layout/cycle2"/>
    <dgm:cxn modelId="{6EE9A50B-35E4-4BD2-8448-266A3EFF81EC}" srcId="{86890EB1-E73B-4A64-BE15-17A79B7DD491}" destId="{FD8AD0B7-4FEA-4C4B-B2D1-81E819D7BF76}" srcOrd="3" destOrd="0" parTransId="{47B7C849-7F9F-40BD-8CF8-3E1C45109181}" sibTransId="{E4F77B05-F17A-4A3B-A3D8-8F06E95EA58A}"/>
    <dgm:cxn modelId="{8AAD8D28-D919-48AD-8AFA-90283F9FE788}" type="presOf" srcId="{E4F77B05-F17A-4A3B-A3D8-8F06E95EA58A}" destId="{B32AB21F-1F72-495B-8703-7A86F38BDBBD}" srcOrd="0" destOrd="0" presId="urn:microsoft.com/office/officeart/2005/8/layout/cycle2"/>
    <dgm:cxn modelId="{6BF7A439-F5FE-40A8-9213-FD7076423473}" type="presOf" srcId="{16C8BF2A-7B32-462A-BF0C-F1B3A10641D0}" destId="{C22C2484-8669-4BD8-B671-9B771BD1A54D}" srcOrd="1" destOrd="0" presId="urn:microsoft.com/office/officeart/2005/8/layout/cycle2"/>
    <dgm:cxn modelId="{9DE0893E-C631-4FB9-819A-AE0DAFAAEFE2}" srcId="{86890EB1-E73B-4A64-BE15-17A79B7DD491}" destId="{05F9EF80-5F25-4690-9E02-5F3590D90C2C}" srcOrd="1" destOrd="0" parTransId="{46DA2127-E82F-4260-A986-ED83B6A93B13}" sibTransId="{16C8BF2A-7B32-462A-BF0C-F1B3A10641D0}"/>
    <dgm:cxn modelId="{F94E2162-5482-492C-8348-0100B06B4025}" type="presOf" srcId="{FB0721A1-7E09-4F5D-B180-CD5AFDA15B87}" destId="{70B0060D-2DAE-4BCD-A651-6EB1D0F0B099}" srcOrd="1" destOrd="0" presId="urn:microsoft.com/office/officeart/2005/8/layout/cycle2"/>
    <dgm:cxn modelId="{CC200368-E8EF-4907-8070-DB05A17CAA36}" type="presOf" srcId="{E4F77B05-F17A-4A3B-A3D8-8F06E95EA58A}" destId="{11D85405-1F09-4FB8-8AF5-452D917E9FD8}" srcOrd="1" destOrd="0" presId="urn:microsoft.com/office/officeart/2005/8/layout/cycle2"/>
    <dgm:cxn modelId="{C7F07F6B-66B0-4DB3-BF35-B22C8626F842}" type="presOf" srcId="{FB0721A1-7E09-4F5D-B180-CD5AFDA15B87}" destId="{44DF2F89-096D-4639-B6AE-C49F24EC0DD0}" srcOrd="0" destOrd="0" presId="urn:microsoft.com/office/officeart/2005/8/layout/cycle2"/>
    <dgm:cxn modelId="{88D16251-4280-4509-84E8-1E995217C43E}" type="presOf" srcId="{AD2B833A-1175-4805-A59C-B46B30738B42}" destId="{2F96BAB3-ECF6-4292-B299-07F3FF3624D6}" srcOrd="0" destOrd="0" presId="urn:microsoft.com/office/officeart/2005/8/layout/cycle2"/>
    <dgm:cxn modelId="{48AF1972-F2DF-437E-B60D-745AA558E3B6}" srcId="{86890EB1-E73B-4A64-BE15-17A79B7DD491}" destId="{AD2B833A-1175-4805-A59C-B46B30738B42}" srcOrd="0" destOrd="0" parTransId="{314D1C32-080D-47E1-8BE9-641AC55B4285}" sibTransId="{FB0721A1-7E09-4F5D-B180-CD5AFDA15B87}"/>
    <dgm:cxn modelId="{CF134375-4A6D-430A-B6FE-D42F21BC5DEE}" type="presOf" srcId="{00719A06-A7C4-428D-B34A-7A7434BDB2C6}" destId="{6FDF2416-91FF-4054-8EAC-D4B3FA75BDB6}" srcOrd="0" destOrd="0" presId="urn:microsoft.com/office/officeart/2005/8/layout/cycle2"/>
    <dgm:cxn modelId="{09E28057-12DA-48C5-9C26-8261F442FF86}" type="presOf" srcId="{05F9EF80-5F25-4690-9E02-5F3590D90C2C}" destId="{24AE392F-B7CF-49C2-B6E6-71023F4F7575}" srcOrd="0" destOrd="0" presId="urn:microsoft.com/office/officeart/2005/8/layout/cycle2"/>
    <dgm:cxn modelId="{3B899DA9-C3F7-464C-BC5D-D449292B22B4}" type="presOf" srcId="{FD8AD0B7-4FEA-4C4B-B2D1-81E819D7BF76}" destId="{1E62CD73-D5AD-4315-98DE-E9422D10618A}" srcOrd="0" destOrd="0" presId="urn:microsoft.com/office/officeart/2005/8/layout/cycle2"/>
    <dgm:cxn modelId="{BC4B1EB2-7FAE-493A-9998-8B15A5E26AB6}" type="presOf" srcId="{00719A06-A7C4-428D-B34A-7A7434BDB2C6}" destId="{48DD2BB3-9EF6-4C6E-B586-BD54B1C2F65D}" srcOrd="1" destOrd="0" presId="urn:microsoft.com/office/officeart/2005/8/layout/cycle2"/>
    <dgm:cxn modelId="{DB442AB4-68DC-45AC-9773-E5D31249BB83}" type="presOf" srcId="{86890EB1-E73B-4A64-BE15-17A79B7DD491}" destId="{A6496A02-8E8F-4F4C-BF92-A5E75522BB44}" srcOrd="0" destOrd="0" presId="urn:microsoft.com/office/officeart/2005/8/layout/cycle2"/>
    <dgm:cxn modelId="{D8AAA4BE-F0CC-471B-95FE-1C7B480C8E6A}" srcId="{86890EB1-E73B-4A64-BE15-17A79B7DD491}" destId="{B8E96057-4C3F-4B41-9C32-31099E666C5A}" srcOrd="2" destOrd="0" parTransId="{6804C87F-EC0A-47FE-A7AA-61F7F92128BC}" sibTransId="{00719A06-A7C4-428D-B34A-7A7434BDB2C6}"/>
    <dgm:cxn modelId="{FE1EB5BE-B731-408F-88FC-022B7CB4C586}" type="presOf" srcId="{16C8BF2A-7B32-462A-BF0C-F1B3A10641D0}" destId="{162E6F92-E716-4E45-ADC4-0ECFB4EE8CEC}" srcOrd="0" destOrd="0" presId="urn:microsoft.com/office/officeart/2005/8/layout/cycle2"/>
    <dgm:cxn modelId="{76994EB2-C76A-49CB-ACA3-63A346D46F4C}" type="presParOf" srcId="{A6496A02-8E8F-4F4C-BF92-A5E75522BB44}" destId="{2F96BAB3-ECF6-4292-B299-07F3FF3624D6}" srcOrd="0" destOrd="0" presId="urn:microsoft.com/office/officeart/2005/8/layout/cycle2"/>
    <dgm:cxn modelId="{47C8CD71-C40E-47CC-931C-CD782F85A482}" type="presParOf" srcId="{A6496A02-8E8F-4F4C-BF92-A5E75522BB44}" destId="{44DF2F89-096D-4639-B6AE-C49F24EC0DD0}" srcOrd="1" destOrd="0" presId="urn:microsoft.com/office/officeart/2005/8/layout/cycle2"/>
    <dgm:cxn modelId="{427E66D2-CF87-4A69-B76F-CB59D7A08305}" type="presParOf" srcId="{44DF2F89-096D-4639-B6AE-C49F24EC0DD0}" destId="{70B0060D-2DAE-4BCD-A651-6EB1D0F0B099}" srcOrd="0" destOrd="0" presId="urn:microsoft.com/office/officeart/2005/8/layout/cycle2"/>
    <dgm:cxn modelId="{B449ECDA-11F2-491E-8335-B99307A4FC9F}" type="presParOf" srcId="{A6496A02-8E8F-4F4C-BF92-A5E75522BB44}" destId="{24AE392F-B7CF-49C2-B6E6-71023F4F7575}" srcOrd="2" destOrd="0" presId="urn:microsoft.com/office/officeart/2005/8/layout/cycle2"/>
    <dgm:cxn modelId="{C930C6FB-A61B-461E-A1A0-8110E226A0A4}" type="presParOf" srcId="{A6496A02-8E8F-4F4C-BF92-A5E75522BB44}" destId="{162E6F92-E716-4E45-ADC4-0ECFB4EE8CEC}" srcOrd="3" destOrd="0" presId="urn:microsoft.com/office/officeart/2005/8/layout/cycle2"/>
    <dgm:cxn modelId="{C096D63C-35FA-41AD-946A-D672403C171F}" type="presParOf" srcId="{162E6F92-E716-4E45-ADC4-0ECFB4EE8CEC}" destId="{C22C2484-8669-4BD8-B671-9B771BD1A54D}" srcOrd="0" destOrd="0" presId="urn:microsoft.com/office/officeart/2005/8/layout/cycle2"/>
    <dgm:cxn modelId="{F5332B42-318B-466F-9FFF-BFE27266D820}" type="presParOf" srcId="{A6496A02-8E8F-4F4C-BF92-A5E75522BB44}" destId="{C4B70610-CEE0-4EC3-B6B0-1A11F027C69F}" srcOrd="4" destOrd="0" presId="urn:microsoft.com/office/officeart/2005/8/layout/cycle2"/>
    <dgm:cxn modelId="{80DDD761-13F0-4E2F-8DEF-1971DBDCD143}" type="presParOf" srcId="{A6496A02-8E8F-4F4C-BF92-A5E75522BB44}" destId="{6FDF2416-91FF-4054-8EAC-D4B3FA75BDB6}" srcOrd="5" destOrd="0" presId="urn:microsoft.com/office/officeart/2005/8/layout/cycle2"/>
    <dgm:cxn modelId="{278606D7-CA13-49E9-91F5-410420872297}" type="presParOf" srcId="{6FDF2416-91FF-4054-8EAC-D4B3FA75BDB6}" destId="{48DD2BB3-9EF6-4C6E-B586-BD54B1C2F65D}" srcOrd="0" destOrd="0" presId="urn:microsoft.com/office/officeart/2005/8/layout/cycle2"/>
    <dgm:cxn modelId="{BAADF546-249E-439C-A4FB-81F494221766}" type="presParOf" srcId="{A6496A02-8E8F-4F4C-BF92-A5E75522BB44}" destId="{1E62CD73-D5AD-4315-98DE-E9422D10618A}" srcOrd="6" destOrd="0" presId="urn:microsoft.com/office/officeart/2005/8/layout/cycle2"/>
    <dgm:cxn modelId="{99E27334-5477-4408-997F-8E10B2E9D250}" type="presParOf" srcId="{A6496A02-8E8F-4F4C-BF92-A5E75522BB44}" destId="{B32AB21F-1F72-495B-8703-7A86F38BDBBD}" srcOrd="7" destOrd="0" presId="urn:microsoft.com/office/officeart/2005/8/layout/cycle2"/>
    <dgm:cxn modelId="{AB40C2FE-FCC4-4222-BDA5-F01131B4C92B}" type="presParOf" srcId="{B32AB21F-1F72-495B-8703-7A86F38BDBBD}" destId="{11D85405-1F09-4FB8-8AF5-452D917E9FD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8E3D1-9D92-419C-976A-6FE2A4848A75}">
      <dsp:nvSpPr>
        <dsp:cNvPr id="0" name=""/>
        <dsp:cNvSpPr/>
      </dsp:nvSpPr>
      <dsp:spPr>
        <a:xfrm>
          <a:off x="1386" y="655024"/>
          <a:ext cx="5408583" cy="3245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Infrastructure</a:t>
          </a:r>
        </a:p>
      </dsp:txBody>
      <dsp:txXfrm>
        <a:off x="1386" y="655024"/>
        <a:ext cx="5408583" cy="3245150"/>
      </dsp:txXfrm>
    </dsp:sp>
    <dsp:sp modelId="{812F67C9-BB3D-4A59-8363-1F080F4C7760}">
      <dsp:nvSpPr>
        <dsp:cNvPr id="0" name=""/>
        <dsp:cNvSpPr/>
      </dsp:nvSpPr>
      <dsp:spPr>
        <a:xfrm>
          <a:off x="5950829" y="655024"/>
          <a:ext cx="5408583" cy="3245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Applications</a:t>
          </a:r>
        </a:p>
      </dsp:txBody>
      <dsp:txXfrm>
        <a:off x="5950829" y="655024"/>
        <a:ext cx="5408583" cy="32451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8E3D1-9D92-419C-976A-6FE2A4848A75}">
      <dsp:nvSpPr>
        <dsp:cNvPr id="0" name=""/>
        <dsp:cNvSpPr/>
      </dsp:nvSpPr>
      <dsp:spPr>
        <a:xfrm>
          <a:off x="1386" y="655024"/>
          <a:ext cx="5408583" cy="3245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Logs</a:t>
          </a:r>
        </a:p>
      </dsp:txBody>
      <dsp:txXfrm>
        <a:off x="1386" y="655024"/>
        <a:ext cx="5408583" cy="3245150"/>
      </dsp:txXfrm>
    </dsp:sp>
    <dsp:sp modelId="{812F67C9-BB3D-4A59-8363-1F080F4C7760}">
      <dsp:nvSpPr>
        <dsp:cNvPr id="0" name=""/>
        <dsp:cNvSpPr/>
      </dsp:nvSpPr>
      <dsp:spPr>
        <a:xfrm>
          <a:off x="5950829" y="655024"/>
          <a:ext cx="5408583" cy="3245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Metrics</a:t>
          </a:r>
        </a:p>
      </dsp:txBody>
      <dsp:txXfrm>
        <a:off x="5950829" y="655024"/>
        <a:ext cx="5408583" cy="3245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8E3D1-9D92-419C-976A-6FE2A4848A75}">
      <dsp:nvSpPr>
        <dsp:cNvPr id="0" name=""/>
        <dsp:cNvSpPr/>
      </dsp:nvSpPr>
      <dsp:spPr>
        <a:xfrm>
          <a:off x="1386" y="655024"/>
          <a:ext cx="5408583" cy="3245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Logs</a:t>
          </a:r>
        </a:p>
      </dsp:txBody>
      <dsp:txXfrm>
        <a:off x="1386" y="655024"/>
        <a:ext cx="5408583" cy="3245150"/>
      </dsp:txXfrm>
    </dsp:sp>
    <dsp:sp modelId="{812F67C9-BB3D-4A59-8363-1F080F4C7760}">
      <dsp:nvSpPr>
        <dsp:cNvPr id="0" name=""/>
        <dsp:cNvSpPr/>
      </dsp:nvSpPr>
      <dsp:spPr>
        <a:xfrm>
          <a:off x="5950829" y="655024"/>
          <a:ext cx="5408583" cy="3245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Metrics</a:t>
          </a:r>
        </a:p>
      </dsp:txBody>
      <dsp:txXfrm>
        <a:off x="5950829" y="655024"/>
        <a:ext cx="5408583" cy="32451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6BAB3-ECF6-4292-B299-07F3FF3624D6}">
      <dsp:nvSpPr>
        <dsp:cNvPr id="0" name=""/>
        <dsp:cNvSpPr/>
      </dsp:nvSpPr>
      <dsp:spPr>
        <a:xfrm>
          <a:off x="4950934" y="573"/>
          <a:ext cx="1458930" cy="1458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Monitoring platform</a:t>
          </a:r>
          <a:endParaRPr lang="en-US" sz="1700" kern="1200"/>
        </a:p>
      </dsp:txBody>
      <dsp:txXfrm>
        <a:off x="5164589" y="214228"/>
        <a:ext cx="1031620" cy="1031620"/>
      </dsp:txXfrm>
    </dsp:sp>
    <dsp:sp modelId="{44DF2F89-096D-4639-B6AE-C49F24EC0DD0}">
      <dsp:nvSpPr>
        <dsp:cNvPr id="0" name=""/>
        <dsp:cNvSpPr/>
      </dsp:nvSpPr>
      <dsp:spPr>
        <a:xfrm rot="2700000">
          <a:off x="6253083" y="1249885"/>
          <a:ext cx="386715" cy="4923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70073" y="1307346"/>
        <a:ext cx="270701" cy="295433"/>
      </dsp:txXfrm>
    </dsp:sp>
    <dsp:sp modelId="{24AE392F-B7CF-49C2-B6E6-71023F4F7575}">
      <dsp:nvSpPr>
        <dsp:cNvPr id="0" name=""/>
        <dsp:cNvSpPr/>
      </dsp:nvSpPr>
      <dsp:spPr>
        <a:xfrm>
          <a:off x="6498495" y="1548134"/>
          <a:ext cx="1458930" cy="1458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Monitors infra and apps 24/7</a:t>
          </a:r>
          <a:endParaRPr lang="en-US" sz="1700" kern="1200"/>
        </a:p>
      </dsp:txBody>
      <dsp:txXfrm>
        <a:off x="6712150" y="1761789"/>
        <a:ext cx="1031620" cy="1031620"/>
      </dsp:txXfrm>
    </dsp:sp>
    <dsp:sp modelId="{162E6F92-E716-4E45-ADC4-0ECFB4EE8CEC}">
      <dsp:nvSpPr>
        <dsp:cNvPr id="0" name=""/>
        <dsp:cNvSpPr/>
      </dsp:nvSpPr>
      <dsp:spPr>
        <a:xfrm rot="8100000">
          <a:off x="6268562" y="2797446"/>
          <a:ext cx="386715" cy="4923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6367586" y="2854907"/>
        <a:ext cx="270701" cy="295433"/>
      </dsp:txXfrm>
    </dsp:sp>
    <dsp:sp modelId="{C4B70610-CEE0-4EC3-B6B0-1A11F027C69F}">
      <dsp:nvSpPr>
        <dsp:cNvPr id="0" name=""/>
        <dsp:cNvSpPr/>
      </dsp:nvSpPr>
      <dsp:spPr>
        <a:xfrm>
          <a:off x="4950934" y="3095695"/>
          <a:ext cx="1458930" cy="1458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Alerts during outages</a:t>
          </a:r>
          <a:endParaRPr lang="en-US" sz="1700" kern="1200"/>
        </a:p>
      </dsp:txBody>
      <dsp:txXfrm>
        <a:off x="5164589" y="3309350"/>
        <a:ext cx="1031620" cy="1031620"/>
      </dsp:txXfrm>
    </dsp:sp>
    <dsp:sp modelId="{6FDF2416-91FF-4054-8EAC-D4B3FA75BDB6}">
      <dsp:nvSpPr>
        <dsp:cNvPr id="0" name=""/>
        <dsp:cNvSpPr/>
      </dsp:nvSpPr>
      <dsp:spPr>
        <a:xfrm rot="13500000">
          <a:off x="4721000" y="2812925"/>
          <a:ext cx="386715" cy="4923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4820024" y="2952420"/>
        <a:ext cx="270701" cy="295433"/>
      </dsp:txXfrm>
    </dsp:sp>
    <dsp:sp modelId="{1E62CD73-D5AD-4315-98DE-E9422D10618A}">
      <dsp:nvSpPr>
        <dsp:cNvPr id="0" name=""/>
        <dsp:cNvSpPr/>
      </dsp:nvSpPr>
      <dsp:spPr>
        <a:xfrm>
          <a:off x="3403373" y="1548134"/>
          <a:ext cx="1458930" cy="1458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Reports for analysis</a:t>
          </a:r>
          <a:endParaRPr lang="en-US" sz="1700" kern="1200"/>
        </a:p>
      </dsp:txBody>
      <dsp:txXfrm>
        <a:off x="3617028" y="1761789"/>
        <a:ext cx="1031620" cy="1031620"/>
      </dsp:txXfrm>
    </dsp:sp>
    <dsp:sp modelId="{B32AB21F-1F72-495B-8703-7A86F38BDBBD}">
      <dsp:nvSpPr>
        <dsp:cNvPr id="0" name=""/>
        <dsp:cNvSpPr/>
      </dsp:nvSpPr>
      <dsp:spPr>
        <a:xfrm rot="18900000">
          <a:off x="4705522" y="1265363"/>
          <a:ext cx="386715" cy="4923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722512" y="1404858"/>
        <a:ext cx="270701" cy="295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B77B-8C2F-499B-AE9C-A56E6D14A93C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52E1-8A48-429C-8A5A-7D4445DBC1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monitor/logs/log-query-overview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monitor/logs/log-query-overview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Container insights is a feature designed to monitor the performance of container workloads deployed to AKS: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Container insights supports clusters running the Linux and Windows Server 2019 operating system. 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By default, Container insights is disabled and you need to enable it (portal, cli,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powershell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ARM, Bicep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etc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Container insights gives you performance visibility by collecting memory and processor metrics from controllers, nodes, and containers. 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Container logs are also collected. 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Metrics and logs are automatically collected for you through a containerized version of the Log Analytics agent for Linux aka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omsagent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Metrics are written to the metrics store and log data is written to the logs store associated with your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3"/>
              </a:rPr>
              <a:t>Log Analytics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workspace.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75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Container insights is a feature designed to monitor the performance of container workloads deployed to AKS: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Container insights gives you performance visibility by collecting memory and processor metrics from controllers, nodes, and containers. 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Container logs are also collected. 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Container insights supports clusters running the Linux and Windows Server 2019 operating system. 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By default, Container insights is disabled and you need to enable it (portal, cli,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powershell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ARM, Bicep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etc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When CI enabled, Metrics and logs are automatically collected for you through a containerized version of the Log Analytics agent aka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omsagent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Metrics are written to the metrics store and log data is written to the logs store associated with your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3"/>
              </a:rPr>
              <a:t>Log Analytics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workspace.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05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69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697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01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68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67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598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27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2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99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06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289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227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910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If you ask different people in your org what Monitoring means for them, you will get different perspective deneding who do you ask.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Ops, SRE guys will start talking about infra monitoring, CPU, RAM, DISK IO, Networking, Servers crashes,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Devs will talk about applications, exceptions, memory leaks,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DBA will start blame developers, that they write SQL without checking with them and that causes a table scan leading to the bad DB performance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Security will talk about firewal rules,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And Business will talk about business KPI, like number of purchases, number of new customers and new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64696C"/>
                </a:solidFill>
                <a:effectLst/>
                <a:latin typeface="Lab Grotesque"/>
              </a:rPr>
              <a:t>A </a:t>
            </a:r>
            <a:r>
              <a:rPr lang="en-US" b="0" i="1" dirty="0">
                <a:solidFill>
                  <a:srgbClr val="64696C"/>
                </a:solidFill>
                <a:effectLst/>
                <a:latin typeface="Lab Grotesque"/>
              </a:rPr>
              <a:t>log message</a:t>
            </a:r>
            <a:r>
              <a:rPr lang="en-US" b="0" i="0" dirty="0">
                <a:solidFill>
                  <a:srgbClr val="64696C"/>
                </a:solidFill>
                <a:effectLst/>
                <a:latin typeface="Lab Grotesque"/>
              </a:rPr>
              <a:t> is a system generated set of data when an event has happened to describe the event. In a log message is the </a:t>
            </a:r>
            <a:r>
              <a:rPr lang="en-US" b="0" i="1" dirty="0">
                <a:solidFill>
                  <a:srgbClr val="64696C"/>
                </a:solidFill>
                <a:effectLst/>
                <a:latin typeface="Lab Grotesque"/>
              </a:rPr>
              <a:t>log data. Log data</a:t>
            </a:r>
            <a:r>
              <a:rPr lang="en-US" b="0" i="0" dirty="0">
                <a:solidFill>
                  <a:srgbClr val="64696C"/>
                </a:solidFill>
                <a:effectLst/>
                <a:latin typeface="Lab Grotesque"/>
              </a:rPr>
              <a:t> are the details about the event such as a resource that was accessed, who accessed it, and the time. Each event in a system is going to have different sets of data in the message.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64696C"/>
              </a:solidFill>
              <a:effectLst/>
              <a:latin typeface="Lab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64696C"/>
                </a:solidFill>
                <a:effectLst/>
                <a:latin typeface="Lab Grotesque"/>
              </a:rPr>
              <a:t>While logs are about a specific event, metrics are a measurement at a point in time for the system.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64696C"/>
                </a:solidFill>
                <a:effectLst/>
                <a:latin typeface="Lab Grotesque"/>
              </a:rPr>
              <a:t>This unit of measure can have the value, timestamp, and identifier of what that value applies to (like a source or a tag).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64696C"/>
                </a:solidFill>
                <a:effectLst/>
                <a:latin typeface="Lab Grotesque"/>
              </a:rPr>
              <a:t>Logs may be collected any time an event takes place, but metrics are typically collected at fixed-time intervals.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64696C"/>
              </a:solidFill>
              <a:effectLst/>
              <a:latin typeface="Lab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64696C"/>
              </a:solidFill>
              <a:effectLst/>
              <a:latin typeface="Lab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64696C"/>
                </a:solidFill>
                <a:effectLst/>
                <a:latin typeface="Lab Grotesque"/>
              </a:rPr>
              <a:t>Sometimes metrics are implemented as logs with numeric values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689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Quite often it’s different systems used to collect, vizualize and analyze logs and metrics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830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3438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31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46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4.xml"/><Relationship Id="rId5" Type="http://schemas.openxmlformats.org/officeDocument/2006/relationships/image" Target="../media/image2.svg"/><Relationship Id="rId10" Type="http://schemas.microsoft.com/office/2007/relationships/diagramDrawing" Target="../diagrams/drawing4.xml"/><Relationship Id="rId4" Type="http://schemas.openxmlformats.org/officeDocument/2006/relationships/image" Target="../media/image1.png"/><Relationship Id="rId9" Type="http://schemas.openxmlformats.org/officeDocument/2006/relationships/diagramColors" Target="../diagrams/colors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docs.microsoft.com/en-us/azure/azure-monitor/containers/container-insights-overview?WT.mc_id=AZ-MVP-500383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microsoft.com/en-us/azure/azure-monitor/containers/container-insights-overview?WT.mc_id=AZ-MVP-5003837" TargetMode="External"/><Relationship Id="rId11" Type="http://schemas.openxmlformats.org/officeDocument/2006/relationships/image" Target="../media/image5.svg"/><Relationship Id="rId5" Type="http://schemas.openxmlformats.org/officeDocument/2006/relationships/image" Target="../media/image2.svg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5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5" Type="http://schemas.openxmlformats.org/officeDocument/2006/relationships/image" Target="../media/image2.sv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10" Type="http://schemas.openxmlformats.org/officeDocument/2006/relationships/image" Target="../media/image29.png"/><Relationship Id="rId4" Type="http://schemas.openxmlformats.org/officeDocument/2006/relationships/image" Target="../media/image1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9.png"/><Relationship Id="rId5" Type="http://schemas.openxmlformats.org/officeDocument/2006/relationships/image" Target="../media/image2.sv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2.sv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2.svg"/><Relationship Id="rId10" Type="http://schemas.openxmlformats.org/officeDocument/2006/relationships/image" Target="../media/image5.svg"/><Relationship Id="rId4" Type="http://schemas.openxmlformats.org/officeDocument/2006/relationships/image" Target="../media/image1.pn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2.sv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2.svg"/><Relationship Id="rId10" Type="http://schemas.openxmlformats.org/officeDocument/2006/relationships/image" Target="../media/image5.svg"/><Relationship Id="rId4" Type="http://schemas.openxmlformats.org/officeDocument/2006/relationships/image" Target="../media/image1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4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.svg"/><Relationship Id="rId4" Type="http://schemas.openxmlformats.org/officeDocument/2006/relationships/diagramLayout" Target="../diagrams/layout2.xm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6.png"/><Relationship Id="rId18" Type="http://schemas.openxmlformats.org/officeDocument/2006/relationships/image" Target="../media/image7.sv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9.png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18.png"/><Relationship Id="rId10" Type="http://schemas.openxmlformats.org/officeDocument/2006/relationships/image" Target="../media/image2.svg"/><Relationship Id="rId4" Type="http://schemas.openxmlformats.org/officeDocument/2006/relationships/diagramLayout" Target="../diagrams/layout3.xml"/><Relationship Id="rId9" Type="http://schemas.openxmlformats.org/officeDocument/2006/relationships/image" Target="../media/image1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40586" y="2323923"/>
            <a:ext cx="4689240" cy="2210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Monitoring options in AKS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3610" y="5007835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17.02.2022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DCA261C-CB9C-438E-83DA-373119F6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5D6A8592-4B29-429E-A8AC-240C35AA1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F4373E4-48DF-412B-9CE6-8584724DC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91681" y="2696044"/>
            <a:ext cx="2030226" cy="203022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BB09C72-8DAC-4FCE-8FE6-F31EDAEF7E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1921" y="1067140"/>
            <a:ext cx="854079" cy="854079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F4D1D290-54D7-487E-A77C-12CF6AF8B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71" y="1555670"/>
            <a:ext cx="879713" cy="9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E988090C-0A67-402F-AC5B-91295D43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633" y="2323923"/>
            <a:ext cx="857892" cy="8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Monitoring</a:t>
            </a:r>
            <a:endParaRPr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A887CE2E-4EF0-4441-9B49-793D46156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5409C42-2740-44D1-8C5A-6BB077CD39A7}"/>
              </a:ext>
            </a:extLst>
          </p:cNvPr>
          <p:cNvGraphicFramePr/>
          <p:nvPr/>
        </p:nvGraphicFramePr>
        <p:xfrm>
          <a:off x="415600" y="1536633"/>
          <a:ext cx="11360800" cy="455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08692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40586" y="2323923"/>
            <a:ext cx="4689240" cy="2210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Monitoring options in AKS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DCA261C-CB9C-438E-83DA-373119F6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5D6A8592-4B29-429E-A8AC-240C35AA1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F4373E4-48DF-412B-9CE6-8584724DC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91681" y="2696044"/>
            <a:ext cx="2030226" cy="203022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BB09C72-8DAC-4FCE-8FE6-F31EDAEF7E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1921" y="1067140"/>
            <a:ext cx="854079" cy="854079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F4D1D290-54D7-487E-A77C-12CF6AF8B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71" y="1555670"/>
            <a:ext cx="879713" cy="9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E988090C-0A67-402F-AC5B-91295D43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633" y="2323923"/>
            <a:ext cx="857892" cy="8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0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Container insights overview</a:t>
            </a:r>
            <a:endParaRPr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A887CE2E-4EF0-4441-9B49-793D46156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6D86A5-154E-44D5-A766-7C6057474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18" y="1491054"/>
            <a:ext cx="10038294" cy="44959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555585-4B02-4F1C-B50F-03D35308EAA5}"/>
              </a:ext>
            </a:extLst>
          </p:cNvPr>
          <p:cNvSpPr txBox="1"/>
          <p:nvPr/>
        </p:nvSpPr>
        <p:spPr>
          <a:xfrm>
            <a:off x="2286000" y="6307495"/>
            <a:ext cx="82895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Image is taken from: </a:t>
            </a:r>
            <a:r>
              <a:rPr lang="en-US" sz="1000" dirty="0">
                <a:hlinkClick r:id="rId7"/>
              </a:rPr>
              <a:t>https://docs.microsoft.com/en-us/azure/azure-monitor/containers/container-insights-overview?WT.mc_id=AZ-MVP-5003837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7486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Container insights overview</a:t>
            </a:r>
            <a:endParaRPr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A887CE2E-4EF0-4441-9B49-793D46156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555585-4B02-4F1C-B50F-03D35308EAA5}"/>
              </a:ext>
            </a:extLst>
          </p:cNvPr>
          <p:cNvSpPr txBox="1"/>
          <p:nvPr/>
        </p:nvSpPr>
        <p:spPr>
          <a:xfrm>
            <a:off x="2286000" y="6307495"/>
            <a:ext cx="82895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Image is taken from: </a:t>
            </a:r>
            <a:r>
              <a:rPr lang="en-US" sz="1000" dirty="0">
                <a:hlinkClick r:id="rId6"/>
              </a:rPr>
              <a:t>https://docs.microsoft.com/en-us/azure/azure-monitor/containers/container-insights-overview?WT.mc_id=AZ-MVP-5003837</a:t>
            </a:r>
            <a:r>
              <a:rPr lang="en-US" sz="1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589D1D-7EE7-40A4-B2F1-70A0165320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9169" y="1870184"/>
            <a:ext cx="1188823" cy="1676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E1602A-93CA-4E7F-9AB3-5B0F152E1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9169" y="3902402"/>
            <a:ext cx="1188823" cy="1676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4684AD-2E3B-4FAB-BC83-B383170C5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9136" y="2435156"/>
            <a:ext cx="1280271" cy="24919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886E3F4-5860-4127-8326-D31CE2405032}"/>
              </a:ext>
            </a:extLst>
          </p:cNvPr>
          <p:cNvSpPr/>
          <p:nvPr/>
        </p:nvSpPr>
        <p:spPr>
          <a:xfrm>
            <a:off x="2111964" y="3381290"/>
            <a:ext cx="9144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omsagent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4495EE-732A-4144-A030-19F02D97D6FB}"/>
              </a:ext>
            </a:extLst>
          </p:cNvPr>
          <p:cNvSpPr/>
          <p:nvPr/>
        </p:nvSpPr>
        <p:spPr>
          <a:xfrm>
            <a:off x="2111964" y="3805272"/>
            <a:ext cx="9144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omsagent</a:t>
            </a:r>
            <a:endParaRPr lang="en-US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9DAFEB-14CB-4D87-B280-D3DCC347804B}"/>
              </a:ext>
            </a:extLst>
          </p:cNvPr>
          <p:cNvSpPr/>
          <p:nvPr/>
        </p:nvSpPr>
        <p:spPr>
          <a:xfrm>
            <a:off x="447308" y="3608627"/>
            <a:ext cx="9144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ConfigMap</a:t>
            </a:r>
            <a:endParaRPr lang="en-US" sz="1000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0ACF662-564E-41FA-AE6C-268BF8A73FD3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3026364" y="3504401"/>
            <a:ext cx="1252772" cy="1767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70B133F-A89C-469C-A865-184E8C063514}"/>
              </a:ext>
            </a:extLst>
          </p:cNvPr>
          <p:cNvCxnSpPr>
            <a:stCxn id="15" idx="3"/>
            <a:endCxn id="9" idx="1"/>
          </p:cNvCxnSpPr>
          <p:nvPr/>
        </p:nvCxnSpPr>
        <p:spPr>
          <a:xfrm flipV="1">
            <a:off x="3026364" y="3681134"/>
            <a:ext cx="1252772" cy="2472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D33688C-71F1-4F29-95BD-7637FCB57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0814" y="2305605"/>
            <a:ext cx="3612193" cy="275105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B26138-EF6A-48BA-8D94-D222A3C9E95B}"/>
              </a:ext>
            </a:extLst>
          </p:cNvPr>
          <p:cNvCxnSpPr>
            <a:stCxn id="9" idx="3"/>
            <a:endCxn id="22" idx="1"/>
          </p:cNvCxnSpPr>
          <p:nvPr/>
        </p:nvCxnSpPr>
        <p:spPr>
          <a:xfrm>
            <a:off x="5559407" y="3681134"/>
            <a:ext cx="1151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4DD9D92-DDFC-4206-889C-E0C5AF8140E6}"/>
              </a:ext>
            </a:extLst>
          </p:cNvPr>
          <p:cNvSpPr/>
          <p:nvPr/>
        </p:nvSpPr>
        <p:spPr>
          <a:xfrm>
            <a:off x="375137" y="1618938"/>
            <a:ext cx="2832758" cy="4182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E921749-9C37-4DD3-8459-0EE0AB68D0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308" y="5239062"/>
            <a:ext cx="497430" cy="497430"/>
          </a:xfrm>
          <a:prstGeom prst="rect">
            <a:avLst/>
          </a:prstGeom>
        </p:spPr>
      </p:pic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C819586-80CD-4D35-AA7E-46F86369A0E9}"/>
              </a:ext>
            </a:extLst>
          </p:cNvPr>
          <p:cNvCxnSpPr>
            <a:stCxn id="10" idx="1"/>
            <a:endCxn id="16" idx="3"/>
          </p:cNvCxnSpPr>
          <p:nvPr/>
        </p:nvCxnSpPr>
        <p:spPr>
          <a:xfrm rot="10800000" flipV="1">
            <a:off x="1361708" y="3504400"/>
            <a:ext cx="750256" cy="227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F13A1D2-3CD0-4689-88DA-B5F31E6F2326}"/>
              </a:ext>
            </a:extLst>
          </p:cNvPr>
          <p:cNvCxnSpPr>
            <a:stCxn id="7" idx="0"/>
            <a:endCxn id="16" idx="3"/>
          </p:cNvCxnSpPr>
          <p:nvPr/>
        </p:nvCxnSpPr>
        <p:spPr>
          <a:xfrm rot="16200000" flipV="1">
            <a:off x="1642313" y="3451133"/>
            <a:ext cx="170664" cy="7318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48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Container insights overview</a:t>
            </a:r>
            <a:endParaRPr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A887CE2E-4EF0-4441-9B49-793D46156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1754E0-71FF-40C6-B3E2-E47950485B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26" y="1790111"/>
            <a:ext cx="10778249" cy="366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4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Container insights overview</a:t>
            </a:r>
            <a:endParaRPr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A887CE2E-4EF0-4441-9B49-793D46156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AC3EB4-C08C-442B-A47C-0F5EDB33C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600" y="1559027"/>
            <a:ext cx="10310621" cy="41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95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Container insights overview</a:t>
            </a:r>
            <a:endParaRPr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A887CE2E-4EF0-4441-9B49-793D46156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E942BD-A29C-4C7F-BCAD-87D3DD468B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9170" y="1702541"/>
            <a:ext cx="2717412" cy="4033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DA8C5-99C7-4E45-80AD-36A68A4F7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5635" y="1748105"/>
            <a:ext cx="2950980" cy="419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3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What if monitoring platform already exists?</a:t>
            </a:r>
            <a:endParaRPr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A887CE2E-4EF0-4441-9B49-793D46156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97F02D0-62F1-4EE9-B2AB-E6BCB87019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8863" y="2535510"/>
            <a:ext cx="2039026" cy="2039026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E2D59127-1D76-45FF-A02C-E8712C16B4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842" y="1678450"/>
            <a:ext cx="971344" cy="975153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0998936-B9DD-4C85-8C11-F828BCB53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574" y="1708408"/>
            <a:ext cx="1128189" cy="91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AD99C46-406E-4FD7-BF17-2950847F0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68" y="4726016"/>
            <a:ext cx="2280467" cy="6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1A0976AF-11C2-47C8-9437-7D1227EF1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956" y="4224595"/>
            <a:ext cx="1350044" cy="1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58FB4E79-0EC5-40BB-94CC-59794EFBD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38" y="2831652"/>
            <a:ext cx="2539375" cy="8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05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Splunk</a:t>
            </a:r>
            <a:endParaRPr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A887CE2E-4EF0-4441-9B49-793D46156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24984F-2D71-412F-BB75-142041767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169" y="1870184"/>
            <a:ext cx="1188823" cy="16765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6998E1-3ADA-483F-9185-B176243E4E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169" y="3902402"/>
            <a:ext cx="1188823" cy="16765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46463F5-040C-46FD-B736-BFCE72A446F3}"/>
              </a:ext>
            </a:extLst>
          </p:cNvPr>
          <p:cNvSpPr/>
          <p:nvPr/>
        </p:nvSpPr>
        <p:spPr>
          <a:xfrm>
            <a:off x="2111964" y="3381290"/>
            <a:ext cx="9144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hec</a:t>
            </a:r>
            <a:endParaRPr lang="en-US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9F4B4B-C724-44C6-80B9-5BA12B66B701}"/>
              </a:ext>
            </a:extLst>
          </p:cNvPr>
          <p:cNvSpPr/>
          <p:nvPr/>
        </p:nvSpPr>
        <p:spPr>
          <a:xfrm>
            <a:off x="2111964" y="3805272"/>
            <a:ext cx="9144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hec</a:t>
            </a:r>
            <a:endParaRPr lang="en-US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4A9A0C-7F59-4669-9803-0F99511DA98B}"/>
              </a:ext>
            </a:extLst>
          </p:cNvPr>
          <p:cNvSpPr/>
          <p:nvPr/>
        </p:nvSpPr>
        <p:spPr>
          <a:xfrm>
            <a:off x="375137" y="1618938"/>
            <a:ext cx="2832758" cy="4182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E98A063-4DCD-426D-9318-58A95C017A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308" y="5239062"/>
            <a:ext cx="497430" cy="497430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7702F553-9ECE-49C8-956D-26766FB1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682" y="3379472"/>
            <a:ext cx="2280467" cy="6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F6AB7A9-C565-4DA9-9078-930F3D4301AF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>
            <a:off x="3026364" y="3504401"/>
            <a:ext cx="2054318" cy="2110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3283D2D-770E-4099-90F7-AC991B5A9544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3026364" y="3715483"/>
            <a:ext cx="2054318" cy="2129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5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Dynatrace</a:t>
            </a:r>
            <a:endParaRPr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A887CE2E-4EF0-4441-9B49-793D46156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24984F-2D71-412F-BB75-142041767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169" y="1870184"/>
            <a:ext cx="1188823" cy="16765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6998E1-3ADA-483F-9185-B176243E4E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169" y="3902402"/>
            <a:ext cx="1188823" cy="16765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46463F5-040C-46FD-B736-BFCE72A446F3}"/>
              </a:ext>
            </a:extLst>
          </p:cNvPr>
          <p:cNvSpPr/>
          <p:nvPr/>
        </p:nvSpPr>
        <p:spPr>
          <a:xfrm>
            <a:off x="2111964" y="3381290"/>
            <a:ext cx="9144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agent</a:t>
            </a:r>
            <a:endParaRPr lang="en-US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9F4B4B-C724-44C6-80B9-5BA12B66B701}"/>
              </a:ext>
            </a:extLst>
          </p:cNvPr>
          <p:cNvSpPr/>
          <p:nvPr/>
        </p:nvSpPr>
        <p:spPr>
          <a:xfrm>
            <a:off x="2111964" y="3805272"/>
            <a:ext cx="9144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dtagent</a:t>
            </a:r>
            <a:endParaRPr lang="en-US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4A9A0C-7F59-4669-9803-0F99511DA98B}"/>
              </a:ext>
            </a:extLst>
          </p:cNvPr>
          <p:cNvSpPr/>
          <p:nvPr/>
        </p:nvSpPr>
        <p:spPr>
          <a:xfrm>
            <a:off x="375137" y="1618938"/>
            <a:ext cx="2832758" cy="4182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E98A063-4DCD-426D-9318-58A95C017A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308" y="5239062"/>
            <a:ext cx="497430" cy="497430"/>
          </a:xfrm>
          <a:prstGeom prst="rect">
            <a:avLst/>
          </a:prstGeom>
        </p:spPr>
      </p:pic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F6AB7A9-C565-4DA9-9078-930F3D4301A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3026364" y="3504401"/>
            <a:ext cx="1976205" cy="423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3283D2D-770E-4099-90F7-AC991B5A954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026364" y="3546729"/>
            <a:ext cx="1976205" cy="3816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94FFB3DF-E113-4B06-A40D-D2AE63B50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569" y="2871707"/>
            <a:ext cx="1350044" cy="1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61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 roadmap:</a:t>
            </a:r>
          </a:p>
          <a:p>
            <a:r>
              <a:rPr lang="en-US" dirty="0"/>
              <a:t>[x] AKS and Kubernetes 101</a:t>
            </a:r>
          </a:p>
          <a:p>
            <a:r>
              <a:rPr lang="en-US" dirty="0"/>
              <a:t>[x] Advanced AKS configuration</a:t>
            </a:r>
          </a:p>
          <a:p>
            <a:r>
              <a:rPr lang="en-US" dirty="0"/>
              <a:t>[x] Implement Immutable AKS Infrastructure on Azure with Bicep</a:t>
            </a:r>
          </a:p>
          <a:p>
            <a:r>
              <a:rPr lang="en-US" dirty="0"/>
              <a:t>[x] GitOps in AKS with Flux</a:t>
            </a:r>
          </a:p>
          <a:p>
            <a:r>
              <a:rPr lang="en-US" dirty="0"/>
              <a:t>[x] Scaling options for applications and clusters in AKS</a:t>
            </a:r>
          </a:p>
          <a:p>
            <a:r>
              <a:rPr lang="en-US" b="1" dirty="0"/>
              <a:t>[  ]</a:t>
            </a:r>
            <a:r>
              <a:rPr lang="en-US" dirty="0"/>
              <a:t> </a:t>
            </a:r>
            <a:r>
              <a:rPr lang="en-US" b="1" dirty="0"/>
              <a:t>Monitoring options in AKS</a:t>
            </a:r>
          </a:p>
          <a:p>
            <a:r>
              <a:rPr lang="en-US" dirty="0"/>
              <a:t>[  ] Landing Zones 101 (???)</a:t>
            </a:r>
          </a:p>
          <a:p>
            <a:r>
              <a:rPr lang="en-US" dirty="0"/>
              <a:t>[  ] Service mesh in AKS with linkerd</a:t>
            </a:r>
          </a:p>
          <a:p>
            <a:r>
              <a:rPr lang="en-US" dirty="0"/>
              <a:t>[  ] Security in AKS</a:t>
            </a:r>
          </a:p>
          <a:p>
            <a:endParaRPr lang="en-US" dirty="0"/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NewRelic</a:t>
            </a:r>
            <a:endParaRPr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A887CE2E-4EF0-4441-9B49-793D46156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24984F-2D71-412F-BB75-142041767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169" y="1870184"/>
            <a:ext cx="1188823" cy="16765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6998E1-3ADA-483F-9185-B176243E4E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169" y="3902402"/>
            <a:ext cx="1188823" cy="16765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46463F5-040C-46FD-B736-BFCE72A446F3}"/>
              </a:ext>
            </a:extLst>
          </p:cNvPr>
          <p:cNvSpPr/>
          <p:nvPr/>
        </p:nvSpPr>
        <p:spPr>
          <a:xfrm>
            <a:off x="2111964" y="3381290"/>
            <a:ext cx="9144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agent</a:t>
            </a:r>
            <a:endParaRPr lang="en-US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9F4B4B-C724-44C6-80B9-5BA12B66B701}"/>
              </a:ext>
            </a:extLst>
          </p:cNvPr>
          <p:cNvSpPr/>
          <p:nvPr/>
        </p:nvSpPr>
        <p:spPr>
          <a:xfrm>
            <a:off x="2111964" y="3805272"/>
            <a:ext cx="9144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dtagent</a:t>
            </a:r>
            <a:endParaRPr lang="en-US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4A9A0C-7F59-4669-9803-0F99511DA98B}"/>
              </a:ext>
            </a:extLst>
          </p:cNvPr>
          <p:cNvSpPr/>
          <p:nvPr/>
        </p:nvSpPr>
        <p:spPr>
          <a:xfrm>
            <a:off x="375137" y="1618938"/>
            <a:ext cx="2832758" cy="4182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E98A063-4DCD-426D-9318-58A95C017A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308" y="5239062"/>
            <a:ext cx="497430" cy="497430"/>
          </a:xfrm>
          <a:prstGeom prst="rect">
            <a:avLst/>
          </a:prstGeom>
        </p:spPr>
      </p:pic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F6AB7A9-C565-4DA9-9078-930F3D4301AF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3026364" y="3504401"/>
            <a:ext cx="2651227" cy="3008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3283D2D-770E-4099-90F7-AC991B5A954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3026364" y="3805272"/>
            <a:ext cx="2651227" cy="1231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>
            <a:extLst>
              <a:ext uri="{FF2B5EF4-FFF2-40B4-BE49-F238E27FC236}">
                <a16:creationId xmlns:a16="http://schemas.microsoft.com/office/drawing/2014/main" id="{776AC1B3-24DB-4163-97D6-66D82A8A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591" y="3347653"/>
            <a:ext cx="1128189" cy="91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1D6429-D28A-4A9D-A402-5B63F82691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2049" y="1561788"/>
            <a:ext cx="6325148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73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Prometheus + Grafana – in cluster</a:t>
            </a:r>
            <a:endParaRPr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A887CE2E-4EF0-4441-9B49-793D46156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24984F-2D71-412F-BB75-142041767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169" y="1870184"/>
            <a:ext cx="1188823" cy="16765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6998E1-3ADA-483F-9185-B176243E4E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169" y="3902402"/>
            <a:ext cx="1188823" cy="16765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46463F5-040C-46FD-B736-BFCE72A446F3}"/>
              </a:ext>
            </a:extLst>
          </p:cNvPr>
          <p:cNvSpPr/>
          <p:nvPr/>
        </p:nvSpPr>
        <p:spPr>
          <a:xfrm>
            <a:off x="2897625" y="1932461"/>
            <a:ext cx="9144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prometehus</a:t>
            </a:r>
            <a:endParaRPr lang="en-US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9F4B4B-C724-44C6-80B9-5BA12B66B701}"/>
              </a:ext>
            </a:extLst>
          </p:cNvPr>
          <p:cNvSpPr/>
          <p:nvPr/>
        </p:nvSpPr>
        <p:spPr>
          <a:xfrm>
            <a:off x="2897625" y="2369094"/>
            <a:ext cx="9144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grafana</a:t>
            </a:r>
            <a:endParaRPr lang="en-US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4A9A0C-7F59-4669-9803-0F99511DA98B}"/>
              </a:ext>
            </a:extLst>
          </p:cNvPr>
          <p:cNvSpPr/>
          <p:nvPr/>
        </p:nvSpPr>
        <p:spPr>
          <a:xfrm>
            <a:off x="375136" y="1618938"/>
            <a:ext cx="4121913" cy="4182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E98A063-4DCD-426D-9318-58A95C017A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308" y="5239062"/>
            <a:ext cx="497430" cy="4974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A98D38-FC64-4372-BB4D-595CF705E3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4166" y="1622512"/>
            <a:ext cx="5685013" cy="217188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80811E-9D73-45B6-9C3C-99A9D77D1A10}"/>
              </a:ext>
            </a:extLst>
          </p:cNvPr>
          <p:cNvSpPr/>
          <p:nvPr/>
        </p:nvSpPr>
        <p:spPr>
          <a:xfrm>
            <a:off x="2897625" y="2805727"/>
            <a:ext cx="914400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alertmanager</a:t>
            </a:r>
            <a:endParaRPr lang="en-US" sz="1000" dirty="0"/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198400F6-C528-4DFC-80B6-E144DE502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790" y="3414884"/>
            <a:ext cx="879713" cy="9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421106F6-8EDD-4055-8C4D-174747999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574" y="4687770"/>
            <a:ext cx="857892" cy="8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69;p15">
            <a:extLst>
              <a:ext uri="{FF2B5EF4-FFF2-40B4-BE49-F238E27FC236}">
                <a16:creationId xmlns:a16="http://schemas.microsoft.com/office/drawing/2014/main" id="{394ECA9D-C13F-48A3-B630-BAA06C2024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4165" y="3902401"/>
            <a:ext cx="5685013" cy="18987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nb-NO" dirty="0"/>
              <a:t>Use port-forward</a:t>
            </a:r>
          </a:p>
        </p:txBody>
      </p:sp>
    </p:spTree>
    <p:extLst>
      <p:ext uri="{BB962C8B-B14F-4D97-AF65-F5344CB8AC3E}">
        <p14:creationId xmlns:p14="http://schemas.microsoft.com/office/powerpoint/2010/main" val="2109321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Securely expose Grafana with AGW + AAD</a:t>
            </a:r>
            <a:endParaRPr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A887CE2E-4EF0-4441-9B49-793D46156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996735D-2D60-4390-8247-222E0DA39413}"/>
              </a:ext>
            </a:extLst>
          </p:cNvPr>
          <p:cNvSpPr/>
          <p:nvPr/>
        </p:nvSpPr>
        <p:spPr>
          <a:xfrm>
            <a:off x="484085" y="3110475"/>
            <a:ext cx="3674378" cy="2080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05C582-C94D-4A3A-BF8E-11DA3E4F69F1}"/>
              </a:ext>
            </a:extLst>
          </p:cNvPr>
          <p:cNvSpPr txBox="1"/>
          <p:nvPr/>
        </p:nvSpPr>
        <p:spPr>
          <a:xfrm>
            <a:off x="490570" y="3090596"/>
            <a:ext cx="54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AKS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F325A0-E410-424B-999B-39100848842A}"/>
              </a:ext>
            </a:extLst>
          </p:cNvPr>
          <p:cNvSpPr/>
          <p:nvPr/>
        </p:nvSpPr>
        <p:spPr>
          <a:xfrm>
            <a:off x="2270739" y="3810194"/>
            <a:ext cx="1370258" cy="647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Grafana </a:t>
            </a:r>
            <a:r>
              <a:rPr lang="nb-NO" sz="1200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nb-NO" sz="1200" dirty="0">
                <a:solidFill>
                  <a:schemeClr val="tx1"/>
                </a:solidFill>
              </a:rPr>
              <a:t>or via ingress  controler</a:t>
            </a:r>
            <a:endParaRPr lang="LID4096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AB8FF6-9C83-438A-8182-8C0E03E10AE5}"/>
              </a:ext>
            </a:extLst>
          </p:cNvPr>
          <p:cNvSpPr/>
          <p:nvPr/>
        </p:nvSpPr>
        <p:spPr>
          <a:xfrm>
            <a:off x="4913472" y="3110475"/>
            <a:ext cx="2265028" cy="2080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E04C2F-7EBE-4843-8105-2EF42A78C733}"/>
              </a:ext>
            </a:extLst>
          </p:cNvPr>
          <p:cNvSpPr txBox="1"/>
          <p:nvPr/>
        </p:nvSpPr>
        <p:spPr>
          <a:xfrm>
            <a:off x="4902235" y="3068408"/>
            <a:ext cx="6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AGW</a:t>
            </a:r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74D596-E0B2-4D65-B84E-7B0C3EE49F30}"/>
              </a:ext>
            </a:extLst>
          </p:cNvPr>
          <p:cNvSpPr/>
          <p:nvPr/>
        </p:nvSpPr>
        <p:spPr>
          <a:xfrm>
            <a:off x="6598030" y="3749195"/>
            <a:ext cx="1066970" cy="526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Listener</a:t>
            </a:r>
            <a:endParaRPr lang="LID4096" sz="1200" dirty="0"/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4BEC4CB3-1363-4EE7-9172-A434A836F433}"/>
              </a:ext>
            </a:extLst>
          </p:cNvPr>
          <p:cNvSpPr/>
          <p:nvPr/>
        </p:nvSpPr>
        <p:spPr>
          <a:xfrm>
            <a:off x="7504823" y="2677027"/>
            <a:ext cx="2521737" cy="369332"/>
          </a:xfrm>
          <a:prstGeom prst="borderCallout1">
            <a:avLst>
              <a:gd name="adj1" fmla="val 108028"/>
              <a:gd name="adj2" fmla="val 28447"/>
              <a:gd name="adj3" fmla="val 294256"/>
              <a:gd name="adj4" fmla="val 62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https</a:t>
            </a:r>
            <a:r>
              <a:rPr lang="en-US" sz="1000" dirty="0">
                <a:sym typeface="Wingdings" panose="05000000000000000000" pitchFamily="2" charset="2"/>
              </a:rPr>
              <a:t>://grafana.iac-labs.no/</a:t>
            </a:r>
            <a:endParaRPr lang="LID4096" sz="1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F8C0E9-827F-4A81-BAEE-30474DFA27C3}"/>
              </a:ext>
            </a:extLst>
          </p:cNvPr>
          <p:cNvCxnSpPr>
            <a:cxnSpLocks/>
            <a:stCxn id="37" idx="1"/>
            <a:endCxn id="24" idx="3"/>
          </p:cNvCxnSpPr>
          <p:nvPr/>
        </p:nvCxnSpPr>
        <p:spPr>
          <a:xfrm flipH="1">
            <a:off x="3640997" y="4133532"/>
            <a:ext cx="1482338" cy="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EB94325-CD4E-4085-8C0D-DFD8A54E81EC}"/>
              </a:ext>
            </a:extLst>
          </p:cNvPr>
          <p:cNvSpPr/>
          <p:nvPr/>
        </p:nvSpPr>
        <p:spPr>
          <a:xfrm>
            <a:off x="5123335" y="3775862"/>
            <a:ext cx="1066223" cy="715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grafana</a:t>
            </a:r>
            <a:endParaRPr lang="en-US" sz="1200" dirty="0"/>
          </a:p>
          <a:p>
            <a:pPr algn="ctr"/>
            <a:r>
              <a:rPr lang="en-US" sz="1200" dirty="0"/>
              <a:t>backend</a:t>
            </a:r>
            <a:endParaRPr lang="LID4096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38703F-88B0-44BE-A858-E6AD6A97A5D4}"/>
              </a:ext>
            </a:extLst>
          </p:cNvPr>
          <p:cNvCxnSpPr>
            <a:cxnSpLocks/>
            <a:stCxn id="29" idx="1"/>
            <a:endCxn id="37" idx="3"/>
          </p:cNvCxnSpPr>
          <p:nvPr/>
        </p:nvCxnSpPr>
        <p:spPr>
          <a:xfrm flipH="1">
            <a:off x="6189558" y="4012581"/>
            <a:ext cx="408472" cy="120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>
            <a:extLst>
              <a:ext uri="{FF2B5EF4-FFF2-40B4-BE49-F238E27FC236}">
                <a16:creationId xmlns:a16="http://schemas.microsoft.com/office/drawing/2014/main" id="{E382DF85-437D-48B0-9568-8AFB55865A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0983" y="3120573"/>
            <a:ext cx="370350" cy="370350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681A2E21-27A5-4479-8AF6-0DD6301E46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03" y="2692975"/>
            <a:ext cx="345969" cy="345969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57E82FC8-75F2-4C61-B3DE-5D778414EE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3581" y="3111886"/>
            <a:ext cx="356180" cy="35618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7453CCB-C062-4742-A51D-7960C0B463B1}"/>
              </a:ext>
            </a:extLst>
          </p:cNvPr>
          <p:cNvGrpSpPr/>
          <p:nvPr/>
        </p:nvGrpSpPr>
        <p:grpSpPr>
          <a:xfrm>
            <a:off x="4228015" y="2331486"/>
            <a:ext cx="593432" cy="809517"/>
            <a:chOff x="11312583" y="1943836"/>
            <a:chExt cx="593432" cy="809517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EB43A12E-4509-4FB5-9D73-61B5DCA94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364342" y="1943836"/>
              <a:ext cx="489914" cy="489914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03E34DD-6D03-4DC6-AC66-3B0E9EB307CE}"/>
                </a:ext>
              </a:extLst>
            </p:cNvPr>
            <p:cNvSpPr txBox="1"/>
            <p:nvPr/>
          </p:nvSpPr>
          <p:spPr>
            <a:xfrm>
              <a:off x="11312583" y="238402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AAD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1577212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Prometheus in cluster + Grafana in cloud</a:t>
            </a:r>
            <a:endParaRPr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A887CE2E-4EF0-4441-9B49-793D46156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5BBBB6C-C15E-45A3-AD4C-94F2B0431CCB}"/>
              </a:ext>
            </a:extLst>
          </p:cNvPr>
          <p:cNvSpPr txBox="1">
            <a:spLocks/>
          </p:cNvSpPr>
          <p:nvPr/>
        </p:nvSpPr>
        <p:spPr>
          <a:xfrm>
            <a:off x="718278" y="1398966"/>
            <a:ext cx="10515600" cy="104624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Securely expose </a:t>
            </a:r>
            <a:r>
              <a:rPr lang="en-US" dirty="0" err="1"/>
              <a:t>Thanos</a:t>
            </a:r>
            <a:r>
              <a:rPr lang="en-US" dirty="0"/>
              <a:t> query endpoint with </a:t>
            </a:r>
            <a:br>
              <a:rPr lang="en-US" dirty="0"/>
            </a:br>
            <a:r>
              <a:rPr lang="en-US" dirty="0" err="1"/>
              <a:t>mTLS</a:t>
            </a:r>
            <a:r>
              <a:rPr lang="en-US" dirty="0"/>
              <a:t> via Azure Application Gateway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96735D-2D60-4390-8247-222E0DA39413}"/>
              </a:ext>
            </a:extLst>
          </p:cNvPr>
          <p:cNvSpPr/>
          <p:nvPr/>
        </p:nvSpPr>
        <p:spPr>
          <a:xfrm>
            <a:off x="484085" y="3110475"/>
            <a:ext cx="3674378" cy="2080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05C582-C94D-4A3A-BF8E-11DA3E4F69F1}"/>
              </a:ext>
            </a:extLst>
          </p:cNvPr>
          <p:cNvSpPr txBox="1"/>
          <p:nvPr/>
        </p:nvSpPr>
        <p:spPr>
          <a:xfrm>
            <a:off x="490570" y="3090596"/>
            <a:ext cx="54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AKS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F325A0-E410-424B-999B-39100848842A}"/>
              </a:ext>
            </a:extLst>
          </p:cNvPr>
          <p:cNvSpPr/>
          <p:nvPr/>
        </p:nvSpPr>
        <p:spPr>
          <a:xfrm>
            <a:off x="2270739" y="3810194"/>
            <a:ext cx="1370258" cy="647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1"/>
                </a:solidFill>
              </a:rPr>
              <a:t>p</a:t>
            </a:r>
            <a:r>
              <a:rPr lang="en-US" sz="1200" dirty="0" err="1">
                <a:solidFill>
                  <a:schemeClr val="tx1"/>
                </a:solidFill>
              </a:rPr>
              <a:t>rometheus</a:t>
            </a:r>
            <a:endParaRPr lang="LID4096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AB8FF6-9C83-438A-8182-8C0E03E10AE5}"/>
              </a:ext>
            </a:extLst>
          </p:cNvPr>
          <p:cNvSpPr/>
          <p:nvPr/>
        </p:nvSpPr>
        <p:spPr>
          <a:xfrm>
            <a:off x="4913472" y="3110475"/>
            <a:ext cx="2265028" cy="2080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E04C2F-7EBE-4843-8105-2EF42A78C733}"/>
              </a:ext>
            </a:extLst>
          </p:cNvPr>
          <p:cNvSpPr txBox="1"/>
          <p:nvPr/>
        </p:nvSpPr>
        <p:spPr>
          <a:xfrm>
            <a:off x="4902235" y="3068408"/>
            <a:ext cx="6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AGW</a:t>
            </a:r>
            <a:endParaRPr lang="LID4096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6617B4-D409-41C8-BD5C-8078707D120C}"/>
              </a:ext>
            </a:extLst>
          </p:cNvPr>
          <p:cNvSpPr/>
          <p:nvPr/>
        </p:nvSpPr>
        <p:spPr>
          <a:xfrm>
            <a:off x="9209596" y="3105130"/>
            <a:ext cx="2265028" cy="2080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B06872-753D-42E9-BE9F-2FA3A0EA56E9}"/>
              </a:ext>
            </a:extLst>
          </p:cNvPr>
          <p:cNvSpPr txBox="1"/>
          <p:nvPr/>
        </p:nvSpPr>
        <p:spPr>
          <a:xfrm>
            <a:off x="9202073" y="3090596"/>
            <a:ext cx="149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Grafana cloud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74D596-E0B2-4D65-B84E-7B0C3EE49F30}"/>
              </a:ext>
            </a:extLst>
          </p:cNvPr>
          <p:cNvSpPr/>
          <p:nvPr/>
        </p:nvSpPr>
        <p:spPr>
          <a:xfrm>
            <a:off x="6598030" y="3749195"/>
            <a:ext cx="1066970" cy="526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Listener</a:t>
            </a:r>
            <a:endParaRPr lang="LID4096" sz="1200" dirty="0"/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4BEC4CB3-1363-4EE7-9172-A434A836F433}"/>
              </a:ext>
            </a:extLst>
          </p:cNvPr>
          <p:cNvSpPr/>
          <p:nvPr/>
        </p:nvSpPr>
        <p:spPr>
          <a:xfrm>
            <a:off x="6598030" y="2646200"/>
            <a:ext cx="2521737" cy="369332"/>
          </a:xfrm>
          <a:prstGeom prst="borderCallout1">
            <a:avLst>
              <a:gd name="adj1" fmla="val 108028"/>
              <a:gd name="adj2" fmla="val 28447"/>
              <a:gd name="adj3" fmla="val 292227"/>
              <a:gd name="adj4" fmla="val 335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https</a:t>
            </a:r>
            <a:r>
              <a:rPr lang="en-US" sz="1000" dirty="0">
                <a:sym typeface="Wingdings" panose="05000000000000000000" pitchFamily="2" charset="2"/>
              </a:rPr>
              <a:t>://prometheus.foobar.no/</a:t>
            </a:r>
            <a:endParaRPr lang="LID4096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FDDF45-BF4E-4C5E-A2F3-43E4D6FDEBCF}"/>
              </a:ext>
            </a:extLst>
          </p:cNvPr>
          <p:cNvSpPr/>
          <p:nvPr/>
        </p:nvSpPr>
        <p:spPr>
          <a:xfrm>
            <a:off x="9335749" y="3638283"/>
            <a:ext cx="1493358" cy="742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Prometheus Data Source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with TLS client auth</a:t>
            </a:r>
            <a:endParaRPr lang="LID4096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3E6DD2-0EC4-4AF3-BCBB-7CF0C2451D33}"/>
              </a:ext>
            </a:extLst>
          </p:cNvPr>
          <p:cNvCxnSpPr>
            <a:cxnSpLocks/>
            <a:stCxn id="31" idx="1"/>
            <a:endCxn id="29" idx="3"/>
          </p:cNvCxnSpPr>
          <p:nvPr/>
        </p:nvCxnSpPr>
        <p:spPr>
          <a:xfrm flipH="1">
            <a:off x="7665000" y="4009287"/>
            <a:ext cx="1670749" cy="3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llout: Line 32">
            <a:extLst>
              <a:ext uri="{FF2B5EF4-FFF2-40B4-BE49-F238E27FC236}">
                <a16:creationId xmlns:a16="http://schemas.microsoft.com/office/drawing/2014/main" id="{86EC16C2-71D4-4B5A-8729-8135C44BE76C}"/>
              </a:ext>
            </a:extLst>
          </p:cNvPr>
          <p:cNvSpPr/>
          <p:nvPr/>
        </p:nvSpPr>
        <p:spPr>
          <a:xfrm>
            <a:off x="7760043" y="5750304"/>
            <a:ext cx="1357711" cy="369332"/>
          </a:xfrm>
          <a:prstGeom prst="borderCallout1">
            <a:avLst>
              <a:gd name="adj1" fmla="val 1703"/>
              <a:gd name="adj2" fmla="val 17503"/>
              <a:gd name="adj3" fmla="val -324970"/>
              <a:gd name="adj4" fmla="val -150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Client cert</a:t>
            </a:r>
            <a:endParaRPr lang="LID4096" sz="1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F8C0E9-827F-4A81-BAEE-30474DFA27C3}"/>
              </a:ext>
            </a:extLst>
          </p:cNvPr>
          <p:cNvCxnSpPr>
            <a:cxnSpLocks/>
            <a:stCxn id="37" idx="1"/>
            <a:endCxn id="24" idx="3"/>
          </p:cNvCxnSpPr>
          <p:nvPr/>
        </p:nvCxnSpPr>
        <p:spPr>
          <a:xfrm flipH="1">
            <a:off x="3640997" y="4133532"/>
            <a:ext cx="1482338" cy="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43169526-F9D4-4C22-9286-4D756191BA49}"/>
              </a:ext>
            </a:extLst>
          </p:cNvPr>
          <p:cNvSpPr/>
          <p:nvPr/>
        </p:nvSpPr>
        <p:spPr>
          <a:xfrm>
            <a:off x="7760044" y="5751725"/>
            <a:ext cx="2034493" cy="369332"/>
          </a:xfrm>
          <a:prstGeom prst="borderCallout1">
            <a:avLst>
              <a:gd name="adj1" fmla="val -5112"/>
              <a:gd name="adj2" fmla="val 94121"/>
              <a:gd name="adj3" fmla="val -367490"/>
              <a:gd name="adj4" fmla="val 1378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Self-signed client certificate </a:t>
            </a:r>
          </a:p>
          <a:p>
            <a:pPr algn="ctr"/>
            <a:r>
              <a:rPr lang="en-US" sz="1000" dirty="0"/>
              <a:t>CN=</a:t>
            </a:r>
            <a:r>
              <a:rPr lang="en-US" sz="1000" dirty="0">
                <a:sym typeface="Wingdings" panose="05000000000000000000" pitchFamily="2" charset="2"/>
              </a:rPr>
              <a:t> prometheus.foobar.no</a:t>
            </a:r>
            <a:endParaRPr lang="LID4096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4CF899-B3DA-4125-856C-3E8562F51D79}"/>
              </a:ext>
            </a:extLst>
          </p:cNvPr>
          <p:cNvSpPr/>
          <p:nvPr/>
        </p:nvSpPr>
        <p:spPr>
          <a:xfrm>
            <a:off x="6598030" y="4407653"/>
            <a:ext cx="1066970" cy="250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SSL policy</a:t>
            </a:r>
            <a:endParaRPr lang="LID4096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B94325-CD4E-4085-8C0D-DFD8A54E81EC}"/>
              </a:ext>
            </a:extLst>
          </p:cNvPr>
          <p:cNvSpPr/>
          <p:nvPr/>
        </p:nvSpPr>
        <p:spPr>
          <a:xfrm>
            <a:off x="5123335" y="3775862"/>
            <a:ext cx="1066223" cy="715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prometheus</a:t>
            </a:r>
            <a:endParaRPr lang="en-US" sz="1200" dirty="0"/>
          </a:p>
          <a:p>
            <a:pPr algn="ctr"/>
            <a:r>
              <a:rPr lang="en-US" sz="1200" dirty="0"/>
              <a:t>backend</a:t>
            </a:r>
            <a:endParaRPr lang="LID4096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38703F-88B0-44BE-A858-E6AD6A97A5D4}"/>
              </a:ext>
            </a:extLst>
          </p:cNvPr>
          <p:cNvCxnSpPr>
            <a:cxnSpLocks/>
            <a:stCxn id="29" idx="1"/>
            <a:endCxn id="37" idx="3"/>
          </p:cNvCxnSpPr>
          <p:nvPr/>
        </p:nvCxnSpPr>
        <p:spPr>
          <a:xfrm flipH="1">
            <a:off x="6189558" y="4012581"/>
            <a:ext cx="408472" cy="120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>
            <a:extLst>
              <a:ext uri="{FF2B5EF4-FFF2-40B4-BE49-F238E27FC236}">
                <a16:creationId xmlns:a16="http://schemas.microsoft.com/office/drawing/2014/main" id="{E382DF85-437D-48B0-9568-8AFB55865A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0983" y="3120573"/>
            <a:ext cx="370350" cy="370350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681A2E21-27A5-4479-8AF6-0DD6301E46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418" y="3144954"/>
            <a:ext cx="345969" cy="345969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57E82FC8-75F2-4C61-B3DE-5D778414EE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3581" y="3111886"/>
            <a:ext cx="356180" cy="35618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7453CCB-C062-4742-A51D-7960C0B463B1}"/>
              </a:ext>
            </a:extLst>
          </p:cNvPr>
          <p:cNvGrpSpPr/>
          <p:nvPr/>
        </p:nvGrpSpPr>
        <p:grpSpPr>
          <a:xfrm>
            <a:off x="11345694" y="1974160"/>
            <a:ext cx="593432" cy="809517"/>
            <a:chOff x="11312583" y="1943836"/>
            <a:chExt cx="593432" cy="809517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EB43A12E-4509-4FB5-9D73-61B5DCA94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364342" y="1943836"/>
              <a:ext cx="489914" cy="489914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03E34DD-6D03-4DC6-AC66-3B0E9EB307CE}"/>
                </a:ext>
              </a:extLst>
            </p:cNvPr>
            <p:cNvSpPr txBox="1"/>
            <p:nvPr/>
          </p:nvSpPr>
          <p:spPr>
            <a:xfrm>
              <a:off x="11312583" y="238402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AAD</a:t>
              </a:r>
              <a:endParaRPr lang="LID4096" dirty="0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316E0E4-02D0-4D1C-BA36-DDB218A2E5D2}"/>
              </a:ext>
            </a:extLst>
          </p:cNvPr>
          <p:cNvCxnSpPr>
            <a:cxnSpLocks/>
          </p:cNvCxnSpPr>
          <p:nvPr/>
        </p:nvCxnSpPr>
        <p:spPr>
          <a:xfrm>
            <a:off x="10342110" y="2599011"/>
            <a:ext cx="0" cy="5215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76EC811-E81E-47A8-A7ED-BBC67F6CB803}"/>
              </a:ext>
            </a:extLst>
          </p:cNvPr>
          <p:cNvSpPr txBox="1"/>
          <p:nvPr/>
        </p:nvSpPr>
        <p:spPr>
          <a:xfrm>
            <a:off x="9057940" y="2085033"/>
            <a:ext cx="231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https://foobar.grafana.net</a:t>
            </a:r>
          </a:p>
          <a:p>
            <a:pPr algn="ctr"/>
            <a:r>
              <a:rPr lang="en-US" sz="1400" dirty="0"/>
              <a:t>Signup with SAML</a:t>
            </a:r>
            <a:endParaRPr lang="LID4096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908E27-AFD3-4A4E-94D6-77CA1DE4C441}"/>
              </a:ext>
            </a:extLst>
          </p:cNvPr>
          <p:cNvSpPr/>
          <p:nvPr/>
        </p:nvSpPr>
        <p:spPr>
          <a:xfrm>
            <a:off x="9794537" y="4773680"/>
            <a:ext cx="1133011" cy="238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01E8F7-F2D6-4E5B-BA22-D3C18BA58426}"/>
              </a:ext>
            </a:extLst>
          </p:cNvPr>
          <p:cNvSpPr/>
          <p:nvPr/>
        </p:nvSpPr>
        <p:spPr>
          <a:xfrm>
            <a:off x="9745857" y="4697836"/>
            <a:ext cx="1133011" cy="238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7DD898-995F-484C-98D2-70ACFC5E7723}"/>
              </a:ext>
            </a:extLst>
          </p:cNvPr>
          <p:cNvSpPr/>
          <p:nvPr/>
        </p:nvSpPr>
        <p:spPr>
          <a:xfrm>
            <a:off x="9696096" y="4638743"/>
            <a:ext cx="1133011" cy="238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Dashboards</a:t>
            </a:r>
            <a:endParaRPr lang="LID4096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76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614234" y="2354401"/>
            <a:ext cx="4274710" cy="1522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Lab-01, 02, 03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00D286B5-A866-4A52-B2B7-86348B377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2" name="Google Shape;56;p13">
            <a:extLst>
              <a:ext uri="{FF2B5EF4-FFF2-40B4-BE49-F238E27FC236}">
                <a16:creationId xmlns:a16="http://schemas.microsoft.com/office/drawing/2014/main" id="{52A88978-0296-4319-A9F7-ADA686966AA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0D26F3E-A5AA-4D05-9399-FBC48A6F16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4108" y="2594084"/>
            <a:ext cx="2030226" cy="203022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B6E264E-B499-4559-AF77-0A4B493CDF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1921" y="1067140"/>
            <a:ext cx="854079" cy="854079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49BA8769-267F-47C9-8E0B-DF3F064D3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71" y="1555670"/>
            <a:ext cx="879713" cy="9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C95D1821-6AF6-472A-B741-FFACE9A44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633" y="2323923"/>
            <a:ext cx="857892" cy="8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633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D4C39-42D6-45D1-9E0D-E17B505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15" y="1014786"/>
            <a:ext cx="6527731" cy="4684974"/>
          </a:xfrm>
          <a:prstGeom prst="rect">
            <a:avLst/>
          </a:prstGeom>
        </p:spPr>
      </p:pic>
      <p:pic>
        <p:nvPicPr>
          <p:cNvPr id="4" name="Graphic 4">
            <a:extLst>
              <a:ext uri="{FF2B5EF4-FFF2-40B4-BE49-F238E27FC236}">
                <a16:creationId xmlns:a16="http://schemas.microsoft.com/office/drawing/2014/main" id="{0DFA98A8-5A4D-49E4-832A-BB2FD120F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0A29C5F4-A042-4CF1-B499-7EC5D0A4F14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19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 roadmap:</a:t>
            </a:r>
          </a:p>
          <a:p>
            <a:r>
              <a:rPr lang="en-US" dirty="0"/>
              <a:t>[x] AKS and Kubernetes 101</a:t>
            </a:r>
          </a:p>
          <a:p>
            <a:r>
              <a:rPr lang="en-US" dirty="0"/>
              <a:t>[x] Advanced AKS configuration</a:t>
            </a:r>
          </a:p>
          <a:p>
            <a:r>
              <a:rPr lang="en-US" dirty="0"/>
              <a:t>[x] Implement Immutable AKS Infrastructure on Azure with Bicep</a:t>
            </a:r>
          </a:p>
          <a:p>
            <a:r>
              <a:rPr lang="en-US" dirty="0"/>
              <a:t>[x] GitOps in AKS with Flux</a:t>
            </a:r>
          </a:p>
          <a:p>
            <a:r>
              <a:rPr lang="en-US" dirty="0"/>
              <a:t>[x] Scaling options for applications and clusters in AKS</a:t>
            </a:r>
          </a:p>
          <a:p>
            <a:r>
              <a:rPr lang="en-US" b="1" dirty="0"/>
              <a:t>[  ]</a:t>
            </a:r>
            <a:r>
              <a:rPr lang="en-US" dirty="0"/>
              <a:t> </a:t>
            </a:r>
            <a:r>
              <a:rPr lang="en-US" b="1" dirty="0"/>
              <a:t>Monitoring options in AKS</a:t>
            </a:r>
          </a:p>
          <a:p>
            <a:r>
              <a:rPr lang="en-US" dirty="0"/>
              <a:t>[  ] Landing Zones 101 (???)</a:t>
            </a:r>
          </a:p>
          <a:p>
            <a:r>
              <a:rPr lang="en-US" dirty="0"/>
              <a:t>[  ] Service mesh in AKS with linkerd</a:t>
            </a:r>
          </a:p>
          <a:p>
            <a:r>
              <a:rPr lang="en-US" dirty="0"/>
              <a:t>[  ] Security in AKS</a:t>
            </a:r>
          </a:p>
          <a:p>
            <a:endParaRPr lang="en-US" dirty="0"/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83" y="4618836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DF6DC820-B7C7-4CAC-85F9-66A277898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done with lab,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workshop main page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07B61BD1-367F-4901-8B0F-609DA9F41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E8D7B-5343-4BD4-A317-8541FBEC5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215" y="5151069"/>
            <a:ext cx="3810330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40586" y="2323923"/>
            <a:ext cx="4689240" cy="2210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Monitoring in general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DCA261C-CB9C-438E-83DA-373119F6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5D6A8592-4B29-429E-A8AC-240C35AA1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F4373E4-48DF-412B-9CE6-8584724DC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91681" y="2696044"/>
            <a:ext cx="2030226" cy="203022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BB09C72-8DAC-4FCE-8FE6-F31EDAEF7E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1921" y="1067140"/>
            <a:ext cx="854079" cy="854079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F4D1D290-54D7-487E-A77C-12CF6AF8B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71" y="1555670"/>
            <a:ext cx="879713" cy="9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E988090C-0A67-402F-AC5B-91295D43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633" y="2323923"/>
            <a:ext cx="857892" cy="8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96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Monitoring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7C0063B-9A71-4A6B-8865-B54EC07D94B6}"/>
              </a:ext>
            </a:extLst>
          </p:cNvPr>
          <p:cNvGraphicFramePr/>
          <p:nvPr/>
        </p:nvGraphicFramePr>
        <p:xfrm>
          <a:off x="415600" y="1536633"/>
          <a:ext cx="11360800" cy="455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A887CE2E-4EF0-4441-9B49-793D46156C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Monitoring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7C0063B-9A71-4A6B-8865-B54EC07D9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780647"/>
              </p:ext>
            </p:extLst>
          </p:nvPr>
        </p:nvGraphicFramePr>
        <p:xfrm>
          <a:off x="415600" y="1536633"/>
          <a:ext cx="11360800" cy="455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A887CE2E-4EF0-4441-9B49-793D46156C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5CFA46-12AA-4965-B4DE-E8C6FA9A21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77114" y="4263538"/>
            <a:ext cx="3451157" cy="1099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D27535-8C74-4716-82D0-42A6E4413A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83908" y="4263538"/>
            <a:ext cx="3040643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6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Monitoring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7C0063B-9A71-4A6B-8865-B54EC07D9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058379"/>
              </p:ext>
            </p:extLst>
          </p:nvPr>
        </p:nvGraphicFramePr>
        <p:xfrm>
          <a:off x="415600" y="1536633"/>
          <a:ext cx="11360800" cy="455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A887CE2E-4EF0-4441-9B49-793D46156C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D33840-2734-4887-8496-0326DB6DA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360" y="2423006"/>
            <a:ext cx="525199" cy="56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E6C5790-F5DB-4854-A121-EE0A06A0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80" y="2423006"/>
            <a:ext cx="571506" cy="56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3AD884-487C-4CF3-B7AD-B4DCD13A8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41" y="2537506"/>
            <a:ext cx="1268409" cy="37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BA47394E-9731-4D1F-BED7-150FA593B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52" y="2423006"/>
            <a:ext cx="702071" cy="56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991003F-E968-4A38-B204-A329C82D5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662" y="4574536"/>
            <a:ext cx="1268409" cy="37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812F745B-AFB5-4F5D-B9FB-B2DB58B56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533" y="4378766"/>
            <a:ext cx="702071" cy="56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6905E5F-A929-4370-B622-7E15916BF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943" y="2429342"/>
            <a:ext cx="582799" cy="58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D03DFFD-51B8-40E8-B716-98B61979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507" y="2436453"/>
            <a:ext cx="1183708" cy="41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FBAD96D1-8564-4687-8258-933259DD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923" y="2515599"/>
            <a:ext cx="1183708" cy="41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243606C-7308-47D5-A922-C2A3BEAC08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38357" y="2350400"/>
            <a:ext cx="665515" cy="66551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E3B5D85-FD1F-4DD9-9FC5-9407CE1FEC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79146" y="2387983"/>
            <a:ext cx="665515" cy="6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2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9146</TotalTime>
  <Words>1053</Words>
  <Application>Microsoft Office PowerPoint</Application>
  <PresentationFormat>Widescreen</PresentationFormat>
  <Paragraphs>152</Paragraphs>
  <Slides>25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Comic Sans MS</vt:lpstr>
      <vt:lpstr>Lab Grotesque</vt:lpstr>
      <vt:lpstr>Segoe UI</vt:lpstr>
      <vt:lpstr>1_Office Theme</vt:lpstr>
      <vt:lpstr>PowerPoint Presentation</vt:lpstr>
      <vt:lpstr>Infrastructure as Code User Group roadmap</vt:lpstr>
      <vt:lpstr>Infrastructure as Code User Group roadmap</vt:lpstr>
      <vt:lpstr>Microsoft Teams 101</vt:lpstr>
      <vt:lpstr>Practical information</vt:lpstr>
      <vt:lpstr>PowerPoint Presentation</vt:lpstr>
      <vt:lpstr>Monitoring</vt:lpstr>
      <vt:lpstr>Monitoring</vt:lpstr>
      <vt:lpstr>Monitoring</vt:lpstr>
      <vt:lpstr>Monitoring</vt:lpstr>
      <vt:lpstr>PowerPoint Presentation</vt:lpstr>
      <vt:lpstr>Container insights overview</vt:lpstr>
      <vt:lpstr>Container insights overview</vt:lpstr>
      <vt:lpstr>Container insights overview</vt:lpstr>
      <vt:lpstr>Container insights overview</vt:lpstr>
      <vt:lpstr>Container insights overview</vt:lpstr>
      <vt:lpstr>What if monitoring platform already exists?</vt:lpstr>
      <vt:lpstr>Splunk</vt:lpstr>
      <vt:lpstr>Dynatrace</vt:lpstr>
      <vt:lpstr>NewRelic</vt:lpstr>
      <vt:lpstr>Prometheus + Grafana – in cluster</vt:lpstr>
      <vt:lpstr>Securely expose Grafana with AGW + AAD</vt:lpstr>
      <vt:lpstr>Prometheus in cluster + Grafana in cloud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138</cp:revision>
  <dcterms:created xsi:type="dcterms:W3CDTF">2021-09-08T19:49:35Z</dcterms:created>
  <dcterms:modified xsi:type="dcterms:W3CDTF">2022-02-17T14:20:14Z</dcterms:modified>
</cp:coreProperties>
</file>