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7"/>
  </p:notesMasterIdLst>
  <p:sldIdLst>
    <p:sldId id="256" r:id="rId2"/>
    <p:sldId id="257" r:id="rId3"/>
    <p:sldId id="258" r:id="rId4"/>
    <p:sldId id="260" r:id="rId5"/>
    <p:sldId id="259" r:id="rId6"/>
    <p:sldId id="283" r:id="rId7"/>
    <p:sldId id="288" r:id="rId8"/>
    <p:sldId id="278" r:id="rId9"/>
    <p:sldId id="287" r:id="rId10"/>
    <p:sldId id="289" r:id="rId11"/>
    <p:sldId id="313" r:id="rId12"/>
    <p:sldId id="267" r:id="rId13"/>
    <p:sldId id="290" r:id="rId14"/>
    <p:sldId id="291" r:id="rId15"/>
    <p:sldId id="268" r:id="rId16"/>
    <p:sldId id="269" r:id="rId17"/>
    <p:sldId id="272" r:id="rId18"/>
    <p:sldId id="314" r:id="rId19"/>
    <p:sldId id="282" r:id="rId20"/>
    <p:sldId id="281" r:id="rId21"/>
    <p:sldId id="316" r:id="rId22"/>
    <p:sldId id="315" r:id="rId23"/>
    <p:sldId id="276" r:id="rId24"/>
    <p:sldId id="279" r:id="rId25"/>
    <p:sldId id="280"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139" autoAdjust="0"/>
  </p:normalViewPr>
  <p:slideViewPr>
    <p:cSldViewPr snapToGrid="0">
      <p:cViewPr varScale="1">
        <p:scale>
          <a:sx n="123" d="100"/>
          <a:sy n="123" d="100"/>
        </p:scale>
        <p:origin x="1254"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microsoft.com/en-us/azure/frontdoor/front-door-overview"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docs.microsoft.com/en-us/azure/load-balancer/load-balancer-overview" TargetMode="External"/><Relationship Id="rId5" Type="http://schemas.openxmlformats.org/officeDocument/2006/relationships/hyperlink" Target="https://docs.microsoft.com/en-us/azure/application-gateway/overview" TargetMode="External"/><Relationship Id="rId4" Type="http://schemas.openxmlformats.org/officeDocument/2006/relationships/hyperlink" Target="https://docs.microsoft.com/en-us/azure/traffic-manager/traffic-manager-overview"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azure/frontdoor/front-door-overview"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s://docs.microsoft.com/en-us/azure/load-balancer/load-balancer-overview" TargetMode="External"/><Relationship Id="rId5" Type="http://schemas.openxmlformats.org/officeDocument/2006/relationships/hyperlink" Target="https://docs.microsoft.com/en-us/azure/application-gateway/overview" TargetMode="External"/><Relationship Id="rId4" Type="http://schemas.openxmlformats.org/officeDocument/2006/relationships/hyperlink" Target="https://docs.microsoft.com/en-us/azure/traffic-manager/traffic-manager-overview"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microsoft.com/en-us/azure/frontdoor/front-door-overview"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docs.microsoft.com/en-us/azure/load-balancer/load-balancer-overview" TargetMode="External"/><Relationship Id="rId5" Type="http://schemas.openxmlformats.org/officeDocument/2006/relationships/hyperlink" Target="https://docs.microsoft.com/en-us/azure/application-gateway/overview" TargetMode="External"/><Relationship Id="rId4" Type="http://schemas.openxmlformats.org/officeDocument/2006/relationships/hyperlink" Target="https://docs.microsoft.com/en-us/azure/traffic-manager/traffic-manager-overview"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microsoft.com/en-us/azure/frontdoor/front-door-overview"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s://docs.microsoft.com/en-us/azure/load-balancer/load-balancer-overview" TargetMode="External"/><Relationship Id="rId5" Type="http://schemas.openxmlformats.org/officeDocument/2006/relationships/hyperlink" Target="https://docs.microsoft.com/en-us/azure/application-gateway/overview" TargetMode="External"/><Relationship Id="rId4" Type="http://schemas.openxmlformats.org/officeDocument/2006/relationships/hyperlink" Target="https://docs.microsoft.com/en-us/azure/traffic-manager/traffic-manager-overview"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nb-NO" dirty="0"/>
              <a:t>1:30</a:t>
            </a:r>
          </a:p>
          <a:p>
            <a:endParaRPr lang="nb-NO" dirty="0"/>
          </a:p>
          <a:p>
            <a:r>
              <a:rPr lang="nb-NO" dirty="0"/>
              <a:t>All changes at v1 infra was done with active production traffic and that made them a hight risk changes. If something goes wrong it will immidiately affect our customers.</a:t>
            </a:r>
          </a:p>
          <a:p>
            <a:r>
              <a:rPr lang="nb-NO" dirty="0"/>
              <a:t>Becuase of that they needed to be planned in advanced, coordinated with Command Center and only be done at the dedicated maintenence windows. Normally at the weekend and at the middle of the night.</a:t>
            </a:r>
          </a:p>
          <a:p>
            <a:r>
              <a:rPr lang="nb-NO" dirty="0"/>
              <a:t>In addition to that, some of the changes, like AKS upgrade was a highly stresfull operations. </a:t>
            </a:r>
          </a:p>
          <a:p>
            <a:r>
              <a:rPr lang="nb-NO" dirty="0"/>
              <a:t>Prod cluster upgrade takes approx 3 hours to upgrade.  Now imagine the person who is sitting at night and starting the upgrade. When he runs the script, for the next 3 hours, hes just sit and hope for the best. </a:t>
            </a:r>
          </a:p>
          <a:p>
            <a:r>
              <a:rPr lang="nb-NO" dirty="0"/>
              <a:t>It’s not possible to do end-to-end testing of he new cluster, becuase only one version of AKS can receive the trfafic  and for the same reason, it’s not posible to do a canary testing.</a:t>
            </a:r>
          </a:p>
          <a:p>
            <a:endParaRPr lang="nb-NO" dirty="0"/>
          </a:p>
          <a:p>
            <a:endParaRPr lang="nb-NO" dirty="0"/>
          </a:p>
        </p:txBody>
      </p:sp>
      <p:sp>
        <p:nvSpPr>
          <p:cNvPr id="4" name="Slide Number Placeholder 3"/>
          <p:cNvSpPr>
            <a:spLocks noGrp="1"/>
          </p:cNvSpPr>
          <p:nvPr>
            <p:ph type="sldNum" sz="quarter" idx="5"/>
          </p:nvPr>
        </p:nvSpPr>
        <p:spPr/>
        <p:txBody>
          <a:bodyPr/>
          <a:lstStyle/>
          <a:p>
            <a:fld id="{732F9D6F-CB08-48FB-827A-1E8A35B02598}" type="slidenum">
              <a:rPr lang="nb-NO" smtClean="0"/>
              <a:t>10</a:t>
            </a:fld>
            <a:endParaRPr lang="nb-NO"/>
          </a:p>
        </p:txBody>
      </p:sp>
    </p:spTree>
    <p:extLst>
      <p:ext uri="{BB962C8B-B14F-4D97-AF65-F5344CB8AC3E}">
        <p14:creationId xmlns:p14="http://schemas.microsoft.com/office/powerpoint/2010/main" val="2154350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2:30</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Let’s define what mutable infrastructure is.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Mutable means that infrastructure that is capable of being modified in place on regular basis. </a:t>
            </a:r>
          </a:p>
          <a:p>
            <a:r>
              <a:rPr lang="en-US" sz="1200" b="0" i="0" kern="1200" dirty="0">
                <a:solidFill>
                  <a:schemeClr val="tx1"/>
                </a:solidFill>
                <a:effectLst/>
                <a:latin typeface="+mn-lt"/>
                <a:ea typeface="+mn-ea"/>
                <a:cs typeface="+mn-cs"/>
              </a:rPr>
              <a:t>In our example, when we upgraded AKS from version 1.15.10 to 1.16.7 we mutated existing AKS cluster instance. </a:t>
            </a:r>
          </a:p>
          <a:p>
            <a:r>
              <a:rPr lang="en-US" sz="1200" b="0" i="0" kern="1200" dirty="0">
                <a:solidFill>
                  <a:schemeClr val="tx1"/>
                </a:solidFill>
                <a:effectLst/>
                <a:latin typeface="+mn-lt"/>
                <a:ea typeface="+mn-ea"/>
                <a:cs typeface="+mn-cs"/>
              </a:rPr>
              <a:t>The same was with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When we added new subnets to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we changed the same instance of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in place.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What are the pros and cons of mutable infra?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Pros: </a:t>
            </a:r>
          </a:p>
          <a:p>
            <a:r>
              <a:rPr lang="en-US" sz="1200" b="0" i="0" kern="1200" dirty="0">
                <a:solidFill>
                  <a:schemeClr val="tx1"/>
                </a:solidFill>
                <a:effectLst/>
                <a:latin typeface="+mn-lt"/>
                <a:ea typeface="+mn-ea"/>
                <a:cs typeface="+mn-cs"/>
              </a:rPr>
              <a:t>It’s simple. You provision it once and you changing it. </a:t>
            </a:r>
          </a:p>
          <a:p>
            <a:r>
              <a:rPr lang="en-US" sz="1200" b="0" i="0" kern="1200" dirty="0">
                <a:solidFill>
                  <a:schemeClr val="tx1"/>
                </a:solidFill>
                <a:effectLst/>
                <a:latin typeface="+mn-lt"/>
                <a:ea typeface="+mn-ea"/>
                <a:cs typeface="+mn-cs"/>
              </a:rPr>
              <a:t>It’s fast to apply changes. Update AGW takes 20 min, provision  new instance takes 45 min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Cons:</a:t>
            </a:r>
          </a:p>
          <a:p>
            <a:r>
              <a:rPr lang="en-US" sz="1200" b="0" i="0" kern="1200" dirty="0">
                <a:solidFill>
                  <a:schemeClr val="tx1"/>
                </a:solidFill>
                <a:effectLst/>
                <a:latin typeface="+mn-lt"/>
                <a:ea typeface="+mn-ea"/>
                <a:cs typeface="+mn-cs"/>
              </a:rPr>
              <a:t>Configurational drift – we all know when infrastructure is changing in place, it’s very easy to do some shortcuts and apply changes from the portal and that leads to chaos.</a:t>
            </a:r>
          </a:p>
          <a:p>
            <a:r>
              <a:rPr lang="en-US" sz="1200" b="0" i="0" kern="1200" dirty="0">
                <a:solidFill>
                  <a:schemeClr val="tx1"/>
                </a:solidFill>
                <a:effectLst/>
                <a:latin typeface="+mn-lt"/>
                <a:ea typeface="+mn-ea"/>
                <a:cs typeface="+mn-cs"/>
              </a:rPr>
              <a:t>There is a chance that upgrade will fail and then you can be out of business</a:t>
            </a:r>
          </a:p>
          <a:p>
            <a:r>
              <a:rPr lang="en-US" sz="1200" b="0" i="0" kern="1200" dirty="0">
                <a:solidFill>
                  <a:schemeClr val="tx1"/>
                </a:solidFill>
                <a:effectLst/>
                <a:latin typeface="+mn-lt"/>
                <a:ea typeface="+mn-ea"/>
                <a:cs typeface="+mn-cs"/>
              </a:rPr>
              <a:t>It’s not possible to rollback upgrade, for instance if you upgrade AKS to version 1.16.7 and then found that something doesn’t work, you can’t </a:t>
            </a:r>
            <a:r>
              <a:rPr lang="en-US" sz="1200" b="0" i="0" kern="1200" dirty="0" err="1">
                <a:solidFill>
                  <a:schemeClr val="tx1"/>
                </a:solidFill>
                <a:effectLst/>
                <a:latin typeface="+mn-lt"/>
                <a:ea typeface="+mn-ea"/>
                <a:cs typeface="+mn-cs"/>
              </a:rPr>
              <a:t>rolleback</a:t>
            </a:r>
            <a:r>
              <a:rPr lang="en-US" sz="1200" b="0" i="0" kern="1200" dirty="0">
                <a:solidFill>
                  <a:schemeClr val="tx1"/>
                </a:solidFill>
                <a:effectLst/>
                <a:latin typeface="+mn-lt"/>
                <a:ea typeface="+mn-ea"/>
                <a:cs typeface="+mn-cs"/>
              </a:rPr>
              <a:t> to 1.15.10. You have to re-provision new cluster.</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32F9D6F-CB08-48FB-827A-1E8A35B02598}" type="slidenum">
              <a:rPr lang="nb-NO" smtClean="0"/>
              <a:t>11</a:t>
            </a:fld>
            <a:endParaRPr lang="nb-NO"/>
          </a:p>
        </p:txBody>
      </p:sp>
    </p:spTree>
    <p:extLst>
      <p:ext uri="{BB962C8B-B14F-4D97-AF65-F5344CB8AC3E}">
        <p14:creationId xmlns:p14="http://schemas.microsoft.com/office/powerpoint/2010/main" val="2593775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1:30</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“immutable” is the antonym of “mutable,” meaning “unchanging or unable to change.” </a:t>
            </a:r>
          </a:p>
          <a:p>
            <a:r>
              <a:rPr lang="en-US" sz="1200" b="0" i="0" kern="1200" dirty="0">
                <a:solidFill>
                  <a:schemeClr val="tx1"/>
                </a:solidFill>
                <a:effectLst/>
                <a:latin typeface="+mn-lt"/>
                <a:ea typeface="+mn-ea"/>
                <a:cs typeface="+mn-cs"/>
              </a:rPr>
              <a:t>Immutable infrastructure is infrastructure that, once deployed, cannot be modified. </a:t>
            </a:r>
          </a:p>
          <a:p>
            <a:r>
              <a:rPr lang="en-US" sz="1200" b="0" i="0" kern="1200" dirty="0">
                <a:solidFill>
                  <a:schemeClr val="tx1"/>
                </a:solidFill>
                <a:effectLst/>
                <a:latin typeface="+mn-lt"/>
                <a:ea typeface="+mn-ea"/>
                <a:cs typeface="+mn-cs"/>
              </a:rPr>
              <a:t>It allows you to test your infrastructure or your applications under the new </a:t>
            </a:r>
            <a:r>
              <a:rPr lang="en-US" sz="1200" b="0" i="0" kern="1200" dirty="0" err="1">
                <a:solidFill>
                  <a:schemeClr val="tx1"/>
                </a:solidFill>
                <a:effectLst/>
                <a:latin typeface="+mn-lt"/>
                <a:ea typeface="+mn-ea"/>
                <a:cs typeface="+mn-cs"/>
              </a:rPr>
              <a:t>infrastetucture</a:t>
            </a:r>
            <a:r>
              <a:rPr lang="en-US" sz="1200" b="0" i="0" kern="1200" dirty="0">
                <a:solidFill>
                  <a:schemeClr val="tx1"/>
                </a:solidFill>
                <a:effectLst/>
                <a:latin typeface="+mn-lt"/>
                <a:ea typeface="+mn-ea"/>
                <a:cs typeface="+mn-cs"/>
              </a:rPr>
              <a:t> before you opens it up for the users.</a:t>
            </a:r>
          </a:p>
          <a:p>
            <a:r>
              <a:rPr lang="en-US" sz="1200" b="0" i="0" kern="1200" dirty="0">
                <a:solidFill>
                  <a:schemeClr val="tx1"/>
                </a:solidFill>
                <a:effectLst/>
                <a:latin typeface="+mn-lt"/>
                <a:ea typeface="+mn-ea"/>
                <a:cs typeface="+mn-cs"/>
              </a:rPr>
              <a:t>It allows you to do a canary testing, when you send small percentage of you traffic to the new version, </a:t>
            </a:r>
            <a:r>
              <a:rPr lang="en-US" sz="1200" b="0" i="0" kern="1200" dirty="0" err="1">
                <a:solidFill>
                  <a:schemeClr val="tx1"/>
                </a:solidFill>
                <a:effectLst/>
                <a:latin typeface="+mn-lt"/>
                <a:ea typeface="+mn-ea"/>
                <a:cs typeface="+mn-cs"/>
              </a:rPr>
              <a:t>observ</a:t>
            </a:r>
            <a:r>
              <a:rPr lang="en-US" sz="1200" b="0" i="0" kern="1200" dirty="0">
                <a:solidFill>
                  <a:schemeClr val="tx1"/>
                </a:solidFill>
                <a:effectLst/>
                <a:latin typeface="+mn-lt"/>
                <a:ea typeface="+mn-ea"/>
                <a:cs typeface="+mn-cs"/>
              </a:rPr>
              <a:t> the behavior and when everything is good, switch all traffic. </a:t>
            </a:r>
          </a:p>
          <a:p>
            <a:r>
              <a:rPr lang="en-US" sz="1200" b="0" i="0" kern="1200" dirty="0">
                <a:solidFill>
                  <a:schemeClr val="tx1"/>
                </a:solidFill>
                <a:effectLst/>
                <a:latin typeface="+mn-lt"/>
                <a:ea typeface="+mn-ea"/>
                <a:cs typeface="+mn-cs"/>
              </a:rPr>
              <a:t>If new version doesn’t work well, you still have the old one available and you can switch your traffic back to the old infra.</a:t>
            </a:r>
          </a:p>
          <a:p>
            <a:r>
              <a:rPr lang="en-US" sz="1200" b="0" i="0" kern="1200" dirty="0">
                <a:solidFill>
                  <a:schemeClr val="tx1"/>
                </a:solidFill>
                <a:effectLst/>
                <a:latin typeface="+mn-lt"/>
                <a:ea typeface="+mn-ea"/>
                <a:cs typeface="+mn-cs"/>
              </a:rPr>
              <a:t>Since we never update the infrastructure, configuration </a:t>
            </a:r>
            <a:r>
              <a:rPr lang="en-US" sz="1200" b="0" i="0" kern="1200" dirty="0" err="1">
                <a:solidFill>
                  <a:schemeClr val="tx1"/>
                </a:solidFill>
                <a:effectLst/>
                <a:latin typeface="+mn-lt"/>
                <a:ea typeface="+mn-ea"/>
                <a:cs typeface="+mn-cs"/>
              </a:rPr>
              <a:t>drinf</a:t>
            </a:r>
            <a:r>
              <a:rPr lang="en-US" sz="1200" b="0" i="0" kern="1200" dirty="0">
                <a:solidFill>
                  <a:schemeClr val="tx1"/>
                </a:solidFill>
                <a:effectLst/>
                <a:latin typeface="+mn-lt"/>
                <a:ea typeface="+mn-ea"/>
                <a:cs typeface="+mn-cs"/>
              </a:rPr>
              <a:t> technically not possible.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But it </a:t>
            </a:r>
            <a:r>
              <a:rPr lang="en-US" sz="1200" b="0" i="0" kern="1200" dirty="0" err="1">
                <a:solidFill>
                  <a:schemeClr val="tx1"/>
                </a:solidFill>
                <a:effectLst/>
                <a:latin typeface="+mn-lt"/>
                <a:ea typeface="+mn-ea"/>
                <a:cs typeface="+mn-cs"/>
              </a:rPr>
              <a:t>doesnt</a:t>
            </a:r>
            <a:r>
              <a:rPr lang="en-US" sz="1200" b="0" i="0" kern="1200" dirty="0">
                <a:solidFill>
                  <a:schemeClr val="tx1"/>
                </a:solidFill>
                <a:effectLst/>
                <a:latin typeface="+mn-lt"/>
                <a:ea typeface="+mn-ea"/>
                <a:cs typeface="+mn-cs"/>
              </a:rPr>
              <a:t> come for free. The cost is complexity. During the transition period. you will have </a:t>
            </a:r>
            <a:r>
              <a:rPr lang="en-US" sz="1200" b="0" i="0" kern="1200" dirty="0" err="1">
                <a:solidFill>
                  <a:schemeClr val="tx1"/>
                </a:solidFill>
                <a:effectLst/>
                <a:latin typeface="+mn-lt"/>
                <a:ea typeface="+mn-ea"/>
                <a:cs typeface="+mn-cs"/>
              </a:rPr>
              <a:t>twise</a:t>
            </a:r>
            <a:r>
              <a:rPr lang="en-US" sz="1200" b="0" i="0" kern="1200" dirty="0">
                <a:solidFill>
                  <a:schemeClr val="tx1"/>
                </a:solidFill>
                <a:effectLst/>
                <a:latin typeface="+mn-lt"/>
                <a:ea typeface="+mn-ea"/>
                <a:cs typeface="+mn-cs"/>
              </a:rPr>
              <a:t> more infrastructure components to maintain and monitor.</a:t>
            </a:r>
          </a:p>
          <a:p>
            <a:r>
              <a:rPr lang="en-US" sz="1200" b="0" i="0" kern="1200" dirty="0">
                <a:solidFill>
                  <a:schemeClr val="tx1"/>
                </a:solidFill>
                <a:effectLst/>
                <a:latin typeface="+mn-lt"/>
                <a:ea typeface="+mn-ea"/>
                <a:cs typeface="+mn-cs"/>
              </a:rPr>
              <a:t>It requires heavy investment into automation. Provisioning, post-provisioning configuration and application deployment – everything should be fully automated.</a:t>
            </a:r>
          </a:p>
        </p:txBody>
      </p:sp>
      <p:sp>
        <p:nvSpPr>
          <p:cNvPr id="4" name="Slide Number Placeholder 3"/>
          <p:cNvSpPr>
            <a:spLocks noGrp="1"/>
          </p:cNvSpPr>
          <p:nvPr>
            <p:ph type="sldNum" sz="quarter" idx="5"/>
          </p:nvPr>
        </p:nvSpPr>
        <p:spPr/>
        <p:txBody>
          <a:bodyPr/>
          <a:lstStyle/>
          <a:p>
            <a:fld id="{732F9D6F-CB08-48FB-827A-1E8A35B02598}" type="slidenum">
              <a:rPr lang="nb-NO" smtClean="0"/>
              <a:t>12</a:t>
            </a:fld>
            <a:endParaRPr lang="nb-NO"/>
          </a:p>
        </p:txBody>
      </p:sp>
    </p:spTree>
    <p:extLst>
      <p:ext uri="{BB962C8B-B14F-4D97-AF65-F5344CB8AC3E}">
        <p14:creationId xmlns:p14="http://schemas.microsoft.com/office/powerpoint/2010/main" val="764766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nb-NO" dirty="0"/>
              <a:t>2 min</a:t>
            </a:r>
          </a:p>
        </p:txBody>
      </p:sp>
      <p:sp>
        <p:nvSpPr>
          <p:cNvPr id="4" name="Slide Number Placeholder 3"/>
          <p:cNvSpPr>
            <a:spLocks noGrp="1"/>
          </p:cNvSpPr>
          <p:nvPr>
            <p:ph type="sldNum" sz="quarter" idx="5"/>
          </p:nvPr>
        </p:nvSpPr>
        <p:spPr/>
        <p:txBody>
          <a:bodyPr/>
          <a:lstStyle/>
          <a:p>
            <a:fld id="{732F9D6F-CB08-48FB-827A-1E8A35B02598}" type="slidenum">
              <a:rPr lang="nb-NO" smtClean="0"/>
              <a:t>13</a:t>
            </a:fld>
            <a:endParaRPr lang="nb-NO"/>
          </a:p>
        </p:txBody>
      </p:sp>
    </p:spTree>
    <p:extLst>
      <p:ext uri="{BB962C8B-B14F-4D97-AF65-F5344CB8AC3E}">
        <p14:creationId xmlns:p14="http://schemas.microsoft.com/office/powerpoint/2010/main" val="3966792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nb-NO" dirty="0"/>
              <a:t>1 min</a:t>
            </a:r>
          </a:p>
          <a:p>
            <a:endParaRPr lang="nb-NO" dirty="0"/>
          </a:p>
        </p:txBody>
      </p:sp>
      <p:sp>
        <p:nvSpPr>
          <p:cNvPr id="4" name="Slide Number Placeholder 3"/>
          <p:cNvSpPr>
            <a:spLocks noGrp="1"/>
          </p:cNvSpPr>
          <p:nvPr>
            <p:ph type="sldNum" sz="quarter" idx="5"/>
          </p:nvPr>
        </p:nvSpPr>
        <p:spPr/>
        <p:txBody>
          <a:bodyPr/>
          <a:lstStyle/>
          <a:p>
            <a:fld id="{732F9D6F-CB08-48FB-827A-1E8A35B02598}" type="slidenum">
              <a:rPr lang="nb-NO" smtClean="0"/>
              <a:t>14</a:t>
            </a:fld>
            <a:endParaRPr lang="nb-NO"/>
          </a:p>
        </p:txBody>
      </p:sp>
    </p:spTree>
    <p:extLst>
      <p:ext uri="{BB962C8B-B14F-4D97-AF65-F5344CB8AC3E}">
        <p14:creationId xmlns:p14="http://schemas.microsoft.com/office/powerpoint/2010/main" val="4083956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sng" strike="noStrike" kern="1200" cap="none" spc="0" baseline="0" dirty="0">
                <a:solidFill>
                  <a:srgbClr val="000000"/>
                </a:solidFill>
                <a:effectLst/>
                <a:uFillTx/>
                <a:latin typeface="+mn-lt"/>
                <a:hlinkClick r:id="rId3"/>
              </a:rPr>
              <a:t>Front Door</a:t>
            </a:r>
            <a:r>
              <a:rPr lang="en-US" sz="1200" b="0" i="0" u="none" strike="noStrike" kern="1200" cap="none" spc="0" baseline="0" dirty="0">
                <a:solidFill>
                  <a:srgbClr val="000000"/>
                </a:solidFill>
                <a:effectLst/>
                <a:uFillTx/>
                <a:latin typeface="+mn-lt"/>
              </a:rPr>
              <a:t> is an application delivery network that provides global load balancing and site acceleration service for web applications. It offers Layer 7 capabilities for your application like SSL offload, path-based routing, fast failover, caching, etc. to improve performance and high-availability of your applications.</a:t>
            </a:r>
          </a:p>
          <a:p>
            <a:endParaRPr lang="en-US" sz="1200" b="0" i="0" u="none" strike="noStrike" kern="1200" cap="none" spc="0" baseline="0" dirty="0">
              <a:solidFill>
                <a:srgbClr val="000000"/>
              </a:solidFill>
              <a:effectLst/>
              <a:uFillTx/>
              <a:latin typeface="+mn-lt"/>
            </a:endParaRPr>
          </a:p>
          <a:p>
            <a:r>
              <a:rPr lang="en-US" sz="1200" b="0" i="0" u="sng" strike="noStrike" kern="1200" cap="none" spc="0" baseline="0" dirty="0">
                <a:solidFill>
                  <a:srgbClr val="000000"/>
                </a:solidFill>
                <a:effectLst/>
                <a:uFillTx/>
                <a:latin typeface="+mn-lt"/>
                <a:hlinkClick r:id="rId4"/>
              </a:rPr>
              <a:t>Traffic Manager</a:t>
            </a:r>
            <a:r>
              <a:rPr lang="en-US" sz="1200" b="0" i="0" u="none" strike="noStrike" kern="1200" cap="none" spc="0" baseline="0" dirty="0">
                <a:solidFill>
                  <a:srgbClr val="000000"/>
                </a:solidFill>
                <a:effectLst/>
                <a:uFillTx/>
                <a:latin typeface="+mn-lt"/>
              </a:rPr>
              <a:t> is a DNS-based traffic load balancer that enables you to distribute traffic optimally to services across global Azure regions, while providing high availability and responsiveness. Because Traffic Manager is a DNS-based load-balancing service, it load balances only at the domain level. For that reason, it can't fail over as quickly as Front Door, because of common challenges around DNS caching and systems not honoring DNS TTLs.</a:t>
            </a:r>
          </a:p>
          <a:p>
            <a:endParaRPr lang="en-US" sz="1200" b="0" i="0" u="none" strike="noStrike" kern="1200" cap="none" spc="0" baseline="0" dirty="0">
              <a:solidFill>
                <a:srgbClr val="000000"/>
              </a:solidFill>
              <a:effectLst/>
              <a:uFillTx/>
              <a:latin typeface="+mn-lt"/>
            </a:endParaRPr>
          </a:p>
          <a:p>
            <a:r>
              <a:rPr lang="en-US" sz="1200" b="0" i="0" u="sng" strike="noStrike" kern="1200" cap="none" spc="0" baseline="0" dirty="0">
                <a:solidFill>
                  <a:srgbClr val="000000"/>
                </a:solidFill>
                <a:effectLst/>
                <a:uFillTx/>
                <a:latin typeface="+mn-lt"/>
                <a:hlinkClick r:id="rId5"/>
              </a:rPr>
              <a:t>Application Gateway</a:t>
            </a:r>
            <a:r>
              <a:rPr lang="en-US" sz="1200" b="0" i="0" u="none" strike="noStrike" kern="1200" cap="none" spc="0" baseline="0" dirty="0">
                <a:solidFill>
                  <a:srgbClr val="000000"/>
                </a:solidFill>
                <a:effectLst/>
                <a:uFillTx/>
                <a:latin typeface="+mn-lt"/>
              </a:rPr>
              <a:t> provides application delivery controller (ADC) as a service, offering various Layer 7 load-balancing capabilities. Use it to optimize web farm productivity by offloading CPU-intensive SSL termination to the gateway.</a:t>
            </a:r>
          </a:p>
          <a:p>
            <a:endParaRPr lang="en-US" sz="1200" b="0" i="0" u="none" strike="noStrike" kern="1200" cap="none" spc="0" baseline="0" dirty="0">
              <a:solidFill>
                <a:srgbClr val="000000"/>
              </a:solidFill>
              <a:effectLst/>
              <a:uFillTx/>
              <a:latin typeface="+mn-lt"/>
            </a:endParaRPr>
          </a:p>
          <a:p>
            <a:r>
              <a:rPr lang="en-US" sz="1200" b="0" i="0" u="sng" strike="noStrike" kern="1200" cap="none" spc="0" baseline="0" dirty="0">
                <a:solidFill>
                  <a:srgbClr val="000000"/>
                </a:solidFill>
                <a:effectLst/>
                <a:uFillTx/>
                <a:latin typeface="+mn-lt"/>
                <a:hlinkClick r:id="rId6"/>
              </a:rPr>
              <a:t>Azure Load Balancer</a:t>
            </a:r>
            <a:r>
              <a:rPr lang="en-US" sz="1200" b="0" i="0" u="none" strike="noStrike" kern="1200" cap="none" spc="0" baseline="0" dirty="0">
                <a:solidFill>
                  <a:srgbClr val="000000"/>
                </a:solidFill>
                <a:effectLst/>
                <a:uFillTx/>
                <a:latin typeface="+mn-lt"/>
              </a:rPr>
              <a:t> is a high-performance, low-latency Layer 4 load-balancing service (inbound and outbound) for all UDP and TCP protocols. It is built to handle millions of requests per second while ensuring your solution is highly available. Azure Load Balancer is zone-redundant, ensuring high availability across Availability Zones.</a:t>
            </a:r>
          </a:p>
          <a:p>
            <a:endParaRPr lang="nb-NO" dirty="0"/>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32F9D6F-CB08-48FB-827A-1E8A35B02598}" type="slidenum">
              <a:rPr lang="nb-NO" smtClean="0"/>
              <a:t>15</a:t>
            </a:fld>
            <a:endParaRPr lang="nb-NO"/>
          </a:p>
        </p:txBody>
      </p:sp>
    </p:spTree>
    <p:extLst>
      <p:ext uri="{BB962C8B-B14F-4D97-AF65-F5344CB8AC3E}">
        <p14:creationId xmlns:p14="http://schemas.microsoft.com/office/powerpoint/2010/main" val="2514784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32F9D6F-CB08-48FB-827A-1E8A35B02598}" type="slidenum">
              <a:rPr lang="nb-NO" smtClean="0"/>
              <a:t>16</a:t>
            </a:fld>
            <a:endParaRPr lang="nb-NO"/>
          </a:p>
        </p:txBody>
      </p:sp>
    </p:spTree>
    <p:extLst>
      <p:ext uri="{BB962C8B-B14F-4D97-AF65-F5344CB8AC3E}">
        <p14:creationId xmlns:p14="http://schemas.microsoft.com/office/powerpoint/2010/main" val="3951382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Azure Front Door is a global HTTP\HTTPS load balancer that works at layer 7 provides. </a:t>
            </a:r>
          </a:p>
          <a:p>
            <a:r>
              <a:rPr lang="en-US" sz="1200" b="0" i="0" kern="1200" dirty="0">
                <a:solidFill>
                  <a:schemeClr val="tx1"/>
                </a:solidFill>
                <a:effectLst/>
                <a:latin typeface="+mn-lt"/>
                <a:ea typeface="+mn-ea"/>
                <a:cs typeface="+mn-cs"/>
              </a:rPr>
              <a:t>Front Door then always routes traffic to the fastest available backend.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Once a packet enters the Azure global WAN, the request is sent over extremely low latency connection between any two points. </a:t>
            </a:r>
          </a:p>
          <a:p>
            <a:r>
              <a:rPr lang="en-US" sz="1200" b="0" i="0" kern="1200" dirty="0">
                <a:solidFill>
                  <a:schemeClr val="tx1"/>
                </a:solidFill>
                <a:effectLst/>
                <a:latin typeface="+mn-lt"/>
                <a:ea typeface="+mn-ea"/>
                <a:cs typeface="+mn-cs"/>
              </a:rPr>
              <a:t>This speed cannot be matched on the public Internet where there would be many hops and much higher latency.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POP point of presence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orange dots are edge sites that are utilized by the Azure Front Door. </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32F9D6F-CB08-48FB-827A-1E8A35B02598}" type="slidenum">
              <a:rPr lang="nb-NO" smtClean="0"/>
              <a:t>22</a:t>
            </a:fld>
            <a:endParaRPr lang="nb-NO"/>
          </a:p>
        </p:txBody>
      </p:sp>
    </p:spTree>
    <p:extLst>
      <p:ext uri="{BB962C8B-B14F-4D97-AF65-F5344CB8AC3E}">
        <p14:creationId xmlns:p14="http://schemas.microsoft.com/office/powerpoint/2010/main" val="2985376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sng" strike="noStrike" kern="1200" cap="none" spc="0" baseline="0" dirty="0">
                <a:solidFill>
                  <a:srgbClr val="000000"/>
                </a:solidFill>
                <a:effectLst/>
                <a:uFillTx/>
                <a:latin typeface="+mn-lt"/>
                <a:hlinkClick r:id="rId3"/>
              </a:rPr>
              <a:t>Front Door</a:t>
            </a:r>
            <a:r>
              <a:rPr lang="en-US" sz="1200" b="0" i="0" u="none" strike="noStrike" kern="1200" cap="none" spc="0" baseline="0" dirty="0">
                <a:solidFill>
                  <a:srgbClr val="000000"/>
                </a:solidFill>
                <a:effectLst/>
                <a:uFillTx/>
                <a:latin typeface="+mn-lt"/>
              </a:rPr>
              <a:t> is an application delivery network that provides global load balancing and site acceleration service for web applications. It offers Layer 7 capabilities for your application like SSL offload, path-based routing, fast failover, caching, etc. to improve performance and high-availability of your applications.</a:t>
            </a:r>
          </a:p>
          <a:p>
            <a:endParaRPr lang="en-US" sz="1200" b="0" i="0" u="none" strike="noStrike" kern="1200" cap="none" spc="0" baseline="0" dirty="0">
              <a:solidFill>
                <a:srgbClr val="000000"/>
              </a:solidFill>
              <a:effectLst/>
              <a:uFillTx/>
              <a:latin typeface="+mn-lt"/>
            </a:endParaRPr>
          </a:p>
          <a:p>
            <a:r>
              <a:rPr lang="en-US" sz="1200" b="0" i="0" u="sng" strike="noStrike" kern="1200" cap="none" spc="0" baseline="0" dirty="0">
                <a:solidFill>
                  <a:srgbClr val="000000"/>
                </a:solidFill>
                <a:effectLst/>
                <a:uFillTx/>
                <a:latin typeface="+mn-lt"/>
                <a:hlinkClick r:id="rId4"/>
              </a:rPr>
              <a:t>Traffic Manager</a:t>
            </a:r>
            <a:r>
              <a:rPr lang="en-US" sz="1200" b="0" i="0" u="none" strike="noStrike" kern="1200" cap="none" spc="0" baseline="0" dirty="0">
                <a:solidFill>
                  <a:srgbClr val="000000"/>
                </a:solidFill>
                <a:effectLst/>
                <a:uFillTx/>
                <a:latin typeface="+mn-lt"/>
              </a:rPr>
              <a:t> is a DNS-based traffic load balancer that enables you to distribute traffic optimally to services across global Azure regions, while providing high availability and responsiveness. Because Traffic Manager is a DNS-based load-balancing service, it load balances only at the domain level. For that reason, it can't fail over as quickly as Front Door, because of common challenges around DNS caching and systems not honoring DNS TTLs.</a:t>
            </a:r>
          </a:p>
          <a:p>
            <a:endParaRPr lang="en-US" sz="1200" b="0" i="0" u="none" strike="noStrike" kern="1200" cap="none" spc="0" baseline="0" dirty="0">
              <a:solidFill>
                <a:srgbClr val="000000"/>
              </a:solidFill>
              <a:effectLst/>
              <a:uFillTx/>
              <a:latin typeface="+mn-lt"/>
            </a:endParaRPr>
          </a:p>
          <a:p>
            <a:r>
              <a:rPr lang="en-US" sz="1200" b="0" i="0" u="sng" strike="noStrike" kern="1200" cap="none" spc="0" baseline="0" dirty="0">
                <a:solidFill>
                  <a:srgbClr val="000000"/>
                </a:solidFill>
                <a:effectLst/>
                <a:uFillTx/>
                <a:latin typeface="+mn-lt"/>
                <a:hlinkClick r:id="rId5"/>
              </a:rPr>
              <a:t>Application Gateway</a:t>
            </a:r>
            <a:r>
              <a:rPr lang="en-US" sz="1200" b="0" i="0" u="none" strike="noStrike" kern="1200" cap="none" spc="0" baseline="0" dirty="0">
                <a:solidFill>
                  <a:srgbClr val="000000"/>
                </a:solidFill>
                <a:effectLst/>
                <a:uFillTx/>
                <a:latin typeface="+mn-lt"/>
              </a:rPr>
              <a:t> provides application delivery controller (ADC) as a service, offering various Layer 7 load-balancing capabilities. Use it to optimize web farm productivity by offloading CPU-intensive SSL termination to the gateway.</a:t>
            </a:r>
          </a:p>
          <a:p>
            <a:endParaRPr lang="en-US" sz="1200" b="0" i="0" u="none" strike="noStrike" kern="1200" cap="none" spc="0" baseline="0" dirty="0">
              <a:solidFill>
                <a:srgbClr val="000000"/>
              </a:solidFill>
              <a:effectLst/>
              <a:uFillTx/>
              <a:latin typeface="+mn-lt"/>
            </a:endParaRPr>
          </a:p>
          <a:p>
            <a:r>
              <a:rPr lang="en-US" sz="1200" b="0" i="0" u="sng" strike="noStrike" kern="1200" cap="none" spc="0" baseline="0" dirty="0">
                <a:solidFill>
                  <a:srgbClr val="000000"/>
                </a:solidFill>
                <a:effectLst/>
                <a:uFillTx/>
                <a:latin typeface="+mn-lt"/>
                <a:hlinkClick r:id="rId6"/>
              </a:rPr>
              <a:t>Azure Load Balancer</a:t>
            </a:r>
            <a:r>
              <a:rPr lang="en-US" sz="1200" b="0" i="0" u="none" strike="noStrike" kern="1200" cap="none" spc="0" baseline="0" dirty="0">
                <a:solidFill>
                  <a:srgbClr val="000000"/>
                </a:solidFill>
                <a:effectLst/>
                <a:uFillTx/>
                <a:latin typeface="+mn-lt"/>
              </a:rPr>
              <a:t> is a high-performance, low-latency Layer 4 load-balancing service (inbound and outbound) for all UDP and TCP protocols. It is built to handle millions of requests per second while ensuring your solution is highly available. Azure Load Balancer is zone-redundant, ensuring high availability across Availability Zones.</a:t>
            </a:r>
          </a:p>
          <a:p>
            <a:endParaRPr lang="nb-NO" dirty="0"/>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32F9D6F-CB08-48FB-827A-1E8A35B02598}" type="slidenum">
              <a:rPr lang="nb-NO" smtClean="0"/>
              <a:t>23</a:t>
            </a:fld>
            <a:endParaRPr lang="nb-NO"/>
          </a:p>
        </p:txBody>
      </p:sp>
    </p:spTree>
    <p:extLst>
      <p:ext uri="{BB962C8B-B14F-4D97-AF65-F5344CB8AC3E}">
        <p14:creationId xmlns:p14="http://schemas.microsoft.com/office/powerpoint/2010/main" val="298537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df43cfd7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df43cfd7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sng" strike="noStrike" kern="1200" cap="none" spc="0" baseline="0" dirty="0">
                <a:solidFill>
                  <a:srgbClr val="000000"/>
                </a:solidFill>
                <a:effectLst/>
                <a:uFillTx/>
                <a:latin typeface="+mn-lt"/>
                <a:hlinkClick r:id="rId3"/>
              </a:rPr>
              <a:t>Front Door</a:t>
            </a:r>
            <a:r>
              <a:rPr lang="en-US" sz="1200" b="0" i="0" u="none" strike="noStrike" kern="1200" cap="none" spc="0" baseline="0" dirty="0">
                <a:solidFill>
                  <a:srgbClr val="000000"/>
                </a:solidFill>
                <a:effectLst/>
                <a:uFillTx/>
                <a:latin typeface="+mn-lt"/>
              </a:rPr>
              <a:t> is an application delivery network that provides global load balancing and site acceleration service for web applications. It offers Layer 7 capabilities for your application like SSL offload, path-based routing, fast failover, caching, etc. to improve performance and high-availability of your applications.</a:t>
            </a:r>
          </a:p>
          <a:p>
            <a:endParaRPr lang="en-US" sz="1200" b="0" i="0" u="none" strike="noStrike" kern="1200" cap="none" spc="0" baseline="0" dirty="0">
              <a:solidFill>
                <a:srgbClr val="000000"/>
              </a:solidFill>
              <a:effectLst/>
              <a:uFillTx/>
              <a:latin typeface="+mn-lt"/>
            </a:endParaRPr>
          </a:p>
          <a:p>
            <a:r>
              <a:rPr lang="en-US" sz="1200" b="0" i="0" u="sng" strike="noStrike" kern="1200" cap="none" spc="0" baseline="0" dirty="0">
                <a:solidFill>
                  <a:srgbClr val="000000"/>
                </a:solidFill>
                <a:effectLst/>
                <a:uFillTx/>
                <a:latin typeface="+mn-lt"/>
                <a:hlinkClick r:id="rId4"/>
              </a:rPr>
              <a:t>Traffic Manager</a:t>
            </a:r>
            <a:r>
              <a:rPr lang="en-US" sz="1200" b="0" i="0" u="none" strike="noStrike" kern="1200" cap="none" spc="0" baseline="0" dirty="0">
                <a:solidFill>
                  <a:srgbClr val="000000"/>
                </a:solidFill>
                <a:effectLst/>
                <a:uFillTx/>
                <a:latin typeface="+mn-lt"/>
              </a:rPr>
              <a:t> is a DNS-based traffic load balancer that enables you to distribute traffic optimally to services across global Azure regions, while providing high availability and responsiveness. Because Traffic Manager is a DNS-based load-balancing service, it load balances only at the domain level. For that reason, it can't fail over as quickly as Front Door, because of common challenges around DNS caching and systems not honoring DNS TTLs.</a:t>
            </a:r>
          </a:p>
          <a:p>
            <a:endParaRPr lang="en-US" sz="1200" b="0" i="0" u="none" strike="noStrike" kern="1200" cap="none" spc="0" baseline="0" dirty="0">
              <a:solidFill>
                <a:srgbClr val="000000"/>
              </a:solidFill>
              <a:effectLst/>
              <a:uFillTx/>
              <a:latin typeface="+mn-lt"/>
            </a:endParaRPr>
          </a:p>
          <a:p>
            <a:r>
              <a:rPr lang="en-US" sz="1200" b="0" i="0" u="sng" strike="noStrike" kern="1200" cap="none" spc="0" baseline="0" dirty="0">
                <a:solidFill>
                  <a:srgbClr val="000000"/>
                </a:solidFill>
                <a:effectLst/>
                <a:uFillTx/>
                <a:latin typeface="+mn-lt"/>
                <a:hlinkClick r:id="rId5"/>
              </a:rPr>
              <a:t>Application Gateway</a:t>
            </a:r>
            <a:r>
              <a:rPr lang="en-US" sz="1200" b="0" i="0" u="none" strike="noStrike" kern="1200" cap="none" spc="0" baseline="0" dirty="0">
                <a:solidFill>
                  <a:srgbClr val="000000"/>
                </a:solidFill>
                <a:effectLst/>
                <a:uFillTx/>
                <a:latin typeface="+mn-lt"/>
              </a:rPr>
              <a:t> provides application delivery controller (ADC) as a service, offering various Layer 7 load-balancing capabilities. Use it to optimize web farm productivity by offloading CPU-intensive SSL termination to the gateway.</a:t>
            </a:r>
          </a:p>
          <a:p>
            <a:endParaRPr lang="en-US" sz="1200" b="0" i="0" u="none" strike="noStrike" kern="1200" cap="none" spc="0" baseline="0" dirty="0">
              <a:solidFill>
                <a:srgbClr val="000000"/>
              </a:solidFill>
              <a:effectLst/>
              <a:uFillTx/>
              <a:latin typeface="+mn-lt"/>
            </a:endParaRPr>
          </a:p>
          <a:p>
            <a:r>
              <a:rPr lang="en-US" sz="1200" b="0" i="0" u="sng" strike="noStrike" kern="1200" cap="none" spc="0" baseline="0" dirty="0">
                <a:solidFill>
                  <a:srgbClr val="000000"/>
                </a:solidFill>
                <a:effectLst/>
                <a:uFillTx/>
                <a:latin typeface="+mn-lt"/>
                <a:hlinkClick r:id="rId6"/>
              </a:rPr>
              <a:t>Azure Load Balancer</a:t>
            </a:r>
            <a:r>
              <a:rPr lang="en-US" sz="1200" b="0" i="0" u="none" strike="noStrike" kern="1200" cap="none" spc="0" baseline="0" dirty="0">
                <a:solidFill>
                  <a:srgbClr val="000000"/>
                </a:solidFill>
                <a:effectLst/>
                <a:uFillTx/>
                <a:latin typeface="+mn-lt"/>
              </a:rPr>
              <a:t> is a high-performance, low-latency Layer 4 load-balancing service (inbound and outbound) for all UDP and TCP protocols. It is built to handle millions of requests per second while ensuring your solution is highly available. Azure Load Balancer is zone-redundant, ensuring high availability across Availability Zones.</a:t>
            </a:r>
          </a:p>
          <a:p>
            <a:endParaRPr lang="nb-NO" dirty="0"/>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32F9D6F-CB08-48FB-827A-1E8A35B02598}" type="slidenum">
              <a:rPr lang="nb-NO" smtClean="0"/>
              <a:t>24</a:t>
            </a:fld>
            <a:endParaRPr lang="nb-NO"/>
          </a:p>
        </p:txBody>
      </p:sp>
    </p:spTree>
    <p:extLst>
      <p:ext uri="{BB962C8B-B14F-4D97-AF65-F5344CB8AC3E}">
        <p14:creationId xmlns:p14="http://schemas.microsoft.com/office/powerpoint/2010/main" val="9541879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sng" strike="noStrike" kern="1200" cap="none" spc="0" baseline="0" dirty="0">
                <a:solidFill>
                  <a:srgbClr val="000000"/>
                </a:solidFill>
                <a:effectLst/>
                <a:uFillTx/>
                <a:latin typeface="+mn-lt"/>
                <a:hlinkClick r:id="rId3"/>
              </a:rPr>
              <a:t>Front Door</a:t>
            </a:r>
            <a:r>
              <a:rPr lang="en-US" sz="1200" b="0" i="0" u="none" strike="noStrike" kern="1200" cap="none" spc="0" baseline="0" dirty="0">
                <a:solidFill>
                  <a:srgbClr val="000000"/>
                </a:solidFill>
                <a:effectLst/>
                <a:uFillTx/>
                <a:latin typeface="+mn-lt"/>
              </a:rPr>
              <a:t> is an application delivery network that provides global load balancing and site acceleration service for web applications. It offers Layer 7 capabilities for your application like SSL offload, path-based routing, fast failover, caching, etc. to improve performance and high-availability of your applications.</a:t>
            </a:r>
          </a:p>
          <a:p>
            <a:endParaRPr lang="en-US" sz="1200" b="0" i="0" u="none" strike="noStrike" kern="1200" cap="none" spc="0" baseline="0" dirty="0">
              <a:solidFill>
                <a:srgbClr val="000000"/>
              </a:solidFill>
              <a:effectLst/>
              <a:uFillTx/>
              <a:latin typeface="+mn-lt"/>
            </a:endParaRPr>
          </a:p>
          <a:p>
            <a:r>
              <a:rPr lang="en-US" sz="1200" b="0" i="0" u="sng" strike="noStrike" kern="1200" cap="none" spc="0" baseline="0" dirty="0">
                <a:solidFill>
                  <a:srgbClr val="000000"/>
                </a:solidFill>
                <a:effectLst/>
                <a:uFillTx/>
                <a:latin typeface="+mn-lt"/>
                <a:hlinkClick r:id="rId4"/>
              </a:rPr>
              <a:t>Traffic Manager</a:t>
            </a:r>
            <a:r>
              <a:rPr lang="en-US" sz="1200" b="0" i="0" u="none" strike="noStrike" kern="1200" cap="none" spc="0" baseline="0" dirty="0">
                <a:solidFill>
                  <a:srgbClr val="000000"/>
                </a:solidFill>
                <a:effectLst/>
                <a:uFillTx/>
                <a:latin typeface="+mn-lt"/>
              </a:rPr>
              <a:t> is a DNS-based traffic load balancer that enables you to distribute traffic optimally to services across global Azure regions, while providing high availability and responsiveness. Because Traffic Manager is a DNS-based load-balancing service, it load balances only at the domain level. For that reason, it can't fail over as quickly as Front Door, because of common challenges around DNS caching and systems not honoring DNS TTLs.</a:t>
            </a:r>
          </a:p>
          <a:p>
            <a:endParaRPr lang="en-US" sz="1200" b="0" i="0" u="none" strike="noStrike" kern="1200" cap="none" spc="0" baseline="0" dirty="0">
              <a:solidFill>
                <a:srgbClr val="000000"/>
              </a:solidFill>
              <a:effectLst/>
              <a:uFillTx/>
              <a:latin typeface="+mn-lt"/>
            </a:endParaRPr>
          </a:p>
          <a:p>
            <a:r>
              <a:rPr lang="en-US" sz="1200" b="0" i="0" u="sng" strike="noStrike" kern="1200" cap="none" spc="0" baseline="0" dirty="0">
                <a:solidFill>
                  <a:srgbClr val="000000"/>
                </a:solidFill>
                <a:effectLst/>
                <a:uFillTx/>
                <a:latin typeface="+mn-lt"/>
                <a:hlinkClick r:id="rId5"/>
              </a:rPr>
              <a:t>Application Gateway</a:t>
            </a:r>
            <a:r>
              <a:rPr lang="en-US" sz="1200" b="0" i="0" u="none" strike="noStrike" kern="1200" cap="none" spc="0" baseline="0" dirty="0">
                <a:solidFill>
                  <a:srgbClr val="000000"/>
                </a:solidFill>
                <a:effectLst/>
                <a:uFillTx/>
                <a:latin typeface="+mn-lt"/>
              </a:rPr>
              <a:t> provides application delivery controller (ADC) as a service, offering various Layer 7 load-balancing capabilities. Use it to optimize web farm productivity by offloading CPU-intensive SSL termination to the gateway.</a:t>
            </a:r>
          </a:p>
          <a:p>
            <a:endParaRPr lang="en-US" sz="1200" b="0" i="0" u="none" strike="noStrike" kern="1200" cap="none" spc="0" baseline="0" dirty="0">
              <a:solidFill>
                <a:srgbClr val="000000"/>
              </a:solidFill>
              <a:effectLst/>
              <a:uFillTx/>
              <a:latin typeface="+mn-lt"/>
            </a:endParaRPr>
          </a:p>
          <a:p>
            <a:r>
              <a:rPr lang="en-US" sz="1200" b="0" i="0" u="sng" strike="noStrike" kern="1200" cap="none" spc="0" baseline="0" dirty="0">
                <a:solidFill>
                  <a:srgbClr val="000000"/>
                </a:solidFill>
                <a:effectLst/>
                <a:uFillTx/>
                <a:latin typeface="+mn-lt"/>
                <a:hlinkClick r:id="rId6"/>
              </a:rPr>
              <a:t>Azure Load Balancer</a:t>
            </a:r>
            <a:r>
              <a:rPr lang="en-US" sz="1200" b="0" i="0" u="none" strike="noStrike" kern="1200" cap="none" spc="0" baseline="0" dirty="0">
                <a:solidFill>
                  <a:srgbClr val="000000"/>
                </a:solidFill>
                <a:effectLst/>
                <a:uFillTx/>
                <a:latin typeface="+mn-lt"/>
              </a:rPr>
              <a:t> is a high-performance, low-latency Layer 4 load-balancing service (inbound and outbound) for all UDP and TCP protocols. It is built to handle millions of requests per second while ensuring your solution is highly available. Azure Load Balancer is zone-redundant, ensuring high availability across Availability Zones.</a:t>
            </a:r>
          </a:p>
          <a:p>
            <a:endParaRPr lang="nb-NO" dirty="0"/>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32F9D6F-CB08-48FB-827A-1E8A35B02598}" type="slidenum">
              <a:rPr lang="nb-NO" smtClean="0"/>
              <a:t>25</a:t>
            </a:fld>
            <a:endParaRPr lang="nb-NO"/>
          </a:p>
        </p:txBody>
      </p:sp>
    </p:spTree>
    <p:extLst>
      <p:ext uri="{BB962C8B-B14F-4D97-AF65-F5344CB8AC3E}">
        <p14:creationId xmlns:p14="http://schemas.microsoft.com/office/powerpoint/2010/main" val="2385472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796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9217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nb-NO" dirty="0"/>
              <a:t>9:00</a:t>
            </a:r>
          </a:p>
          <a:p>
            <a:endParaRPr lang="nb-NO" dirty="0"/>
          </a:p>
          <a:p>
            <a:r>
              <a:rPr lang="nb-NO" dirty="0"/>
              <a:t>What is VCE? </a:t>
            </a:r>
          </a:p>
          <a:p>
            <a:r>
              <a:rPr lang="nb-NO" dirty="0"/>
              <a:t>VCE is a set of infrastructure components trieated as one unit.</a:t>
            </a:r>
          </a:p>
          <a:p>
            <a:r>
              <a:rPr lang="nb-NO" dirty="0"/>
              <a:t>It consists of private Vnet with predefined set of subnets and assosiated Network Security Groups. </a:t>
            </a:r>
          </a:p>
          <a:p>
            <a:r>
              <a:rPr lang="nb-NO" dirty="0"/>
              <a:t>It also contain a set of Vnet peerings with some other Vnets to integrate with other internal systems, for example, to send logs to the centralized log storage. </a:t>
            </a:r>
          </a:p>
          <a:p>
            <a:r>
              <a:rPr lang="nb-NO" dirty="0"/>
              <a:t>AKS, where as I already said, 90% of workload is runninng. AKS is deployed to private VNEt, and is not publically accessibly. </a:t>
            </a:r>
          </a:p>
          <a:p>
            <a:r>
              <a:rPr lang="nb-NO" dirty="0"/>
              <a:t>To expose APIs, Api Management is used. </a:t>
            </a:r>
          </a:p>
          <a:p>
            <a:r>
              <a:rPr lang="en-US" sz="1200" b="0" i="0" kern="1200" dirty="0">
                <a:solidFill>
                  <a:schemeClr val="tx1"/>
                </a:solidFill>
                <a:effectLst/>
                <a:latin typeface="+mn-lt"/>
                <a:ea typeface="+mn-ea"/>
                <a:cs typeface="+mn-cs"/>
              </a:rPr>
              <a:t>The API Management gateway is accessible only from within the virtual network. </a:t>
            </a:r>
            <a:endParaRPr lang="nb-NO" dirty="0"/>
          </a:p>
          <a:p>
            <a:r>
              <a:rPr lang="nb-NO" dirty="0"/>
              <a:t>To securely expose </a:t>
            </a:r>
            <a:r>
              <a:rPr lang="nb-NO" sz="1200" b="0" i="0" kern="1200" dirty="0">
                <a:solidFill>
                  <a:schemeClr val="tx1"/>
                </a:solidFill>
                <a:effectLst/>
                <a:latin typeface="+mn-lt"/>
                <a:ea typeface="+mn-ea"/>
                <a:cs typeface="+mn-cs"/>
              </a:rPr>
              <a:t>Internet-facing public APIs we use Application Gateway</a:t>
            </a:r>
            <a:r>
              <a:rPr lang="nb-NO" dirty="0"/>
              <a:t>. APIM and AGW integration is well known pattern and it’s not in the scope of this session.</a:t>
            </a:r>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And a lot of other components of course, Azure Moonitor (with App Insight and Log Analytics), key vaults for secrets, storage accounts, AKS manahed identities just to name a few.</a:t>
            </a:r>
          </a:p>
          <a:p>
            <a:endParaRPr lang="nb-NO" dirty="0"/>
          </a:p>
          <a:p>
            <a:r>
              <a:rPr lang="nb-NO" dirty="0"/>
              <a:t>It’s very stripped view, but at the same time it gives us a sence of level of complexity we operate with.</a:t>
            </a:r>
          </a:p>
          <a:p>
            <a:r>
              <a:rPr lang="en-US" dirty="0"/>
              <a:t>Now let’s see with such a setup, what kind of operational tasks we may expect and what kind of challenges will it give us. </a:t>
            </a:r>
            <a:r>
              <a:rPr lang="nb-NO" dirty="0"/>
              <a:t> </a:t>
            </a:r>
          </a:p>
        </p:txBody>
      </p:sp>
      <p:sp>
        <p:nvSpPr>
          <p:cNvPr id="4" name="Slide Number Placeholder 3"/>
          <p:cNvSpPr>
            <a:spLocks noGrp="1"/>
          </p:cNvSpPr>
          <p:nvPr>
            <p:ph type="sldNum" sz="quarter" idx="5"/>
          </p:nvPr>
        </p:nvSpPr>
        <p:spPr/>
        <p:txBody>
          <a:bodyPr/>
          <a:lstStyle/>
          <a:p>
            <a:fld id="{732F9D6F-CB08-48FB-827A-1E8A35B02598}" type="slidenum">
              <a:rPr lang="nb-NO" smtClean="0"/>
              <a:t>6</a:t>
            </a:fld>
            <a:endParaRPr lang="nb-NO"/>
          </a:p>
        </p:txBody>
      </p:sp>
    </p:spTree>
    <p:extLst>
      <p:ext uri="{BB962C8B-B14F-4D97-AF65-F5344CB8AC3E}">
        <p14:creationId xmlns:p14="http://schemas.microsoft.com/office/powerpoint/2010/main" val="1239558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1:30</a:t>
            </a:r>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The VCE  journey started with DC/OS to AKS migration, when we provisioned AKS cluster, migrated all services, switched the traffic and the first version of VCE went life mid 2019.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One of the first thing you need to learn when working with AKS is the support model. AKS support model works the way that every time AKS product team releases a new major version, the support for some of the older versions is terminated. This way they help you keep your cluster up to date. That means that you should expect periodical AKS cluster upgrades to the newer version.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No excepion for us, and at some point we needed to upgrade our cluster to the next version.</a:t>
            </a:r>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Imagine that we are running AKS version 1.15.10 and we want to upgrade our cluster to version 1.16.7</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You can do it from the postal, run an az cli command or deploy ARM template  and  boom! 3 hours later your cluster is upgraded.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Note, our cluster is still called aks-dev, irt’s still deployed to the same vnet and deployed to the same resource group with active production traffic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p>
          <a:p>
            <a:endParaRPr lang="nb-NO" dirty="0"/>
          </a:p>
        </p:txBody>
      </p:sp>
      <p:sp>
        <p:nvSpPr>
          <p:cNvPr id="4" name="Slide Number Placeholder 3"/>
          <p:cNvSpPr>
            <a:spLocks noGrp="1"/>
          </p:cNvSpPr>
          <p:nvPr>
            <p:ph type="sldNum" sz="quarter" idx="5"/>
          </p:nvPr>
        </p:nvSpPr>
        <p:spPr/>
        <p:txBody>
          <a:bodyPr/>
          <a:lstStyle/>
          <a:p>
            <a:fld id="{732F9D6F-CB08-48FB-827A-1E8A35B02598}" type="slidenum">
              <a:rPr lang="nb-NO" smtClean="0"/>
              <a:t>7</a:t>
            </a:fld>
            <a:endParaRPr lang="nb-NO"/>
          </a:p>
        </p:txBody>
      </p:sp>
    </p:spTree>
    <p:extLst>
      <p:ext uri="{BB962C8B-B14F-4D97-AF65-F5344CB8AC3E}">
        <p14:creationId xmlns:p14="http://schemas.microsoft.com/office/powerpoint/2010/main" val="4019011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nb-NO" dirty="0"/>
              <a:t>1:30</a:t>
            </a:r>
          </a:p>
          <a:p>
            <a:endParaRPr lang="nb-NO" dirty="0"/>
          </a:p>
          <a:p>
            <a:r>
              <a:rPr lang="nb-NO" dirty="0"/>
              <a:t>At some point we released that we did several wrong choices when we desiged our AKS cluster: </a:t>
            </a:r>
          </a:p>
          <a:p>
            <a:pPr marL="171450" indent="-171450">
              <a:buFont typeface="Arial" panose="020B0604020202020204" pitchFamily="34" charset="0"/>
              <a:buChar char="•"/>
            </a:pPr>
            <a:r>
              <a:rPr lang="nb-NO" dirty="0"/>
              <a:t>We selected basic networking model (we shoild of course use advanced)</a:t>
            </a:r>
          </a:p>
          <a:p>
            <a:pPr marL="171450" indent="-171450">
              <a:buFont typeface="Arial" panose="020B0604020202020204" pitchFamily="34" charset="0"/>
              <a:buChar char="•"/>
            </a:pPr>
            <a:r>
              <a:rPr lang="nb-NO" dirty="0"/>
              <a:t>We overprovisioned VM pool size</a:t>
            </a:r>
          </a:p>
          <a:p>
            <a:pPr marL="171450" indent="-171450">
              <a:buFont typeface="Arial" panose="020B0604020202020204" pitchFamily="34" charset="0"/>
              <a:buChar char="•"/>
            </a:pPr>
            <a:r>
              <a:rPr lang="nb-NO" dirty="0"/>
              <a:t>We used default OS disk size and that ccouses several networking issues</a:t>
            </a:r>
          </a:p>
          <a:p>
            <a:pPr marL="0" indent="0">
              <a:buFont typeface="Arial" panose="020B0604020202020204" pitchFamily="34" charset="0"/>
              <a:buNone/>
            </a:pPr>
            <a:r>
              <a:rPr lang="nb-NO" dirty="0"/>
              <a:t>All 3 changes require cluster re-provisioning, because at that time AKS did support multiple VM pools</a:t>
            </a:r>
          </a:p>
          <a:p>
            <a:pPr marL="0" indent="0">
              <a:buFont typeface="Arial" panose="020B0604020202020204" pitchFamily="34" charset="0"/>
              <a:buNone/>
            </a:pPr>
            <a:r>
              <a:rPr lang="nb-NO" dirty="0"/>
              <a:t>Several month later we realised that we need to reprovision new cluster. </a:t>
            </a:r>
          </a:p>
          <a:p>
            <a:pPr marL="0" indent="0">
              <a:buFont typeface="Arial" panose="020B0604020202020204" pitchFamily="34" charset="0"/>
              <a:buNone/>
            </a:pPr>
            <a:r>
              <a:rPr lang="nb-NO" dirty="0"/>
              <a:t>In order to do it, we need new subnet, we need to provisoon and configure new cluster, we need to deploy all services to the new cluster, do some initial testing and finally switch the traffic.</a:t>
            </a:r>
          </a:p>
          <a:p>
            <a:pPr marL="0" indent="0">
              <a:buFont typeface="Arial" panose="020B0604020202020204" pitchFamily="34" charset="0"/>
              <a:buNone/>
            </a:pPr>
            <a:endParaRPr lang="nb-NO" dirty="0"/>
          </a:p>
          <a:p>
            <a:pPr marL="0" indent="0">
              <a:buFont typeface="Arial" panose="020B0604020202020204" pitchFamily="34" charset="0"/>
              <a:buNone/>
            </a:pPr>
            <a:r>
              <a:rPr lang="nb-NO" dirty="0"/>
              <a:t>Note. Even though, this time we provisioned new cluster, it’s still deployed to the same vnet under the same resource group with active traffic </a:t>
            </a:r>
          </a:p>
        </p:txBody>
      </p:sp>
      <p:sp>
        <p:nvSpPr>
          <p:cNvPr id="4" name="Slide Number Placeholder 3"/>
          <p:cNvSpPr>
            <a:spLocks noGrp="1"/>
          </p:cNvSpPr>
          <p:nvPr>
            <p:ph type="sldNum" sz="quarter" idx="5"/>
          </p:nvPr>
        </p:nvSpPr>
        <p:spPr/>
        <p:txBody>
          <a:bodyPr/>
          <a:lstStyle/>
          <a:p>
            <a:fld id="{732F9D6F-CB08-48FB-827A-1E8A35B02598}" type="slidenum">
              <a:rPr lang="nb-NO" smtClean="0"/>
              <a:t>8</a:t>
            </a:fld>
            <a:endParaRPr lang="nb-NO"/>
          </a:p>
        </p:txBody>
      </p:sp>
    </p:spTree>
    <p:extLst>
      <p:ext uri="{BB962C8B-B14F-4D97-AF65-F5344CB8AC3E}">
        <p14:creationId xmlns:p14="http://schemas.microsoft.com/office/powerpoint/2010/main" val="3609660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nb-NO" dirty="0"/>
              <a:t>1:30</a:t>
            </a:r>
          </a:p>
          <a:p>
            <a:endParaRPr lang="nb-NO" dirty="0"/>
          </a:p>
          <a:p>
            <a:r>
              <a:rPr lang="nb-NO" dirty="0"/>
              <a:t>Sortly after VCE v1 went life, Application Gateway v2 was at GA. </a:t>
            </a:r>
          </a:p>
          <a:p>
            <a:r>
              <a:rPr lang="nb-NO" dirty="0"/>
              <a:t>First of all, they improved performance (updates take 6 min vs 20 min in v1), </a:t>
            </a:r>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and AGW v2 contains quite a few very practical features: like </a:t>
            </a:r>
            <a:r>
              <a:rPr lang="nb-NO" sz="1200" b="0" i="0" kern="1200" dirty="0">
                <a:solidFill>
                  <a:schemeClr val="tx1"/>
                </a:solidFill>
                <a:effectLst/>
                <a:latin typeface="+mn-lt"/>
                <a:ea typeface="+mn-ea"/>
                <a:cs typeface="+mn-cs"/>
              </a:rPr>
              <a:t>autoscaling, header rewrite, zone redundancy, and ability to read SSL certificate for httplisteners from the key-vault.</a:t>
            </a:r>
            <a:endParaRPr lang="nb-NO" dirty="0"/>
          </a:p>
          <a:p>
            <a:endParaRPr lang="nb-NO" dirty="0"/>
          </a:p>
          <a:p>
            <a:r>
              <a:rPr lang="nb-NO" dirty="0"/>
              <a:t>So, we diecided that we want to upgrade AGW to v2. </a:t>
            </a:r>
          </a:p>
          <a:p>
            <a:r>
              <a:rPr lang="nb-NO" dirty="0"/>
              <a:t>AGW v1 and v2 can’t be deployed to the same subnet, so we need to add new subnet.</a:t>
            </a:r>
          </a:p>
          <a:p>
            <a:r>
              <a:rPr lang="nb-NO" dirty="0"/>
              <a:t>We provision new instance of AGW v2</a:t>
            </a:r>
          </a:p>
          <a:p>
            <a:r>
              <a:rPr lang="nb-NO" dirty="0"/>
              <a:t>And we redirect traffic to the new instance of AGW</a:t>
            </a:r>
          </a:p>
          <a:p>
            <a:r>
              <a:rPr lang="nb-NO" dirty="0"/>
              <a:t>Note, this time we added new component to the existing changes are done at the same usergroup, same vnet with active production traffic </a:t>
            </a:r>
          </a:p>
        </p:txBody>
      </p:sp>
      <p:sp>
        <p:nvSpPr>
          <p:cNvPr id="4" name="Slide Number Placeholder 3"/>
          <p:cNvSpPr>
            <a:spLocks noGrp="1"/>
          </p:cNvSpPr>
          <p:nvPr>
            <p:ph type="sldNum" sz="quarter" idx="5"/>
          </p:nvPr>
        </p:nvSpPr>
        <p:spPr/>
        <p:txBody>
          <a:bodyPr/>
          <a:lstStyle/>
          <a:p>
            <a:fld id="{732F9D6F-CB08-48FB-827A-1E8A35B02598}" type="slidenum">
              <a:rPr lang="nb-NO" smtClean="0"/>
              <a:t>9</a:t>
            </a:fld>
            <a:endParaRPr lang="nb-NO"/>
          </a:p>
        </p:txBody>
      </p:sp>
    </p:spTree>
    <p:extLst>
      <p:ext uri="{BB962C8B-B14F-4D97-AF65-F5344CB8AC3E}">
        <p14:creationId xmlns:p14="http://schemas.microsoft.com/office/powerpoint/2010/main" val="1082395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2CBC4-0515-47B7-8AFA-1B80B292F116}"/>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61EE7362-1952-4F2E-BCF4-4AF5FD3427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A443A343-04F1-4012-8A19-35D2CE7BAAD6}"/>
              </a:ext>
            </a:extLst>
          </p:cNvPr>
          <p:cNvSpPr>
            <a:spLocks noGrp="1"/>
          </p:cNvSpPr>
          <p:nvPr>
            <p:ph type="dt" sz="half" idx="10"/>
          </p:nvPr>
        </p:nvSpPr>
        <p:spPr/>
        <p:txBody>
          <a:bodyPr/>
          <a:lstStyle/>
          <a:p>
            <a:fld id="{D0F3AA23-5B49-4F5D-B754-ED5AF6E206EF}" type="datetimeFigureOut">
              <a:rPr lang="LID4096" smtClean="0"/>
              <a:t>10/27/2020</a:t>
            </a:fld>
            <a:endParaRPr lang="LID4096"/>
          </a:p>
        </p:txBody>
      </p:sp>
      <p:sp>
        <p:nvSpPr>
          <p:cNvPr id="5" name="Footer Placeholder 4">
            <a:extLst>
              <a:ext uri="{FF2B5EF4-FFF2-40B4-BE49-F238E27FC236}">
                <a16:creationId xmlns:a16="http://schemas.microsoft.com/office/drawing/2014/main" id="{DAB8ADF7-A544-4838-B81A-3166ED774FD5}"/>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6690B404-5BAB-4AF2-906D-2D560CD330B2}"/>
              </a:ext>
            </a:extLst>
          </p:cNvPr>
          <p:cNvSpPr>
            <a:spLocks noGrp="1"/>
          </p:cNvSpPr>
          <p:nvPr>
            <p:ph type="sldNum" sz="quarter" idx="12"/>
          </p:nvPr>
        </p:nvSpPr>
        <p:spPr/>
        <p:txBody>
          <a:bodyPr/>
          <a:lstStyle/>
          <a:p>
            <a:fld id="{33930007-1D02-4DD3-8A9C-59DDC07E35C7}" type="slidenum">
              <a:rPr lang="LID4096" smtClean="0"/>
              <a:t>‹#›</a:t>
            </a:fld>
            <a:endParaRPr lang="LID4096"/>
          </a:p>
        </p:txBody>
      </p:sp>
    </p:spTree>
    <p:extLst>
      <p:ext uri="{BB962C8B-B14F-4D97-AF65-F5344CB8AC3E}">
        <p14:creationId xmlns:p14="http://schemas.microsoft.com/office/powerpoint/2010/main" val="2199744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23.emf"/><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23.emf"/><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23.emf"/><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24.emf"/><Relationship Id="rId7" Type="http://schemas.openxmlformats.org/officeDocument/2006/relationships/image" Target="../media/image28.emf"/><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27.emf"/><Relationship Id="rId5" Type="http://schemas.openxmlformats.org/officeDocument/2006/relationships/image" Target="../media/image26.emf"/><Relationship Id="rId10" Type="http://schemas.openxmlformats.org/officeDocument/2006/relationships/image" Target="../media/image9.png"/><Relationship Id="rId4" Type="http://schemas.openxmlformats.org/officeDocument/2006/relationships/image" Target="../media/image25.emf"/><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image" Target="../media/image26.emf"/><Relationship Id="rId7" Type="http://schemas.openxmlformats.org/officeDocument/2006/relationships/image" Target="../media/image32.emf"/><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31.emf"/><Relationship Id="rId5" Type="http://schemas.openxmlformats.org/officeDocument/2006/relationships/image" Target="../media/image30.emf"/><Relationship Id="rId10" Type="http://schemas.openxmlformats.org/officeDocument/2006/relationships/image" Target="../media/image9.png"/><Relationship Id="rId4" Type="http://schemas.openxmlformats.org/officeDocument/2006/relationships/image" Target="../media/image29.emf"/><Relationship Id="rId9"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hyperlink" Target="https://docs.microsoft.com/en-us/azure/architecture/guide/technology-choices/load-balancing-overview"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hyperlink" Target="https://docs.microsoft.com/en-us/azure/architecture/guide/technology-choices/load-balancing-overview"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emf"/><Relationship Id="rId7" Type="http://schemas.openxmlformats.org/officeDocument/2006/relationships/image" Target="../media/image40.png"/><Relationship Id="rId2" Type="http://schemas.openxmlformats.org/officeDocument/2006/relationships/image" Target="../media/image35.emf"/><Relationship Id="rId1" Type="http://schemas.openxmlformats.org/officeDocument/2006/relationships/slideLayout" Target="../slideLayouts/slideLayout3.xml"/><Relationship Id="rId6" Type="http://schemas.openxmlformats.org/officeDocument/2006/relationships/image" Target="../media/image39.emf"/><Relationship Id="rId5" Type="http://schemas.openxmlformats.org/officeDocument/2006/relationships/image" Target="../media/image38.emf"/><Relationship Id="rId4" Type="http://schemas.openxmlformats.org/officeDocument/2006/relationships/image" Target="../media/image37.emf"/><Relationship Id="rId9" Type="http://schemas.openxmlformats.org/officeDocument/2006/relationships/image" Target="../media/image42.png"/></Relationships>
</file>

<file path=ppt/slides/_rels/slide19.xml.rels><?xml version="1.0" encoding="UTF-8" standalone="yes"?>
<Relationships xmlns="http://schemas.openxmlformats.org/package/2006/relationships"><Relationship Id="rId8" Type="http://schemas.openxmlformats.org/officeDocument/2006/relationships/image" Target="../media/image49.emf"/><Relationship Id="rId3" Type="http://schemas.openxmlformats.org/officeDocument/2006/relationships/image" Target="../media/image44.emf"/><Relationship Id="rId7" Type="http://schemas.openxmlformats.org/officeDocument/2006/relationships/image" Target="../media/image48.emf"/><Relationship Id="rId2" Type="http://schemas.openxmlformats.org/officeDocument/2006/relationships/image" Target="../media/image43.emf"/><Relationship Id="rId1" Type="http://schemas.openxmlformats.org/officeDocument/2006/relationships/slideLayout" Target="../slideLayouts/slideLayout3.xml"/><Relationship Id="rId6" Type="http://schemas.openxmlformats.org/officeDocument/2006/relationships/image" Target="../media/image47.emf"/><Relationship Id="rId5" Type="http://schemas.openxmlformats.org/officeDocument/2006/relationships/image" Target="../media/image46.emf"/><Relationship Id="rId4" Type="http://schemas.openxmlformats.org/officeDocument/2006/relationships/image" Target="../media/image45.em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1.emf"/><Relationship Id="rId7" Type="http://schemas.openxmlformats.org/officeDocument/2006/relationships/image" Target="../media/image55.emf"/><Relationship Id="rId2" Type="http://schemas.openxmlformats.org/officeDocument/2006/relationships/image" Target="../media/image50.emf"/><Relationship Id="rId1" Type="http://schemas.openxmlformats.org/officeDocument/2006/relationships/slideLayout" Target="../slideLayouts/slideLayout3.xml"/><Relationship Id="rId6" Type="http://schemas.openxmlformats.org/officeDocument/2006/relationships/image" Target="../media/image54.emf"/><Relationship Id="rId5" Type="http://schemas.openxmlformats.org/officeDocument/2006/relationships/image" Target="../media/image53.emf"/><Relationship Id="rId4" Type="http://schemas.openxmlformats.org/officeDocument/2006/relationships/image" Target="../media/image52.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hyperlink" Target="https://docs.microsoft.com/en-us/azure/networking/microsoft-global-network"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58.png"/><Relationship Id="rId5" Type="http://schemas.openxmlformats.org/officeDocument/2006/relationships/image" Target="../media/image9.png"/><Relationship Id="rId4" Type="http://schemas.openxmlformats.org/officeDocument/2006/relationships/image" Target="../media/image57.svg"/></Relationships>
</file>

<file path=ppt/slides/_rels/slide2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57.svg"/></Relationships>
</file>

<file path=ppt/slides/_rels/slide2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59.png"/><Relationship Id="rId4" Type="http://schemas.openxmlformats.org/officeDocument/2006/relationships/image" Target="../media/image57.svg"/></Relationships>
</file>

<file path=ppt/slides/_rels/slide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7.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mailto:evgeny@enso.no"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emf"/><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 Id="rId9" Type="http://schemas.openxmlformats.org/officeDocument/2006/relationships/image" Target="../media/image10.emf"/></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2.emf"/><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3.emf"/><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 Id="rId9" Type="http://schemas.openxmlformats.org/officeDocument/2006/relationships/image" Target="../media/image17.emf"/></Relationships>
</file>

<file path=ppt/slides/_rels/slide9.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18.emf"/><Relationship Id="rId7" Type="http://schemas.openxmlformats.org/officeDocument/2006/relationships/image" Target="../media/image20.emf"/><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9.emf"/><Relationship Id="rId9" Type="http://schemas.openxmlformats.org/officeDocument/2006/relationships/image" Target="../media/image2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519150"/>
            <a:ext cx="8520600" cy="2052600"/>
          </a:xfrm>
          <a:prstGeom prst="rect">
            <a:avLst/>
          </a:prstGeom>
        </p:spPr>
        <p:txBody>
          <a:bodyPr spcFirstLastPara="1" wrap="square" lIns="91425" tIns="91425" rIns="91425" bIns="91425" anchor="b" anchorCtr="0">
            <a:noAutofit/>
          </a:bodyPr>
          <a:lstStyle/>
          <a:p>
            <a:pPr lvl="0"/>
            <a:r>
              <a:rPr lang="nb-NO" dirty="0"/>
              <a:t>Implement immutable infrastructure on Azure </a:t>
            </a:r>
            <a:r>
              <a:rPr lang="nb-NO" dirty="0" err="1"/>
              <a:t>with</a:t>
            </a:r>
            <a:r>
              <a:rPr lang="nb-NO" dirty="0"/>
              <a:t> </a:t>
            </a:r>
            <a:r>
              <a:rPr lang="nb-NO" dirty="0" err="1"/>
              <a:t>Pulumi</a:t>
            </a:r>
            <a:endParaRPr dirty="0"/>
          </a:p>
        </p:txBody>
      </p:sp>
      <p:sp>
        <p:nvSpPr>
          <p:cNvPr id="55" name="Google Shape;55;p13"/>
          <p:cNvSpPr txBox="1">
            <a:spLocks noGrp="1"/>
          </p:cNvSpPr>
          <p:nvPr>
            <p:ph type="subTitle" idx="1"/>
          </p:nvPr>
        </p:nvSpPr>
        <p:spPr>
          <a:xfrm>
            <a:off x="311700" y="2571750"/>
            <a:ext cx="8520600" cy="216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n" dirty="0"/>
          </a:p>
          <a:p>
            <a:pPr marL="0" lvl="0" indent="0" algn="ctr" rtl="0">
              <a:spcBef>
                <a:spcPts val="0"/>
              </a:spcBef>
              <a:spcAft>
                <a:spcPts val="0"/>
              </a:spcAft>
              <a:buNone/>
            </a:pPr>
            <a:r>
              <a:rPr lang="en" dirty="0"/>
              <a:t>Infrastructure as Code User Group Oslo</a:t>
            </a:r>
            <a:endParaRPr dirty="0"/>
          </a:p>
          <a:p>
            <a:pPr marL="0" lvl="0" indent="0" algn="ctr" rtl="0">
              <a:spcBef>
                <a:spcPts val="0"/>
              </a:spcBef>
              <a:spcAft>
                <a:spcPts val="0"/>
              </a:spcAft>
              <a:buNone/>
            </a:pPr>
            <a:r>
              <a:rPr lang="en" dirty="0"/>
              <a:t>27.10.2020</a:t>
            </a:r>
            <a:endParaRPr dirty="0"/>
          </a:p>
          <a:p>
            <a:pPr marL="0" lvl="0" indent="0" algn="ctr" rtl="0">
              <a:spcBef>
                <a:spcPts val="0"/>
              </a:spcBef>
              <a:spcAft>
                <a:spcPts val="0"/>
              </a:spcAft>
              <a:buNone/>
            </a:pPr>
            <a:r>
              <a:rPr lang="en" dirty="0"/>
              <a:t>Evgeny Borzenin</a:t>
            </a:r>
            <a:endParaRPr dirty="0"/>
          </a:p>
        </p:txBody>
      </p:sp>
      <p:pic>
        <p:nvPicPr>
          <p:cNvPr id="56" name="Google Shape;56;p13"/>
          <p:cNvPicPr preferRelativeResize="0"/>
          <p:nvPr/>
        </p:nvPicPr>
        <p:blipFill>
          <a:blip r:embed="rId3">
            <a:alphaModFix/>
          </a:blip>
          <a:stretch>
            <a:fillRect/>
          </a:stretch>
        </p:blipFill>
        <p:spPr>
          <a:xfrm>
            <a:off x="7486650" y="3581400"/>
            <a:ext cx="1657350" cy="1562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AC19-8203-4466-A0AC-E7DDDBE27461}"/>
              </a:ext>
            </a:extLst>
          </p:cNvPr>
          <p:cNvSpPr>
            <a:spLocks noGrp="1"/>
          </p:cNvSpPr>
          <p:nvPr>
            <p:ph type="title"/>
          </p:nvPr>
        </p:nvSpPr>
        <p:spPr/>
        <p:txBody>
          <a:bodyPr/>
          <a:lstStyle/>
          <a:p>
            <a:r>
              <a:rPr lang="en-US" dirty="0"/>
              <a:t>[VCE v1] retrospective</a:t>
            </a:r>
            <a:endParaRPr lang="LID4096" dirty="0"/>
          </a:p>
        </p:txBody>
      </p:sp>
      <p:pic>
        <p:nvPicPr>
          <p:cNvPr id="8" name="Picture 7">
            <a:extLst>
              <a:ext uri="{FF2B5EF4-FFF2-40B4-BE49-F238E27FC236}">
                <a16:creationId xmlns:a16="http://schemas.microsoft.com/office/drawing/2014/main" id="{3CF22266-91EF-46C1-9ECF-15E76E4F50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8409" y="4584699"/>
            <a:ext cx="431800" cy="431800"/>
          </a:xfrm>
          <a:prstGeom prst="rect">
            <a:avLst/>
          </a:prstGeom>
        </p:spPr>
      </p:pic>
      <p:pic>
        <p:nvPicPr>
          <p:cNvPr id="9" name="Picture 8" descr="A picture containing table&#10;&#10;Description automatically generated">
            <a:extLst>
              <a:ext uri="{FF2B5EF4-FFF2-40B4-BE49-F238E27FC236}">
                <a16:creationId xmlns:a16="http://schemas.microsoft.com/office/drawing/2014/main" id="{5BEA5F28-1471-470B-882E-D6553276D7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163" y="4584499"/>
            <a:ext cx="308572" cy="432000"/>
          </a:xfrm>
          <a:prstGeom prst="rect">
            <a:avLst/>
          </a:prstGeom>
        </p:spPr>
      </p:pic>
      <p:pic>
        <p:nvPicPr>
          <p:cNvPr id="6" name="Picture 5">
            <a:extLst>
              <a:ext uri="{FF2B5EF4-FFF2-40B4-BE49-F238E27FC236}">
                <a16:creationId xmlns:a16="http://schemas.microsoft.com/office/drawing/2014/main" id="{BFBAED29-4DB3-41CB-9CB7-C7A40A16D603}"/>
              </a:ext>
            </a:extLst>
          </p:cNvPr>
          <p:cNvPicPr>
            <a:picLocks noChangeAspect="1"/>
          </p:cNvPicPr>
          <p:nvPr/>
        </p:nvPicPr>
        <p:blipFill>
          <a:blip r:embed="rId5"/>
          <a:stretch>
            <a:fillRect/>
          </a:stretch>
        </p:blipFill>
        <p:spPr>
          <a:xfrm>
            <a:off x="5480293" y="1354523"/>
            <a:ext cx="2449238" cy="3445976"/>
          </a:xfrm>
          <a:prstGeom prst="rect">
            <a:avLst/>
          </a:prstGeom>
        </p:spPr>
      </p:pic>
      <p:sp>
        <p:nvSpPr>
          <p:cNvPr id="13" name="Content Placeholder 2">
            <a:extLst>
              <a:ext uri="{FF2B5EF4-FFF2-40B4-BE49-F238E27FC236}">
                <a16:creationId xmlns:a16="http://schemas.microsoft.com/office/drawing/2014/main" id="{D7A95D5B-2325-4779-8F3C-BE38DE453400}"/>
              </a:ext>
            </a:extLst>
          </p:cNvPr>
          <p:cNvSpPr txBox="1">
            <a:spLocks/>
          </p:cNvSpPr>
          <p:nvPr/>
        </p:nvSpPr>
        <p:spPr>
          <a:xfrm>
            <a:off x="526735" y="1179194"/>
            <a:ext cx="10515600" cy="3796633"/>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panose="020F0502020204030204"/>
                <a:ea typeface="+mn-ea"/>
                <a:cs typeface="+mn-cs"/>
              </a:rPr>
              <a:t>AKS upgrade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sysClr val="windowText" lastClr="000000"/>
                </a:solidFill>
                <a:effectLst/>
                <a:uLnTx/>
                <a:uFillTx/>
                <a:latin typeface="Calibri" panose="020F0502020204030204"/>
                <a:ea typeface="+mn-ea"/>
                <a:cs typeface="+mn-cs"/>
              </a:rPr>
              <a:t>High risk operations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sysClr val="windowText" lastClr="000000"/>
                </a:solidFill>
                <a:effectLst/>
                <a:uLnTx/>
                <a:uFillTx/>
                <a:latin typeface="Calibri" panose="020F0502020204030204"/>
                <a:ea typeface="+mn-ea"/>
                <a:cs typeface="+mn-cs"/>
              </a:rPr>
              <a:t>Maintenance window</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sysClr val="windowText" lastClr="000000"/>
                </a:solidFill>
                <a:effectLst/>
                <a:uLnTx/>
                <a:uFillTx/>
                <a:latin typeface="Calibri" panose="020F0502020204030204"/>
                <a:ea typeface="+mn-ea"/>
                <a:cs typeface="+mn-cs"/>
              </a:rPr>
              <a:t>High stress, fear to upgrade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sysClr val="windowText" lastClr="000000"/>
                </a:solidFill>
                <a:effectLst/>
                <a:uLnTx/>
                <a:uFillTx/>
                <a:latin typeface="Calibri" panose="020F0502020204030204"/>
                <a:ea typeface="+mn-ea"/>
                <a:cs typeface="+mn-cs"/>
              </a:rPr>
              <a:t>Can’t do end-to-end testing</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panose="020F0502020204030204"/>
                <a:ea typeface="+mn-ea"/>
                <a:cs typeface="+mn-cs"/>
              </a:rPr>
              <a:t>AKS re-provisioning</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sysClr val="windowText" lastClr="000000"/>
                </a:solidFill>
                <a:effectLst/>
                <a:uLnTx/>
                <a:uFillTx/>
                <a:latin typeface="Calibri" panose="020F0502020204030204"/>
                <a:ea typeface="+mn-ea"/>
                <a:cs typeface="+mn-cs"/>
              </a:rPr>
              <a:t>Low risk operation</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sysClr val="windowText" lastClr="000000"/>
                </a:solidFill>
                <a:effectLst/>
                <a:uLnTx/>
                <a:uFillTx/>
                <a:latin typeface="Calibri" panose="020F0502020204030204"/>
                <a:ea typeface="+mn-ea"/>
                <a:cs typeface="+mn-cs"/>
              </a:rPr>
              <a:t>Can’t do end-to-end testing</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panose="020F0502020204030204"/>
                <a:ea typeface="+mn-ea"/>
                <a:cs typeface="+mn-cs"/>
              </a:rPr>
              <a:t>AGW v2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sysClr val="windowText" lastClr="000000"/>
                </a:solidFill>
                <a:effectLst/>
                <a:uLnTx/>
                <a:uFillTx/>
                <a:latin typeface="Calibri" panose="020F0502020204030204"/>
                <a:ea typeface="+mn-ea"/>
                <a:cs typeface="+mn-cs"/>
              </a:rPr>
              <a:t>Low risk operation</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sysClr val="windowText" lastClr="000000"/>
                </a:solidFill>
                <a:effectLst/>
                <a:uLnTx/>
                <a:uFillTx/>
                <a:latin typeface="Calibri" panose="020F0502020204030204"/>
                <a:ea typeface="+mn-ea"/>
                <a:cs typeface="+mn-cs"/>
              </a:rPr>
              <a:t>Possible to do end-to-end testing</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panose="020F0502020204030204"/>
                <a:ea typeface="+mn-ea"/>
                <a:cs typeface="+mn-cs"/>
              </a:rPr>
              <a:t>Can’t do canary testing </a:t>
            </a:r>
            <a:endPar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5845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AC19-8203-4466-A0AC-E7DDDBE27461}"/>
              </a:ext>
            </a:extLst>
          </p:cNvPr>
          <p:cNvSpPr>
            <a:spLocks noGrp="1"/>
          </p:cNvSpPr>
          <p:nvPr>
            <p:ph type="title"/>
          </p:nvPr>
        </p:nvSpPr>
        <p:spPr/>
        <p:txBody>
          <a:bodyPr/>
          <a:lstStyle/>
          <a:p>
            <a:r>
              <a:rPr lang="en-US" dirty="0"/>
              <a:t>Mutable infrastructure</a:t>
            </a:r>
            <a:endParaRPr lang="LID4096" dirty="0"/>
          </a:p>
        </p:txBody>
      </p:sp>
      <p:sp>
        <p:nvSpPr>
          <p:cNvPr id="3" name="Content Placeholder 2">
            <a:extLst>
              <a:ext uri="{FF2B5EF4-FFF2-40B4-BE49-F238E27FC236}">
                <a16:creationId xmlns:a16="http://schemas.microsoft.com/office/drawing/2014/main" id="{A9FC174E-39A8-4BE7-A3C2-F40B271064A2}"/>
              </a:ext>
            </a:extLst>
          </p:cNvPr>
          <p:cNvSpPr>
            <a:spLocks noGrp="1"/>
          </p:cNvSpPr>
          <p:nvPr>
            <p:ph idx="1"/>
          </p:nvPr>
        </p:nvSpPr>
        <p:spPr>
          <a:xfrm>
            <a:off x="628650" y="1369219"/>
            <a:ext cx="4738481" cy="3263504"/>
          </a:xfrm>
        </p:spPr>
        <p:txBody>
          <a:bodyPr>
            <a:normAutofit fontScale="92500" lnSpcReduction="20000"/>
          </a:bodyPr>
          <a:lstStyle/>
          <a:p>
            <a:r>
              <a:rPr lang="en-US" dirty="0"/>
              <a:t>Mutable means liable to change</a:t>
            </a:r>
          </a:p>
          <a:p>
            <a:r>
              <a:rPr lang="en-US" dirty="0"/>
              <a:t>Infrastructure that is capable of being modified and updated in-place on a regular basis</a:t>
            </a:r>
          </a:p>
          <a:p>
            <a:r>
              <a:rPr lang="en-US" dirty="0"/>
              <a:t>VCE v1 is mutable infrastructure</a:t>
            </a:r>
          </a:p>
          <a:p>
            <a:pPr marL="0" indent="0">
              <a:buNone/>
            </a:pPr>
            <a:endParaRPr lang="en-US" dirty="0"/>
          </a:p>
          <a:p>
            <a:pPr lvl="1"/>
            <a:r>
              <a:rPr lang="en-US" dirty="0"/>
              <a:t>High risk operations</a:t>
            </a:r>
          </a:p>
          <a:p>
            <a:pPr lvl="1"/>
            <a:r>
              <a:rPr lang="en-US" dirty="0"/>
              <a:t>High stress, fear to upgrade</a:t>
            </a:r>
          </a:p>
          <a:p>
            <a:pPr lvl="1"/>
            <a:r>
              <a:rPr lang="en-US" dirty="0"/>
              <a:t>Maintenance window</a:t>
            </a:r>
          </a:p>
          <a:p>
            <a:pPr lvl="1"/>
            <a:r>
              <a:rPr lang="en-US" dirty="0"/>
              <a:t>Can’t do end-to-end testing</a:t>
            </a:r>
          </a:p>
        </p:txBody>
      </p:sp>
      <p:pic>
        <p:nvPicPr>
          <p:cNvPr id="8" name="Picture 7">
            <a:extLst>
              <a:ext uri="{FF2B5EF4-FFF2-40B4-BE49-F238E27FC236}">
                <a16:creationId xmlns:a16="http://schemas.microsoft.com/office/drawing/2014/main" id="{C2E37861-7D3D-4A20-8A4F-0983D5D0DE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8409" y="4584699"/>
            <a:ext cx="431800" cy="431800"/>
          </a:xfrm>
          <a:prstGeom prst="rect">
            <a:avLst/>
          </a:prstGeom>
        </p:spPr>
      </p:pic>
      <p:pic>
        <p:nvPicPr>
          <p:cNvPr id="9" name="Picture 8" descr="A picture containing table&#10;&#10;Description automatically generated">
            <a:extLst>
              <a:ext uri="{FF2B5EF4-FFF2-40B4-BE49-F238E27FC236}">
                <a16:creationId xmlns:a16="http://schemas.microsoft.com/office/drawing/2014/main" id="{D532760E-D14F-443A-A228-99A9396C7B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163" y="4584499"/>
            <a:ext cx="308572" cy="432000"/>
          </a:xfrm>
          <a:prstGeom prst="rect">
            <a:avLst/>
          </a:prstGeom>
        </p:spPr>
      </p:pic>
      <p:pic>
        <p:nvPicPr>
          <p:cNvPr id="6" name="Picture 5">
            <a:extLst>
              <a:ext uri="{FF2B5EF4-FFF2-40B4-BE49-F238E27FC236}">
                <a16:creationId xmlns:a16="http://schemas.microsoft.com/office/drawing/2014/main" id="{13F6BDA2-93B0-4EC8-9809-DEB8DFEB7424}"/>
              </a:ext>
            </a:extLst>
          </p:cNvPr>
          <p:cNvPicPr>
            <a:picLocks noChangeAspect="1"/>
          </p:cNvPicPr>
          <p:nvPr/>
        </p:nvPicPr>
        <p:blipFill>
          <a:blip r:embed="rId5"/>
          <a:stretch>
            <a:fillRect/>
          </a:stretch>
        </p:blipFill>
        <p:spPr>
          <a:xfrm>
            <a:off x="5480293" y="1354523"/>
            <a:ext cx="2449238" cy="3445976"/>
          </a:xfrm>
          <a:prstGeom prst="rect">
            <a:avLst/>
          </a:prstGeom>
        </p:spPr>
      </p:pic>
    </p:spTree>
    <p:extLst>
      <p:ext uri="{BB962C8B-B14F-4D97-AF65-F5344CB8AC3E}">
        <p14:creationId xmlns:p14="http://schemas.microsoft.com/office/powerpoint/2010/main" val="20614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AC19-8203-4466-A0AC-E7DDDBE27461}"/>
              </a:ext>
            </a:extLst>
          </p:cNvPr>
          <p:cNvSpPr>
            <a:spLocks noGrp="1"/>
          </p:cNvSpPr>
          <p:nvPr>
            <p:ph type="title"/>
          </p:nvPr>
        </p:nvSpPr>
        <p:spPr/>
        <p:txBody>
          <a:bodyPr/>
          <a:lstStyle/>
          <a:p>
            <a:r>
              <a:rPr lang="en-US"/>
              <a:t>Immutable </a:t>
            </a:r>
            <a:r>
              <a:rPr lang="en-US" dirty="0"/>
              <a:t>infrastructure</a:t>
            </a:r>
            <a:endParaRPr lang="LID4096" dirty="0"/>
          </a:p>
        </p:txBody>
      </p:sp>
      <p:sp>
        <p:nvSpPr>
          <p:cNvPr id="3" name="Content Placeholder 2">
            <a:extLst>
              <a:ext uri="{FF2B5EF4-FFF2-40B4-BE49-F238E27FC236}">
                <a16:creationId xmlns:a16="http://schemas.microsoft.com/office/drawing/2014/main" id="{A9FC174E-39A8-4BE7-A3C2-F40B271064A2}"/>
              </a:ext>
            </a:extLst>
          </p:cNvPr>
          <p:cNvSpPr>
            <a:spLocks noGrp="1"/>
          </p:cNvSpPr>
          <p:nvPr>
            <p:ph idx="1"/>
          </p:nvPr>
        </p:nvSpPr>
        <p:spPr>
          <a:xfrm>
            <a:off x="628651" y="1369219"/>
            <a:ext cx="4559576" cy="3263504"/>
          </a:xfrm>
        </p:spPr>
        <p:txBody>
          <a:bodyPr>
            <a:normAutofit/>
          </a:bodyPr>
          <a:lstStyle/>
          <a:p>
            <a:r>
              <a:rPr lang="en-US" dirty="0"/>
              <a:t>Immutable -&gt; unchanging or unable to change</a:t>
            </a:r>
          </a:p>
          <a:p>
            <a:r>
              <a:rPr lang="en-US" dirty="0"/>
              <a:t>Once deployed, cannot be modified</a:t>
            </a:r>
          </a:p>
          <a:p>
            <a:r>
              <a:rPr lang="en-US" dirty="0"/>
              <a:t>VCE v1 is immutable</a:t>
            </a:r>
          </a:p>
          <a:p>
            <a:pPr marL="0" indent="0">
              <a:buNone/>
            </a:pPr>
            <a:endParaRPr lang="en-US" dirty="0"/>
          </a:p>
        </p:txBody>
      </p:sp>
      <p:pic>
        <p:nvPicPr>
          <p:cNvPr id="8" name="Picture 7">
            <a:extLst>
              <a:ext uri="{FF2B5EF4-FFF2-40B4-BE49-F238E27FC236}">
                <a16:creationId xmlns:a16="http://schemas.microsoft.com/office/drawing/2014/main" id="{C95E4458-7CFC-4C49-8FE4-888F4EB112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8409" y="4584699"/>
            <a:ext cx="431800" cy="431800"/>
          </a:xfrm>
          <a:prstGeom prst="rect">
            <a:avLst/>
          </a:prstGeom>
        </p:spPr>
      </p:pic>
      <p:pic>
        <p:nvPicPr>
          <p:cNvPr id="9" name="Picture 8" descr="A picture containing table&#10;&#10;Description automatically generated">
            <a:extLst>
              <a:ext uri="{FF2B5EF4-FFF2-40B4-BE49-F238E27FC236}">
                <a16:creationId xmlns:a16="http://schemas.microsoft.com/office/drawing/2014/main" id="{3E138C33-58AC-4C72-B930-F2080C168E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163" y="4584499"/>
            <a:ext cx="308572" cy="432000"/>
          </a:xfrm>
          <a:prstGeom prst="rect">
            <a:avLst/>
          </a:prstGeom>
        </p:spPr>
      </p:pic>
      <p:pic>
        <p:nvPicPr>
          <p:cNvPr id="6" name="Picture 5">
            <a:extLst>
              <a:ext uri="{FF2B5EF4-FFF2-40B4-BE49-F238E27FC236}">
                <a16:creationId xmlns:a16="http://schemas.microsoft.com/office/drawing/2014/main" id="{E49F3144-AB97-4500-8799-FE46204963DE}"/>
              </a:ext>
            </a:extLst>
          </p:cNvPr>
          <p:cNvPicPr>
            <a:picLocks noChangeAspect="1"/>
          </p:cNvPicPr>
          <p:nvPr/>
        </p:nvPicPr>
        <p:blipFill>
          <a:blip r:embed="rId5"/>
          <a:stretch>
            <a:fillRect/>
          </a:stretch>
        </p:blipFill>
        <p:spPr>
          <a:xfrm>
            <a:off x="5480293" y="1354523"/>
            <a:ext cx="2449238" cy="3445976"/>
          </a:xfrm>
          <a:prstGeom prst="rect">
            <a:avLst/>
          </a:prstGeom>
        </p:spPr>
      </p:pic>
    </p:spTree>
    <p:extLst>
      <p:ext uri="{BB962C8B-B14F-4D97-AF65-F5344CB8AC3E}">
        <p14:creationId xmlns:p14="http://schemas.microsoft.com/office/powerpoint/2010/main" val="918802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8FBDE-96B3-440A-A103-C81803782D7A}"/>
              </a:ext>
            </a:extLst>
          </p:cNvPr>
          <p:cNvSpPr>
            <a:spLocks noGrp="1"/>
          </p:cNvSpPr>
          <p:nvPr>
            <p:ph type="title"/>
          </p:nvPr>
        </p:nvSpPr>
        <p:spPr/>
        <p:txBody>
          <a:bodyPr/>
          <a:lstStyle/>
          <a:p>
            <a:r>
              <a:rPr lang="en-US" dirty="0">
                <a:latin typeface="+mn-lt"/>
              </a:rPr>
              <a:t>[VCE </a:t>
            </a:r>
            <a:r>
              <a:rPr lang="en-US" dirty="0" err="1">
                <a:latin typeface="+mn-lt"/>
              </a:rPr>
              <a:t>vNext</a:t>
            </a:r>
            <a:r>
              <a:rPr lang="en-US" dirty="0">
                <a:latin typeface="+mn-lt"/>
              </a:rPr>
              <a:t>] </a:t>
            </a:r>
            <a:r>
              <a:rPr lang="en-US" dirty="0">
                <a:latin typeface="Consolas" panose="020B0609020204030204" pitchFamily="49" charset="0"/>
              </a:rPr>
              <a:t>upgrade</a:t>
            </a:r>
            <a:r>
              <a:rPr lang="en-US" dirty="0">
                <a:latin typeface="+mn-lt"/>
              </a:rPr>
              <a:t> life cycle </a:t>
            </a:r>
            <a:endParaRPr lang="nb-NO" dirty="0">
              <a:latin typeface="+mn-lt"/>
            </a:endParaRPr>
          </a:p>
        </p:txBody>
      </p:sp>
      <p:sp>
        <p:nvSpPr>
          <p:cNvPr id="23" name="Content Placeholder 2">
            <a:extLst>
              <a:ext uri="{FF2B5EF4-FFF2-40B4-BE49-F238E27FC236}">
                <a16:creationId xmlns:a16="http://schemas.microsoft.com/office/drawing/2014/main" id="{9F4AB6B9-AB4C-4175-AFF1-AFB7ED71C233}"/>
              </a:ext>
            </a:extLst>
          </p:cNvPr>
          <p:cNvSpPr>
            <a:spLocks noGrp="1"/>
          </p:cNvSpPr>
          <p:nvPr>
            <p:ph idx="1"/>
          </p:nvPr>
        </p:nvSpPr>
        <p:spPr>
          <a:xfrm>
            <a:off x="3256596" y="2125291"/>
            <a:ext cx="2341773" cy="372357"/>
          </a:xfrm>
        </p:spPr>
        <p:txBody>
          <a:bodyPr>
            <a:normAutofit fontScale="70000" lnSpcReduction="20000"/>
          </a:bodyPr>
          <a:lstStyle/>
          <a:p>
            <a:pPr marL="0" indent="0">
              <a:buNone/>
            </a:pPr>
            <a:r>
              <a:rPr lang="nb-NO" dirty="0">
                <a:latin typeface="Consolas" panose="020B0609020204030204" pitchFamily="49" charset="0"/>
              </a:rPr>
              <a:t>provision infra</a:t>
            </a:r>
            <a:endParaRPr lang="en-US" dirty="0">
              <a:latin typeface="Consolas" panose="020B0609020204030204" pitchFamily="49" charset="0"/>
            </a:endParaRPr>
          </a:p>
        </p:txBody>
      </p:sp>
      <p:sp>
        <p:nvSpPr>
          <p:cNvPr id="9" name="Content Placeholder 2">
            <a:extLst>
              <a:ext uri="{FF2B5EF4-FFF2-40B4-BE49-F238E27FC236}">
                <a16:creationId xmlns:a16="http://schemas.microsoft.com/office/drawing/2014/main" id="{108B620F-2A9C-4BC9-8DD6-CA23C1029A33}"/>
              </a:ext>
            </a:extLst>
          </p:cNvPr>
          <p:cNvSpPr txBox="1">
            <a:spLocks/>
          </p:cNvSpPr>
          <p:nvPr/>
        </p:nvSpPr>
        <p:spPr>
          <a:xfrm>
            <a:off x="3256596" y="2953831"/>
            <a:ext cx="2341775"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sz="2100" dirty="0">
                <a:latin typeface="Consolas" panose="020B0609020204030204" pitchFamily="49" charset="0"/>
              </a:rPr>
              <a:t>end-to-end test</a:t>
            </a:r>
            <a:endParaRPr lang="en-US" sz="2100" dirty="0">
              <a:latin typeface="Consolas" panose="020B0609020204030204" pitchFamily="49" charset="0"/>
            </a:endParaRPr>
          </a:p>
          <a:p>
            <a:pPr marL="0" indent="0">
              <a:buNone/>
            </a:pPr>
            <a:endParaRPr lang="en-US" sz="2100" dirty="0">
              <a:latin typeface="Consolas" panose="020B0609020204030204" pitchFamily="49" charset="0"/>
            </a:endParaRPr>
          </a:p>
        </p:txBody>
      </p:sp>
      <p:sp>
        <p:nvSpPr>
          <p:cNvPr id="11" name="Content Placeholder 2">
            <a:extLst>
              <a:ext uri="{FF2B5EF4-FFF2-40B4-BE49-F238E27FC236}">
                <a16:creationId xmlns:a16="http://schemas.microsoft.com/office/drawing/2014/main" id="{7B0193C1-2354-4D3C-82D1-680A24AEC108}"/>
              </a:ext>
            </a:extLst>
          </p:cNvPr>
          <p:cNvSpPr txBox="1">
            <a:spLocks/>
          </p:cNvSpPr>
          <p:nvPr/>
        </p:nvSpPr>
        <p:spPr>
          <a:xfrm>
            <a:off x="3256596" y="3368101"/>
            <a:ext cx="1750156"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sz="2100" dirty="0">
                <a:latin typeface="Consolas" panose="020B0609020204030204" pitchFamily="49" charset="0"/>
              </a:rPr>
              <a:t>canary test</a:t>
            </a:r>
            <a:endParaRPr lang="en-US" sz="2100" dirty="0">
              <a:latin typeface="Consolas" panose="020B0609020204030204" pitchFamily="49" charset="0"/>
            </a:endParaRPr>
          </a:p>
          <a:p>
            <a:pPr marL="0" indent="0">
              <a:buNone/>
            </a:pPr>
            <a:endParaRPr lang="en-US" sz="2100" dirty="0">
              <a:latin typeface="Consolas" panose="020B0609020204030204" pitchFamily="49" charset="0"/>
            </a:endParaRPr>
          </a:p>
        </p:txBody>
      </p:sp>
      <p:pic>
        <p:nvPicPr>
          <p:cNvPr id="8" name="Picture 7">
            <a:extLst>
              <a:ext uri="{FF2B5EF4-FFF2-40B4-BE49-F238E27FC236}">
                <a16:creationId xmlns:a16="http://schemas.microsoft.com/office/drawing/2014/main" id="{0CFA6509-C684-4EEC-8EB2-D9DF972DF929}"/>
              </a:ext>
            </a:extLst>
          </p:cNvPr>
          <p:cNvPicPr>
            <a:picLocks noChangeAspect="1"/>
          </p:cNvPicPr>
          <p:nvPr/>
        </p:nvPicPr>
        <p:blipFill>
          <a:blip r:embed="rId3"/>
          <a:stretch>
            <a:fillRect/>
          </a:stretch>
        </p:blipFill>
        <p:spPr>
          <a:xfrm>
            <a:off x="2970000" y="945000"/>
            <a:ext cx="3098883" cy="620425"/>
          </a:xfrm>
          <a:prstGeom prst="rect">
            <a:avLst/>
          </a:prstGeom>
        </p:spPr>
      </p:pic>
      <p:sp>
        <p:nvSpPr>
          <p:cNvPr id="20" name="Content Placeholder 2">
            <a:extLst>
              <a:ext uri="{FF2B5EF4-FFF2-40B4-BE49-F238E27FC236}">
                <a16:creationId xmlns:a16="http://schemas.microsoft.com/office/drawing/2014/main" id="{BC76FA16-472B-4514-835A-9E789A0C833E}"/>
              </a:ext>
            </a:extLst>
          </p:cNvPr>
          <p:cNvSpPr txBox="1">
            <a:spLocks/>
          </p:cNvSpPr>
          <p:nvPr/>
        </p:nvSpPr>
        <p:spPr>
          <a:xfrm>
            <a:off x="3256596" y="3782372"/>
            <a:ext cx="1584846"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sz="2100" dirty="0">
                <a:latin typeface="Consolas" panose="020B0609020204030204" pitchFamily="49" charset="0"/>
              </a:rPr>
              <a:t>switch</a:t>
            </a:r>
            <a:endParaRPr lang="en-US" sz="2100" dirty="0">
              <a:latin typeface="Consolas" panose="020B0609020204030204" pitchFamily="49" charset="0"/>
            </a:endParaRPr>
          </a:p>
          <a:p>
            <a:pPr marL="0" indent="0">
              <a:buNone/>
            </a:pPr>
            <a:endParaRPr lang="en-US" sz="2100" dirty="0">
              <a:latin typeface="Consolas" panose="020B0609020204030204" pitchFamily="49" charset="0"/>
            </a:endParaRPr>
          </a:p>
        </p:txBody>
      </p:sp>
      <p:pic>
        <p:nvPicPr>
          <p:cNvPr id="22" name="Picture 21">
            <a:extLst>
              <a:ext uri="{FF2B5EF4-FFF2-40B4-BE49-F238E27FC236}">
                <a16:creationId xmlns:a16="http://schemas.microsoft.com/office/drawing/2014/main" id="{249E0D8D-90DB-4EC5-A803-A4BA8F0335EA}"/>
              </a:ext>
            </a:extLst>
          </p:cNvPr>
          <p:cNvPicPr>
            <a:picLocks noChangeAspect="1"/>
          </p:cNvPicPr>
          <p:nvPr/>
        </p:nvPicPr>
        <p:blipFill>
          <a:blip r:embed="rId4"/>
          <a:stretch>
            <a:fillRect/>
          </a:stretch>
        </p:blipFill>
        <p:spPr>
          <a:xfrm>
            <a:off x="2970000" y="945000"/>
            <a:ext cx="3098883" cy="620425"/>
          </a:xfrm>
          <a:prstGeom prst="rect">
            <a:avLst/>
          </a:prstGeom>
        </p:spPr>
      </p:pic>
      <p:pic>
        <p:nvPicPr>
          <p:cNvPr id="21" name="Picture 20">
            <a:extLst>
              <a:ext uri="{FF2B5EF4-FFF2-40B4-BE49-F238E27FC236}">
                <a16:creationId xmlns:a16="http://schemas.microsoft.com/office/drawing/2014/main" id="{58A99EC3-62E5-4336-90A2-91F02D943DCC}"/>
              </a:ext>
            </a:extLst>
          </p:cNvPr>
          <p:cNvPicPr>
            <a:picLocks noChangeAspect="1"/>
          </p:cNvPicPr>
          <p:nvPr/>
        </p:nvPicPr>
        <p:blipFill>
          <a:blip r:embed="rId5"/>
          <a:stretch>
            <a:fillRect/>
          </a:stretch>
        </p:blipFill>
        <p:spPr>
          <a:xfrm>
            <a:off x="2973734" y="944999"/>
            <a:ext cx="3091416" cy="702650"/>
          </a:xfrm>
          <a:prstGeom prst="rect">
            <a:avLst/>
          </a:prstGeom>
        </p:spPr>
      </p:pic>
      <p:sp>
        <p:nvSpPr>
          <p:cNvPr id="24" name="Content Placeholder 2">
            <a:extLst>
              <a:ext uri="{FF2B5EF4-FFF2-40B4-BE49-F238E27FC236}">
                <a16:creationId xmlns:a16="http://schemas.microsoft.com/office/drawing/2014/main" id="{E1EAAB7B-68EF-49E7-B9B8-0A59C331FF62}"/>
              </a:ext>
            </a:extLst>
          </p:cNvPr>
          <p:cNvSpPr txBox="1">
            <a:spLocks/>
          </p:cNvSpPr>
          <p:nvPr/>
        </p:nvSpPr>
        <p:spPr>
          <a:xfrm>
            <a:off x="3256596" y="2539561"/>
            <a:ext cx="2341774"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sz="2100" dirty="0">
                <a:latin typeface="Consolas" panose="020B0609020204030204" pitchFamily="49" charset="0"/>
              </a:rPr>
              <a:t>deploy services</a:t>
            </a:r>
            <a:endParaRPr lang="en-US" sz="2100" dirty="0">
              <a:latin typeface="Consolas" panose="020B0609020204030204" pitchFamily="49" charset="0"/>
            </a:endParaRPr>
          </a:p>
        </p:txBody>
      </p:sp>
      <p:sp>
        <p:nvSpPr>
          <p:cNvPr id="25" name="Content Placeholder 2">
            <a:extLst>
              <a:ext uri="{FF2B5EF4-FFF2-40B4-BE49-F238E27FC236}">
                <a16:creationId xmlns:a16="http://schemas.microsoft.com/office/drawing/2014/main" id="{04028D32-1812-4168-A84A-F4B5C7327746}"/>
              </a:ext>
            </a:extLst>
          </p:cNvPr>
          <p:cNvSpPr txBox="1">
            <a:spLocks/>
          </p:cNvSpPr>
          <p:nvPr/>
        </p:nvSpPr>
        <p:spPr>
          <a:xfrm>
            <a:off x="3256596" y="4196642"/>
            <a:ext cx="2244092"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sz="2100" dirty="0">
                <a:latin typeface="Consolas" panose="020B0609020204030204" pitchFamily="49" charset="0"/>
              </a:rPr>
              <a:t>decommision</a:t>
            </a:r>
            <a:endParaRPr lang="en-US" sz="2100" dirty="0">
              <a:latin typeface="Consolas" panose="020B0609020204030204" pitchFamily="49" charset="0"/>
            </a:endParaRPr>
          </a:p>
          <a:p>
            <a:pPr marL="0" indent="0">
              <a:buNone/>
            </a:pPr>
            <a:endParaRPr lang="en-US" sz="2100" dirty="0">
              <a:latin typeface="Consolas" panose="020B0609020204030204" pitchFamily="49" charset="0"/>
            </a:endParaRPr>
          </a:p>
        </p:txBody>
      </p:sp>
      <p:pic>
        <p:nvPicPr>
          <p:cNvPr id="30" name="Picture 29">
            <a:extLst>
              <a:ext uri="{FF2B5EF4-FFF2-40B4-BE49-F238E27FC236}">
                <a16:creationId xmlns:a16="http://schemas.microsoft.com/office/drawing/2014/main" id="{2D428CAA-77C3-44B7-81BD-96F5F036F0C6}"/>
              </a:ext>
            </a:extLst>
          </p:cNvPr>
          <p:cNvPicPr>
            <a:picLocks noChangeAspect="1"/>
          </p:cNvPicPr>
          <p:nvPr/>
        </p:nvPicPr>
        <p:blipFill>
          <a:blip r:embed="rId6"/>
          <a:stretch>
            <a:fillRect/>
          </a:stretch>
        </p:blipFill>
        <p:spPr>
          <a:xfrm>
            <a:off x="532879" y="1565424"/>
            <a:ext cx="2449238" cy="3445976"/>
          </a:xfrm>
          <a:prstGeom prst="rect">
            <a:avLst/>
          </a:prstGeom>
        </p:spPr>
      </p:pic>
      <p:pic>
        <p:nvPicPr>
          <p:cNvPr id="27" name="Picture 26">
            <a:extLst>
              <a:ext uri="{FF2B5EF4-FFF2-40B4-BE49-F238E27FC236}">
                <a16:creationId xmlns:a16="http://schemas.microsoft.com/office/drawing/2014/main" id="{B517552C-8FF1-4A48-9D56-F93B5C2DA25C}"/>
              </a:ext>
            </a:extLst>
          </p:cNvPr>
          <p:cNvPicPr>
            <a:picLocks noChangeAspect="1"/>
          </p:cNvPicPr>
          <p:nvPr/>
        </p:nvPicPr>
        <p:blipFill>
          <a:blip r:embed="rId7"/>
          <a:stretch>
            <a:fillRect/>
          </a:stretch>
        </p:blipFill>
        <p:spPr>
          <a:xfrm>
            <a:off x="444090" y="1514195"/>
            <a:ext cx="2538844" cy="3543150"/>
          </a:xfrm>
          <a:prstGeom prst="rect">
            <a:avLst/>
          </a:prstGeom>
        </p:spPr>
      </p:pic>
      <p:pic>
        <p:nvPicPr>
          <p:cNvPr id="32" name="Picture 31">
            <a:extLst>
              <a:ext uri="{FF2B5EF4-FFF2-40B4-BE49-F238E27FC236}">
                <a16:creationId xmlns:a16="http://schemas.microsoft.com/office/drawing/2014/main" id="{C2F6E399-59F9-424B-AA4D-27114AA17CF9}"/>
              </a:ext>
            </a:extLst>
          </p:cNvPr>
          <p:cNvPicPr>
            <a:picLocks noChangeAspect="1"/>
          </p:cNvPicPr>
          <p:nvPr/>
        </p:nvPicPr>
        <p:blipFill>
          <a:blip r:embed="rId8"/>
          <a:stretch>
            <a:fillRect/>
          </a:stretch>
        </p:blipFill>
        <p:spPr>
          <a:xfrm>
            <a:off x="6021000" y="1565424"/>
            <a:ext cx="2449238" cy="3445976"/>
          </a:xfrm>
          <a:prstGeom prst="rect">
            <a:avLst/>
          </a:prstGeom>
        </p:spPr>
      </p:pic>
      <p:pic>
        <p:nvPicPr>
          <p:cNvPr id="17" name="Picture 16">
            <a:extLst>
              <a:ext uri="{FF2B5EF4-FFF2-40B4-BE49-F238E27FC236}">
                <a16:creationId xmlns:a16="http://schemas.microsoft.com/office/drawing/2014/main" id="{73DD1671-1A47-4684-8531-B58F05725E1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68409" y="4584699"/>
            <a:ext cx="431800" cy="431800"/>
          </a:xfrm>
          <a:prstGeom prst="rect">
            <a:avLst/>
          </a:prstGeom>
        </p:spPr>
      </p:pic>
      <p:pic>
        <p:nvPicPr>
          <p:cNvPr id="18" name="Picture 17" descr="A picture containing table&#10;&#10;Description automatically generated">
            <a:extLst>
              <a:ext uri="{FF2B5EF4-FFF2-40B4-BE49-F238E27FC236}">
                <a16:creationId xmlns:a16="http://schemas.microsoft.com/office/drawing/2014/main" id="{778946F1-A574-40C0-A52A-644F07EB90F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8163" y="4584499"/>
            <a:ext cx="308572" cy="432000"/>
          </a:xfrm>
          <a:prstGeom prst="rect">
            <a:avLst/>
          </a:prstGeom>
        </p:spPr>
      </p:pic>
    </p:spTree>
    <p:extLst>
      <p:ext uri="{BB962C8B-B14F-4D97-AF65-F5344CB8AC3E}">
        <p14:creationId xmlns:p14="http://schemas.microsoft.com/office/powerpoint/2010/main" val="1170666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P spid="9" grpId="0"/>
      <p:bldP spid="11" grpId="0"/>
      <p:bldP spid="20" grpId="0"/>
      <p:bldP spid="24" grpId="0" build="p"/>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58A99EC3-62E5-4336-90A2-91F02D943DCC}"/>
              </a:ext>
            </a:extLst>
          </p:cNvPr>
          <p:cNvPicPr>
            <a:picLocks noChangeAspect="1"/>
          </p:cNvPicPr>
          <p:nvPr/>
        </p:nvPicPr>
        <p:blipFill>
          <a:blip r:embed="rId3"/>
          <a:stretch>
            <a:fillRect/>
          </a:stretch>
        </p:blipFill>
        <p:spPr>
          <a:xfrm>
            <a:off x="2970000" y="945001"/>
            <a:ext cx="3091416" cy="702650"/>
          </a:xfrm>
          <a:prstGeom prst="rect">
            <a:avLst/>
          </a:prstGeom>
        </p:spPr>
      </p:pic>
      <p:sp>
        <p:nvSpPr>
          <p:cNvPr id="2" name="Title 1">
            <a:extLst>
              <a:ext uri="{FF2B5EF4-FFF2-40B4-BE49-F238E27FC236}">
                <a16:creationId xmlns:a16="http://schemas.microsoft.com/office/drawing/2014/main" id="{BC08FBDE-96B3-440A-A103-C81803782D7A}"/>
              </a:ext>
            </a:extLst>
          </p:cNvPr>
          <p:cNvSpPr>
            <a:spLocks noGrp="1"/>
          </p:cNvSpPr>
          <p:nvPr>
            <p:ph type="title"/>
          </p:nvPr>
        </p:nvSpPr>
        <p:spPr/>
        <p:txBody>
          <a:bodyPr/>
          <a:lstStyle/>
          <a:p>
            <a:r>
              <a:rPr lang="en-US" dirty="0">
                <a:latin typeface="+mn-lt"/>
              </a:rPr>
              <a:t>[VCE </a:t>
            </a:r>
            <a:r>
              <a:rPr lang="en-US" dirty="0" err="1">
                <a:latin typeface="+mn-lt"/>
              </a:rPr>
              <a:t>vNext</a:t>
            </a:r>
            <a:r>
              <a:rPr lang="en-US" dirty="0">
                <a:latin typeface="+mn-lt"/>
              </a:rPr>
              <a:t>] </a:t>
            </a:r>
            <a:r>
              <a:rPr lang="en-US" dirty="0">
                <a:latin typeface="Consolas" panose="020B0609020204030204" pitchFamily="49" charset="0"/>
              </a:rPr>
              <a:t>upgrade</a:t>
            </a:r>
            <a:r>
              <a:rPr lang="en-US" dirty="0">
                <a:latin typeface="+mn-lt"/>
              </a:rPr>
              <a:t> life cycle </a:t>
            </a:r>
            <a:endParaRPr lang="nb-NO" dirty="0">
              <a:latin typeface="+mn-lt"/>
            </a:endParaRPr>
          </a:p>
        </p:txBody>
      </p:sp>
      <p:sp>
        <p:nvSpPr>
          <p:cNvPr id="23" name="Content Placeholder 2">
            <a:extLst>
              <a:ext uri="{FF2B5EF4-FFF2-40B4-BE49-F238E27FC236}">
                <a16:creationId xmlns:a16="http://schemas.microsoft.com/office/drawing/2014/main" id="{9F4AB6B9-AB4C-4175-AFF1-AFB7ED71C233}"/>
              </a:ext>
            </a:extLst>
          </p:cNvPr>
          <p:cNvSpPr>
            <a:spLocks noGrp="1"/>
          </p:cNvSpPr>
          <p:nvPr>
            <p:ph idx="1"/>
          </p:nvPr>
        </p:nvSpPr>
        <p:spPr>
          <a:xfrm>
            <a:off x="3256596" y="2125291"/>
            <a:ext cx="2341773" cy="372357"/>
          </a:xfrm>
        </p:spPr>
        <p:txBody>
          <a:bodyPr>
            <a:normAutofit fontScale="70000" lnSpcReduction="20000"/>
          </a:bodyPr>
          <a:lstStyle/>
          <a:p>
            <a:pPr marL="0" indent="0">
              <a:buNone/>
            </a:pPr>
            <a:r>
              <a:rPr lang="nb-NO" dirty="0">
                <a:latin typeface="Consolas" panose="020B0609020204030204" pitchFamily="49" charset="0"/>
              </a:rPr>
              <a:t>provision infra</a:t>
            </a:r>
            <a:endParaRPr lang="en-US" dirty="0">
              <a:latin typeface="Consolas" panose="020B0609020204030204" pitchFamily="49" charset="0"/>
            </a:endParaRPr>
          </a:p>
        </p:txBody>
      </p:sp>
      <p:sp>
        <p:nvSpPr>
          <p:cNvPr id="9" name="Content Placeholder 2">
            <a:extLst>
              <a:ext uri="{FF2B5EF4-FFF2-40B4-BE49-F238E27FC236}">
                <a16:creationId xmlns:a16="http://schemas.microsoft.com/office/drawing/2014/main" id="{108B620F-2A9C-4BC9-8DD6-CA23C1029A33}"/>
              </a:ext>
            </a:extLst>
          </p:cNvPr>
          <p:cNvSpPr txBox="1">
            <a:spLocks/>
          </p:cNvSpPr>
          <p:nvPr/>
        </p:nvSpPr>
        <p:spPr>
          <a:xfrm>
            <a:off x="3256596" y="2953831"/>
            <a:ext cx="2341775"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sz="2100" dirty="0">
                <a:latin typeface="Consolas" panose="020B0609020204030204" pitchFamily="49" charset="0"/>
              </a:rPr>
              <a:t>end-to-end test</a:t>
            </a:r>
            <a:endParaRPr lang="en-US" sz="2100" dirty="0">
              <a:latin typeface="Consolas" panose="020B0609020204030204" pitchFamily="49" charset="0"/>
            </a:endParaRPr>
          </a:p>
          <a:p>
            <a:pPr marL="0" indent="0">
              <a:buNone/>
            </a:pPr>
            <a:endParaRPr lang="en-US" sz="2100" dirty="0">
              <a:latin typeface="Consolas" panose="020B0609020204030204" pitchFamily="49" charset="0"/>
            </a:endParaRPr>
          </a:p>
        </p:txBody>
      </p:sp>
      <p:sp>
        <p:nvSpPr>
          <p:cNvPr id="11" name="Content Placeholder 2">
            <a:extLst>
              <a:ext uri="{FF2B5EF4-FFF2-40B4-BE49-F238E27FC236}">
                <a16:creationId xmlns:a16="http://schemas.microsoft.com/office/drawing/2014/main" id="{7B0193C1-2354-4D3C-82D1-680A24AEC108}"/>
              </a:ext>
            </a:extLst>
          </p:cNvPr>
          <p:cNvSpPr txBox="1">
            <a:spLocks/>
          </p:cNvSpPr>
          <p:nvPr/>
        </p:nvSpPr>
        <p:spPr>
          <a:xfrm>
            <a:off x="3256596" y="3368101"/>
            <a:ext cx="1750156"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sz="2100" dirty="0">
                <a:latin typeface="Consolas" panose="020B0609020204030204" pitchFamily="49" charset="0"/>
              </a:rPr>
              <a:t>canary test</a:t>
            </a:r>
            <a:endParaRPr lang="en-US" sz="2100" dirty="0">
              <a:latin typeface="Consolas" panose="020B0609020204030204" pitchFamily="49" charset="0"/>
            </a:endParaRPr>
          </a:p>
          <a:p>
            <a:pPr marL="0" indent="0">
              <a:buNone/>
            </a:pPr>
            <a:endParaRPr lang="en-US" sz="2100" dirty="0">
              <a:latin typeface="Consolas" panose="020B0609020204030204" pitchFamily="49" charset="0"/>
            </a:endParaRPr>
          </a:p>
        </p:txBody>
      </p:sp>
      <p:sp>
        <p:nvSpPr>
          <p:cNvPr id="20" name="Content Placeholder 2">
            <a:extLst>
              <a:ext uri="{FF2B5EF4-FFF2-40B4-BE49-F238E27FC236}">
                <a16:creationId xmlns:a16="http://schemas.microsoft.com/office/drawing/2014/main" id="{BC76FA16-472B-4514-835A-9E789A0C833E}"/>
              </a:ext>
            </a:extLst>
          </p:cNvPr>
          <p:cNvSpPr txBox="1">
            <a:spLocks/>
          </p:cNvSpPr>
          <p:nvPr/>
        </p:nvSpPr>
        <p:spPr>
          <a:xfrm>
            <a:off x="3256596" y="3782372"/>
            <a:ext cx="1584846"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sz="2100" dirty="0">
                <a:latin typeface="Consolas" panose="020B0609020204030204" pitchFamily="49" charset="0"/>
              </a:rPr>
              <a:t>switch</a:t>
            </a:r>
            <a:endParaRPr lang="en-US" sz="2100" dirty="0">
              <a:latin typeface="Consolas" panose="020B0609020204030204" pitchFamily="49" charset="0"/>
            </a:endParaRPr>
          </a:p>
          <a:p>
            <a:pPr marL="0" indent="0">
              <a:buNone/>
            </a:pPr>
            <a:endParaRPr lang="en-US" sz="2100" dirty="0">
              <a:latin typeface="Consolas" panose="020B0609020204030204" pitchFamily="49" charset="0"/>
            </a:endParaRPr>
          </a:p>
        </p:txBody>
      </p:sp>
      <p:sp>
        <p:nvSpPr>
          <p:cNvPr id="24" name="Content Placeholder 2">
            <a:extLst>
              <a:ext uri="{FF2B5EF4-FFF2-40B4-BE49-F238E27FC236}">
                <a16:creationId xmlns:a16="http://schemas.microsoft.com/office/drawing/2014/main" id="{E1EAAB7B-68EF-49E7-B9B8-0A59C331FF62}"/>
              </a:ext>
            </a:extLst>
          </p:cNvPr>
          <p:cNvSpPr txBox="1">
            <a:spLocks/>
          </p:cNvSpPr>
          <p:nvPr/>
        </p:nvSpPr>
        <p:spPr>
          <a:xfrm>
            <a:off x="3256596" y="2539561"/>
            <a:ext cx="2341774"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sz="2100" dirty="0">
                <a:latin typeface="Consolas" panose="020B0609020204030204" pitchFamily="49" charset="0"/>
              </a:rPr>
              <a:t>deploy services</a:t>
            </a:r>
            <a:endParaRPr lang="en-US" sz="2100" dirty="0">
              <a:latin typeface="Consolas" panose="020B0609020204030204" pitchFamily="49" charset="0"/>
            </a:endParaRPr>
          </a:p>
        </p:txBody>
      </p:sp>
      <p:sp>
        <p:nvSpPr>
          <p:cNvPr id="25" name="Content Placeholder 2">
            <a:extLst>
              <a:ext uri="{FF2B5EF4-FFF2-40B4-BE49-F238E27FC236}">
                <a16:creationId xmlns:a16="http://schemas.microsoft.com/office/drawing/2014/main" id="{04028D32-1812-4168-A84A-F4B5C7327746}"/>
              </a:ext>
            </a:extLst>
          </p:cNvPr>
          <p:cNvSpPr txBox="1">
            <a:spLocks/>
          </p:cNvSpPr>
          <p:nvPr/>
        </p:nvSpPr>
        <p:spPr>
          <a:xfrm>
            <a:off x="3256596" y="4196642"/>
            <a:ext cx="2244092"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sz="2100" dirty="0">
                <a:latin typeface="Consolas" panose="020B0609020204030204" pitchFamily="49" charset="0"/>
              </a:rPr>
              <a:t>decommision</a:t>
            </a:r>
            <a:endParaRPr lang="en-US" sz="2100" dirty="0">
              <a:latin typeface="Consolas" panose="020B0609020204030204" pitchFamily="49" charset="0"/>
            </a:endParaRPr>
          </a:p>
          <a:p>
            <a:pPr marL="0" indent="0">
              <a:buNone/>
            </a:pPr>
            <a:endParaRPr lang="en-US" sz="2100" dirty="0">
              <a:latin typeface="Consolas" panose="020B0609020204030204" pitchFamily="49" charset="0"/>
            </a:endParaRPr>
          </a:p>
        </p:txBody>
      </p:sp>
      <p:pic>
        <p:nvPicPr>
          <p:cNvPr id="32" name="Picture 31">
            <a:extLst>
              <a:ext uri="{FF2B5EF4-FFF2-40B4-BE49-F238E27FC236}">
                <a16:creationId xmlns:a16="http://schemas.microsoft.com/office/drawing/2014/main" id="{C2F6E399-59F9-424B-AA4D-27114AA17CF9}"/>
              </a:ext>
            </a:extLst>
          </p:cNvPr>
          <p:cNvPicPr>
            <a:picLocks noChangeAspect="1"/>
          </p:cNvPicPr>
          <p:nvPr/>
        </p:nvPicPr>
        <p:blipFill>
          <a:blip r:embed="rId4"/>
          <a:stretch>
            <a:fillRect/>
          </a:stretch>
        </p:blipFill>
        <p:spPr>
          <a:xfrm>
            <a:off x="6021070" y="1565424"/>
            <a:ext cx="2449238" cy="3445976"/>
          </a:xfrm>
          <a:prstGeom prst="rect">
            <a:avLst/>
          </a:prstGeom>
        </p:spPr>
      </p:pic>
      <p:pic>
        <p:nvPicPr>
          <p:cNvPr id="3" name="Picture 2">
            <a:extLst>
              <a:ext uri="{FF2B5EF4-FFF2-40B4-BE49-F238E27FC236}">
                <a16:creationId xmlns:a16="http://schemas.microsoft.com/office/drawing/2014/main" id="{3DFB4033-0E48-4467-B57E-4ED06FE46B56}"/>
              </a:ext>
            </a:extLst>
          </p:cNvPr>
          <p:cNvPicPr>
            <a:picLocks noChangeAspect="1"/>
          </p:cNvPicPr>
          <p:nvPr/>
        </p:nvPicPr>
        <p:blipFill>
          <a:blip r:embed="rId5"/>
          <a:stretch>
            <a:fillRect/>
          </a:stretch>
        </p:blipFill>
        <p:spPr>
          <a:xfrm>
            <a:off x="531900" y="1565424"/>
            <a:ext cx="2449238" cy="3445976"/>
          </a:xfrm>
          <a:prstGeom prst="rect">
            <a:avLst/>
          </a:prstGeom>
        </p:spPr>
      </p:pic>
      <p:pic>
        <p:nvPicPr>
          <p:cNvPr id="5" name="Picture 4">
            <a:extLst>
              <a:ext uri="{FF2B5EF4-FFF2-40B4-BE49-F238E27FC236}">
                <a16:creationId xmlns:a16="http://schemas.microsoft.com/office/drawing/2014/main" id="{D4E6847A-9406-4EE0-A673-FF0D1B40BAAA}"/>
              </a:ext>
            </a:extLst>
          </p:cNvPr>
          <p:cNvPicPr>
            <a:picLocks noChangeAspect="1"/>
          </p:cNvPicPr>
          <p:nvPr/>
        </p:nvPicPr>
        <p:blipFill>
          <a:blip r:embed="rId6"/>
          <a:stretch>
            <a:fillRect/>
          </a:stretch>
        </p:blipFill>
        <p:spPr>
          <a:xfrm>
            <a:off x="2970000" y="945000"/>
            <a:ext cx="3098883" cy="620425"/>
          </a:xfrm>
          <a:prstGeom prst="rect">
            <a:avLst/>
          </a:prstGeom>
        </p:spPr>
      </p:pic>
      <p:pic>
        <p:nvPicPr>
          <p:cNvPr id="6" name="Picture 5">
            <a:extLst>
              <a:ext uri="{FF2B5EF4-FFF2-40B4-BE49-F238E27FC236}">
                <a16:creationId xmlns:a16="http://schemas.microsoft.com/office/drawing/2014/main" id="{CE7B10C4-B4E1-4590-8482-6DE6B27FCB31}"/>
              </a:ext>
            </a:extLst>
          </p:cNvPr>
          <p:cNvPicPr>
            <a:picLocks noChangeAspect="1"/>
          </p:cNvPicPr>
          <p:nvPr/>
        </p:nvPicPr>
        <p:blipFill>
          <a:blip r:embed="rId7"/>
          <a:stretch>
            <a:fillRect/>
          </a:stretch>
        </p:blipFill>
        <p:spPr>
          <a:xfrm>
            <a:off x="2973827" y="948279"/>
            <a:ext cx="3098883" cy="620425"/>
          </a:xfrm>
          <a:prstGeom prst="rect">
            <a:avLst/>
          </a:prstGeom>
        </p:spPr>
      </p:pic>
      <p:pic>
        <p:nvPicPr>
          <p:cNvPr id="27" name="Picture 26">
            <a:extLst>
              <a:ext uri="{FF2B5EF4-FFF2-40B4-BE49-F238E27FC236}">
                <a16:creationId xmlns:a16="http://schemas.microsoft.com/office/drawing/2014/main" id="{B517552C-8FF1-4A48-9D56-F93B5C2DA25C}"/>
              </a:ext>
            </a:extLst>
          </p:cNvPr>
          <p:cNvPicPr>
            <a:picLocks noChangeAspect="1"/>
          </p:cNvPicPr>
          <p:nvPr/>
        </p:nvPicPr>
        <p:blipFill>
          <a:blip r:embed="rId8"/>
          <a:stretch>
            <a:fillRect/>
          </a:stretch>
        </p:blipFill>
        <p:spPr>
          <a:xfrm>
            <a:off x="5968140" y="1462206"/>
            <a:ext cx="2538844" cy="3543150"/>
          </a:xfrm>
          <a:prstGeom prst="rect">
            <a:avLst/>
          </a:prstGeom>
        </p:spPr>
      </p:pic>
      <p:pic>
        <p:nvPicPr>
          <p:cNvPr id="17" name="Picture 16">
            <a:extLst>
              <a:ext uri="{FF2B5EF4-FFF2-40B4-BE49-F238E27FC236}">
                <a16:creationId xmlns:a16="http://schemas.microsoft.com/office/drawing/2014/main" id="{065796AD-53F1-49D7-AA12-BE1F4DC6A16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68409" y="4584699"/>
            <a:ext cx="431800" cy="431800"/>
          </a:xfrm>
          <a:prstGeom prst="rect">
            <a:avLst/>
          </a:prstGeom>
        </p:spPr>
      </p:pic>
      <p:pic>
        <p:nvPicPr>
          <p:cNvPr id="18" name="Picture 17" descr="A picture containing table&#10;&#10;Description automatically generated">
            <a:extLst>
              <a:ext uri="{FF2B5EF4-FFF2-40B4-BE49-F238E27FC236}">
                <a16:creationId xmlns:a16="http://schemas.microsoft.com/office/drawing/2014/main" id="{0AFB80E1-1ED8-4F08-92ED-5DB83AD2F7A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8163" y="4584499"/>
            <a:ext cx="308572" cy="432000"/>
          </a:xfrm>
          <a:prstGeom prst="rect">
            <a:avLst/>
          </a:prstGeom>
        </p:spPr>
      </p:pic>
    </p:spTree>
    <p:extLst>
      <p:ext uri="{BB962C8B-B14F-4D97-AF65-F5344CB8AC3E}">
        <p14:creationId xmlns:p14="http://schemas.microsoft.com/office/powerpoint/2010/main" val="1307627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P spid="9" grpId="0"/>
      <p:bldP spid="11" grpId="0"/>
      <p:bldP spid="20" grpId="0"/>
      <p:bldP spid="24"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AC19-8203-4466-A0AC-E7DDDBE27461}"/>
              </a:ext>
            </a:extLst>
          </p:cNvPr>
          <p:cNvSpPr>
            <a:spLocks noGrp="1"/>
          </p:cNvSpPr>
          <p:nvPr>
            <p:ph type="title"/>
          </p:nvPr>
        </p:nvSpPr>
        <p:spPr/>
        <p:txBody>
          <a:bodyPr/>
          <a:lstStyle/>
          <a:p>
            <a:r>
              <a:rPr lang="en-US" dirty="0"/>
              <a:t>Azure load-balancing options</a:t>
            </a:r>
            <a:endParaRPr lang="LID4096" dirty="0"/>
          </a:p>
        </p:txBody>
      </p:sp>
      <p:sp>
        <p:nvSpPr>
          <p:cNvPr id="3" name="Content Placeholder 2">
            <a:extLst>
              <a:ext uri="{FF2B5EF4-FFF2-40B4-BE49-F238E27FC236}">
                <a16:creationId xmlns:a16="http://schemas.microsoft.com/office/drawing/2014/main" id="{A9FC174E-39A8-4BE7-A3C2-F40B271064A2}"/>
              </a:ext>
            </a:extLst>
          </p:cNvPr>
          <p:cNvSpPr>
            <a:spLocks noGrp="1"/>
          </p:cNvSpPr>
          <p:nvPr>
            <p:ph idx="1"/>
          </p:nvPr>
        </p:nvSpPr>
        <p:spPr>
          <a:xfrm>
            <a:off x="511373" y="1304318"/>
            <a:ext cx="7652385" cy="3263504"/>
          </a:xfrm>
        </p:spPr>
        <p:txBody>
          <a:bodyPr>
            <a:normAutofit/>
          </a:bodyPr>
          <a:lstStyle/>
          <a:p>
            <a:r>
              <a:rPr lang="en-US" dirty="0"/>
              <a:t>Front Doors *</a:t>
            </a:r>
          </a:p>
          <a:p>
            <a:r>
              <a:rPr lang="en-US" dirty="0"/>
              <a:t>Traffic Manager *</a:t>
            </a:r>
          </a:p>
          <a:p>
            <a:r>
              <a:rPr lang="en-US" dirty="0"/>
              <a:t>Application Gateway</a:t>
            </a:r>
          </a:p>
          <a:p>
            <a:r>
              <a:rPr lang="en-US" dirty="0"/>
              <a:t>Azure Load Balancer</a:t>
            </a:r>
          </a:p>
          <a:p>
            <a:endParaRPr lang="en-US" dirty="0"/>
          </a:p>
        </p:txBody>
      </p:sp>
      <p:pic>
        <p:nvPicPr>
          <p:cNvPr id="4" name="Picture 3">
            <a:extLst>
              <a:ext uri="{FF2B5EF4-FFF2-40B4-BE49-F238E27FC236}">
                <a16:creationId xmlns:a16="http://schemas.microsoft.com/office/drawing/2014/main" id="{EF3F86EF-5F55-403A-9AAB-760BE311A63E}"/>
              </a:ext>
            </a:extLst>
          </p:cNvPr>
          <p:cNvPicPr>
            <a:picLocks noChangeAspect="1"/>
          </p:cNvPicPr>
          <p:nvPr/>
        </p:nvPicPr>
        <p:blipFill>
          <a:blip r:embed="rId3"/>
          <a:stretch>
            <a:fillRect/>
          </a:stretch>
        </p:blipFill>
        <p:spPr>
          <a:xfrm>
            <a:off x="511372" y="2936071"/>
            <a:ext cx="7769663" cy="1933586"/>
          </a:xfrm>
          <a:prstGeom prst="rect">
            <a:avLst/>
          </a:prstGeom>
        </p:spPr>
      </p:pic>
      <p:sp>
        <p:nvSpPr>
          <p:cNvPr id="5" name="Rectangle 4">
            <a:extLst>
              <a:ext uri="{FF2B5EF4-FFF2-40B4-BE49-F238E27FC236}">
                <a16:creationId xmlns:a16="http://schemas.microsoft.com/office/drawing/2014/main" id="{EBB996F6-C4E3-4CCE-A436-781FD881360A}"/>
              </a:ext>
            </a:extLst>
          </p:cNvPr>
          <p:cNvSpPr/>
          <p:nvPr/>
        </p:nvSpPr>
        <p:spPr>
          <a:xfrm>
            <a:off x="628651" y="4604124"/>
            <a:ext cx="6623411" cy="230832"/>
          </a:xfrm>
          <a:prstGeom prst="rect">
            <a:avLst/>
          </a:prstGeom>
        </p:spPr>
        <p:txBody>
          <a:bodyPr wrap="square">
            <a:spAutoFit/>
          </a:bodyPr>
          <a:lstStyle/>
          <a:p>
            <a:r>
              <a:rPr lang="nb-NO" sz="900" dirty="0">
                <a:hlinkClick r:id="rId4"/>
              </a:rPr>
              <a:t>https://docs.microsoft.com/en-us/azure/architecture/guide/technology-choices/load-balancing-overview</a:t>
            </a:r>
            <a:endParaRPr lang="nb-NO" sz="900" dirty="0"/>
          </a:p>
        </p:txBody>
      </p:sp>
      <p:pic>
        <p:nvPicPr>
          <p:cNvPr id="6" name="Google Shape;63;p14">
            <a:extLst>
              <a:ext uri="{FF2B5EF4-FFF2-40B4-BE49-F238E27FC236}">
                <a16:creationId xmlns:a16="http://schemas.microsoft.com/office/drawing/2014/main" id="{8E75F8C9-EF99-414E-9DEB-D6DBE6F38CE0}"/>
              </a:ext>
            </a:extLst>
          </p:cNvPr>
          <p:cNvPicPr preferRelativeResize="0"/>
          <p:nvPr/>
        </p:nvPicPr>
        <p:blipFill>
          <a:blip r:embed="rId5">
            <a:alphaModFix/>
          </a:blip>
          <a:stretch>
            <a:fillRect/>
          </a:stretch>
        </p:blipFill>
        <p:spPr>
          <a:xfrm>
            <a:off x="8314659" y="1"/>
            <a:ext cx="829341" cy="839972"/>
          </a:xfrm>
          <a:prstGeom prst="rect">
            <a:avLst/>
          </a:prstGeom>
          <a:noFill/>
          <a:ln>
            <a:noFill/>
          </a:ln>
        </p:spPr>
      </p:pic>
    </p:spTree>
    <p:extLst>
      <p:ext uri="{BB962C8B-B14F-4D97-AF65-F5344CB8AC3E}">
        <p14:creationId xmlns:p14="http://schemas.microsoft.com/office/powerpoint/2010/main" val="2618763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AC19-8203-4466-A0AC-E7DDDBE27461}"/>
              </a:ext>
            </a:extLst>
          </p:cNvPr>
          <p:cNvSpPr>
            <a:spLocks noGrp="1"/>
          </p:cNvSpPr>
          <p:nvPr>
            <p:ph type="title"/>
          </p:nvPr>
        </p:nvSpPr>
        <p:spPr/>
        <p:txBody>
          <a:bodyPr/>
          <a:lstStyle/>
          <a:p>
            <a:r>
              <a:rPr lang="en-US" dirty="0"/>
              <a:t>Azure load-balancing </a:t>
            </a:r>
            <a:br>
              <a:rPr lang="en-US" dirty="0"/>
            </a:br>
            <a:r>
              <a:rPr lang="en-US" dirty="0"/>
              <a:t>options</a:t>
            </a:r>
            <a:endParaRPr lang="LID4096" dirty="0"/>
          </a:p>
        </p:txBody>
      </p:sp>
      <p:sp>
        <p:nvSpPr>
          <p:cNvPr id="3" name="Content Placeholder 2">
            <a:extLst>
              <a:ext uri="{FF2B5EF4-FFF2-40B4-BE49-F238E27FC236}">
                <a16:creationId xmlns:a16="http://schemas.microsoft.com/office/drawing/2014/main" id="{A9FC174E-39A8-4BE7-A3C2-F40B271064A2}"/>
              </a:ext>
            </a:extLst>
          </p:cNvPr>
          <p:cNvSpPr>
            <a:spLocks noGrp="1"/>
          </p:cNvSpPr>
          <p:nvPr>
            <p:ph idx="1"/>
          </p:nvPr>
        </p:nvSpPr>
        <p:spPr>
          <a:xfrm>
            <a:off x="360698" y="1497330"/>
            <a:ext cx="7420808" cy="2996197"/>
          </a:xfrm>
        </p:spPr>
        <p:txBody>
          <a:bodyPr>
            <a:normAutofit/>
          </a:bodyPr>
          <a:lstStyle/>
          <a:p>
            <a:r>
              <a:rPr lang="en-US" dirty="0"/>
              <a:t>Front Doors</a:t>
            </a:r>
          </a:p>
          <a:p>
            <a:r>
              <a:rPr lang="en-US" dirty="0"/>
              <a:t>Traffic Manager</a:t>
            </a:r>
          </a:p>
          <a:p>
            <a:r>
              <a:rPr lang="en-US" dirty="0"/>
              <a:t>Application Gateway</a:t>
            </a:r>
          </a:p>
          <a:p>
            <a:r>
              <a:rPr lang="en-US" dirty="0"/>
              <a:t>Azure Load Balancer</a:t>
            </a:r>
          </a:p>
          <a:p>
            <a:endParaRPr lang="en-US" dirty="0"/>
          </a:p>
        </p:txBody>
      </p:sp>
      <p:pic>
        <p:nvPicPr>
          <p:cNvPr id="6" name="Picture 2" descr="Decision tree for load balancing in Azure">
            <a:extLst>
              <a:ext uri="{FF2B5EF4-FFF2-40B4-BE49-F238E27FC236}">
                <a16:creationId xmlns:a16="http://schemas.microsoft.com/office/drawing/2014/main" id="{733E54F8-D9A8-4DE1-AB9B-69A3A42F35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3947" y="273844"/>
            <a:ext cx="4607884" cy="465203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0B5E7845-A1DC-42F8-BA2B-704E791EE3F5}"/>
              </a:ext>
            </a:extLst>
          </p:cNvPr>
          <p:cNvSpPr/>
          <p:nvPr/>
        </p:nvSpPr>
        <p:spPr>
          <a:xfrm>
            <a:off x="3973354" y="4935751"/>
            <a:ext cx="6623411" cy="230832"/>
          </a:xfrm>
          <a:prstGeom prst="rect">
            <a:avLst/>
          </a:prstGeom>
        </p:spPr>
        <p:txBody>
          <a:bodyPr wrap="square">
            <a:spAutoFit/>
          </a:bodyPr>
          <a:lstStyle/>
          <a:p>
            <a:r>
              <a:rPr lang="nb-NO" sz="900" dirty="0">
                <a:hlinkClick r:id="rId4"/>
              </a:rPr>
              <a:t>https://docs.microsoft.com/en-us/azure/architecture/guide/technology-choices/load-balancing-overview</a:t>
            </a:r>
            <a:endParaRPr lang="nb-NO" sz="900" dirty="0"/>
          </a:p>
        </p:txBody>
      </p:sp>
    </p:spTree>
    <p:extLst>
      <p:ext uri="{BB962C8B-B14F-4D97-AF65-F5344CB8AC3E}">
        <p14:creationId xmlns:p14="http://schemas.microsoft.com/office/powerpoint/2010/main" val="2262506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b-NO"/>
              <a:t>Today’s labs</a:t>
            </a:r>
            <a:endParaRPr dirty="0"/>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lang="nb-NO" dirty="0"/>
          </a:p>
          <a:p>
            <a:pPr marL="0" lvl="0" indent="0" algn="l" rtl="0">
              <a:spcBef>
                <a:spcPts val="0"/>
              </a:spcBef>
              <a:spcAft>
                <a:spcPts val="1600"/>
              </a:spcAft>
              <a:buNone/>
            </a:pPr>
            <a:endParaRPr lang="nb-NO" dirty="0"/>
          </a:p>
          <a:p>
            <a:pPr marL="0" lvl="0" indent="0" algn="l" rtl="0">
              <a:spcBef>
                <a:spcPts val="0"/>
              </a:spcBef>
              <a:spcAft>
                <a:spcPts val="1600"/>
              </a:spcAft>
              <a:buNone/>
            </a:pPr>
            <a:endParaRPr lang="nb-NO" dirty="0"/>
          </a:p>
          <a:p>
            <a:pPr marL="0" lvl="0" indent="0" algn="ctr">
              <a:spcAft>
                <a:spcPts val="1600"/>
              </a:spcAft>
              <a:buNone/>
            </a:pPr>
            <a:r>
              <a:rPr lang="nb-NO" dirty="0"/>
              <a:t>LAB-01 – LAB-06</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DA6A9F90-39B1-40FA-86F6-41F1E170FEEB}"/>
              </a:ext>
            </a:extLst>
          </p:cNvPr>
          <p:cNvSpPr/>
          <p:nvPr/>
        </p:nvSpPr>
        <p:spPr>
          <a:xfrm>
            <a:off x="4580342" y="633458"/>
            <a:ext cx="2026918" cy="818515"/>
          </a:xfrm>
          <a:prstGeom prst="roundRect">
            <a:avLst/>
          </a:prstGeom>
          <a:solidFill>
            <a:schemeClr val="bg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8E365-4C3F-4D90-9A92-A40CCEF9A57B}"/>
              </a:ext>
            </a:extLst>
          </p:cNvPr>
          <p:cNvSpPr>
            <a:spLocks noGrp="1"/>
          </p:cNvSpPr>
          <p:nvPr>
            <p:ph type="title"/>
          </p:nvPr>
        </p:nvSpPr>
        <p:spPr/>
        <p:txBody>
          <a:bodyPr/>
          <a:lstStyle/>
          <a:p>
            <a:r>
              <a:rPr lang="en-US" dirty="0"/>
              <a:t>Use-case</a:t>
            </a:r>
          </a:p>
        </p:txBody>
      </p:sp>
      <p:sp>
        <p:nvSpPr>
          <p:cNvPr id="3" name="Text Placeholder 2">
            <a:extLst>
              <a:ext uri="{FF2B5EF4-FFF2-40B4-BE49-F238E27FC236}">
                <a16:creationId xmlns:a16="http://schemas.microsoft.com/office/drawing/2014/main" id="{26D4AF36-320B-4BFA-B5A5-7CF3EC49685A}"/>
              </a:ext>
            </a:extLst>
          </p:cNvPr>
          <p:cNvSpPr>
            <a:spLocks noGrp="1"/>
          </p:cNvSpPr>
          <p:nvPr>
            <p:ph type="body" idx="1"/>
          </p:nvPr>
        </p:nvSpPr>
        <p:spPr>
          <a:xfrm>
            <a:off x="311700" y="1152475"/>
            <a:ext cx="3772620" cy="3416400"/>
          </a:xfrm>
        </p:spPr>
        <p:txBody>
          <a:bodyPr/>
          <a:lstStyle/>
          <a:p>
            <a:r>
              <a:rPr lang="en-US" dirty="0"/>
              <a:t>Azure function</a:t>
            </a:r>
          </a:p>
          <a:p>
            <a:endParaRPr lang="en-US" dirty="0"/>
          </a:p>
          <a:p>
            <a:r>
              <a:rPr lang="en-US" dirty="0"/>
              <a:t>Consumption Plan</a:t>
            </a:r>
          </a:p>
          <a:p>
            <a:endParaRPr lang="en-US" dirty="0"/>
          </a:p>
          <a:p>
            <a:r>
              <a:rPr lang="en-US" dirty="0"/>
              <a:t>Deployed via Storage Account</a:t>
            </a:r>
          </a:p>
          <a:p>
            <a:endParaRPr lang="en-US" dirty="0"/>
          </a:p>
          <a:p>
            <a:r>
              <a:rPr lang="en-US" dirty="0"/>
              <a:t>Use AppInsights</a:t>
            </a:r>
          </a:p>
          <a:p>
            <a:endParaRPr lang="en-US" dirty="0"/>
          </a:p>
          <a:p>
            <a:r>
              <a:rPr lang="en-US" dirty="0"/>
              <a:t>Front Door </a:t>
            </a:r>
          </a:p>
          <a:p>
            <a:endParaRPr lang="en-US" dirty="0"/>
          </a:p>
          <a:p>
            <a:r>
              <a:rPr lang="en-US" dirty="0"/>
              <a:t>Azure DevOps as CI/CD</a:t>
            </a:r>
          </a:p>
        </p:txBody>
      </p:sp>
      <p:pic>
        <p:nvPicPr>
          <p:cNvPr id="5" name="Picture 4">
            <a:extLst>
              <a:ext uri="{FF2B5EF4-FFF2-40B4-BE49-F238E27FC236}">
                <a16:creationId xmlns:a16="http://schemas.microsoft.com/office/drawing/2014/main" id="{AABE24AE-7C99-4850-82A0-33F6C954568A}"/>
              </a:ext>
            </a:extLst>
          </p:cNvPr>
          <p:cNvPicPr>
            <a:picLocks noChangeAspect="1"/>
          </p:cNvPicPr>
          <p:nvPr/>
        </p:nvPicPr>
        <p:blipFill>
          <a:blip r:embed="rId2"/>
          <a:stretch>
            <a:fillRect/>
          </a:stretch>
        </p:blipFill>
        <p:spPr>
          <a:xfrm>
            <a:off x="5234000" y="818776"/>
            <a:ext cx="323850" cy="447878"/>
          </a:xfrm>
          <a:prstGeom prst="rect">
            <a:avLst/>
          </a:prstGeom>
        </p:spPr>
      </p:pic>
      <p:pic>
        <p:nvPicPr>
          <p:cNvPr id="7" name="Picture 6">
            <a:extLst>
              <a:ext uri="{FF2B5EF4-FFF2-40B4-BE49-F238E27FC236}">
                <a16:creationId xmlns:a16="http://schemas.microsoft.com/office/drawing/2014/main" id="{492865B6-4B56-4114-98BB-92FE9F95F3D1}"/>
              </a:ext>
            </a:extLst>
          </p:cNvPr>
          <p:cNvPicPr>
            <a:picLocks noChangeAspect="1"/>
          </p:cNvPicPr>
          <p:nvPr/>
        </p:nvPicPr>
        <p:blipFill>
          <a:blip r:embed="rId3"/>
          <a:stretch>
            <a:fillRect/>
          </a:stretch>
        </p:blipFill>
        <p:spPr>
          <a:xfrm>
            <a:off x="5865668" y="829423"/>
            <a:ext cx="424008" cy="373380"/>
          </a:xfrm>
          <a:prstGeom prst="rect">
            <a:avLst/>
          </a:prstGeom>
        </p:spPr>
      </p:pic>
      <p:sp>
        <p:nvSpPr>
          <p:cNvPr id="16" name="Rectangle: Rounded Corners 15">
            <a:extLst>
              <a:ext uri="{FF2B5EF4-FFF2-40B4-BE49-F238E27FC236}">
                <a16:creationId xmlns:a16="http://schemas.microsoft.com/office/drawing/2014/main" id="{99058F40-64F4-49D7-BEF2-33BA8D5ECFDC}"/>
              </a:ext>
            </a:extLst>
          </p:cNvPr>
          <p:cNvSpPr/>
          <p:nvPr/>
        </p:nvSpPr>
        <p:spPr>
          <a:xfrm>
            <a:off x="6923492" y="603296"/>
            <a:ext cx="2125978" cy="818515"/>
          </a:xfrm>
          <a:prstGeom prst="roundRect">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E4A6076-8E48-47A7-A863-CF663AD3157D}"/>
              </a:ext>
            </a:extLst>
          </p:cNvPr>
          <p:cNvPicPr>
            <a:picLocks noChangeAspect="1"/>
          </p:cNvPicPr>
          <p:nvPr/>
        </p:nvPicPr>
        <p:blipFill>
          <a:blip r:embed="rId4"/>
          <a:stretch>
            <a:fillRect/>
          </a:stretch>
        </p:blipFill>
        <p:spPr>
          <a:xfrm>
            <a:off x="7799790" y="815386"/>
            <a:ext cx="403860" cy="365760"/>
          </a:xfrm>
          <a:prstGeom prst="rect">
            <a:avLst/>
          </a:prstGeom>
        </p:spPr>
      </p:pic>
      <p:pic>
        <p:nvPicPr>
          <p:cNvPr id="11" name="Picture 10">
            <a:extLst>
              <a:ext uri="{FF2B5EF4-FFF2-40B4-BE49-F238E27FC236}">
                <a16:creationId xmlns:a16="http://schemas.microsoft.com/office/drawing/2014/main" id="{4AFD6918-0D7E-4B8E-80D8-2F74EF764C8D}"/>
              </a:ext>
            </a:extLst>
          </p:cNvPr>
          <p:cNvPicPr>
            <a:picLocks noChangeAspect="1"/>
          </p:cNvPicPr>
          <p:nvPr/>
        </p:nvPicPr>
        <p:blipFill>
          <a:blip r:embed="rId5"/>
          <a:stretch>
            <a:fillRect/>
          </a:stretch>
        </p:blipFill>
        <p:spPr>
          <a:xfrm>
            <a:off x="7235910" y="815386"/>
            <a:ext cx="365760" cy="365760"/>
          </a:xfrm>
          <a:prstGeom prst="rect">
            <a:avLst/>
          </a:prstGeom>
        </p:spPr>
      </p:pic>
      <p:pic>
        <p:nvPicPr>
          <p:cNvPr id="15" name="Picture 14">
            <a:extLst>
              <a:ext uri="{FF2B5EF4-FFF2-40B4-BE49-F238E27FC236}">
                <a16:creationId xmlns:a16="http://schemas.microsoft.com/office/drawing/2014/main" id="{12579DFD-8F65-4FEC-856A-E971C4B5D7EB}"/>
              </a:ext>
            </a:extLst>
          </p:cNvPr>
          <p:cNvPicPr>
            <a:picLocks noChangeAspect="1"/>
          </p:cNvPicPr>
          <p:nvPr/>
        </p:nvPicPr>
        <p:blipFill>
          <a:blip r:embed="rId6"/>
          <a:stretch>
            <a:fillRect/>
          </a:stretch>
        </p:blipFill>
        <p:spPr>
          <a:xfrm>
            <a:off x="8401770" y="857296"/>
            <a:ext cx="342900" cy="281940"/>
          </a:xfrm>
          <a:prstGeom prst="rect">
            <a:avLst/>
          </a:prstGeom>
        </p:spPr>
      </p:pic>
      <p:pic>
        <p:nvPicPr>
          <p:cNvPr id="38" name="Picture 37">
            <a:extLst>
              <a:ext uri="{FF2B5EF4-FFF2-40B4-BE49-F238E27FC236}">
                <a16:creationId xmlns:a16="http://schemas.microsoft.com/office/drawing/2014/main" id="{1CC5F35B-95E7-4357-80E0-AEFCA1AE72DD}"/>
              </a:ext>
            </a:extLst>
          </p:cNvPr>
          <p:cNvPicPr>
            <a:picLocks noChangeAspect="1"/>
          </p:cNvPicPr>
          <p:nvPr/>
        </p:nvPicPr>
        <p:blipFill>
          <a:blip r:embed="rId7"/>
          <a:stretch>
            <a:fillRect/>
          </a:stretch>
        </p:blipFill>
        <p:spPr>
          <a:xfrm>
            <a:off x="6474774" y="2124616"/>
            <a:ext cx="571817" cy="513169"/>
          </a:xfrm>
          <a:prstGeom prst="rect">
            <a:avLst/>
          </a:prstGeom>
        </p:spPr>
      </p:pic>
      <p:pic>
        <p:nvPicPr>
          <p:cNvPr id="40" name="Picture 39">
            <a:extLst>
              <a:ext uri="{FF2B5EF4-FFF2-40B4-BE49-F238E27FC236}">
                <a16:creationId xmlns:a16="http://schemas.microsoft.com/office/drawing/2014/main" id="{2C00D61F-7FC1-402F-B13D-AB993916EF43}"/>
              </a:ext>
            </a:extLst>
          </p:cNvPr>
          <p:cNvPicPr>
            <a:picLocks noChangeAspect="1"/>
          </p:cNvPicPr>
          <p:nvPr/>
        </p:nvPicPr>
        <p:blipFill>
          <a:blip r:embed="rId8"/>
          <a:stretch>
            <a:fillRect/>
          </a:stretch>
        </p:blipFill>
        <p:spPr>
          <a:xfrm>
            <a:off x="6474774" y="3853761"/>
            <a:ext cx="630736" cy="572333"/>
          </a:xfrm>
          <a:prstGeom prst="rect">
            <a:avLst/>
          </a:prstGeom>
        </p:spPr>
      </p:pic>
      <p:pic>
        <p:nvPicPr>
          <p:cNvPr id="42" name="Picture 41">
            <a:extLst>
              <a:ext uri="{FF2B5EF4-FFF2-40B4-BE49-F238E27FC236}">
                <a16:creationId xmlns:a16="http://schemas.microsoft.com/office/drawing/2014/main" id="{0D571924-58D0-4525-9567-7AE5F518A24B}"/>
              </a:ext>
            </a:extLst>
          </p:cNvPr>
          <p:cNvPicPr>
            <a:picLocks noChangeAspect="1"/>
          </p:cNvPicPr>
          <p:nvPr/>
        </p:nvPicPr>
        <p:blipFill>
          <a:blip r:embed="rId9"/>
          <a:stretch>
            <a:fillRect/>
          </a:stretch>
        </p:blipFill>
        <p:spPr>
          <a:xfrm>
            <a:off x="6474774" y="2990133"/>
            <a:ext cx="630736" cy="642866"/>
          </a:xfrm>
          <a:prstGeom prst="rect">
            <a:avLst/>
          </a:prstGeom>
        </p:spPr>
      </p:pic>
      <p:cxnSp>
        <p:nvCxnSpPr>
          <p:cNvPr id="48" name="Straight Arrow Connector 47">
            <a:extLst>
              <a:ext uri="{FF2B5EF4-FFF2-40B4-BE49-F238E27FC236}">
                <a16:creationId xmlns:a16="http://schemas.microsoft.com/office/drawing/2014/main" id="{43257F83-6D5C-4084-B5DD-8E3221856D27}"/>
              </a:ext>
            </a:extLst>
          </p:cNvPr>
          <p:cNvCxnSpPr/>
          <p:nvPr/>
        </p:nvCxnSpPr>
        <p:spPr>
          <a:xfrm flipV="1">
            <a:off x="6923492" y="1451973"/>
            <a:ext cx="753199" cy="734967"/>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4BE8CC9-1508-4C22-8D73-A92B56E1A28C}"/>
              </a:ext>
            </a:extLst>
          </p:cNvPr>
          <p:cNvCxnSpPr>
            <a:cxnSpLocks/>
          </p:cNvCxnSpPr>
          <p:nvPr/>
        </p:nvCxnSpPr>
        <p:spPr>
          <a:xfrm flipH="1" flipV="1">
            <a:off x="6004561" y="1580083"/>
            <a:ext cx="602699" cy="606857"/>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DC7172C-E919-47EC-9878-759306DE994C}"/>
              </a:ext>
            </a:extLst>
          </p:cNvPr>
          <p:cNvCxnSpPr>
            <a:cxnSpLocks/>
            <a:stCxn id="42" idx="0"/>
            <a:endCxn id="38" idx="2"/>
          </p:cNvCxnSpPr>
          <p:nvPr/>
        </p:nvCxnSpPr>
        <p:spPr>
          <a:xfrm flipH="1" flipV="1">
            <a:off x="6760683" y="2637785"/>
            <a:ext cx="29459" cy="352348"/>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F09A715D-AF35-4937-AA5D-92E0497F98C1}"/>
              </a:ext>
            </a:extLst>
          </p:cNvPr>
          <p:cNvCxnSpPr>
            <a:cxnSpLocks/>
            <a:endCxn id="42" idx="2"/>
          </p:cNvCxnSpPr>
          <p:nvPr/>
        </p:nvCxnSpPr>
        <p:spPr>
          <a:xfrm flipV="1">
            <a:off x="6760682" y="3632999"/>
            <a:ext cx="29460" cy="312864"/>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1234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1DE1-F3CF-49F6-9F9E-A6570EF017ED}"/>
              </a:ext>
            </a:extLst>
          </p:cNvPr>
          <p:cNvSpPr>
            <a:spLocks noGrp="1"/>
          </p:cNvSpPr>
          <p:nvPr>
            <p:ph type="title"/>
          </p:nvPr>
        </p:nvSpPr>
        <p:spPr/>
        <p:txBody>
          <a:bodyPr/>
          <a:lstStyle/>
          <a:p>
            <a:r>
              <a:rPr lang="en-US" dirty="0"/>
              <a:t>Use-case (MVP)</a:t>
            </a:r>
          </a:p>
        </p:txBody>
      </p:sp>
      <p:pic>
        <p:nvPicPr>
          <p:cNvPr id="5" name="Picture 4">
            <a:extLst>
              <a:ext uri="{FF2B5EF4-FFF2-40B4-BE49-F238E27FC236}">
                <a16:creationId xmlns:a16="http://schemas.microsoft.com/office/drawing/2014/main" id="{2D408664-0EB2-4334-ADFE-631B3C29358B}"/>
              </a:ext>
            </a:extLst>
          </p:cNvPr>
          <p:cNvPicPr>
            <a:picLocks noChangeAspect="1"/>
          </p:cNvPicPr>
          <p:nvPr/>
        </p:nvPicPr>
        <p:blipFill>
          <a:blip r:embed="rId2"/>
          <a:stretch>
            <a:fillRect/>
          </a:stretch>
        </p:blipFill>
        <p:spPr>
          <a:xfrm>
            <a:off x="567116" y="1267582"/>
            <a:ext cx="6080760" cy="3322320"/>
          </a:xfrm>
          <a:prstGeom prst="rect">
            <a:avLst/>
          </a:prstGeom>
        </p:spPr>
      </p:pic>
      <p:sp>
        <p:nvSpPr>
          <p:cNvPr id="6" name="TextBox 5">
            <a:extLst>
              <a:ext uri="{FF2B5EF4-FFF2-40B4-BE49-F238E27FC236}">
                <a16:creationId xmlns:a16="http://schemas.microsoft.com/office/drawing/2014/main" id="{7004F7EE-B2A9-4F1D-9514-88FD4284A77B}"/>
              </a:ext>
            </a:extLst>
          </p:cNvPr>
          <p:cNvSpPr txBox="1"/>
          <p:nvPr/>
        </p:nvSpPr>
        <p:spPr>
          <a:xfrm>
            <a:off x="6839211" y="1267582"/>
            <a:ext cx="1688283" cy="307777"/>
          </a:xfrm>
          <a:prstGeom prst="rect">
            <a:avLst/>
          </a:prstGeom>
          <a:noFill/>
        </p:spPr>
        <p:txBody>
          <a:bodyPr wrap="none" rtlCol="0">
            <a:spAutoFit/>
          </a:bodyPr>
          <a:lstStyle/>
          <a:p>
            <a:r>
              <a:rPr lang="en-US" dirty="0"/>
              <a:t>Active slot is green</a:t>
            </a:r>
          </a:p>
        </p:txBody>
      </p:sp>
      <p:pic>
        <p:nvPicPr>
          <p:cNvPr id="8" name="Picture 7">
            <a:extLst>
              <a:ext uri="{FF2B5EF4-FFF2-40B4-BE49-F238E27FC236}">
                <a16:creationId xmlns:a16="http://schemas.microsoft.com/office/drawing/2014/main" id="{3E2C3018-58AE-4DF8-92C7-F1FD7A115D46}"/>
              </a:ext>
            </a:extLst>
          </p:cNvPr>
          <p:cNvPicPr>
            <a:picLocks noChangeAspect="1"/>
          </p:cNvPicPr>
          <p:nvPr/>
        </p:nvPicPr>
        <p:blipFill>
          <a:blip r:embed="rId3"/>
          <a:stretch>
            <a:fillRect/>
          </a:stretch>
        </p:blipFill>
        <p:spPr>
          <a:xfrm>
            <a:off x="567116" y="1267582"/>
            <a:ext cx="6080760" cy="3322320"/>
          </a:xfrm>
          <a:prstGeom prst="rect">
            <a:avLst/>
          </a:prstGeom>
        </p:spPr>
      </p:pic>
      <p:sp>
        <p:nvSpPr>
          <p:cNvPr id="9" name="TextBox 8">
            <a:extLst>
              <a:ext uri="{FF2B5EF4-FFF2-40B4-BE49-F238E27FC236}">
                <a16:creationId xmlns:a16="http://schemas.microsoft.com/office/drawing/2014/main" id="{0562CBD7-DCF0-4F69-9DDF-82AE01CC9DD1}"/>
              </a:ext>
            </a:extLst>
          </p:cNvPr>
          <p:cNvSpPr txBox="1"/>
          <p:nvPr/>
        </p:nvSpPr>
        <p:spPr>
          <a:xfrm>
            <a:off x="6839211" y="1671327"/>
            <a:ext cx="2207656" cy="307777"/>
          </a:xfrm>
          <a:prstGeom prst="rect">
            <a:avLst/>
          </a:prstGeom>
          <a:noFill/>
        </p:spPr>
        <p:txBody>
          <a:bodyPr wrap="none" rtlCol="0">
            <a:spAutoFit/>
          </a:bodyPr>
          <a:lstStyle/>
          <a:p>
            <a:r>
              <a:rPr lang="en-US" dirty="0"/>
              <a:t>Provision next slot (blue)</a:t>
            </a:r>
          </a:p>
        </p:txBody>
      </p:sp>
      <p:pic>
        <p:nvPicPr>
          <p:cNvPr id="13" name="Picture 12">
            <a:extLst>
              <a:ext uri="{FF2B5EF4-FFF2-40B4-BE49-F238E27FC236}">
                <a16:creationId xmlns:a16="http://schemas.microsoft.com/office/drawing/2014/main" id="{6E4D7DF9-BA35-4DDC-9043-028605C2A2A5}"/>
              </a:ext>
            </a:extLst>
          </p:cNvPr>
          <p:cNvPicPr>
            <a:picLocks noChangeAspect="1"/>
          </p:cNvPicPr>
          <p:nvPr/>
        </p:nvPicPr>
        <p:blipFill>
          <a:blip r:embed="rId4"/>
          <a:stretch>
            <a:fillRect/>
          </a:stretch>
        </p:blipFill>
        <p:spPr>
          <a:xfrm>
            <a:off x="567116" y="1263772"/>
            <a:ext cx="6080760" cy="3322320"/>
          </a:xfrm>
          <a:prstGeom prst="rect">
            <a:avLst/>
          </a:prstGeom>
        </p:spPr>
      </p:pic>
      <p:sp>
        <p:nvSpPr>
          <p:cNvPr id="14" name="TextBox 13">
            <a:extLst>
              <a:ext uri="{FF2B5EF4-FFF2-40B4-BE49-F238E27FC236}">
                <a16:creationId xmlns:a16="http://schemas.microsoft.com/office/drawing/2014/main" id="{0EBEF269-5A9B-4F8D-89AE-D8E237115094}"/>
              </a:ext>
            </a:extLst>
          </p:cNvPr>
          <p:cNvSpPr txBox="1"/>
          <p:nvPr/>
        </p:nvSpPr>
        <p:spPr>
          <a:xfrm>
            <a:off x="6839211" y="2128527"/>
            <a:ext cx="1850186" cy="307777"/>
          </a:xfrm>
          <a:prstGeom prst="rect">
            <a:avLst/>
          </a:prstGeom>
          <a:noFill/>
        </p:spPr>
        <p:txBody>
          <a:bodyPr wrap="none" rtlCol="0">
            <a:spAutoFit/>
          </a:bodyPr>
          <a:lstStyle/>
          <a:p>
            <a:r>
              <a:rPr lang="en-US" dirty="0"/>
              <a:t>Switch traffic to blue</a:t>
            </a:r>
          </a:p>
        </p:txBody>
      </p:sp>
      <p:pic>
        <p:nvPicPr>
          <p:cNvPr id="16" name="Picture 15">
            <a:extLst>
              <a:ext uri="{FF2B5EF4-FFF2-40B4-BE49-F238E27FC236}">
                <a16:creationId xmlns:a16="http://schemas.microsoft.com/office/drawing/2014/main" id="{EB07598D-5997-4615-94DD-34F1CB7E4ECC}"/>
              </a:ext>
            </a:extLst>
          </p:cNvPr>
          <p:cNvPicPr>
            <a:picLocks noChangeAspect="1"/>
          </p:cNvPicPr>
          <p:nvPr/>
        </p:nvPicPr>
        <p:blipFill>
          <a:blip r:embed="rId5"/>
          <a:stretch>
            <a:fillRect/>
          </a:stretch>
        </p:blipFill>
        <p:spPr>
          <a:xfrm>
            <a:off x="567116" y="1259962"/>
            <a:ext cx="6080760" cy="3322320"/>
          </a:xfrm>
          <a:prstGeom prst="rect">
            <a:avLst/>
          </a:prstGeom>
        </p:spPr>
      </p:pic>
      <p:sp>
        <p:nvSpPr>
          <p:cNvPr id="17" name="TextBox 16">
            <a:extLst>
              <a:ext uri="{FF2B5EF4-FFF2-40B4-BE49-F238E27FC236}">
                <a16:creationId xmlns:a16="http://schemas.microsoft.com/office/drawing/2014/main" id="{662FD988-0F8B-41D7-9914-44EE84422C14}"/>
              </a:ext>
            </a:extLst>
          </p:cNvPr>
          <p:cNvSpPr txBox="1"/>
          <p:nvPr/>
        </p:nvSpPr>
        <p:spPr>
          <a:xfrm>
            <a:off x="6839210" y="2597157"/>
            <a:ext cx="1928733" cy="307777"/>
          </a:xfrm>
          <a:prstGeom prst="rect">
            <a:avLst/>
          </a:prstGeom>
          <a:noFill/>
        </p:spPr>
        <p:txBody>
          <a:bodyPr wrap="none" rtlCol="0">
            <a:spAutoFit/>
          </a:bodyPr>
          <a:lstStyle/>
          <a:p>
            <a:r>
              <a:rPr lang="en-US" dirty="0"/>
              <a:t>Decommission green</a:t>
            </a:r>
          </a:p>
        </p:txBody>
      </p:sp>
      <p:sp>
        <p:nvSpPr>
          <p:cNvPr id="18" name="TextBox 17">
            <a:extLst>
              <a:ext uri="{FF2B5EF4-FFF2-40B4-BE49-F238E27FC236}">
                <a16:creationId xmlns:a16="http://schemas.microsoft.com/office/drawing/2014/main" id="{3F581F13-3196-4356-B08E-FEE2CA715DF3}"/>
              </a:ext>
            </a:extLst>
          </p:cNvPr>
          <p:cNvSpPr txBox="1"/>
          <p:nvPr/>
        </p:nvSpPr>
        <p:spPr>
          <a:xfrm>
            <a:off x="6839209" y="2999639"/>
            <a:ext cx="1569660" cy="307777"/>
          </a:xfrm>
          <a:prstGeom prst="rect">
            <a:avLst/>
          </a:prstGeom>
          <a:noFill/>
        </p:spPr>
        <p:txBody>
          <a:bodyPr wrap="none" rtlCol="0">
            <a:spAutoFit/>
          </a:bodyPr>
          <a:lstStyle/>
          <a:p>
            <a:r>
              <a:rPr lang="en-US" dirty="0"/>
              <a:t>Active slot is blue</a:t>
            </a:r>
          </a:p>
        </p:txBody>
      </p:sp>
      <p:sp>
        <p:nvSpPr>
          <p:cNvPr id="19" name="TextBox 18">
            <a:extLst>
              <a:ext uri="{FF2B5EF4-FFF2-40B4-BE49-F238E27FC236}">
                <a16:creationId xmlns:a16="http://schemas.microsoft.com/office/drawing/2014/main" id="{06C49584-A870-48BC-85CA-6C22EF5A710F}"/>
              </a:ext>
            </a:extLst>
          </p:cNvPr>
          <p:cNvSpPr txBox="1"/>
          <p:nvPr/>
        </p:nvSpPr>
        <p:spPr>
          <a:xfrm>
            <a:off x="6839210" y="3403384"/>
            <a:ext cx="1568058" cy="307777"/>
          </a:xfrm>
          <a:prstGeom prst="rect">
            <a:avLst/>
          </a:prstGeom>
          <a:noFill/>
        </p:spPr>
        <p:txBody>
          <a:bodyPr wrap="none" rtlCol="0">
            <a:spAutoFit/>
          </a:bodyPr>
          <a:lstStyle/>
          <a:p>
            <a:r>
              <a:rPr lang="en-US" dirty="0"/>
              <a:t>Next slot is green</a:t>
            </a:r>
          </a:p>
        </p:txBody>
      </p:sp>
      <p:pic>
        <p:nvPicPr>
          <p:cNvPr id="21" name="Picture 20">
            <a:extLst>
              <a:ext uri="{FF2B5EF4-FFF2-40B4-BE49-F238E27FC236}">
                <a16:creationId xmlns:a16="http://schemas.microsoft.com/office/drawing/2014/main" id="{5941A721-8808-47B1-B07A-A82B7A23EE09}"/>
              </a:ext>
            </a:extLst>
          </p:cNvPr>
          <p:cNvPicPr>
            <a:picLocks noChangeAspect="1"/>
          </p:cNvPicPr>
          <p:nvPr/>
        </p:nvPicPr>
        <p:blipFill>
          <a:blip r:embed="rId6"/>
          <a:stretch>
            <a:fillRect/>
          </a:stretch>
        </p:blipFill>
        <p:spPr>
          <a:xfrm>
            <a:off x="567116" y="1267582"/>
            <a:ext cx="6080760" cy="3322320"/>
          </a:xfrm>
          <a:prstGeom prst="rect">
            <a:avLst/>
          </a:prstGeom>
        </p:spPr>
      </p:pic>
      <p:pic>
        <p:nvPicPr>
          <p:cNvPr id="23" name="Picture 22">
            <a:extLst>
              <a:ext uri="{FF2B5EF4-FFF2-40B4-BE49-F238E27FC236}">
                <a16:creationId xmlns:a16="http://schemas.microsoft.com/office/drawing/2014/main" id="{F98556A9-DB84-49A7-B1C5-0B7844DC860D}"/>
              </a:ext>
            </a:extLst>
          </p:cNvPr>
          <p:cNvPicPr>
            <a:picLocks noChangeAspect="1"/>
          </p:cNvPicPr>
          <p:nvPr/>
        </p:nvPicPr>
        <p:blipFill>
          <a:blip r:embed="rId7"/>
          <a:stretch>
            <a:fillRect/>
          </a:stretch>
        </p:blipFill>
        <p:spPr>
          <a:xfrm>
            <a:off x="567116" y="1256152"/>
            <a:ext cx="6080760" cy="3322320"/>
          </a:xfrm>
          <a:prstGeom prst="rect">
            <a:avLst/>
          </a:prstGeom>
        </p:spPr>
      </p:pic>
      <p:pic>
        <p:nvPicPr>
          <p:cNvPr id="25" name="Picture 24">
            <a:extLst>
              <a:ext uri="{FF2B5EF4-FFF2-40B4-BE49-F238E27FC236}">
                <a16:creationId xmlns:a16="http://schemas.microsoft.com/office/drawing/2014/main" id="{118A05B9-29B5-40F6-AB35-917582266058}"/>
              </a:ext>
            </a:extLst>
          </p:cNvPr>
          <p:cNvPicPr>
            <a:picLocks noChangeAspect="1"/>
          </p:cNvPicPr>
          <p:nvPr/>
        </p:nvPicPr>
        <p:blipFill>
          <a:blip r:embed="rId8"/>
          <a:stretch>
            <a:fillRect/>
          </a:stretch>
        </p:blipFill>
        <p:spPr>
          <a:xfrm>
            <a:off x="567116" y="1259962"/>
            <a:ext cx="6080760" cy="3322320"/>
          </a:xfrm>
          <a:prstGeom prst="rect">
            <a:avLst/>
          </a:prstGeom>
        </p:spPr>
      </p:pic>
    </p:spTree>
    <p:extLst>
      <p:ext uri="{BB962C8B-B14F-4D97-AF65-F5344CB8AC3E}">
        <p14:creationId xmlns:p14="http://schemas.microsoft.com/office/powerpoint/2010/main" val="329343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4" grpId="0"/>
      <p:bldP spid="17" grpId="0"/>
      <p:bldP spid="18"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Agenda</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17:05 – </a:t>
            </a:r>
            <a:r>
              <a:rPr lang="nb-NO" dirty="0"/>
              <a:t>start</a:t>
            </a:r>
          </a:p>
          <a:p>
            <a:pPr marL="0" lvl="0" indent="0" algn="l" rtl="0">
              <a:spcBef>
                <a:spcPts val="0"/>
              </a:spcBef>
              <a:spcAft>
                <a:spcPts val="0"/>
              </a:spcAft>
              <a:buNone/>
            </a:pPr>
            <a:endParaRPr lang="nb-NO" dirty="0"/>
          </a:p>
          <a:p>
            <a:pPr marL="285750" indent="-285750"/>
            <a:r>
              <a:rPr lang="nb-NO" dirty="0"/>
              <a:t>W</a:t>
            </a:r>
            <a:r>
              <a:rPr lang="en" dirty="0"/>
              <a:t>elcome </a:t>
            </a:r>
            <a:endParaRPr lang="ru-RU" dirty="0"/>
          </a:p>
          <a:p>
            <a:pPr marL="285750" indent="-285750"/>
            <a:endParaRPr lang="ru-RU" dirty="0"/>
          </a:p>
          <a:p>
            <a:pPr marL="285750" indent="-285750"/>
            <a:r>
              <a:rPr lang="en" dirty="0"/>
              <a:t>Microsoft Azure Badges</a:t>
            </a:r>
            <a:endParaRPr lang="ru-RU" dirty="0"/>
          </a:p>
          <a:p>
            <a:pPr marL="285750" indent="-285750"/>
            <a:endParaRPr lang="ru-RU" dirty="0"/>
          </a:p>
          <a:p>
            <a:pPr marL="285750" indent="-285750"/>
            <a:r>
              <a:rPr lang="nb-NO" dirty="0"/>
              <a:t>Practical info </a:t>
            </a:r>
            <a:endParaRPr lang="en" dirty="0"/>
          </a:p>
          <a:p>
            <a:pPr marL="285750" indent="-285750">
              <a:spcBef>
                <a:spcPts val="1600"/>
              </a:spcBef>
            </a:pPr>
            <a:r>
              <a:rPr lang="nb-NO" dirty="0"/>
              <a:t>Start workshop</a:t>
            </a: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endParaRPr dirty="0"/>
          </a:p>
        </p:txBody>
      </p:sp>
      <p:pic>
        <p:nvPicPr>
          <p:cNvPr id="63" name="Google Shape;63;p14"/>
          <p:cNvPicPr preferRelativeResize="0"/>
          <p:nvPr/>
        </p:nvPicPr>
        <p:blipFill>
          <a:blip r:embed="rId3">
            <a:alphaModFix/>
          </a:blip>
          <a:stretch>
            <a:fillRect/>
          </a:stretch>
        </p:blipFill>
        <p:spPr>
          <a:xfrm>
            <a:off x="7991525" y="0"/>
            <a:ext cx="1152475" cy="11524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317E3-3443-47DC-96A6-BC682EB75F9E}"/>
              </a:ext>
            </a:extLst>
          </p:cNvPr>
          <p:cNvSpPr>
            <a:spLocks noGrp="1"/>
          </p:cNvSpPr>
          <p:nvPr>
            <p:ph type="title"/>
          </p:nvPr>
        </p:nvSpPr>
        <p:spPr/>
        <p:txBody>
          <a:bodyPr/>
          <a:lstStyle/>
          <a:p>
            <a:r>
              <a:rPr lang="en-US" dirty="0"/>
              <a:t>Use-case: canary</a:t>
            </a:r>
          </a:p>
        </p:txBody>
      </p:sp>
      <p:pic>
        <p:nvPicPr>
          <p:cNvPr id="5" name="Picture 4">
            <a:extLst>
              <a:ext uri="{FF2B5EF4-FFF2-40B4-BE49-F238E27FC236}">
                <a16:creationId xmlns:a16="http://schemas.microsoft.com/office/drawing/2014/main" id="{CA59AD47-85EA-4058-A71E-27A28EC7F6F7}"/>
              </a:ext>
            </a:extLst>
          </p:cNvPr>
          <p:cNvPicPr>
            <a:picLocks noChangeAspect="1"/>
          </p:cNvPicPr>
          <p:nvPr/>
        </p:nvPicPr>
        <p:blipFill>
          <a:blip r:embed="rId2"/>
          <a:stretch>
            <a:fillRect/>
          </a:stretch>
        </p:blipFill>
        <p:spPr>
          <a:xfrm>
            <a:off x="311700" y="1211215"/>
            <a:ext cx="6080760" cy="3322320"/>
          </a:xfrm>
          <a:prstGeom prst="rect">
            <a:avLst/>
          </a:prstGeom>
        </p:spPr>
      </p:pic>
      <p:pic>
        <p:nvPicPr>
          <p:cNvPr id="7" name="Picture 6">
            <a:extLst>
              <a:ext uri="{FF2B5EF4-FFF2-40B4-BE49-F238E27FC236}">
                <a16:creationId xmlns:a16="http://schemas.microsoft.com/office/drawing/2014/main" id="{B69DFC81-8158-445E-BAB9-D1C51616F215}"/>
              </a:ext>
            </a:extLst>
          </p:cNvPr>
          <p:cNvPicPr>
            <a:picLocks noChangeAspect="1"/>
          </p:cNvPicPr>
          <p:nvPr/>
        </p:nvPicPr>
        <p:blipFill>
          <a:blip r:embed="rId3"/>
          <a:stretch>
            <a:fillRect/>
          </a:stretch>
        </p:blipFill>
        <p:spPr>
          <a:xfrm>
            <a:off x="311700" y="1211215"/>
            <a:ext cx="6080760" cy="3322320"/>
          </a:xfrm>
          <a:prstGeom prst="rect">
            <a:avLst/>
          </a:prstGeom>
        </p:spPr>
      </p:pic>
      <p:pic>
        <p:nvPicPr>
          <p:cNvPr id="9" name="Picture 8">
            <a:extLst>
              <a:ext uri="{FF2B5EF4-FFF2-40B4-BE49-F238E27FC236}">
                <a16:creationId xmlns:a16="http://schemas.microsoft.com/office/drawing/2014/main" id="{589AC308-E90C-41AA-8899-02F08143A516}"/>
              </a:ext>
            </a:extLst>
          </p:cNvPr>
          <p:cNvPicPr>
            <a:picLocks noChangeAspect="1"/>
          </p:cNvPicPr>
          <p:nvPr/>
        </p:nvPicPr>
        <p:blipFill>
          <a:blip r:embed="rId4"/>
          <a:stretch>
            <a:fillRect/>
          </a:stretch>
        </p:blipFill>
        <p:spPr>
          <a:xfrm>
            <a:off x="311700" y="1211215"/>
            <a:ext cx="6080760" cy="3322320"/>
          </a:xfrm>
          <a:prstGeom prst="rect">
            <a:avLst/>
          </a:prstGeom>
        </p:spPr>
      </p:pic>
      <p:pic>
        <p:nvPicPr>
          <p:cNvPr id="11" name="Picture 10">
            <a:extLst>
              <a:ext uri="{FF2B5EF4-FFF2-40B4-BE49-F238E27FC236}">
                <a16:creationId xmlns:a16="http://schemas.microsoft.com/office/drawing/2014/main" id="{994D2C18-A009-43C7-8E37-5F16FF3BE8A9}"/>
              </a:ext>
            </a:extLst>
          </p:cNvPr>
          <p:cNvPicPr>
            <a:picLocks noChangeAspect="1"/>
          </p:cNvPicPr>
          <p:nvPr/>
        </p:nvPicPr>
        <p:blipFill>
          <a:blip r:embed="rId5"/>
          <a:stretch>
            <a:fillRect/>
          </a:stretch>
        </p:blipFill>
        <p:spPr>
          <a:xfrm>
            <a:off x="311700" y="1211215"/>
            <a:ext cx="6080760" cy="3322320"/>
          </a:xfrm>
          <a:prstGeom prst="rect">
            <a:avLst/>
          </a:prstGeom>
        </p:spPr>
      </p:pic>
      <p:pic>
        <p:nvPicPr>
          <p:cNvPr id="13" name="Picture 12">
            <a:extLst>
              <a:ext uri="{FF2B5EF4-FFF2-40B4-BE49-F238E27FC236}">
                <a16:creationId xmlns:a16="http://schemas.microsoft.com/office/drawing/2014/main" id="{EA48C57D-D2AA-4002-8EC2-E787DB5212A1}"/>
              </a:ext>
            </a:extLst>
          </p:cNvPr>
          <p:cNvPicPr>
            <a:picLocks noChangeAspect="1"/>
          </p:cNvPicPr>
          <p:nvPr/>
        </p:nvPicPr>
        <p:blipFill>
          <a:blip r:embed="rId6"/>
          <a:stretch>
            <a:fillRect/>
          </a:stretch>
        </p:blipFill>
        <p:spPr>
          <a:xfrm>
            <a:off x="311700" y="1211215"/>
            <a:ext cx="6080760" cy="3322320"/>
          </a:xfrm>
          <a:prstGeom prst="rect">
            <a:avLst/>
          </a:prstGeom>
        </p:spPr>
      </p:pic>
      <p:pic>
        <p:nvPicPr>
          <p:cNvPr id="15" name="Picture 14">
            <a:extLst>
              <a:ext uri="{FF2B5EF4-FFF2-40B4-BE49-F238E27FC236}">
                <a16:creationId xmlns:a16="http://schemas.microsoft.com/office/drawing/2014/main" id="{6FDFBAED-90F7-4F00-A8A4-6D8CF71EBEF5}"/>
              </a:ext>
            </a:extLst>
          </p:cNvPr>
          <p:cNvPicPr>
            <a:picLocks noChangeAspect="1"/>
          </p:cNvPicPr>
          <p:nvPr/>
        </p:nvPicPr>
        <p:blipFill>
          <a:blip r:embed="rId7"/>
          <a:stretch>
            <a:fillRect/>
          </a:stretch>
        </p:blipFill>
        <p:spPr>
          <a:xfrm>
            <a:off x="311700" y="1211215"/>
            <a:ext cx="6080760" cy="3322320"/>
          </a:xfrm>
          <a:prstGeom prst="rect">
            <a:avLst/>
          </a:prstGeom>
        </p:spPr>
      </p:pic>
    </p:spTree>
    <p:extLst>
      <p:ext uri="{BB962C8B-B14F-4D97-AF65-F5344CB8AC3E}">
        <p14:creationId xmlns:p14="http://schemas.microsoft.com/office/powerpoint/2010/main" val="504542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1A885-9999-45F6-9EB2-BD22B5DDC57F}"/>
              </a:ext>
            </a:extLst>
          </p:cNvPr>
          <p:cNvSpPr>
            <a:spLocks noGrp="1"/>
          </p:cNvSpPr>
          <p:nvPr>
            <p:ph type="title"/>
          </p:nvPr>
        </p:nvSpPr>
        <p:spPr/>
        <p:txBody>
          <a:bodyPr/>
          <a:lstStyle/>
          <a:p>
            <a:r>
              <a:rPr lang="en-US" dirty="0"/>
              <a:t>Labs</a:t>
            </a:r>
          </a:p>
        </p:txBody>
      </p:sp>
      <p:sp>
        <p:nvSpPr>
          <p:cNvPr id="3" name="Text Placeholder 2">
            <a:extLst>
              <a:ext uri="{FF2B5EF4-FFF2-40B4-BE49-F238E27FC236}">
                <a16:creationId xmlns:a16="http://schemas.microsoft.com/office/drawing/2014/main" id="{CB05C546-06AE-4A49-AA88-6A6E1A58E87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74714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AC19-8203-4466-A0AC-E7DDDBE27461}"/>
              </a:ext>
            </a:extLst>
          </p:cNvPr>
          <p:cNvSpPr>
            <a:spLocks noGrp="1"/>
          </p:cNvSpPr>
          <p:nvPr>
            <p:ph type="title"/>
          </p:nvPr>
        </p:nvSpPr>
        <p:spPr/>
        <p:txBody>
          <a:bodyPr/>
          <a:lstStyle/>
          <a:p>
            <a:r>
              <a:rPr lang="en-US" dirty="0"/>
              <a:t>Front Door</a:t>
            </a:r>
            <a:endParaRPr lang="LID4096" dirty="0"/>
          </a:p>
        </p:txBody>
      </p:sp>
      <p:sp>
        <p:nvSpPr>
          <p:cNvPr id="3" name="Content Placeholder 2">
            <a:extLst>
              <a:ext uri="{FF2B5EF4-FFF2-40B4-BE49-F238E27FC236}">
                <a16:creationId xmlns:a16="http://schemas.microsoft.com/office/drawing/2014/main" id="{A9FC174E-39A8-4BE7-A3C2-F40B271064A2}"/>
              </a:ext>
            </a:extLst>
          </p:cNvPr>
          <p:cNvSpPr>
            <a:spLocks noGrp="1"/>
          </p:cNvSpPr>
          <p:nvPr>
            <p:ph idx="1"/>
          </p:nvPr>
        </p:nvSpPr>
        <p:spPr>
          <a:xfrm>
            <a:off x="319212" y="1174529"/>
            <a:ext cx="7652385" cy="3682549"/>
          </a:xfrm>
        </p:spPr>
        <p:txBody>
          <a:bodyPr>
            <a:normAutofit/>
          </a:bodyPr>
          <a:lstStyle/>
          <a:p>
            <a:r>
              <a:rPr lang="en-US" dirty="0"/>
              <a:t>Level 7 load balancer  - HTTP(s)</a:t>
            </a:r>
          </a:p>
          <a:p>
            <a:r>
              <a:rPr lang="en-US" dirty="0"/>
              <a:t>Multiple-site hosting</a:t>
            </a:r>
          </a:p>
          <a:p>
            <a:r>
              <a:rPr lang="en-US" dirty="0"/>
              <a:t>Routing methods</a:t>
            </a:r>
          </a:p>
          <a:p>
            <a:pPr lvl="1"/>
            <a:r>
              <a:rPr lang="en-US" dirty="0"/>
              <a:t>Latency</a:t>
            </a:r>
          </a:p>
          <a:p>
            <a:pPr lvl="1"/>
            <a:r>
              <a:rPr lang="en-US" dirty="0"/>
              <a:t>Priority</a:t>
            </a:r>
          </a:p>
          <a:p>
            <a:pPr lvl="1"/>
            <a:r>
              <a:rPr lang="en-US" dirty="0"/>
              <a:t>Weighted</a:t>
            </a:r>
          </a:p>
          <a:p>
            <a:pPr lvl="1"/>
            <a:r>
              <a:rPr lang="en-US" dirty="0"/>
              <a:t>Session Affinity</a:t>
            </a:r>
          </a:p>
        </p:txBody>
      </p:sp>
      <p:pic>
        <p:nvPicPr>
          <p:cNvPr id="5" name="Graphic 4">
            <a:extLst>
              <a:ext uri="{FF2B5EF4-FFF2-40B4-BE49-F238E27FC236}">
                <a16:creationId xmlns:a16="http://schemas.microsoft.com/office/drawing/2014/main" id="{E02AA428-E378-45E2-A0D3-BAA3E52F7F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03373" y="307584"/>
            <a:ext cx="1229255" cy="1229255"/>
          </a:xfrm>
          <a:prstGeom prst="rect">
            <a:avLst/>
          </a:prstGeom>
        </p:spPr>
      </p:pic>
      <p:pic>
        <p:nvPicPr>
          <p:cNvPr id="6" name="Picture 5" descr="A picture containing table&#10;&#10;Description automatically generated">
            <a:extLst>
              <a:ext uri="{FF2B5EF4-FFF2-40B4-BE49-F238E27FC236}">
                <a16:creationId xmlns:a16="http://schemas.microsoft.com/office/drawing/2014/main" id="{2507A6D7-D08A-406D-940F-E267226B55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8163" y="4584499"/>
            <a:ext cx="308572" cy="432000"/>
          </a:xfrm>
          <a:prstGeom prst="rect">
            <a:avLst/>
          </a:prstGeom>
        </p:spPr>
      </p:pic>
      <p:pic>
        <p:nvPicPr>
          <p:cNvPr id="7" name="Picture 2" descr="Microsoft global network">
            <a:extLst>
              <a:ext uri="{FF2B5EF4-FFF2-40B4-BE49-F238E27FC236}">
                <a16:creationId xmlns:a16="http://schemas.microsoft.com/office/drawing/2014/main" id="{DA1453D7-6C83-4B1F-8858-6DE876A1C6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3265" y="1525719"/>
            <a:ext cx="5884793" cy="331019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0F34F664-5D99-42DA-9A8F-6F1A1D976CE1}"/>
              </a:ext>
            </a:extLst>
          </p:cNvPr>
          <p:cNvSpPr/>
          <p:nvPr/>
        </p:nvSpPr>
        <p:spPr>
          <a:xfrm>
            <a:off x="2362821" y="4827634"/>
            <a:ext cx="6505575" cy="230832"/>
          </a:xfrm>
          <a:prstGeom prst="rect">
            <a:avLst/>
          </a:prstGeom>
        </p:spPr>
        <p:txBody>
          <a:bodyPr wrap="square">
            <a:spAutoFit/>
          </a:bodyPr>
          <a:lstStyle/>
          <a:p>
            <a:pPr algn="r"/>
            <a:r>
              <a:rPr lang="nb-NO" sz="900" dirty="0">
                <a:hlinkClick r:id="rId7"/>
              </a:rPr>
              <a:t>https://docs.microsoft.com/en-us/azure/networking/microsoft-global-network</a:t>
            </a:r>
            <a:endParaRPr lang="nb-NO" sz="900" dirty="0"/>
          </a:p>
        </p:txBody>
      </p:sp>
    </p:spTree>
    <p:extLst>
      <p:ext uri="{BB962C8B-B14F-4D97-AF65-F5344CB8AC3E}">
        <p14:creationId xmlns:p14="http://schemas.microsoft.com/office/powerpoint/2010/main" val="24943387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AC19-8203-4466-A0AC-E7DDDBE27461}"/>
              </a:ext>
            </a:extLst>
          </p:cNvPr>
          <p:cNvSpPr>
            <a:spLocks noGrp="1"/>
          </p:cNvSpPr>
          <p:nvPr>
            <p:ph type="title"/>
          </p:nvPr>
        </p:nvSpPr>
        <p:spPr/>
        <p:txBody>
          <a:bodyPr/>
          <a:lstStyle/>
          <a:p>
            <a:r>
              <a:rPr lang="en-US" dirty="0"/>
              <a:t>Front Door</a:t>
            </a:r>
            <a:endParaRPr lang="LID4096" dirty="0"/>
          </a:p>
        </p:txBody>
      </p:sp>
      <p:sp>
        <p:nvSpPr>
          <p:cNvPr id="3" name="Content Placeholder 2">
            <a:extLst>
              <a:ext uri="{FF2B5EF4-FFF2-40B4-BE49-F238E27FC236}">
                <a16:creationId xmlns:a16="http://schemas.microsoft.com/office/drawing/2014/main" id="{A9FC174E-39A8-4BE7-A3C2-F40B271064A2}"/>
              </a:ext>
            </a:extLst>
          </p:cNvPr>
          <p:cNvSpPr>
            <a:spLocks noGrp="1"/>
          </p:cNvSpPr>
          <p:nvPr>
            <p:ph idx="1"/>
          </p:nvPr>
        </p:nvSpPr>
        <p:spPr>
          <a:xfrm>
            <a:off x="511373" y="1304318"/>
            <a:ext cx="7652385" cy="3682549"/>
          </a:xfrm>
        </p:spPr>
        <p:txBody>
          <a:bodyPr>
            <a:normAutofit lnSpcReduction="10000"/>
          </a:bodyPr>
          <a:lstStyle/>
          <a:p>
            <a:r>
              <a:rPr lang="en-US" dirty="0"/>
              <a:t>URL-based routing</a:t>
            </a:r>
          </a:p>
          <a:p>
            <a:r>
              <a:rPr lang="en-US" dirty="0"/>
              <a:t>Session affinity</a:t>
            </a:r>
          </a:p>
          <a:p>
            <a:r>
              <a:rPr lang="en-US" dirty="0"/>
              <a:t>Multiple-site hosting</a:t>
            </a:r>
          </a:p>
          <a:p>
            <a:r>
              <a:rPr lang="en-US" dirty="0"/>
              <a:t>TLS termination</a:t>
            </a:r>
          </a:p>
          <a:p>
            <a:r>
              <a:rPr lang="en-US" dirty="0"/>
              <a:t>Custom domains and certificate management</a:t>
            </a:r>
          </a:p>
          <a:p>
            <a:r>
              <a:rPr lang="en-US" dirty="0"/>
              <a:t>Routing methods</a:t>
            </a:r>
          </a:p>
          <a:p>
            <a:pPr lvl="1"/>
            <a:r>
              <a:rPr lang="en-US" dirty="0"/>
              <a:t>Latency</a:t>
            </a:r>
          </a:p>
          <a:p>
            <a:pPr lvl="1"/>
            <a:r>
              <a:rPr lang="en-US" dirty="0"/>
              <a:t>Priority</a:t>
            </a:r>
          </a:p>
          <a:p>
            <a:pPr lvl="1"/>
            <a:r>
              <a:rPr lang="en-US" dirty="0"/>
              <a:t>Weighted</a:t>
            </a:r>
          </a:p>
          <a:p>
            <a:pPr lvl="1"/>
            <a:r>
              <a:rPr lang="en-US" dirty="0"/>
              <a:t>Session Affinity</a:t>
            </a:r>
          </a:p>
        </p:txBody>
      </p:sp>
      <p:pic>
        <p:nvPicPr>
          <p:cNvPr id="5" name="Graphic 4">
            <a:extLst>
              <a:ext uri="{FF2B5EF4-FFF2-40B4-BE49-F238E27FC236}">
                <a16:creationId xmlns:a16="http://schemas.microsoft.com/office/drawing/2014/main" id="{E02AA428-E378-45E2-A0D3-BAA3E52F7F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95533" y="-50349"/>
            <a:ext cx="2260601" cy="2260601"/>
          </a:xfrm>
          <a:prstGeom prst="rect">
            <a:avLst/>
          </a:prstGeom>
        </p:spPr>
      </p:pic>
    </p:spTree>
    <p:extLst>
      <p:ext uri="{BB962C8B-B14F-4D97-AF65-F5344CB8AC3E}">
        <p14:creationId xmlns:p14="http://schemas.microsoft.com/office/powerpoint/2010/main" val="3626615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AC19-8203-4466-A0AC-E7DDDBE27461}"/>
              </a:ext>
            </a:extLst>
          </p:cNvPr>
          <p:cNvSpPr>
            <a:spLocks noGrp="1"/>
          </p:cNvSpPr>
          <p:nvPr>
            <p:ph type="title"/>
          </p:nvPr>
        </p:nvSpPr>
        <p:spPr/>
        <p:txBody>
          <a:bodyPr/>
          <a:lstStyle/>
          <a:p>
            <a:r>
              <a:rPr lang="en-US" dirty="0"/>
              <a:t>Front Door</a:t>
            </a:r>
            <a:endParaRPr lang="LID4096" dirty="0"/>
          </a:p>
        </p:txBody>
      </p:sp>
      <p:pic>
        <p:nvPicPr>
          <p:cNvPr id="5" name="Graphic 4">
            <a:extLst>
              <a:ext uri="{FF2B5EF4-FFF2-40B4-BE49-F238E27FC236}">
                <a16:creationId xmlns:a16="http://schemas.microsoft.com/office/drawing/2014/main" id="{E02AA428-E378-45E2-A0D3-BAA3E52F7F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68363" y="-50349"/>
            <a:ext cx="1487771" cy="1487771"/>
          </a:xfrm>
          <a:prstGeom prst="rect">
            <a:avLst/>
          </a:prstGeom>
        </p:spPr>
      </p:pic>
      <p:pic>
        <p:nvPicPr>
          <p:cNvPr id="7" name="Picture 6">
            <a:extLst>
              <a:ext uri="{FF2B5EF4-FFF2-40B4-BE49-F238E27FC236}">
                <a16:creationId xmlns:a16="http://schemas.microsoft.com/office/drawing/2014/main" id="{81862DBA-8856-4EAE-BF59-ADB375A7FE0A}"/>
              </a:ext>
            </a:extLst>
          </p:cNvPr>
          <p:cNvPicPr>
            <a:picLocks noChangeAspect="1"/>
          </p:cNvPicPr>
          <p:nvPr/>
        </p:nvPicPr>
        <p:blipFill>
          <a:blip r:embed="rId5"/>
          <a:stretch>
            <a:fillRect/>
          </a:stretch>
        </p:blipFill>
        <p:spPr>
          <a:xfrm>
            <a:off x="148856" y="1614684"/>
            <a:ext cx="8019709" cy="3301374"/>
          </a:xfrm>
          <a:prstGeom prst="rect">
            <a:avLst/>
          </a:prstGeom>
        </p:spPr>
      </p:pic>
    </p:spTree>
    <p:extLst>
      <p:ext uri="{BB962C8B-B14F-4D97-AF65-F5344CB8AC3E}">
        <p14:creationId xmlns:p14="http://schemas.microsoft.com/office/powerpoint/2010/main" val="1555716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AC19-8203-4466-A0AC-E7DDDBE27461}"/>
              </a:ext>
            </a:extLst>
          </p:cNvPr>
          <p:cNvSpPr>
            <a:spLocks noGrp="1"/>
          </p:cNvSpPr>
          <p:nvPr>
            <p:ph type="title"/>
          </p:nvPr>
        </p:nvSpPr>
        <p:spPr/>
        <p:txBody>
          <a:bodyPr/>
          <a:lstStyle/>
          <a:p>
            <a:r>
              <a:rPr lang="en-US" dirty="0"/>
              <a:t>Front Door</a:t>
            </a:r>
            <a:endParaRPr lang="LID4096" dirty="0"/>
          </a:p>
        </p:txBody>
      </p:sp>
      <p:pic>
        <p:nvPicPr>
          <p:cNvPr id="5" name="Graphic 4">
            <a:extLst>
              <a:ext uri="{FF2B5EF4-FFF2-40B4-BE49-F238E27FC236}">
                <a16:creationId xmlns:a16="http://schemas.microsoft.com/office/drawing/2014/main" id="{E02AA428-E378-45E2-A0D3-BAA3E52F7F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68363" y="-50349"/>
            <a:ext cx="1487771" cy="1487771"/>
          </a:xfrm>
          <a:prstGeom prst="rect">
            <a:avLst/>
          </a:prstGeom>
        </p:spPr>
      </p:pic>
      <p:pic>
        <p:nvPicPr>
          <p:cNvPr id="3" name="Picture 2">
            <a:extLst>
              <a:ext uri="{FF2B5EF4-FFF2-40B4-BE49-F238E27FC236}">
                <a16:creationId xmlns:a16="http://schemas.microsoft.com/office/drawing/2014/main" id="{416A94BF-75D8-483F-9A43-7A2B975582A1}"/>
              </a:ext>
            </a:extLst>
          </p:cNvPr>
          <p:cNvPicPr>
            <a:picLocks noChangeAspect="1"/>
          </p:cNvPicPr>
          <p:nvPr/>
        </p:nvPicPr>
        <p:blipFill>
          <a:blip r:embed="rId5"/>
          <a:stretch>
            <a:fillRect/>
          </a:stretch>
        </p:blipFill>
        <p:spPr>
          <a:xfrm>
            <a:off x="311700" y="1274577"/>
            <a:ext cx="3412264" cy="3688609"/>
          </a:xfrm>
          <a:prstGeom prst="rect">
            <a:avLst/>
          </a:prstGeom>
        </p:spPr>
      </p:pic>
      <p:pic>
        <p:nvPicPr>
          <p:cNvPr id="4" name="Picture 3">
            <a:extLst>
              <a:ext uri="{FF2B5EF4-FFF2-40B4-BE49-F238E27FC236}">
                <a16:creationId xmlns:a16="http://schemas.microsoft.com/office/drawing/2014/main" id="{EEEF97FA-F5B7-47E5-A1ED-47DBC434C2E7}"/>
              </a:ext>
            </a:extLst>
          </p:cNvPr>
          <p:cNvPicPr>
            <a:picLocks noChangeAspect="1"/>
          </p:cNvPicPr>
          <p:nvPr/>
        </p:nvPicPr>
        <p:blipFill>
          <a:blip r:embed="rId6"/>
          <a:stretch>
            <a:fillRect/>
          </a:stretch>
        </p:blipFill>
        <p:spPr>
          <a:xfrm>
            <a:off x="4295824" y="258819"/>
            <a:ext cx="3072539" cy="4704367"/>
          </a:xfrm>
          <a:prstGeom prst="rect">
            <a:avLst/>
          </a:prstGeom>
        </p:spPr>
      </p:pic>
    </p:spTree>
    <p:extLst>
      <p:ext uri="{BB962C8B-B14F-4D97-AF65-F5344CB8AC3E}">
        <p14:creationId xmlns:p14="http://schemas.microsoft.com/office/powerpoint/2010/main" val="3853303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b-NO" dirty="0"/>
              <a:t>Practical information</a:t>
            </a:r>
            <a:endParaRPr dirty="0"/>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nb-NO" dirty="0"/>
              <a:t>I don’t have moderator </a:t>
            </a:r>
            <a:r>
              <a:rPr lang="nb-NO" dirty="0">
                <a:sym typeface="Wingdings" panose="05000000000000000000" pitchFamily="2" charset="2"/>
              </a:rPr>
              <a:t></a:t>
            </a:r>
          </a:p>
          <a:p>
            <a:pPr marL="285750" indent="-285750">
              <a:spcAft>
                <a:spcPts val="1600"/>
              </a:spcAft>
            </a:pPr>
            <a:r>
              <a:rPr lang="nb-NO" dirty="0">
                <a:sym typeface="Wingdings" panose="05000000000000000000" pitchFamily="2" charset="2"/>
              </a:rPr>
              <a:t>Let’s help each other, the one who finished ealier can </a:t>
            </a:r>
            <a:r>
              <a:rPr lang="nb-NO" dirty="0" err="1">
                <a:sym typeface="Wingdings" panose="05000000000000000000" pitchFamily="2" charset="2"/>
              </a:rPr>
              <a:t>help</a:t>
            </a:r>
            <a:r>
              <a:rPr lang="nb-NO" dirty="0">
                <a:sym typeface="Wingdings" panose="05000000000000000000" pitchFamily="2" charset="2"/>
              </a:rPr>
              <a:t> </a:t>
            </a:r>
            <a:r>
              <a:rPr lang="nb-NO" dirty="0" err="1">
                <a:sym typeface="Wingdings" panose="05000000000000000000" pitchFamily="2" charset="2"/>
              </a:rPr>
              <a:t>others</a:t>
            </a:r>
            <a:endParaRPr lang="nb-NO" dirty="0"/>
          </a:p>
          <a:p>
            <a:pPr marL="285750" indent="-285750">
              <a:spcAft>
                <a:spcPts val="1600"/>
              </a:spcAft>
            </a:pPr>
            <a:r>
              <a:rPr lang="nb-NO" dirty="0"/>
              <a:t>Labs are available after the event</a:t>
            </a:r>
          </a:p>
          <a:p>
            <a:pPr marL="285750" indent="-285750">
              <a:spcAft>
                <a:spcPts val="1600"/>
              </a:spcAft>
            </a:pPr>
            <a:endParaRPr lang="nb-NO" dirty="0"/>
          </a:p>
          <a:p>
            <a:pPr marL="285750" indent="-285750">
              <a:spcAft>
                <a:spcPts val="1600"/>
              </a:spcAft>
            </a:pPr>
            <a:endParaRPr lang="nb-NO" dirty="0"/>
          </a:p>
        </p:txBody>
      </p:sp>
      <p:pic>
        <p:nvPicPr>
          <p:cNvPr id="6" name="Google Shape;63;p14">
            <a:extLst>
              <a:ext uri="{FF2B5EF4-FFF2-40B4-BE49-F238E27FC236}">
                <a16:creationId xmlns:a16="http://schemas.microsoft.com/office/drawing/2014/main" id="{17E453CD-9B0F-40EB-B9E6-C7154EC35254}"/>
              </a:ext>
            </a:extLst>
          </p:cNvPr>
          <p:cNvPicPr preferRelativeResize="0"/>
          <p:nvPr/>
        </p:nvPicPr>
        <p:blipFill>
          <a:blip r:embed="rId3">
            <a:alphaModFix/>
          </a:blip>
          <a:stretch>
            <a:fillRect/>
          </a:stretch>
        </p:blipFill>
        <p:spPr>
          <a:xfrm>
            <a:off x="7991525" y="0"/>
            <a:ext cx="1152475" cy="1152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b-NO" dirty="0"/>
              <a:t>Practical information</a:t>
            </a:r>
            <a:endParaRPr dirty="0"/>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nb-NO" dirty="0"/>
              <a:t>Mute your mic (but don’t forget to unmute it if have a question or want to say something)</a:t>
            </a:r>
          </a:p>
          <a:p>
            <a:pPr marL="285750" indent="-285750">
              <a:spcAft>
                <a:spcPts val="1600"/>
              </a:spcAft>
            </a:pPr>
            <a:r>
              <a:rPr lang="nb-NO" dirty="0"/>
              <a:t>Feel free to use Video</a:t>
            </a:r>
          </a:p>
          <a:p>
            <a:pPr marL="285750" indent="-285750">
              <a:spcAft>
                <a:spcPts val="1600"/>
              </a:spcAft>
            </a:pPr>
            <a:r>
              <a:rPr lang="nb-NO" dirty="0"/>
              <a:t>Conversation</a:t>
            </a:r>
          </a:p>
          <a:p>
            <a:pPr marL="285750" indent="-285750">
              <a:spcAft>
                <a:spcPts val="1600"/>
              </a:spcAft>
            </a:pPr>
            <a:r>
              <a:rPr lang="nb-NO" dirty="0"/>
              <a:t>If you want to have private discussion, find </a:t>
            </a:r>
            <a:r>
              <a:rPr lang="nb-NO" dirty="0">
                <a:hlinkClick r:id="rId3"/>
              </a:rPr>
              <a:t>evgeny@enso.no</a:t>
            </a:r>
            <a:r>
              <a:rPr lang="nb-NO" dirty="0"/>
              <a:t> and start chat with me </a:t>
            </a:r>
          </a:p>
          <a:p>
            <a:pPr marL="285750" indent="-285750">
              <a:spcAft>
                <a:spcPts val="1600"/>
              </a:spcAft>
            </a:pPr>
            <a:r>
              <a:rPr lang="nb-NO" dirty="0"/>
              <a:t>Share screen </a:t>
            </a:r>
            <a:endParaRPr dirty="0"/>
          </a:p>
        </p:txBody>
      </p:sp>
      <p:pic>
        <p:nvPicPr>
          <p:cNvPr id="2" name="Picture 1">
            <a:extLst>
              <a:ext uri="{FF2B5EF4-FFF2-40B4-BE49-F238E27FC236}">
                <a16:creationId xmlns:a16="http://schemas.microsoft.com/office/drawing/2014/main" id="{93FDAD15-0133-42CB-B22E-5EA0CBAB687B}"/>
              </a:ext>
            </a:extLst>
          </p:cNvPr>
          <p:cNvPicPr>
            <a:picLocks noChangeAspect="1"/>
          </p:cNvPicPr>
          <p:nvPr/>
        </p:nvPicPr>
        <p:blipFill>
          <a:blip r:embed="rId4"/>
          <a:stretch>
            <a:fillRect/>
          </a:stretch>
        </p:blipFill>
        <p:spPr>
          <a:xfrm>
            <a:off x="2160660" y="2549778"/>
            <a:ext cx="2728047" cy="621793"/>
          </a:xfrm>
          <a:prstGeom prst="rect">
            <a:avLst/>
          </a:prstGeom>
        </p:spPr>
      </p:pic>
      <p:pic>
        <p:nvPicPr>
          <p:cNvPr id="3" name="Picture 2">
            <a:extLst>
              <a:ext uri="{FF2B5EF4-FFF2-40B4-BE49-F238E27FC236}">
                <a16:creationId xmlns:a16="http://schemas.microsoft.com/office/drawing/2014/main" id="{8C84819E-A625-40F0-BCDC-E2DFEF111510}"/>
              </a:ext>
            </a:extLst>
          </p:cNvPr>
          <p:cNvPicPr>
            <a:picLocks noChangeAspect="1"/>
          </p:cNvPicPr>
          <p:nvPr/>
        </p:nvPicPr>
        <p:blipFill>
          <a:blip r:embed="rId5"/>
          <a:stretch>
            <a:fillRect/>
          </a:stretch>
        </p:blipFill>
        <p:spPr>
          <a:xfrm>
            <a:off x="2231881" y="3822623"/>
            <a:ext cx="2585604" cy="526898"/>
          </a:xfrm>
          <a:prstGeom prst="rect">
            <a:avLst/>
          </a:prstGeom>
        </p:spPr>
      </p:pic>
      <p:pic>
        <p:nvPicPr>
          <p:cNvPr id="6" name="Google Shape;63;p14">
            <a:extLst>
              <a:ext uri="{FF2B5EF4-FFF2-40B4-BE49-F238E27FC236}">
                <a16:creationId xmlns:a16="http://schemas.microsoft.com/office/drawing/2014/main" id="{17E453CD-9B0F-40EB-B9E6-C7154EC35254}"/>
              </a:ext>
            </a:extLst>
          </p:cNvPr>
          <p:cNvPicPr preferRelativeResize="0"/>
          <p:nvPr/>
        </p:nvPicPr>
        <p:blipFill>
          <a:blip r:embed="rId6">
            <a:alphaModFix/>
          </a:blip>
          <a:stretch>
            <a:fillRect/>
          </a:stretch>
        </p:blipFill>
        <p:spPr>
          <a:xfrm>
            <a:off x="7991525" y="0"/>
            <a:ext cx="1152475" cy="1152475"/>
          </a:xfrm>
          <a:prstGeom prst="rect">
            <a:avLst/>
          </a:prstGeom>
          <a:noFill/>
          <a:ln>
            <a:noFill/>
          </a:ln>
        </p:spPr>
      </p:pic>
    </p:spTree>
    <p:extLst>
      <p:ext uri="{BB962C8B-B14F-4D97-AF65-F5344CB8AC3E}">
        <p14:creationId xmlns:p14="http://schemas.microsoft.com/office/powerpoint/2010/main" val="3861844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b-NO" dirty="0"/>
              <a:t>Practical information</a:t>
            </a:r>
            <a:endParaRPr dirty="0"/>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nb-NO" dirty="0"/>
              <a:t>Each lab is time-</a:t>
            </a:r>
            <a:r>
              <a:rPr lang="nb-NO" dirty="0" err="1"/>
              <a:t>boxed</a:t>
            </a:r>
            <a:endParaRPr lang="nb-NO" dirty="0"/>
          </a:p>
          <a:p>
            <a:pPr marL="285750" indent="-285750">
              <a:spcAft>
                <a:spcPts val="1600"/>
              </a:spcAft>
            </a:pPr>
            <a:r>
              <a:rPr lang="nb-NO" dirty="0"/>
              <a:t>When you completed the lab, please post to the Conversation channel </a:t>
            </a:r>
          </a:p>
          <a:p>
            <a:pPr marL="0" indent="0">
              <a:spcAft>
                <a:spcPts val="1600"/>
              </a:spcAft>
              <a:buNone/>
            </a:pPr>
            <a:r>
              <a:rPr lang="nb-NO" dirty="0"/>
              <a:t>	lab-01</a:t>
            </a:r>
          </a:p>
          <a:p>
            <a:pPr marL="285750" indent="-285750">
              <a:spcAft>
                <a:spcPts val="1600"/>
              </a:spcAft>
            </a:pPr>
            <a:r>
              <a:rPr lang="nb-NO" dirty="0"/>
              <a:t>Labs are available after the event</a:t>
            </a:r>
          </a:p>
        </p:txBody>
      </p:sp>
      <p:pic>
        <p:nvPicPr>
          <p:cNvPr id="6" name="Google Shape;63;p14">
            <a:extLst>
              <a:ext uri="{FF2B5EF4-FFF2-40B4-BE49-F238E27FC236}">
                <a16:creationId xmlns:a16="http://schemas.microsoft.com/office/drawing/2014/main" id="{17E453CD-9B0F-40EB-B9E6-C7154EC35254}"/>
              </a:ext>
            </a:extLst>
          </p:cNvPr>
          <p:cNvPicPr preferRelativeResize="0"/>
          <p:nvPr/>
        </p:nvPicPr>
        <p:blipFill>
          <a:blip r:embed="rId3">
            <a:alphaModFix/>
          </a:blip>
          <a:stretch>
            <a:fillRect/>
          </a:stretch>
        </p:blipFill>
        <p:spPr>
          <a:xfrm>
            <a:off x="7991525" y="0"/>
            <a:ext cx="1152475" cy="1152475"/>
          </a:xfrm>
          <a:prstGeom prst="rect">
            <a:avLst/>
          </a:prstGeom>
          <a:noFill/>
          <a:ln>
            <a:noFill/>
          </a:ln>
        </p:spPr>
      </p:pic>
    </p:spTree>
    <p:extLst>
      <p:ext uri="{BB962C8B-B14F-4D97-AF65-F5344CB8AC3E}">
        <p14:creationId xmlns:p14="http://schemas.microsoft.com/office/powerpoint/2010/main" val="1022140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AC19-8203-4466-A0AC-E7DDDBE27461}"/>
              </a:ext>
            </a:extLst>
          </p:cNvPr>
          <p:cNvSpPr>
            <a:spLocks noGrp="1"/>
          </p:cNvSpPr>
          <p:nvPr>
            <p:ph type="title"/>
          </p:nvPr>
        </p:nvSpPr>
        <p:spPr/>
        <p:txBody>
          <a:bodyPr/>
          <a:lstStyle/>
          <a:p>
            <a:r>
              <a:rPr lang="en-US" dirty="0"/>
              <a:t>[VCE] Vipps Core Engine</a:t>
            </a:r>
            <a:endParaRPr lang="LID4096" dirty="0"/>
          </a:p>
        </p:txBody>
      </p:sp>
      <p:sp>
        <p:nvSpPr>
          <p:cNvPr id="11" name="TextBox 10">
            <a:extLst>
              <a:ext uri="{FF2B5EF4-FFF2-40B4-BE49-F238E27FC236}">
                <a16:creationId xmlns:a16="http://schemas.microsoft.com/office/drawing/2014/main" id="{EE4AA629-7A90-4A0D-AB77-CC2AD9E2365B}"/>
              </a:ext>
            </a:extLst>
          </p:cNvPr>
          <p:cNvSpPr txBox="1"/>
          <p:nvPr/>
        </p:nvSpPr>
        <p:spPr>
          <a:xfrm>
            <a:off x="3798226" y="1350000"/>
            <a:ext cx="4370413" cy="415498"/>
          </a:xfrm>
          <a:prstGeom prst="rect">
            <a:avLst/>
          </a:prstGeom>
          <a:noFill/>
        </p:spPr>
        <p:txBody>
          <a:bodyPr wrap="square" rtlCol="0">
            <a:spAutoFit/>
          </a:bodyPr>
          <a:lstStyle/>
          <a:p>
            <a:pPr marL="342900" indent="-342900">
              <a:buFont typeface="Arial" panose="020B0604020202020204" pitchFamily="34" charset="0"/>
              <a:buChar char="•"/>
            </a:pPr>
            <a:r>
              <a:rPr lang="nb-NO" sz="2100" dirty="0"/>
              <a:t>VNet + NSG + peerings</a:t>
            </a:r>
          </a:p>
        </p:txBody>
      </p:sp>
      <p:sp>
        <p:nvSpPr>
          <p:cNvPr id="12" name="TextBox 11">
            <a:extLst>
              <a:ext uri="{FF2B5EF4-FFF2-40B4-BE49-F238E27FC236}">
                <a16:creationId xmlns:a16="http://schemas.microsoft.com/office/drawing/2014/main" id="{3CC75D1F-26AC-4642-B0A0-200A0DEB1E31}"/>
              </a:ext>
            </a:extLst>
          </p:cNvPr>
          <p:cNvSpPr txBox="1"/>
          <p:nvPr/>
        </p:nvSpPr>
        <p:spPr>
          <a:xfrm>
            <a:off x="3798227" y="1760293"/>
            <a:ext cx="3948218" cy="415498"/>
          </a:xfrm>
          <a:prstGeom prst="rect">
            <a:avLst/>
          </a:prstGeom>
          <a:noFill/>
        </p:spPr>
        <p:txBody>
          <a:bodyPr wrap="square" rtlCol="0">
            <a:spAutoFit/>
          </a:bodyPr>
          <a:lstStyle/>
          <a:p>
            <a:pPr marL="342900" indent="-342900">
              <a:buFont typeface="Arial" panose="020B0604020202020204" pitchFamily="34" charset="0"/>
              <a:buChar char="•"/>
            </a:pPr>
            <a:r>
              <a:rPr lang="nb-NO" sz="2100" dirty="0"/>
              <a:t>AKS (&gt; 100 services) </a:t>
            </a:r>
          </a:p>
        </p:txBody>
      </p:sp>
      <p:sp>
        <p:nvSpPr>
          <p:cNvPr id="13" name="TextBox 12">
            <a:extLst>
              <a:ext uri="{FF2B5EF4-FFF2-40B4-BE49-F238E27FC236}">
                <a16:creationId xmlns:a16="http://schemas.microsoft.com/office/drawing/2014/main" id="{C98E40EF-6B3A-4052-9F2B-A0539569A54D}"/>
              </a:ext>
            </a:extLst>
          </p:cNvPr>
          <p:cNvSpPr txBox="1"/>
          <p:nvPr/>
        </p:nvSpPr>
        <p:spPr>
          <a:xfrm>
            <a:off x="3798227" y="2170585"/>
            <a:ext cx="4690882" cy="415498"/>
          </a:xfrm>
          <a:prstGeom prst="rect">
            <a:avLst/>
          </a:prstGeom>
          <a:noFill/>
        </p:spPr>
        <p:txBody>
          <a:bodyPr wrap="square" rtlCol="0">
            <a:spAutoFit/>
          </a:bodyPr>
          <a:lstStyle/>
          <a:p>
            <a:pPr marL="342900" indent="-342900">
              <a:buFont typeface="Arial" panose="020B0604020202020204" pitchFamily="34" charset="0"/>
              <a:buChar char="•"/>
            </a:pPr>
            <a:r>
              <a:rPr lang="nb-NO" sz="2100" dirty="0"/>
              <a:t>API Management ( &gt; 100 APIs)</a:t>
            </a:r>
          </a:p>
        </p:txBody>
      </p:sp>
      <p:sp>
        <p:nvSpPr>
          <p:cNvPr id="14" name="TextBox 13">
            <a:extLst>
              <a:ext uri="{FF2B5EF4-FFF2-40B4-BE49-F238E27FC236}">
                <a16:creationId xmlns:a16="http://schemas.microsoft.com/office/drawing/2014/main" id="{5C79440B-2C33-4CD9-AB87-2263A23F661D}"/>
              </a:ext>
            </a:extLst>
          </p:cNvPr>
          <p:cNvSpPr txBox="1"/>
          <p:nvPr/>
        </p:nvSpPr>
        <p:spPr>
          <a:xfrm>
            <a:off x="3798227" y="2580878"/>
            <a:ext cx="3098800" cy="415498"/>
          </a:xfrm>
          <a:prstGeom prst="rect">
            <a:avLst/>
          </a:prstGeom>
          <a:noFill/>
        </p:spPr>
        <p:txBody>
          <a:bodyPr wrap="square" rtlCol="0">
            <a:spAutoFit/>
          </a:bodyPr>
          <a:lstStyle/>
          <a:p>
            <a:pPr marL="342900" indent="-342900">
              <a:buFont typeface="Arial" panose="020B0604020202020204" pitchFamily="34" charset="0"/>
              <a:buChar char="•"/>
            </a:pPr>
            <a:r>
              <a:rPr lang="nb-NO" sz="2100" dirty="0"/>
              <a:t>Application Gateway</a:t>
            </a:r>
          </a:p>
        </p:txBody>
      </p:sp>
      <p:pic>
        <p:nvPicPr>
          <p:cNvPr id="3" name="Picture 2">
            <a:extLst>
              <a:ext uri="{FF2B5EF4-FFF2-40B4-BE49-F238E27FC236}">
                <a16:creationId xmlns:a16="http://schemas.microsoft.com/office/drawing/2014/main" id="{9E6117B2-00CE-4409-975A-FCC008AC75A9}"/>
              </a:ext>
            </a:extLst>
          </p:cNvPr>
          <p:cNvPicPr>
            <a:picLocks noChangeAspect="1"/>
          </p:cNvPicPr>
          <p:nvPr/>
        </p:nvPicPr>
        <p:blipFill>
          <a:blip r:embed="rId3"/>
          <a:stretch>
            <a:fillRect/>
          </a:stretch>
        </p:blipFill>
        <p:spPr>
          <a:xfrm>
            <a:off x="540000" y="1350000"/>
            <a:ext cx="2449238" cy="3445976"/>
          </a:xfrm>
          <a:prstGeom prst="rect">
            <a:avLst/>
          </a:prstGeom>
        </p:spPr>
      </p:pic>
      <p:pic>
        <p:nvPicPr>
          <p:cNvPr id="4" name="Picture 3">
            <a:extLst>
              <a:ext uri="{FF2B5EF4-FFF2-40B4-BE49-F238E27FC236}">
                <a16:creationId xmlns:a16="http://schemas.microsoft.com/office/drawing/2014/main" id="{A1328EB5-0E12-47C2-924B-1F6B3FA8A1A3}"/>
              </a:ext>
            </a:extLst>
          </p:cNvPr>
          <p:cNvPicPr>
            <a:picLocks noChangeAspect="1"/>
          </p:cNvPicPr>
          <p:nvPr/>
        </p:nvPicPr>
        <p:blipFill>
          <a:blip r:embed="rId4"/>
          <a:stretch>
            <a:fillRect/>
          </a:stretch>
        </p:blipFill>
        <p:spPr>
          <a:xfrm>
            <a:off x="540000" y="1350000"/>
            <a:ext cx="2449238" cy="3445976"/>
          </a:xfrm>
          <a:prstGeom prst="rect">
            <a:avLst/>
          </a:prstGeom>
        </p:spPr>
      </p:pic>
      <p:pic>
        <p:nvPicPr>
          <p:cNvPr id="5" name="Picture 4">
            <a:extLst>
              <a:ext uri="{FF2B5EF4-FFF2-40B4-BE49-F238E27FC236}">
                <a16:creationId xmlns:a16="http://schemas.microsoft.com/office/drawing/2014/main" id="{37AF026A-6BE1-42A5-B6BC-9DA7ED4BAF18}"/>
              </a:ext>
            </a:extLst>
          </p:cNvPr>
          <p:cNvPicPr>
            <a:picLocks noChangeAspect="1"/>
          </p:cNvPicPr>
          <p:nvPr/>
        </p:nvPicPr>
        <p:blipFill>
          <a:blip r:embed="rId5"/>
          <a:stretch>
            <a:fillRect/>
          </a:stretch>
        </p:blipFill>
        <p:spPr>
          <a:xfrm>
            <a:off x="540000" y="1350000"/>
            <a:ext cx="2449238" cy="3445976"/>
          </a:xfrm>
          <a:prstGeom prst="rect">
            <a:avLst/>
          </a:prstGeom>
        </p:spPr>
      </p:pic>
      <p:pic>
        <p:nvPicPr>
          <p:cNvPr id="6" name="Picture 5">
            <a:extLst>
              <a:ext uri="{FF2B5EF4-FFF2-40B4-BE49-F238E27FC236}">
                <a16:creationId xmlns:a16="http://schemas.microsoft.com/office/drawing/2014/main" id="{43D7C1E9-DB68-4F44-8E32-6E7E0D7B0077}"/>
              </a:ext>
            </a:extLst>
          </p:cNvPr>
          <p:cNvPicPr>
            <a:picLocks noChangeAspect="1"/>
          </p:cNvPicPr>
          <p:nvPr/>
        </p:nvPicPr>
        <p:blipFill>
          <a:blip r:embed="rId6"/>
          <a:stretch>
            <a:fillRect/>
          </a:stretch>
        </p:blipFill>
        <p:spPr>
          <a:xfrm>
            <a:off x="540000" y="1350000"/>
            <a:ext cx="2449238" cy="3445976"/>
          </a:xfrm>
          <a:prstGeom prst="rect">
            <a:avLst/>
          </a:prstGeom>
        </p:spPr>
      </p:pic>
      <p:pic>
        <p:nvPicPr>
          <p:cNvPr id="15" name="Picture 14">
            <a:extLst>
              <a:ext uri="{FF2B5EF4-FFF2-40B4-BE49-F238E27FC236}">
                <a16:creationId xmlns:a16="http://schemas.microsoft.com/office/drawing/2014/main" id="{B196B221-33A1-4FF8-8F8F-CF1B37C6458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68409" y="4584699"/>
            <a:ext cx="431800" cy="431800"/>
          </a:xfrm>
          <a:prstGeom prst="rect">
            <a:avLst/>
          </a:prstGeom>
        </p:spPr>
      </p:pic>
      <p:pic>
        <p:nvPicPr>
          <p:cNvPr id="16" name="Picture 15" descr="A picture containing table&#10;&#10;Description automatically generated">
            <a:extLst>
              <a:ext uri="{FF2B5EF4-FFF2-40B4-BE49-F238E27FC236}">
                <a16:creationId xmlns:a16="http://schemas.microsoft.com/office/drawing/2014/main" id="{10257535-7FA0-477B-93F4-0DDE72EC9FE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8163" y="4584499"/>
            <a:ext cx="308572" cy="432000"/>
          </a:xfrm>
          <a:prstGeom prst="rect">
            <a:avLst/>
          </a:prstGeom>
        </p:spPr>
      </p:pic>
      <p:sp>
        <p:nvSpPr>
          <p:cNvPr id="17" name="TextBox 16">
            <a:extLst>
              <a:ext uri="{FF2B5EF4-FFF2-40B4-BE49-F238E27FC236}">
                <a16:creationId xmlns:a16="http://schemas.microsoft.com/office/drawing/2014/main" id="{733ED3FF-C1C3-42AD-9822-8C3DE2E17F91}"/>
              </a:ext>
            </a:extLst>
          </p:cNvPr>
          <p:cNvSpPr txBox="1"/>
          <p:nvPr/>
        </p:nvSpPr>
        <p:spPr>
          <a:xfrm>
            <a:off x="3798227" y="2991171"/>
            <a:ext cx="3098800" cy="415498"/>
          </a:xfrm>
          <a:prstGeom prst="rect">
            <a:avLst/>
          </a:prstGeom>
          <a:noFill/>
        </p:spPr>
        <p:txBody>
          <a:bodyPr wrap="square" rtlCol="0">
            <a:spAutoFit/>
          </a:bodyPr>
          <a:lstStyle/>
          <a:p>
            <a:pPr marL="342900" indent="-342900">
              <a:buFont typeface="Arial" panose="020B0604020202020204" pitchFamily="34" charset="0"/>
              <a:buChar char="•"/>
            </a:pPr>
            <a:r>
              <a:rPr lang="nb-NO" sz="2100" dirty="0"/>
              <a:t>And many more...</a:t>
            </a:r>
          </a:p>
        </p:txBody>
      </p:sp>
      <p:pic>
        <p:nvPicPr>
          <p:cNvPr id="8" name="Picture 7">
            <a:extLst>
              <a:ext uri="{FF2B5EF4-FFF2-40B4-BE49-F238E27FC236}">
                <a16:creationId xmlns:a16="http://schemas.microsoft.com/office/drawing/2014/main" id="{133E0098-5468-4AA7-9C8F-12533C501DD8}"/>
              </a:ext>
            </a:extLst>
          </p:cNvPr>
          <p:cNvPicPr>
            <a:picLocks noChangeAspect="1"/>
          </p:cNvPicPr>
          <p:nvPr/>
        </p:nvPicPr>
        <p:blipFill>
          <a:blip r:embed="rId9"/>
          <a:stretch>
            <a:fillRect/>
          </a:stretch>
        </p:blipFill>
        <p:spPr>
          <a:xfrm>
            <a:off x="3323839" y="4039976"/>
            <a:ext cx="4690882" cy="756000"/>
          </a:xfrm>
          <a:prstGeom prst="rect">
            <a:avLst/>
          </a:prstGeom>
        </p:spPr>
      </p:pic>
    </p:spTree>
    <p:extLst>
      <p:ext uri="{BB962C8B-B14F-4D97-AF65-F5344CB8AC3E}">
        <p14:creationId xmlns:p14="http://schemas.microsoft.com/office/powerpoint/2010/main" val="84369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8FBDE-96B3-440A-A103-C81803782D7A}"/>
              </a:ext>
            </a:extLst>
          </p:cNvPr>
          <p:cNvSpPr>
            <a:spLocks noGrp="1"/>
          </p:cNvSpPr>
          <p:nvPr>
            <p:ph type="title"/>
          </p:nvPr>
        </p:nvSpPr>
        <p:spPr/>
        <p:txBody>
          <a:bodyPr/>
          <a:lstStyle/>
          <a:p>
            <a:r>
              <a:rPr lang="en-US" dirty="0"/>
              <a:t>[VCE v1] maintenance: upgrade AKS cluster</a:t>
            </a:r>
            <a:endParaRPr lang="nb-NO" dirty="0"/>
          </a:p>
        </p:txBody>
      </p:sp>
      <p:sp>
        <p:nvSpPr>
          <p:cNvPr id="23" name="Content Placeholder 2">
            <a:extLst>
              <a:ext uri="{FF2B5EF4-FFF2-40B4-BE49-F238E27FC236}">
                <a16:creationId xmlns:a16="http://schemas.microsoft.com/office/drawing/2014/main" id="{9F4AB6B9-AB4C-4175-AFF1-AFB7ED71C233}"/>
              </a:ext>
            </a:extLst>
          </p:cNvPr>
          <p:cNvSpPr>
            <a:spLocks noGrp="1"/>
          </p:cNvSpPr>
          <p:nvPr>
            <p:ph idx="1"/>
          </p:nvPr>
        </p:nvSpPr>
        <p:spPr>
          <a:xfrm>
            <a:off x="3463093" y="2592106"/>
            <a:ext cx="5000996" cy="372357"/>
          </a:xfrm>
        </p:spPr>
        <p:txBody>
          <a:bodyPr>
            <a:normAutofit fontScale="70000" lnSpcReduction="20000"/>
          </a:bodyPr>
          <a:lstStyle/>
          <a:p>
            <a:pPr marL="0" indent="0">
              <a:buNone/>
            </a:pPr>
            <a:r>
              <a:rPr lang="nb-NO" dirty="0"/>
              <a:t>az aks upgrade --kubernetes-version 1.16.7</a:t>
            </a:r>
          </a:p>
          <a:p>
            <a:endParaRPr lang="en-US" dirty="0"/>
          </a:p>
          <a:p>
            <a:pPr marL="0" indent="0">
              <a:buNone/>
            </a:pPr>
            <a:endParaRPr lang="en-US" dirty="0"/>
          </a:p>
        </p:txBody>
      </p:sp>
      <p:pic>
        <p:nvPicPr>
          <p:cNvPr id="5" name="Picture 4">
            <a:extLst>
              <a:ext uri="{FF2B5EF4-FFF2-40B4-BE49-F238E27FC236}">
                <a16:creationId xmlns:a16="http://schemas.microsoft.com/office/drawing/2014/main" id="{CFD3AF31-965A-4E6D-991C-8DDC0808A5FC}"/>
              </a:ext>
            </a:extLst>
          </p:cNvPr>
          <p:cNvPicPr>
            <a:picLocks noChangeAspect="1"/>
          </p:cNvPicPr>
          <p:nvPr/>
        </p:nvPicPr>
        <p:blipFill>
          <a:blip r:embed="rId3"/>
          <a:stretch>
            <a:fillRect/>
          </a:stretch>
        </p:blipFill>
        <p:spPr>
          <a:xfrm>
            <a:off x="540000" y="1350000"/>
            <a:ext cx="2449238" cy="3445976"/>
          </a:xfrm>
          <a:prstGeom prst="rect">
            <a:avLst/>
          </a:prstGeom>
        </p:spPr>
      </p:pic>
      <p:pic>
        <p:nvPicPr>
          <p:cNvPr id="8" name="Picture 7">
            <a:extLst>
              <a:ext uri="{FF2B5EF4-FFF2-40B4-BE49-F238E27FC236}">
                <a16:creationId xmlns:a16="http://schemas.microsoft.com/office/drawing/2014/main" id="{3C585695-A4EB-40D1-8AC6-90938CCC1F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8409" y="4584699"/>
            <a:ext cx="431800" cy="431800"/>
          </a:xfrm>
          <a:prstGeom prst="rect">
            <a:avLst/>
          </a:prstGeom>
        </p:spPr>
      </p:pic>
      <p:pic>
        <p:nvPicPr>
          <p:cNvPr id="9" name="Picture 8" descr="A picture containing table&#10;&#10;Description automatically generated">
            <a:extLst>
              <a:ext uri="{FF2B5EF4-FFF2-40B4-BE49-F238E27FC236}">
                <a16:creationId xmlns:a16="http://schemas.microsoft.com/office/drawing/2014/main" id="{B3748454-A2DE-4707-8265-9563E98DBB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8163" y="4584499"/>
            <a:ext cx="308572" cy="432000"/>
          </a:xfrm>
          <a:prstGeom prst="rect">
            <a:avLst/>
          </a:prstGeom>
        </p:spPr>
      </p:pic>
      <p:sp>
        <p:nvSpPr>
          <p:cNvPr id="12" name="TextBox 11">
            <a:extLst>
              <a:ext uri="{FF2B5EF4-FFF2-40B4-BE49-F238E27FC236}">
                <a16:creationId xmlns:a16="http://schemas.microsoft.com/office/drawing/2014/main" id="{93D71C54-8B20-4A02-A290-2344F9FCE8A0}"/>
              </a:ext>
            </a:extLst>
          </p:cNvPr>
          <p:cNvSpPr txBox="1"/>
          <p:nvPr/>
        </p:nvSpPr>
        <p:spPr>
          <a:xfrm>
            <a:off x="1835785" y="1032009"/>
            <a:ext cx="962123" cy="253916"/>
          </a:xfrm>
          <a:prstGeom prst="rect">
            <a:avLst/>
          </a:prstGeom>
          <a:noFill/>
        </p:spPr>
        <p:txBody>
          <a:bodyPr wrap="none" rtlCol="0">
            <a:spAutoFit/>
          </a:bodyPr>
          <a:lstStyle/>
          <a:p>
            <a:r>
              <a:rPr lang="nb-NO" sz="1050" dirty="0"/>
              <a:t>Active Traffic</a:t>
            </a:r>
          </a:p>
        </p:txBody>
      </p:sp>
      <p:pic>
        <p:nvPicPr>
          <p:cNvPr id="3" name="Picture 2">
            <a:extLst>
              <a:ext uri="{FF2B5EF4-FFF2-40B4-BE49-F238E27FC236}">
                <a16:creationId xmlns:a16="http://schemas.microsoft.com/office/drawing/2014/main" id="{365029B7-7680-41EC-BDBC-57876F728D33}"/>
              </a:ext>
            </a:extLst>
          </p:cNvPr>
          <p:cNvPicPr>
            <a:picLocks noChangeAspect="1"/>
          </p:cNvPicPr>
          <p:nvPr/>
        </p:nvPicPr>
        <p:blipFill>
          <a:blip r:embed="rId6"/>
          <a:stretch>
            <a:fillRect/>
          </a:stretch>
        </p:blipFill>
        <p:spPr>
          <a:xfrm>
            <a:off x="540000" y="1350000"/>
            <a:ext cx="2449238" cy="3444296"/>
          </a:xfrm>
          <a:prstGeom prst="rect">
            <a:avLst/>
          </a:prstGeom>
        </p:spPr>
      </p:pic>
      <p:cxnSp>
        <p:nvCxnSpPr>
          <p:cNvPr id="11" name="Straight Arrow Connector 10">
            <a:extLst>
              <a:ext uri="{FF2B5EF4-FFF2-40B4-BE49-F238E27FC236}">
                <a16:creationId xmlns:a16="http://schemas.microsoft.com/office/drawing/2014/main" id="{30CEB926-E494-4612-987B-04A41BCD0E8B}"/>
              </a:ext>
            </a:extLst>
          </p:cNvPr>
          <p:cNvCxnSpPr/>
          <p:nvPr/>
        </p:nvCxnSpPr>
        <p:spPr>
          <a:xfrm>
            <a:off x="1774144" y="1128033"/>
            <a:ext cx="0" cy="8572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885592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8FBDE-96B3-440A-A103-C81803782D7A}"/>
              </a:ext>
            </a:extLst>
          </p:cNvPr>
          <p:cNvSpPr>
            <a:spLocks noGrp="1"/>
          </p:cNvSpPr>
          <p:nvPr>
            <p:ph type="title"/>
          </p:nvPr>
        </p:nvSpPr>
        <p:spPr>
          <a:xfrm>
            <a:off x="628650" y="273844"/>
            <a:ext cx="8432905" cy="994172"/>
          </a:xfrm>
        </p:spPr>
        <p:txBody>
          <a:bodyPr/>
          <a:lstStyle/>
          <a:p>
            <a:r>
              <a:rPr lang="en-US" dirty="0"/>
              <a:t>[VCE v1] replace AKS cluster</a:t>
            </a:r>
            <a:endParaRPr lang="nb-NO" dirty="0"/>
          </a:p>
        </p:txBody>
      </p:sp>
      <p:sp>
        <p:nvSpPr>
          <p:cNvPr id="23" name="Content Placeholder 2">
            <a:extLst>
              <a:ext uri="{FF2B5EF4-FFF2-40B4-BE49-F238E27FC236}">
                <a16:creationId xmlns:a16="http://schemas.microsoft.com/office/drawing/2014/main" id="{9F4AB6B9-AB4C-4175-AFF1-AFB7ED71C233}"/>
              </a:ext>
            </a:extLst>
          </p:cNvPr>
          <p:cNvSpPr>
            <a:spLocks noGrp="1"/>
          </p:cNvSpPr>
          <p:nvPr>
            <p:ph idx="1"/>
          </p:nvPr>
        </p:nvSpPr>
        <p:spPr>
          <a:xfrm>
            <a:off x="3512749" y="1226355"/>
            <a:ext cx="5000996" cy="372357"/>
          </a:xfrm>
        </p:spPr>
        <p:txBody>
          <a:bodyPr>
            <a:noAutofit/>
          </a:bodyPr>
          <a:lstStyle/>
          <a:p>
            <a:pPr marL="0" indent="0">
              <a:buNone/>
            </a:pPr>
            <a:r>
              <a:rPr lang="en-US" sz="2100" kern="1200" dirty="0">
                <a:solidFill>
                  <a:schemeClr val="tx1"/>
                </a:solidFill>
                <a:latin typeface="+mn-lt"/>
                <a:ea typeface="+mn-ea"/>
                <a:cs typeface="+mn-cs"/>
              </a:rPr>
              <a:t>add new aks-dev-v1 subnet</a:t>
            </a:r>
            <a:endParaRPr lang="en-US" sz="2100" dirty="0"/>
          </a:p>
        </p:txBody>
      </p:sp>
      <p:sp>
        <p:nvSpPr>
          <p:cNvPr id="25" name="Content Placeholder 2">
            <a:extLst>
              <a:ext uri="{FF2B5EF4-FFF2-40B4-BE49-F238E27FC236}">
                <a16:creationId xmlns:a16="http://schemas.microsoft.com/office/drawing/2014/main" id="{46E9063A-6CFA-47C1-B3F9-DD447D8B3B42}"/>
              </a:ext>
            </a:extLst>
          </p:cNvPr>
          <p:cNvSpPr txBox="1">
            <a:spLocks/>
          </p:cNvSpPr>
          <p:nvPr/>
        </p:nvSpPr>
        <p:spPr>
          <a:xfrm>
            <a:off x="3514353" y="1659363"/>
            <a:ext cx="5000996"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dirty="0"/>
              <a:t>provision new aks-v1-dev cluster</a:t>
            </a:r>
          </a:p>
          <a:p>
            <a:pPr marL="0" indent="0">
              <a:buNone/>
            </a:pPr>
            <a:endParaRPr lang="en-US" sz="2100" dirty="0"/>
          </a:p>
        </p:txBody>
      </p:sp>
      <p:sp>
        <p:nvSpPr>
          <p:cNvPr id="27" name="Content Placeholder 2">
            <a:extLst>
              <a:ext uri="{FF2B5EF4-FFF2-40B4-BE49-F238E27FC236}">
                <a16:creationId xmlns:a16="http://schemas.microsoft.com/office/drawing/2014/main" id="{9B185286-B0F7-4C3D-996C-48BB342FA4DB}"/>
              </a:ext>
            </a:extLst>
          </p:cNvPr>
          <p:cNvSpPr txBox="1">
            <a:spLocks/>
          </p:cNvSpPr>
          <p:nvPr/>
        </p:nvSpPr>
        <p:spPr>
          <a:xfrm>
            <a:off x="3514352" y="2052287"/>
            <a:ext cx="5000996"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dirty="0"/>
              <a:t>deploy all services </a:t>
            </a:r>
          </a:p>
          <a:p>
            <a:pPr marL="0" indent="0">
              <a:buNone/>
            </a:pPr>
            <a:endParaRPr lang="en-US" sz="2100" dirty="0"/>
          </a:p>
        </p:txBody>
      </p:sp>
      <p:sp>
        <p:nvSpPr>
          <p:cNvPr id="28" name="Content Placeholder 2">
            <a:extLst>
              <a:ext uri="{FF2B5EF4-FFF2-40B4-BE49-F238E27FC236}">
                <a16:creationId xmlns:a16="http://schemas.microsoft.com/office/drawing/2014/main" id="{2879D2C5-803D-42A9-9990-5AFC714B0673}"/>
              </a:ext>
            </a:extLst>
          </p:cNvPr>
          <p:cNvSpPr txBox="1">
            <a:spLocks/>
          </p:cNvSpPr>
          <p:nvPr/>
        </p:nvSpPr>
        <p:spPr>
          <a:xfrm>
            <a:off x="3512749" y="2907789"/>
            <a:ext cx="5000996"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dirty="0"/>
              <a:t>switch APIM towards aks-dev-v1</a:t>
            </a:r>
          </a:p>
          <a:p>
            <a:pPr marL="0" indent="0">
              <a:buNone/>
            </a:pPr>
            <a:endParaRPr lang="en-US" sz="2100" dirty="0"/>
          </a:p>
        </p:txBody>
      </p:sp>
      <p:pic>
        <p:nvPicPr>
          <p:cNvPr id="32" name="Picture 31">
            <a:extLst>
              <a:ext uri="{FF2B5EF4-FFF2-40B4-BE49-F238E27FC236}">
                <a16:creationId xmlns:a16="http://schemas.microsoft.com/office/drawing/2014/main" id="{FF0E732F-040B-41BE-8379-8F76497CD3AD}"/>
              </a:ext>
            </a:extLst>
          </p:cNvPr>
          <p:cNvPicPr>
            <a:picLocks noChangeAspect="1"/>
          </p:cNvPicPr>
          <p:nvPr/>
        </p:nvPicPr>
        <p:blipFill>
          <a:blip r:embed="rId3"/>
          <a:stretch>
            <a:fillRect/>
          </a:stretch>
        </p:blipFill>
        <p:spPr>
          <a:xfrm>
            <a:off x="540000" y="1350000"/>
            <a:ext cx="2449238" cy="3445976"/>
          </a:xfrm>
          <a:prstGeom prst="rect">
            <a:avLst/>
          </a:prstGeom>
        </p:spPr>
      </p:pic>
      <p:pic>
        <p:nvPicPr>
          <p:cNvPr id="35" name="Picture 34">
            <a:extLst>
              <a:ext uri="{FF2B5EF4-FFF2-40B4-BE49-F238E27FC236}">
                <a16:creationId xmlns:a16="http://schemas.microsoft.com/office/drawing/2014/main" id="{D4C95BE7-1E17-4ABC-98B2-54AE214BE395}"/>
              </a:ext>
            </a:extLst>
          </p:cNvPr>
          <p:cNvPicPr>
            <a:picLocks noChangeAspect="1"/>
          </p:cNvPicPr>
          <p:nvPr/>
        </p:nvPicPr>
        <p:blipFill>
          <a:blip r:embed="rId4"/>
          <a:stretch>
            <a:fillRect/>
          </a:stretch>
        </p:blipFill>
        <p:spPr>
          <a:xfrm>
            <a:off x="540000" y="1350000"/>
            <a:ext cx="2449238" cy="3445976"/>
          </a:xfrm>
          <a:prstGeom prst="rect">
            <a:avLst/>
          </a:prstGeom>
        </p:spPr>
      </p:pic>
      <p:pic>
        <p:nvPicPr>
          <p:cNvPr id="36" name="Picture 35">
            <a:extLst>
              <a:ext uri="{FF2B5EF4-FFF2-40B4-BE49-F238E27FC236}">
                <a16:creationId xmlns:a16="http://schemas.microsoft.com/office/drawing/2014/main" id="{4A8F7BFE-E1BB-4969-BEAE-2563CA5B9AC8}"/>
              </a:ext>
            </a:extLst>
          </p:cNvPr>
          <p:cNvPicPr>
            <a:picLocks noChangeAspect="1"/>
          </p:cNvPicPr>
          <p:nvPr/>
        </p:nvPicPr>
        <p:blipFill>
          <a:blip r:embed="rId5"/>
          <a:stretch>
            <a:fillRect/>
          </a:stretch>
        </p:blipFill>
        <p:spPr>
          <a:xfrm>
            <a:off x="540000" y="1350000"/>
            <a:ext cx="2449238" cy="3445976"/>
          </a:xfrm>
          <a:prstGeom prst="rect">
            <a:avLst/>
          </a:prstGeom>
        </p:spPr>
      </p:pic>
      <p:pic>
        <p:nvPicPr>
          <p:cNvPr id="37" name="Picture 36">
            <a:extLst>
              <a:ext uri="{FF2B5EF4-FFF2-40B4-BE49-F238E27FC236}">
                <a16:creationId xmlns:a16="http://schemas.microsoft.com/office/drawing/2014/main" id="{1A91709D-2EBD-477E-A3AF-CAA44A93D7EC}"/>
              </a:ext>
            </a:extLst>
          </p:cNvPr>
          <p:cNvPicPr>
            <a:picLocks noChangeAspect="1"/>
          </p:cNvPicPr>
          <p:nvPr/>
        </p:nvPicPr>
        <p:blipFill>
          <a:blip r:embed="rId6"/>
          <a:stretch>
            <a:fillRect/>
          </a:stretch>
        </p:blipFill>
        <p:spPr>
          <a:xfrm>
            <a:off x="540000" y="1350000"/>
            <a:ext cx="2449238" cy="3445976"/>
          </a:xfrm>
          <a:prstGeom prst="rect">
            <a:avLst/>
          </a:prstGeom>
        </p:spPr>
      </p:pic>
      <p:pic>
        <p:nvPicPr>
          <p:cNvPr id="13" name="Picture 12">
            <a:extLst>
              <a:ext uri="{FF2B5EF4-FFF2-40B4-BE49-F238E27FC236}">
                <a16:creationId xmlns:a16="http://schemas.microsoft.com/office/drawing/2014/main" id="{8236794E-6AB5-4E74-8085-35DFA62DA17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68409" y="4584699"/>
            <a:ext cx="431800" cy="431800"/>
          </a:xfrm>
          <a:prstGeom prst="rect">
            <a:avLst/>
          </a:prstGeom>
        </p:spPr>
      </p:pic>
      <p:pic>
        <p:nvPicPr>
          <p:cNvPr id="14" name="Picture 13" descr="A picture containing table&#10;&#10;Description automatically generated">
            <a:extLst>
              <a:ext uri="{FF2B5EF4-FFF2-40B4-BE49-F238E27FC236}">
                <a16:creationId xmlns:a16="http://schemas.microsoft.com/office/drawing/2014/main" id="{D6B1C44A-8E9C-4401-B37E-CA8F0F76863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8163" y="4584499"/>
            <a:ext cx="308572" cy="432000"/>
          </a:xfrm>
          <a:prstGeom prst="rect">
            <a:avLst/>
          </a:prstGeom>
        </p:spPr>
      </p:pic>
      <p:sp>
        <p:nvSpPr>
          <p:cNvPr id="16" name="TextBox 15">
            <a:extLst>
              <a:ext uri="{FF2B5EF4-FFF2-40B4-BE49-F238E27FC236}">
                <a16:creationId xmlns:a16="http://schemas.microsoft.com/office/drawing/2014/main" id="{9FC5665A-8C33-413E-B1BE-171A5E1DE08D}"/>
              </a:ext>
            </a:extLst>
          </p:cNvPr>
          <p:cNvSpPr txBox="1"/>
          <p:nvPr/>
        </p:nvSpPr>
        <p:spPr>
          <a:xfrm>
            <a:off x="1835785" y="1032009"/>
            <a:ext cx="962123" cy="253916"/>
          </a:xfrm>
          <a:prstGeom prst="rect">
            <a:avLst/>
          </a:prstGeom>
          <a:noFill/>
        </p:spPr>
        <p:txBody>
          <a:bodyPr wrap="none" rtlCol="0">
            <a:spAutoFit/>
          </a:bodyPr>
          <a:lstStyle/>
          <a:p>
            <a:r>
              <a:rPr lang="nb-NO" sz="1050" dirty="0"/>
              <a:t>Active Traffic</a:t>
            </a:r>
          </a:p>
        </p:txBody>
      </p:sp>
      <p:sp>
        <p:nvSpPr>
          <p:cNvPr id="17" name="Content Placeholder 2">
            <a:extLst>
              <a:ext uri="{FF2B5EF4-FFF2-40B4-BE49-F238E27FC236}">
                <a16:creationId xmlns:a16="http://schemas.microsoft.com/office/drawing/2014/main" id="{11DB8F5E-ECBA-4A38-8AD7-394498A30952}"/>
              </a:ext>
            </a:extLst>
          </p:cNvPr>
          <p:cNvSpPr txBox="1">
            <a:spLocks/>
          </p:cNvSpPr>
          <p:nvPr/>
        </p:nvSpPr>
        <p:spPr>
          <a:xfrm>
            <a:off x="3512749" y="2465779"/>
            <a:ext cx="5000996"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dirty="0"/>
              <a:t>test services</a:t>
            </a:r>
          </a:p>
          <a:p>
            <a:pPr marL="0" indent="0">
              <a:buNone/>
            </a:pPr>
            <a:endParaRPr lang="en-US" sz="2100" dirty="0"/>
          </a:p>
        </p:txBody>
      </p:sp>
      <p:pic>
        <p:nvPicPr>
          <p:cNvPr id="3" name="Picture 2">
            <a:extLst>
              <a:ext uri="{FF2B5EF4-FFF2-40B4-BE49-F238E27FC236}">
                <a16:creationId xmlns:a16="http://schemas.microsoft.com/office/drawing/2014/main" id="{DD873DE0-E31C-46B0-B759-490E013A2947}"/>
              </a:ext>
            </a:extLst>
          </p:cNvPr>
          <p:cNvPicPr>
            <a:picLocks noChangeAspect="1"/>
          </p:cNvPicPr>
          <p:nvPr/>
        </p:nvPicPr>
        <p:blipFill>
          <a:blip r:embed="rId9"/>
          <a:stretch>
            <a:fillRect/>
          </a:stretch>
        </p:blipFill>
        <p:spPr>
          <a:xfrm>
            <a:off x="540001" y="1350000"/>
            <a:ext cx="2450432" cy="3445975"/>
          </a:xfrm>
          <a:prstGeom prst="rect">
            <a:avLst/>
          </a:prstGeom>
        </p:spPr>
      </p:pic>
      <p:sp>
        <p:nvSpPr>
          <p:cNvPr id="18" name="Content Placeholder 2">
            <a:extLst>
              <a:ext uri="{FF2B5EF4-FFF2-40B4-BE49-F238E27FC236}">
                <a16:creationId xmlns:a16="http://schemas.microsoft.com/office/drawing/2014/main" id="{21CC4B03-8C38-4CA7-8CA0-FCD1F8A3DE29}"/>
              </a:ext>
            </a:extLst>
          </p:cNvPr>
          <p:cNvSpPr txBox="1">
            <a:spLocks/>
          </p:cNvSpPr>
          <p:nvPr/>
        </p:nvSpPr>
        <p:spPr>
          <a:xfrm>
            <a:off x="3512749" y="3349799"/>
            <a:ext cx="5000996"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dirty="0"/>
              <a:t>cleanup</a:t>
            </a:r>
          </a:p>
          <a:p>
            <a:pPr marL="0" indent="0">
              <a:buNone/>
            </a:pPr>
            <a:endParaRPr lang="en-US" sz="2100" dirty="0"/>
          </a:p>
        </p:txBody>
      </p:sp>
      <p:cxnSp>
        <p:nvCxnSpPr>
          <p:cNvPr id="15" name="Straight Arrow Connector 14">
            <a:extLst>
              <a:ext uri="{FF2B5EF4-FFF2-40B4-BE49-F238E27FC236}">
                <a16:creationId xmlns:a16="http://schemas.microsoft.com/office/drawing/2014/main" id="{7840E9C6-2E18-4608-8D93-E05DD7F2EBD1}"/>
              </a:ext>
            </a:extLst>
          </p:cNvPr>
          <p:cNvCxnSpPr>
            <a:cxnSpLocks/>
          </p:cNvCxnSpPr>
          <p:nvPr/>
        </p:nvCxnSpPr>
        <p:spPr>
          <a:xfrm>
            <a:off x="1774144" y="1128033"/>
            <a:ext cx="0" cy="7960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77665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P spid="25" grpId="0"/>
      <p:bldP spid="27" grpId="0"/>
      <p:bldP spid="28" grpId="0"/>
      <p:bldP spid="17"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8FBDE-96B3-440A-A103-C81803782D7A}"/>
              </a:ext>
            </a:extLst>
          </p:cNvPr>
          <p:cNvSpPr>
            <a:spLocks noGrp="1"/>
          </p:cNvSpPr>
          <p:nvPr>
            <p:ph type="title"/>
          </p:nvPr>
        </p:nvSpPr>
        <p:spPr/>
        <p:txBody>
          <a:bodyPr/>
          <a:lstStyle/>
          <a:p>
            <a:r>
              <a:rPr lang="en-US" dirty="0"/>
              <a:t>[VCE v1] upgrade AGW to v2</a:t>
            </a:r>
            <a:endParaRPr lang="nb-NO" dirty="0"/>
          </a:p>
        </p:txBody>
      </p:sp>
      <p:sp>
        <p:nvSpPr>
          <p:cNvPr id="23" name="Content Placeholder 2">
            <a:extLst>
              <a:ext uri="{FF2B5EF4-FFF2-40B4-BE49-F238E27FC236}">
                <a16:creationId xmlns:a16="http://schemas.microsoft.com/office/drawing/2014/main" id="{9F4AB6B9-AB4C-4175-AFF1-AFB7ED71C233}"/>
              </a:ext>
            </a:extLst>
          </p:cNvPr>
          <p:cNvSpPr>
            <a:spLocks noGrp="1"/>
          </p:cNvSpPr>
          <p:nvPr>
            <p:ph idx="1"/>
          </p:nvPr>
        </p:nvSpPr>
        <p:spPr>
          <a:xfrm>
            <a:off x="3388729" y="1350000"/>
            <a:ext cx="5000996" cy="372357"/>
          </a:xfrm>
        </p:spPr>
        <p:txBody>
          <a:bodyPr>
            <a:normAutofit fontScale="70000" lnSpcReduction="20000"/>
          </a:bodyPr>
          <a:lstStyle/>
          <a:p>
            <a:pPr marL="0" indent="0">
              <a:buNone/>
            </a:pPr>
            <a:r>
              <a:rPr lang="nb-NO" dirty="0"/>
              <a:t>add new agw-v2-net subnet</a:t>
            </a:r>
          </a:p>
          <a:p>
            <a:endParaRPr lang="en-US" dirty="0"/>
          </a:p>
          <a:p>
            <a:pPr marL="0" indent="0">
              <a:buNone/>
            </a:pPr>
            <a:endParaRPr lang="en-US" dirty="0"/>
          </a:p>
        </p:txBody>
      </p:sp>
      <p:sp>
        <p:nvSpPr>
          <p:cNvPr id="16" name="Content Placeholder 2">
            <a:extLst>
              <a:ext uri="{FF2B5EF4-FFF2-40B4-BE49-F238E27FC236}">
                <a16:creationId xmlns:a16="http://schemas.microsoft.com/office/drawing/2014/main" id="{E2C5F0D4-0843-4A40-9C89-50ACB7708F0B}"/>
              </a:ext>
            </a:extLst>
          </p:cNvPr>
          <p:cNvSpPr txBox="1">
            <a:spLocks/>
          </p:cNvSpPr>
          <p:nvPr/>
        </p:nvSpPr>
        <p:spPr>
          <a:xfrm>
            <a:off x="3388729" y="1804341"/>
            <a:ext cx="5000996"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sz="2100" dirty="0"/>
              <a:t>provision new instance of AGW v2</a:t>
            </a:r>
            <a:endParaRPr lang="en-US" sz="2100" dirty="0"/>
          </a:p>
          <a:p>
            <a:pPr marL="0" indent="0">
              <a:buNone/>
            </a:pPr>
            <a:endParaRPr lang="en-US" sz="2100" dirty="0"/>
          </a:p>
        </p:txBody>
      </p:sp>
      <p:sp>
        <p:nvSpPr>
          <p:cNvPr id="17" name="Content Placeholder 2">
            <a:extLst>
              <a:ext uri="{FF2B5EF4-FFF2-40B4-BE49-F238E27FC236}">
                <a16:creationId xmlns:a16="http://schemas.microsoft.com/office/drawing/2014/main" id="{9B44C3CF-DD57-48C7-82BB-9E5ADA87A76A}"/>
              </a:ext>
            </a:extLst>
          </p:cNvPr>
          <p:cNvSpPr txBox="1">
            <a:spLocks/>
          </p:cNvSpPr>
          <p:nvPr/>
        </p:nvSpPr>
        <p:spPr>
          <a:xfrm>
            <a:off x="3388729" y="2780624"/>
            <a:ext cx="5000996"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sz="2100" dirty="0"/>
              <a:t>send traffic to AGW v2</a:t>
            </a:r>
            <a:endParaRPr lang="en-US" sz="2100" dirty="0"/>
          </a:p>
          <a:p>
            <a:pPr marL="0" indent="0">
              <a:buNone/>
            </a:pPr>
            <a:endParaRPr lang="en-US" sz="2100" dirty="0"/>
          </a:p>
        </p:txBody>
      </p:sp>
      <p:pic>
        <p:nvPicPr>
          <p:cNvPr id="8" name="Picture 7">
            <a:extLst>
              <a:ext uri="{FF2B5EF4-FFF2-40B4-BE49-F238E27FC236}">
                <a16:creationId xmlns:a16="http://schemas.microsoft.com/office/drawing/2014/main" id="{55B3E901-B295-4C0D-B788-6DC1D457BC35}"/>
              </a:ext>
            </a:extLst>
          </p:cNvPr>
          <p:cNvPicPr>
            <a:picLocks noChangeAspect="1"/>
          </p:cNvPicPr>
          <p:nvPr/>
        </p:nvPicPr>
        <p:blipFill>
          <a:blip r:embed="rId3"/>
          <a:stretch>
            <a:fillRect/>
          </a:stretch>
        </p:blipFill>
        <p:spPr>
          <a:xfrm>
            <a:off x="540000" y="1350000"/>
            <a:ext cx="2449238" cy="3445976"/>
          </a:xfrm>
          <a:prstGeom prst="rect">
            <a:avLst/>
          </a:prstGeom>
        </p:spPr>
      </p:pic>
      <p:pic>
        <p:nvPicPr>
          <p:cNvPr id="11" name="Picture 10">
            <a:extLst>
              <a:ext uri="{FF2B5EF4-FFF2-40B4-BE49-F238E27FC236}">
                <a16:creationId xmlns:a16="http://schemas.microsoft.com/office/drawing/2014/main" id="{971DF813-D963-4CA0-90B2-4ACAD9A0DADE}"/>
              </a:ext>
            </a:extLst>
          </p:cNvPr>
          <p:cNvPicPr>
            <a:picLocks noChangeAspect="1"/>
          </p:cNvPicPr>
          <p:nvPr/>
        </p:nvPicPr>
        <p:blipFill>
          <a:blip r:embed="rId4"/>
          <a:stretch>
            <a:fillRect/>
          </a:stretch>
        </p:blipFill>
        <p:spPr>
          <a:xfrm>
            <a:off x="540000" y="1350000"/>
            <a:ext cx="2449238" cy="3445976"/>
          </a:xfrm>
          <a:prstGeom prst="rect">
            <a:avLst/>
          </a:prstGeom>
        </p:spPr>
      </p:pic>
      <p:pic>
        <p:nvPicPr>
          <p:cNvPr id="13" name="Picture 12">
            <a:extLst>
              <a:ext uri="{FF2B5EF4-FFF2-40B4-BE49-F238E27FC236}">
                <a16:creationId xmlns:a16="http://schemas.microsoft.com/office/drawing/2014/main" id="{160B0AD6-7163-44E1-8769-BC873417FC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68409" y="4584699"/>
            <a:ext cx="431800" cy="431800"/>
          </a:xfrm>
          <a:prstGeom prst="rect">
            <a:avLst/>
          </a:prstGeom>
        </p:spPr>
      </p:pic>
      <p:pic>
        <p:nvPicPr>
          <p:cNvPr id="15" name="Picture 14" descr="A picture containing table&#10;&#10;Description automatically generated">
            <a:extLst>
              <a:ext uri="{FF2B5EF4-FFF2-40B4-BE49-F238E27FC236}">
                <a16:creationId xmlns:a16="http://schemas.microsoft.com/office/drawing/2014/main" id="{B3C64FA6-CD55-4A6A-9CD0-80DEABDA1E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8163" y="4584499"/>
            <a:ext cx="308572" cy="432000"/>
          </a:xfrm>
          <a:prstGeom prst="rect">
            <a:avLst/>
          </a:prstGeom>
        </p:spPr>
      </p:pic>
      <p:sp>
        <p:nvSpPr>
          <p:cNvPr id="19" name="TextBox 18">
            <a:extLst>
              <a:ext uri="{FF2B5EF4-FFF2-40B4-BE49-F238E27FC236}">
                <a16:creationId xmlns:a16="http://schemas.microsoft.com/office/drawing/2014/main" id="{6D806505-85E9-41E7-B303-022C93DBA02F}"/>
              </a:ext>
            </a:extLst>
          </p:cNvPr>
          <p:cNvSpPr txBox="1"/>
          <p:nvPr/>
        </p:nvSpPr>
        <p:spPr>
          <a:xfrm>
            <a:off x="1835785" y="1032009"/>
            <a:ext cx="962123" cy="253916"/>
          </a:xfrm>
          <a:prstGeom prst="rect">
            <a:avLst/>
          </a:prstGeom>
          <a:noFill/>
        </p:spPr>
        <p:txBody>
          <a:bodyPr wrap="none" rtlCol="0">
            <a:spAutoFit/>
          </a:bodyPr>
          <a:lstStyle/>
          <a:p>
            <a:r>
              <a:rPr lang="nb-NO" sz="1050" dirty="0"/>
              <a:t>Active Traffic</a:t>
            </a:r>
          </a:p>
        </p:txBody>
      </p:sp>
      <p:pic>
        <p:nvPicPr>
          <p:cNvPr id="21" name="Picture 20">
            <a:extLst>
              <a:ext uri="{FF2B5EF4-FFF2-40B4-BE49-F238E27FC236}">
                <a16:creationId xmlns:a16="http://schemas.microsoft.com/office/drawing/2014/main" id="{4038D504-1E6D-4C19-BCF0-BAF8A34BF02A}"/>
              </a:ext>
            </a:extLst>
          </p:cNvPr>
          <p:cNvPicPr>
            <a:picLocks noChangeAspect="1"/>
          </p:cNvPicPr>
          <p:nvPr/>
        </p:nvPicPr>
        <p:blipFill>
          <a:blip r:embed="rId7"/>
          <a:stretch>
            <a:fillRect/>
          </a:stretch>
        </p:blipFill>
        <p:spPr>
          <a:xfrm>
            <a:off x="526734" y="1350000"/>
            <a:ext cx="2462504" cy="3462950"/>
          </a:xfrm>
          <a:prstGeom prst="rect">
            <a:avLst/>
          </a:prstGeom>
        </p:spPr>
      </p:pic>
      <p:pic>
        <p:nvPicPr>
          <p:cNvPr id="20" name="Picture 19">
            <a:extLst>
              <a:ext uri="{FF2B5EF4-FFF2-40B4-BE49-F238E27FC236}">
                <a16:creationId xmlns:a16="http://schemas.microsoft.com/office/drawing/2014/main" id="{A8022384-E8F1-4183-92C8-CCE87A06DDA5}"/>
              </a:ext>
            </a:extLst>
          </p:cNvPr>
          <p:cNvPicPr>
            <a:picLocks noChangeAspect="1"/>
          </p:cNvPicPr>
          <p:nvPr/>
        </p:nvPicPr>
        <p:blipFill>
          <a:blip r:embed="rId8"/>
          <a:stretch>
            <a:fillRect/>
          </a:stretch>
        </p:blipFill>
        <p:spPr>
          <a:xfrm>
            <a:off x="526734" y="1349998"/>
            <a:ext cx="2462504" cy="3462950"/>
          </a:xfrm>
          <a:prstGeom prst="rect">
            <a:avLst/>
          </a:prstGeom>
        </p:spPr>
      </p:pic>
      <p:sp>
        <p:nvSpPr>
          <p:cNvPr id="24" name="Content Placeholder 2">
            <a:extLst>
              <a:ext uri="{FF2B5EF4-FFF2-40B4-BE49-F238E27FC236}">
                <a16:creationId xmlns:a16="http://schemas.microsoft.com/office/drawing/2014/main" id="{F1724B1D-A3D6-4A93-A883-8AD3A31EB5AC}"/>
              </a:ext>
            </a:extLst>
          </p:cNvPr>
          <p:cNvSpPr txBox="1">
            <a:spLocks/>
          </p:cNvSpPr>
          <p:nvPr/>
        </p:nvSpPr>
        <p:spPr>
          <a:xfrm>
            <a:off x="3388728" y="2292482"/>
            <a:ext cx="5000996"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sz="2100" dirty="0"/>
              <a:t>test</a:t>
            </a:r>
            <a:endParaRPr lang="en-US" sz="2100" dirty="0"/>
          </a:p>
          <a:p>
            <a:pPr marL="0" indent="0">
              <a:buNone/>
            </a:pPr>
            <a:endParaRPr lang="en-US" sz="2100" dirty="0"/>
          </a:p>
        </p:txBody>
      </p:sp>
      <p:pic>
        <p:nvPicPr>
          <p:cNvPr id="22" name="Picture 21">
            <a:extLst>
              <a:ext uri="{FF2B5EF4-FFF2-40B4-BE49-F238E27FC236}">
                <a16:creationId xmlns:a16="http://schemas.microsoft.com/office/drawing/2014/main" id="{794EC5E4-C6B9-40B4-9418-9EE0ACBEC43B}"/>
              </a:ext>
            </a:extLst>
          </p:cNvPr>
          <p:cNvPicPr>
            <a:picLocks noChangeAspect="1"/>
          </p:cNvPicPr>
          <p:nvPr/>
        </p:nvPicPr>
        <p:blipFill>
          <a:blip r:embed="rId9"/>
          <a:stretch>
            <a:fillRect/>
          </a:stretch>
        </p:blipFill>
        <p:spPr>
          <a:xfrm>
            <a:off x="526734" y="1349996"/>
            <a:ext cx="2462504" cy="3462950"/>
          </a:xfrm>
          <a:prstGeom prst="rect">
            <a:avLst/>
          </a:prstGeom>
        </p:spPr>
      </p:pic>
      <p:sp>
        <p:nvSpPr>
          <p:cNvPr id="25" name="Content Placeholder 2">
            <a:extLst>
              <a:ext uri="{FF2B5EF4-FFF2-40B4-BE49-F238E27FC236}">
                <a16:creationId xmlns:a16="http://schemas.microsoft.com/office/drawing/2014/main" id="{966DAC16-B1BA-4443-9DE5-56DB2726B35F}"/>
              </a:ext>
            </a:extLst>
          </p:cNvPr>
          <p:cNvSpPr txBox="1">
            <a:spLocks/>
          </p:cNvSpPr>
          <p:nvPr/>
        </p:nvSpPr>
        <p:spPr>
          <a:xfrm>
            <a:off x="3388727" y="3268766"/>
            <a:ext cx="5000996" cy="37235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b-NO" sz="2100" dirty="0"/>
              <a:t>cleanup</a:t>
            </a:r>
            <a:endParaRPr lang="en-US" sz="2100" dirty="0"/>
          </a:p>
          <a:p>
            <a:pPr marL="0" indent="0">
              <a:buNone/>
            </a:pPr>
            <a:endParaRPr lang="en-US" sz="2100" dirty="0"/>
          </a:p>
        </p:txBody>
      </p:sp>
    </p:spTree>
    <p:extLst>
      <p:ext uri="{BB962C8B-B14F-4D97-AF65-F5344CB8AC3E}">
        <p14:creationId xmlns:p14="http://schemas.microsoft.com/office/powerpoint/2010/main" val="3135101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P spid="16" grpId="0"/>
      <p:bldP spid="17" grpId="0"/>
      <p:bldP spid="24" grpId="0"/>
      <p:bldP spid="25" grpId="0"/>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1510</TotalTime>
  <Words>2795</Words>
  <Application>Microsoft Office PowerPoint</Application>
  <PresentationFormat>On-screen Show (16:9)</PresentationFormat>
  <Paragraphs>293</Paragraphs>
  <Slides>25</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Consolas</vt:lpstr>
      <vt:lpstr>Simple Light</vt:lpstr>
      <vt:lpstr>Implement immutable infrastructure on Azure with Pulumi</vt:lpstr>
      <vt:lpstr>Agenda</vt:lpstr>
      <vt:lpstr>Practical information</vt:lpstr>
      <vt:lpstr>Practical information</vt:lpstr>
      <vt:lpstr>Practical information</vt:lpstr>
      <vt:lpstr>[VCE] Vipps Core Engine</vt:lpstr>
      <vt:lpstr>[VCE v1] maintenance: upgrade AKS cluster</vt:lpstr>
      <vt:lpstr>[VCE v1] replace AKS cluster</vt:lpstr>
      <vt:lpstr>[VCE v1] upgrade AGW to v2</vt:lpstr>
      <vt:lpstr>[VCE v1] retrospective</vt:lpstr>
      <vt:lpstr>Mutable infrastructure</vt:lpstr>
      <vt:lpstr>Immutable infrastructure</vt:lpstr>
      <vt:lpstr>[VCE vNext] upgrade life cycle </vt:lpstr>
      <vt:lpstr>[VCE vNext] upgrade life cycle </vt:lpstr>
      <vt:lpstr>Azure load-balancing options</vt:lpstr>
      <vt:lpstr>Azure load-balancing  options</vt:lpstr>
      <vt:lpstr>Today’s labs</vt:lpstr>
      <vt:lpstr>Use-case</vt:lpstr>
      <vt:lpstr>Use-case (MVP)</vt:lpstr>
      <vt:lpstr>Use-case: canary</vt:lpstr>
      <vt:lpstr>Labs</vt:lpstr>
      <vt:lpstr>Front Door</vt:lpstr>
      <vt:lpstr>Front Door</vt:lpstr>
      <vt:lpstr>Front Door</vt:lpstr>
      <vt:lpstr>Front Door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live in harmony with ARM templates</dc:title>
  <dc:creator>evg</dc:creator>
  <cp:lastModifiedBy>Evgeny Borzenin</cp:lastModifiedBy>
  <cp:revision>46</cp:revision>
  <dcterms:modified xsi:type="dcterms:W3CDTF">2020-10-27T14:22:52Z</dcterms:modified>
</cp:coreProperties>
</file>