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076136299" r:id="rId2"/>
    <p:sldId id="301" r:id="rId3"/>
    <p:sldId id="2076136325" r:id="rId4"/>
    <p:sldId id="260" r:id="rId5"/>
    <p:sldId id="259" r:id="rId6"/>
    <p:sldId id="2076136327" r:id="rId7"/>
    <p:sldId id="2076136328" r:id="rId8"/>
    <p:sldId id="2076136329" r:id="rId9"/>
    <p:sldId id="2076136330" r:id="rId10"/>
    <p:sldId id="2076136331" r:id="rId11"/>
    <p:sldId id="2076136332" r:id="rId12"/>
    <p:sldId id="2076136333" r:id="rId13"/>
    <p:sldId id="2076136334" r:id="rId14"/>
    <p:sldId id="2076136335" r:id="rId15"/>
    <p:sldId id="2076136336" r:id="rId16"/>
    <p:sldId id="2076136337" r:id="rId17"/>
    <p:sldId id="2076136338" r:id="rId18"/>
    <p:sldId id="2076136339" r:id="rId19"/>
    <p:sldId id="2076136340" r:id="rId20"/>
    <p:sldId id="2076136341" r:id="rId21"/>
    <p:sldId id="2076136342" r:id="rId22"/>
    <p:sldId id="2076136343" r:id="rId23"/>
    <p:sldId id="2076136344" r:id="rId24"/>
    <p:sldId id="2076136345" r:id="rId25"/>
    <p:sldId id="2076136326" r:id="rId26"/>
    <p:sldId id="2076136346" r:id="rId27"/>
    <p:sldId id="2076136347" r:id="rId28"/>
    <p:sldId id="2076136302" r:id="rId29"/>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2800" autoAdjust="0"/>
  </p:normalViewPr>
  <p:slideViewPr>
    <p:cSldViewPr snapToGrid="0">
      <p:cViewPr varScale="1">
        <p:scale>
          <a:sx n="101" d="100"/>
          <a:sy n="101" d="100"/>
        </p:scale>
        <p:origin x="372" y="114"/>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CB77B-8C2F-499B-AE9C-A56E6D14A93C}" type="datetimeFigureOut">
              <a:rPr lang="nb-NO" smtClean="0"/>
              <a:t>28.02.2023</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A52E1-8A48-429C-8A5A-7D4445DBC12D}" type="slidenum">
              <a:rPr lang="nb-NO" smtClean="0"/>
              <a:t>‹#›</a:t>
            </a:fld>
            <a:endParaRPr lang="nb-NO"/>
          </a:p>
        </p:txBody>
      </p:sp>
    </p:spTree>
    <p:extLst>
      <p:ext uri="{BB962C8B-B14F-4D97-AF65-F5344CB8AC3E}">
        <p14:creationId xmlns:p14="http://schemas.microsoft.com/office/powerpoint/2010/main" val="284778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wasp.org/www-project-modsecurity-core-rule-se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arn.microsoft.com/en-us/azure/application-gateway/multiple-site-overvie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azure/traffic-manager/traffic-manager-routing-methods"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learn.microsoft.com/en-us/azure/reliability/availability-zones-service-support#an-icon-that-signifies-this-service-is-non-regional-non-regional-services-always-available-services" TargetMode="External"/><Relationship Id="rId4" Type="http://schemas.openxmlformats.org/officeDocument/2006/relationships/hyperlink" Target="https://learn.microsoft.com/en-us/azure/traffic-manager/traffic-manager-monitoring"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learn.microsoft.com/en-us/azure/frontdoor/edge-locations-by-region"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learn.microsoft.com/en-us/azure/frontdoor/endpoint?tabs=azurecli#endpoint-domain-nam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so.org/ics/35.100/x/"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azure/load-balancer/components#frontend-ip-configur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7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Application Gateway is a web traffic load balancer that enables you to manage traffic to your web applications. Application Gateway can make routing decisions based on additional attributes of an HTTP request, for example URI path or host headers. </a:t>
            </a:r>
          </a:p>
          <a:p>
            <a:r>
              <a:rPr lang="en-US" b="0" i="0" dirty="0">
                <a:solidFill>
                  <a:srgbClr val="161616"/>
                </a:solidFill>
                <a:effectLst/>
                <a:latin typeface="Segoe UI" panose="020B0502040204020203" pitchFamily="34" charset="0"/>
              </a:rPr>
              <a:t>For example, you can route traffic based on the incoming URL. So if </a:t>
            </a:r>
            <a:r>
              <a:rPr lang="en-US" dirty="0"/>
              <a:t>/images</a:t>
            </a:r>
            <a:r>
              <a:rPr lang="en-US" b="0" i="0" dirty="0">
                <a:solidFill>
                  <a:srgbClr val="161616"/>
                </a:solidFill>
                <a:effectLst/>
                <a:latin typeface="Segoe UI" panose="020B0502040204020203" pitchFamily="34" charset="0"/>
              </a:rPr>
              <a:t> is in the incoming URL, you can route traffic to a specific set of servers (known as a pool) configured for images. If </a:t>
            </a:r>
            <a:r>
              <a:rPr lang="en-US" dirty="0"/>
              <a:t>/video</a:t>
            </a:r>
            <a:r>
              <a:rPr lang="en-US" b="0" i="0" dirty="0">
                <a:solidFill>
                  <a:srgbClr val="161616"/>
                </a:solidFill>
                <a:effectLst/>
                <a:latin typeface="Segoe UI" panose="020B0502040204020203" pitchFamily="34" charset="0"/>
              </a:rPr>
              <a:t> is in the URL, that traffic is routed to another pool that's optimized for videos.</a:t>
            </a:r>
          </a:p>
          <a:p>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URL-based routing</a:t>
            </a:r>
          </a:p>
          <a:p>
            <a:pPr algn="l"/>
            <a:r>
              <a:rPr lang="en-US" b="0" i="0" dirty="0">
                <a:solidFill>
                  <a:srgbClr val="161616"/>
                </a:solidFill>
                <a:effectLst/>
                <a:latin typeface="Segoe UI" panose="020B0502040204020203" pitchFamily="34" charset="0"/>
              </a:rPr>
              <a:t>URL Path Based Routing allows you to route traffic to backend server pools based on URL Paths of the request. One of the scenarios is to route requests for different content types to different pool.</a:t>
            </a:r>
          </a:p>
          <a:p>
            <a:pPr algn="l"/>
            <a:r>
              <a:rPr lang="en-US" b="0" i="0" dirty="0">
                <a:solidFill>
                  <a:srgbClr val="161616"/>
                </a:solidFill>
                <a:effectLst/>
                <a:latin typeface="Segoe UI" panose="020B0502040204020203" pitchFamily="34" charset="0"/>
              </a:rPr>
              <a:t>For example, requests for http://contoso.com/videos/* are routed to </a:t>
            </a:r>
            <a:r>
              <a:rPr lang="en-US" b="0" i="0" dirty="0" err="1">
                <a:solidFill>
                  <a:srgbClr val="161616"/>
                </a:solidFill>
                <a:effectLst/>
                <a:latin typeface="Segoe UI" panose="020B0502040204020203" pitchFamily="34" charset="0"/>
              </a:rPr>
              <a:t>VideoServerPool</a:t>
            </a:r>
            <a:r>
              <a:rPr lang="en-US" b="0" i="0" dirty="0">
                <a:solidFill>
                  <a:srgbClr val="161616"/>
                </a:solidFill>
                <a:effectLst/>
                <a:latin typeface="Segoe UI" panose="020B0502040204020203" pitchFamily="34" charset="0"/>
              </a:rPr>
              <a:t>, and http://contoso.com/images/* are routed to </a:t>
            </a:r>
            <a:r>
              <a:rPr lang="en-US" b="0" i="0" dirty="0" err="1">
                <a:solidFill>
                  <a:srgbClr val="161616"/>
                </a:solidFill>
                <a:effectLst/>
                <a:latin typeface="Segoe UI" panose="020B0502040204020203" pitchFamily="34" charset="0"/>
              </a:rPr>
              <a:t>ImageServerPool</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DefaultServerPool</a:t>
            </a:r>
            <a:r>
              <a:rPr lang="en-US" b="0" i="0" dirty="0">
                <a:solidFill>
                  <a:srgbClr val="161616"/>
                </a:solidFill>
                <a:effectLst/>
                <a:latin typeface="Segoe UI" panose="020B0502040204020203" pitchFamily="34" charset="0"/>
              </a:rPr>
              <a:t> is selected if none of the path patterns match.</a:t>
            </a:r>
          </a:p>
          <a:p>
            <a:pPr algn="l"/>
            <a:endParaRPr lang="en-US" b="1"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Rewrite HTTP headers and URL</a:t>
            </a:r>
          </a:p>
          <a:p>
            <a:pPr algn="l"/>
            <a:r>
              <a:rPr lang="en-US" b="0" i="0" dirty="0">
                <a:solidFill>
                  <a:srgbClr val="161616"/>
                </a:solidFill>
                <a:effectLst/>
                <a:latin typeface="Segoe UI" panose="020B0502040204020203" pitchFamily="34" charset="0"/>
              </a:rPr>
              <a:t>HTTP headers allow the client and server to pass additional information with the request or the response. Rewriting these HTTP headers helps you accomplish several important scenarios, such as:</a:t>
            </a:r>
          </a:p>
          <a:p>
            <a:pPr algn="l">
              <a:buFont typeface="Arial" panose="020B0604020202020204" pitchFamily="34" charset="0"/>
              <a:buChar char="•"/>
            </a:pPr>
            <a:r>
              <a:rPr lang="en-US" b="0" i="0" dirty="0">
                <a:solidFill>
                  <a:srgbClr val="161616"/>
                </a:solidFill>
                <a:effectLst/>
                <a:latin typeface="Segoe UI" panose="020B0502040204020203" pitchFamily="34" charset="0"/>
              </a:rPr>
              <a:t>Adding security-related header fields like HSTS/ X-XSS-Protection.</a:t>
            </a:r>
          </a:p>
          <a:p>
            <a:pPr algn="l">
              <a:buFont typeface="Arial" panose="020B0604020202020204" pitchFamily="34" charset="0"/>
              <a:buChar char="•"/>
            </a:pPr>
            <a:r>
              <a:rPr lang="en-US" b="0" i="0" dirty="0">
                <a:solidFill>
                  <a:srgbClr val="161616"/>
                </a:solidFill>
                <a:effectLst/>
                <a:latin typeface="Segoe UI" panose="020B0502040204020203" pitchFamily="34" charset="0"/>
              </a:rPr>
              <a:t>Removing response header fields that can reveal sensitive information.</a:t>
            </a:r>
          </a:p>
          <a:p>
            <a:pPr algn="l">
              <a:buFont typeface="Arial" panose="020B0604020202020204" pitchFamily="34" charset="0"/>
              <a:buChar char="•"/>
            </a:pPr>
            <a:r>
              <a:rPr lang="en-US" b="0" i="0" dirty="0">
                <a:solidFill>
                  <a:srgbClr val="161616"/>
                </a:solidFill>
                <a:effectLst/>
                <a:latin typeface="Segoe UI" panose="020B0502040204020203" pitchFamily="34" charset="0"/>
              </a:rPr>
              <a:t>Stripping port information from X-Forwarded-For headers.</a:t>
            </a:r>
          </a:p>
          <a:p>
            <a:pPr algn="l"/>
            <a:r>
              <a:rPr lang="en-US" b="0" i="0" dirty="0">
                <a:solidFill>
                  <a:srgbClr val="161616"/>
                </a:solidFill>
                <a:effectLst/>
                <a:latin typeface="Segoe UI" panose="020B0502040204020203" pitchFamily="34" charset="0"/>
              </a:rPr>
              <a:t>Application Gateway and WAF v2 SKU supports the capability to add, remove, or update HTTP request and response headers, while the request and response packets move between the client and backend pools. You can also rewrite URLs, query string parameters and host name. With URL rewrite and URL path-based routing, you can choose to either route requests to one of the backend pools based on the original path or the rewritten path, using the re-evaluate path map option.</a:t>
            </a:r>
          </a:p>
          <a:p>
            <a:pPr algn="l"/>
            <a:r>
              <a:rPr lang="en-US" b="0" i="0" dirty="0">
                <a:solidFill>
                  <a:srgbClr val="161616"/>
                </a:solidFill>
                <a:effectLst/>
                <a:latin typeface="Segoe UI" panose="020B0502040204020203" pitchFamily="34" charset="0"/>
              </a:rPr>
              <a:t>It also provides you with the capability to add conditions to ensure the specified headers or URL are rewritten only when certain conditions are met. These conditions are based on the request and response information.</a:t>
            </a:r>
          </a:p>
          <a:p>
            <a:pPr algn="l"/>
            <a:endParaRPr lang="en-US" b="1"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Web Application Firewall</a:t>
            </a:r>
          </a:p>
          <a:p>
            <a:pPr algn="l"/>
            <a:r>
              <a:rPr lang="en-US" b="0" i="0" dirty="0">
                <a:solidFill>
                  <a:srgbClr val="161616"/>
                </a:solidFill>
                <a:effectLst/>
                <a:latin typeface="Segoe UI" panose="020B0502040204020203" pitchFamily="34" charset="0"/>
              </a:rPr>
              <a:t>Web Application Firewall (WAF) is a service that provides centralized protection of your web applications from common exploits and vulnerabilities. WAF is based on rules from the </a:t>
            </a:r>
            <a:r>
              <a:rPr lang="en-US" b="0" i="0" u="none" strike="noStrike" dirty="0">
                <a:solidFill>
                  <a:srgbClr val="161616"/>
                </a:solidFill>
                <a:effectLst/>
                <a:latin typeface="Segoe UI" panose="020B0502040204020203" pitchFamily="34" charset="0"/>
                <a:hlinkClick r:id="rId3"/>
              </a:rPr>
              <a:t>OWASP (Open Web Application Security Project) core rule sets</a:t>
            </a:r>
            <a:r>
              <a:rPr lang="en-US" b="0" i="0" dirty="0">
                <a:solidFill>
                  <a:srgbClr val="161616"/>
                </a:solidFill>
                <a:effectLst/>
                <a:latin typeface="Segoe UI" panose="020B0502040204020203" pitchFamily="34" charset="0"/>
              </a:rPr>
              <a:t> 3.1 (WAF_v2 only), 3.0, and 2.2.9.</a:t>
            </a:r>
          </a:p>
          <a:p>
            <a:pPr algn="l"/>
            <a:endParaRPr lang="en-US" b="1" i="0" dirty="0">
              <a:solidFill>
                <a:srgbClr val="161616"/>
              </a:solidFill>
              <a:effectLst/>
              <a:latin typeface="Segoe UI" panose="020B0502040204020203" pitchFamily="34" charset="0"/>
            </a:endParaRPr>
          </a:p>
          <a:p>
            <a:pPr algn="l"/>
            <a:endParaRPr lang="en-US" b="1"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Connection draining</a:t>
            </a:r>
          </a:p>
          <a:p>
            <a:pPr algn="l"/>
            <a:r>
              <a:rPr lang="en-US" b="0" i="0" dirty="0">
                <a:solidFill>
                  <a:srgbClr val="161616"/>
                </a:solidFill>
                <a:effectLst/>
                <a:latin typeface="Segoe UI" panose="020B0502040204020203" pitchFamily="34" charset="0"/>
              </a:rPr>
              <a:t>Connection draining helps you achieve graceful removal of backend pool members during planned service updates. This setting is enabled via the backend http setting and can be applied to all members of a backend pool during rule creation. Once enabled, Application Gateway ensures all deregistering instances of a backend pool don't receive any new request while allowing existing requests to complete within a configured time limit. This applies to both backend instances that are explicitly removed from the backend pool by a user configuration change, and backend instances that are reported as unhealthy as determined by the health probes. The only exception to this are requests bound for deregistering instances, which have been deregistered explicitly, because of gateway-managed session affinity and continues to be proxied to the deregistering instances.</a:t>
            </a:r>
          </a:p>
          <a:p>
            <a:endParaRPr lang="en-US"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13</a:t>
            </a:fld>
            <a:endParaRPr lang="nb-NO"/>
          </a:p>
        </p:txBody>
      </p:sp>
    </p:spTree>
    <p:extLst>
      <p:ext uri="{BB962C8B-B14F-4D97-AF65-F5344CB8AC3E}">
        <p14:creationId xmlns:p14="http://schemas.microsoft.com/office/powerpoint/2010/main" val="137125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Frontend IP addresses</a:t>
            </a:r>
          </a:p>
          <a:p>
            <a:pPr algn="l"/>
            <a:r>
              <a:rPr lang="en-US" b="0" i="0" dirty="0">
                <a:solidFill>
                  <a:srgbClr val="161616"/>
                </a:solidFill>
                <a:effectLst/>
                <a:latin typeface="Segoe UI" panose="020B0502040204020203" pitchFamily="34" charset="0"/>
              </a:rPr>
              <a:t>A frontend IP address is the IP address associated with an application gateway. You can configure an application gateway to have a public IP address, a private IP address, or both. An application gateway supports one public or one private IP address. Your virtual network and public IP address must be in the same location as your application gateway. After it's created, a frontend IP address is associated with a listener.</a:t>
            </a:r>
          </a:p>
          <a:p>
            <a:endParaRPr lang="en-US" dirty="0"/>
          </a:p>
          <a:p>
            <a:pPr algn="l"/>
            <a:r>
              <a:rPr lang="en-US" b="1" i="0" dirty="0">
                <a:solidFill>
                  <a:srgbClr val="161616"/>
                </a:solidFill>
                <a:effectLst/>
                <a:latin typeface="Segoe UI" panose="020B0502040204020203" pitchFamily="34" charset="0"/>
              </a:rPr>
              <a:t>Listeners</a:t>
            </a:r>
          </a:p>
          <a:p>
            <a:pPr algn="l"/>
            <a:r>
              <a:rPr lang="en-US" b="0" i="0" dirty="0">
                <a:solidFill>
                  <a:srgbClr val="161616"/>
                </a:solidFill>
                <a:effectLst/>
                <a:latin typeface="Segoe UI" panose="020B0502040204020203" pitchFamily="34" charset="0"/>
              </a:rPr>
              <a:t>A listener is a logical entity that checks for incoming connection requests. A listener accepts a request if the protocol, port, hostname, and IP address associated with the request match the same elements associated with the listener configuration.</a:t>
            </a:r>
          </a:p>
          <a:p>
            <a:pPr algn="l"/>
            <a:r>
              <a:rPr lang="en-US" b="0" i="0" dirty="0">
                <a:solidFill>
                  <a:srgbClr val="161616"/>
                </a:solidFill>
                <a:effectLst/>
                <a:latin typeface="Segoe UI" panose="020B0502040204020203" pitchFamily="34" charset="0"/>
              </a:rPr>
              <a:t>Before you use an application gateway, you must add at least one listener. There can be multiple listeners attached to an application gateway, and they can be used for the same protocol.</a:t>
            </a:r>
          </a:p>
          <a:p>
            <a:r>
              <a:rPr lang="en-US" b="0" i="0" dirty="0">
                <a:solidFill>
                  <a:srgbClr val="161616"/>
                </a:solidFill>
                <a:effectLst/>
                <a:latin typeface="Segoe UI" panose="020B0502040204020203" pitchFamily="34" charset="0"/>
              </a:rPr>
              <a:t>After a listener detects incoming requests from clients, the application gateway routes these requests to members in the backend pool configured in the rule.</a:t>
            </a:r>
          </a:p>
          <a:p>
            <a:pPr algn="l">
              <a:buFont typeface="Arial" panose="020B0604020202020204" pitchFamily="34" charset="0"/>
              <a:buChar char="•"/>
            </a:pPr>
            <a:r>
              <a:rPr lang="en-US" b="1" i="0" dirty="0">
                <a:solidFill>
                  <a:srgbClr val="161616"/>
                </a:solidFill>
                <a:effectLst/>
                <a:latin typeface="Segoe UI" panose="020B0502040204020203" pitchFamily="34" charset="0"/>
              </a:rPr>
              <a:t>Basic</a:t>
            </a:r>
            <a:r>
              <a:rPr lang="en-US" b="0" i="0" dirty="0">
                <a:solidFill>
                  <a:srgbClr val="161616"/>
                </a:solidFill>
                <a:effectLst/>
                <a:latin typeface="Segoe UI" panose="020B0502040204020203" pitchFamily="34" charset="0"/>
              </a:rPr>
              <a:t>. This type of listener listens to a single domain site, where it has a single DNS mapping to the IP address of the application gateway. This listener configuration is required when you host a single site behind an application gateway.</a:t>
            </a:r>
          </a:p>
          <a:p>
            <a:pPr algn="l">
              <a:buFont typeface="Arial" panose="020B0604020202020204" pitchFamily="34" charset="0"/>
              <a:buChar char="•"/>
            </a:pPr>
            <a:r>
              <a:rPr lang="en-US" b="1" i="0" dirty="0">
                <a:solidFill>
                  <a:srgbClr val="161616"/>
                </a:solidFill>
                <a:effectLst/>
                <a:latin typeface="Segoe UI" panose="020B0502040204020203" pitchFamily="34" charset="0"/>
              </a:rPr>
              <a:t>Multi-site</a:t>
            </a:r>
            <a:r>
              <a:rPr lang="en-US" b="0" i="0" dirty="0">
                <a:solidFill>
                  <a:srgbClr val="161616"/>
                </a:solidFill>
                <a:effectLst/>
                <a:latin typeface="Segoe UI" panose="020B0502040204020203" pitchFamily="34" charset="0"/>
              </a:rPr>
              <a:t>. This listener configuration is required when you want to configure routing based on host name or domain name for more than one web application on the same application gateway. It allows you to configure a more efficient topology for your deployments by adding up to 100+ websites to one application gateway. Each website can be directed to its own backend pool. For example, three domains, contoso.com, fabrikam.com, and adatum.com, point to the IP address of the application gateway. You'd create three </a:t>
            </a:r>
            <a:r>
              <a:rPr lang="en-US" b="0" i="0" u="none" strike="noStrike" dirty="0">
                <a:solidFill>
                  <a:srgbClr val="161616"/>
                </a:solidFill>
                <a:effectLst/>
                <a:latin typeface="Segoe UI" panose="020B0502040204020203" pitchFamily="34" charset="0"/>
                <a:hlinkClick r:id="rId3"/>
              </a:rPr>
              <a:t>multi-site listeners</a:t>
            </a:r>
            <a:r>
              <a:rPr lang="en-US" b="0" i="0" dirty="0">
                <a:solidFill>
                  <a:srgbClr val="161616"/>
                </a:solidFill>
                <a:effectLst/>
                <a:latin typeface="Segoe UI" panose="020B0502040204020203" pitchFamily="34" charset="0"/>
              </a:rPr>
              <a:t> and configure each listener for the respective port and protocol setting.</a:t>
            </a:r>
          </a:p>
          <a:p>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Backend pools</a:t>
            </a:r>
          </a:p>
          <a:p>
            <a:pPr algn="l"/>
            <a:r>
              <a:rPr lang="en-US" b="0" i="0" dirty="0">
                <a:solidFill>
                  <a:srgbClr val="161616"/>
                </a:solidFill>
                <a:effectLst/>
                <a:latin typeface="Segoe UI" panose="020B0502040204020203" pitchFamily="34" charset="0"/>
              </a:rPr>
              <a:t>A backend pool routes request to backend servers, which serve the request. Backend pools can contain:</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NICs</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Virtual machine scale sets</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Public IP addresses</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Internal IP addresses</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FQDN</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App Service</a:t>
            </a:r>
          </a:p>
          <a:p>
            <a:pPr algn="l"/>
            <a:r>
              <a:rPr lang="en-US" b="0" i="0" dirty="0">
                <a:solidFill>
                  <a:srgbClr val="161616"/>
                </a:solidFill>
                <a:effectLst/>
                <a:latin typeface="Segoe UI" panose="020B0502040204020203" pitchFamily="34" charset="0"/>
              </a:rPr>
              <a:t>Application Gateway backend pool members aren't tied to an availability set. An application gateway can communicate with instances outside of the virtual network that it's in. As a result, the members of the backend pools can be across clusters, across datacenters, or outside Azure, as long as there's IP connectivity.</a:t>
            </a:r>
          </a:p>
          <a:p>
            <a:pPr algn="l"/>
            <a:r>
              <a:rPr lang="en-US" b="0" i="0" dirty="0">
                <a:solidFill>
                  <a:srgbClr val="161616"/>
                </a:solidFill>
                <a:effectLst/>
                <a:latin typeface="Segoe UI" panose="020B0502040204020203" pitchFamily="34" charset="0"/>
              </a:rPr>
              <a:t>An application gateway can also communicate with on-premises servers when they're connected by Azure ExpressRoute or VPN tunnels if traffic is allowed.</a:t>
            </a:r>
          </a:p>
          <a:p>
            <a:pPr algn="l"/>
            <a:r>
              <a:rPr lang="en-US" b="0" i="0" dirty="0">
                <a:solidFill>
                  <a:srgbClr val="161616"/>
                </a:solidFill>
                <a:effectLst/>
                <a:latin typeface="Segoe UI" panose="020B0502040204020203" pitchFamily="34" charset="0"/>
              </a:rPr>
              <a:t>You can create different backend pools for different types of requests. For example, create one backend pool for general requests, and then another backend pool for requests to the microservices for your application.</a:t>
            </a:r>
          </a:p>
          <a:p>
            <a:endParaRPr lang="en-US" b="0" i="0" dirty="0">
              <a:solidFill>
                <a:srgbClr val="161616"/>
              </a:solidFill>
              <a:effectLst/>
              <a:latin typeface="Segoe UI" panose="020B0502040204020203" pitchFamily="34" charset="0"/>
            </a:endParaRPr>
          </a:p>
          <a:p>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Request routing rules</a:t>
            </a:r>
          </a:p>
          <a:p>
            <a:pPr algn="l"/>
            <a:r>
              <a:rPr lang="en-US" b="0" i="0" dirty="0">
                <a:solidFill>
                  <a:srgbClr val="161616"/>
                </a:solidFill>
                <a:effectLst/>
                <a:latin typeface="Segoe UI" panose="020B0502040204020203" pitchFamily="34" charset="0"/>
              </a:rPr>
              <a:t>A request routing rule is a key component of an application gateway because it determines how to route traffic on the listener. The rule binds the listener, the backend server pool, and the backend HTTP settings.</a:t>
            </a:r>
          </a:p>
          <a:p>
            <a:pPr algn="l"/>
            <a:r>
              <a:rPr lang="en-US" b="0" i="0" dirty="0">
                <a:solidFill>
                  <a:srgbClr val="161616"/>
                </a:solidFill>
                <a:effectLst/>
                <a:latin typeface="Segoe UI" panose="020B0502040204020203" pitchFamily="34" charset="0"/>
              </a:rPr>
              <a:t>When a listener accepts a request, the request routing rule forwards the request to the backend or redirects it elsewhere. If the request is forwarded to the backend, the request routing rule defines which backend server pool to forward it to. The request routing rule also determines if the headers in the request are to be rewritten. One listener can be attached to one rule.</a:t>
            </a:r>
          </a:p>
          <a:p>
            <a:pPr algn="l"/>
            <a:r>
              <a:rPr lang="en-US" b="0" i="0" dirty="0">
                <a:solidFill>
                  <a:srgbClr val="161616"/>
                </a:solidFill>
                <a:effectLst/>
                <a:latin typeface="Segoe UI" panose="020B0502040204020203" pitchFamily="34" charset="0"/>
              </a:rPr>
              <a:t>There are two types of request routing rules:</a:t>
            </a:r>
          </a:p>
          <a:p>
            <a:pPr algn="l">
              <a:buFont typeface="Arial" panose="020B0604020202020204" pitchFamily="34" charset="0"/>
              <a:buChar char="•"/>
            </a:pPr>
            <a:r>
              <a:rPr lang="en-US" b="1" i="0" dirty="0">
                <a:solidFill>
                  <a:srgbClr val="161616"/>
                </a:solidFill>
                <a:effectLst/>
                <a:latin typeface="Segoe UI" panose="020B0502040204020203" pitchFamily="34" charset="0"/>
              </a:rPr>
              <a:t>Basic</a:t>
            </a:r>
            <a:r>
              <a:rPr lang="en-US" b="0" i="0" dirty="0">
                <a:solidFill>
                  <a:srgbClr val="161616"/>
                </a:solidFill>
                <a:effectLst/>
                <a:latin typeface="Segoe UI" panose="020B0502040204020203" pitchFamily="34" charset="0"/>
              </a:rPr>
              <a:t>. All requests on the associated listener (for example, blog.contoso.com/*) are forwarded to the associated backend pool by using the associated HTTP setting.</a:t>
            </a:r>
          </a:p>
          <a:p>
            <a:pPr algn="l">
              <a:buFont typeface="Arial" panose="020B0604020202020204" pitchFamily="34" charset="0"/>
              <a:buChar char="•"/>
            </a:pPr>
            <a:r>
              <a:rPr lang="en-US" b="1" i="0" dirty="0">
                <a:solidFill>
                  <a:srgbClr val="161616"/>
                </a:solidFill>
                <a:effectLst/>
                <a:latin typeface="Segoe UI" panose="020B0502040204020203" pitchFamily="34" charset="0"/>
              </a:rPr>
              <a:t>Path-based</a:t>
            </a:r>
            <a:r>
              <a:rPr lang="en-US" b="0" i="0" dirty="0">
                <a:solidFill>
                  <a:srgbClr val="161616"/>
                </a:solidFill>
                <a:effectLst/>
                <a:latin typeface="Segoe UI" panose="020B0502040204020203" pitchFamily="34" charset="0"/>
              </a:rPr>
              <a:t>. This routing rule lets you route the requests on the associated listener to a specific backend pool, based on the URL in the request. If the path of the URL in a request matches the path pattern in a path-based rule, the rule routes that request. It applies the path pattern only to the URL path, not to its query parameters. If the URL path on a listener request doesn't match any of the path-based rules, it routes the request to the default backend pool and HTTP settings.</a:t>
            </a:r>
          </a:p>
          <a:p>
            <a:endParaRPr lang="en-US" dirty="0"/>
          </a:p>
          <a:p>
            <a:pPr algn="l"/>
            <a:r>
              <a:rPr lang="en-US" b="1" i="0" dirty="0">
                <a:solidFill>
                  <a:srgbClr val="161616"/>
                </a:solidFill>
                <a:effectLst/>
                <a:latin typeface="Segoe UI" panose="020B0502040204020203" pitchFamily="34" charset="0"/>
              </a:rPr>
              <a:t>HTTP settings</a:t>
            </a:r>
          </a:p>
          <a:p>
            <a:pPr algn="l"/>
            <a:r>
              <a:rPr lang="en-US" b="0" i="0" dirty="0">
                <a:solidFill>
                  <a:srgbClr val="161616"/>
                </a:solidFill>
                <a:effectLst/>
                <a:latin typeface="Segoe UI" panose="020B0502040204020203" pitchFamily="34" charset="0"/>
              </a:rPr>
              <a:t>An application gateway routes traffic to the backend servers (specified in the request routing rule that include HTTP settings) by using the port number, protocol, and other settings detailed in this component.</a:t>
            </a:r>
          </a:p>
          <a:p>
            <a:pPr algn="l"/>
            <a:r>
              <a:rPr lang="en-US" b="0" i="0" dirty="0">
                <a:solidFill>
                  <a:srgbClr val="161616"/>
                </a:solidFill>
                <a:effectLst/>
                <a:latin typeface="Segoe UI" panose="020B0502040204020203" pitchFamily="34" charset="0"/>
              </a:rPr>
              <a:t>The port and protocol used in the HTTP settings determine whether the traffic between the application gateway and backend servers is encrypted (providing end-to-end TLS) or unencrypted.</a:t>
            </a:r>
          </a:p>
          <a:p>
            <a:endParaRPr lang="en-US" dirty="0"/>
          </a:p>
          <a:p>
            <a:pPr algn="l"/>
            <a:r>
              <a:rPr lang="en-US" b="1" i="0" dirty="0">
                <a:solidFill>
                  <a:srgbClr val="161616"/>
                </a:solidFill>
                <a:effectLst/>
                <a:latin typeface="Segoe UI" panose="020B0502040204020203" pitchFamily="34" charset="0"/>
              </a:rPr>
              <a:t>Health probes</a:t>
            </a:r>
          </a:p>
          <a:p>
            <a:pPr algn="l"/>
            <a:r>
              <a:rPr lang="en-US" b="0" i="0" dirty="0">
                <a:solidFill>
                  <a:srgbClr val="161616"/>
                </a:solidFill>
                <a:effectLst/>
                <a:latin typeface="Segoe UI" panose="020B0502040204020203" pitchFamily="34" charset="0"/>
              </a:rPr>
              <a:t>By default, an application gateway monitors the health of all resources in its backend pool and automatically removes unhealthy ones. It then monitors unhealthy instances and adds them back to the healthy backend pool when they become available and respond to health probes.</a:t>
            </a:r>
          </a:p>
          <a:p>
            <a:pPr algn="l"/>
            <a:r>
              <a:rPr lang="en-US" b="0" i="0" dirty="0">
                <a:solidFill>
                  <a:srgbClr val="161616"/>
                </a:solidFill>
                <a:effectLst/>
                <a:latin typeface="Segoe UI" panose="020B0502040204020203" pitchFamily="34" charset="0"/>
              </a:rPr>
              <a:t>In addition to using default health probe monitoring, you can also customize the health probe to suit your application's requirements. Custom probes allow more granular control over the health monitoring. When using custom probes, you can configure a custom hostname, URL path, probe interval, and how many failed responses to accept before marking the backend pool instance as unhealthy, custom status codes and response body match, etc. We recommend that you configure custom probes to monitor the health of each backend pool.</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14</a:t>
            </a:fld>
            <a:endParaRPr lang="nb-NO"/>
          </a:p>
        </p:txBody>
      </p:sp>
    </p:spTree>
    <p:extLst>
      <p:ext uri="{BB962C8B-B14F-4D97-AF65-F5344CB8AC3E}">
        <p14:creationId xmlns:p14="http://schemas.microsoft.com/office/powerpoint/2010/main" val="488499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Traffic Manager is a DNS-based traffic load balancer. This service allows you to distribute traffic to your public facing applications across the global Azure regions. Traffic Manager also provides your public endpoints with high availability and quick responsiveness.</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Traffic Manager uses DNS to direct client requests to the appropriate service endpoint based on a traffic-routing method. Traffic manager also provides health monitoring for every endpoint. The endpoint can be any Internet-facing service hosted inside or outside of Azure. </a:t>
            </a:r>
          </a:p>
          <a:p>
            <a:r>
              <a:rPr lang="en-US" b="0" i="0" dirty="0">
                <a:solidFill>
                  <a:srgbClr val="161616"/>
                </a:solidFill>
                <a:effectLst/>
                <a:latin typeface="Segoe UI" panose="020B0502040204020203" pitchFamily="34" charset="0"/>
              </a:rPr>
              <a:t>Traffic Manager provides a range of </a:t>
            </a:r>
            <a:r>
              <a:rPr lang="en-US" b="0" i="0" u="none" strike="noStrike" dirty="0">
                <a:effectLst/>
                <a:latin typeface="Segoe UI" panose="020B0502040204020203" pitchFamily="34" charset="0"/>
                <a:hlinkClick r:id="rId3"/>
              </a:rPr>
              <a:t>traffic-routing methods</a:t>
            </a:r>
            <a:r>
              <a:rPr lang="en-US" b="0" i="0" dirty="0">
                <a:solidFill>
                  <a:srgbClr val="161616"/>
                </a:solidFill>
                <a:effectLst/>
                <a:latin typeface="Segoe UI" panose="020B0502040204020203" pitchFamily="34" charset="0"/>
              </a:rPr>
              <a:t> and </a:t>
            </a:r>
            <a:r>
              <a:rPr lang="en-US" b="0" i="0" u="none" strike="noStrike" dirty="0">
                <a:effectLst/>
                <a:latin typeface="Segoe UI" panose="020B0502040204020203" pitchFamily="34" charset="0"/>
                <a:hlinkClick r:id="rId4"/>
              </a:rPr>
              <a:t>endpoint monitoring options</a:t>
            </a:r>
            <a:r>
              <a:rPr lang="en-US" b="0" i="0" dirty="0">
                <a:solidFill>
                  <a:srgbClr val="161616"/>
                </a:solidFill>
                <a:effectLst/>
                <a:latin typeface="Segoe UI" panose="020B0502040204020203" pitchFamily="34" charset="0"/>
              </a:rPr>
              <a:t> to suit different application needs and automatic failover models. </a:t>
            </a:r>
          </a:p>
          <a:p>
            <a:r>
              <a:rPr lang="en-US" b="0" i="0" dirty="0">
                <a:solidFill>
                  <a:srgbClr val="161616"/>
                </a:solidFill>
                <a:effectLst/>
                <a:latin typeface="Segoe UI" panose="020B0502040204020203" pitchFamily="34" charset="0"/>
              </a:rPr>
              <a:t>Traffic Manager is </a:t>
            </a:r>
            <a:r>
              <a:rPr lang="en-US" b="0" i="0" u="none" strike="noStrike" dirty="0">
                <a:effectLst/>
                <a:latin typeface="Segoe UI" panose="020B0502040204020203" pitchFamily="34" charset="0"/>
                <a:hlinkClick r:id="rId5"/>
              </a:rPr>
              <a:t>resilient</a:t>
            </a:r>
            <a:r>
              <a:rPr lang="en-US" b="0" i="0" dirty="0">
                <a:solidFill>
                  <a:srgbClr val="161616"/>
                </a:solidFill>
                <a:effectLst/>
                <a:latin typeface="Segoe UI" panose="020B0502040204020203" pitchFamily="34" charset="0"/>
              </a:rPr>
              <a:t> to failure, including the failure of an entire Azure region.</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15</a:t>
            </a:fld>
            <a:endParaRPr lang="nb-NO"/>
          </a:p>
        </p:txBody>
      </p:sp>
    </p:spTree>
    <p:extLst>
      <p:ext uri="{BB962C8B-B14F-4D97-AF65-F5344CB8AC3E}">
        <p14:creationId xmlns:p14="http://schemas.microsoft.com/office/powerpoint/2010/main" val="306779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Often an organization wants to provide reliability for their services. To do so, they deploy one or more backup services in case their primary goes down. </a:t>
            </a:r>
          </a:p>
          <a:p>
            <a:r>
              <a:rPr lang="en-US" b="0" i="0" dirty="0">
                <a:solidFill>
                  <a:srgbClr val="161616"/>
                </a:solidFill>
                <a:effectLst/>
                <a:latin typeface="Segoe UI" panose="020B0502040204020203" pitchFamily="34" charset="0"/>
              </a:rPr>
              <a:t>The 'Priority' traffic-routing method allows Azure customers to easily implement this failover pattern.</a:t>
            </a:r>
          </a:p>
          <a:p>
            <a:r>
              <a:rPr lang="en-US" b="0" i="0" dirty="0">
                <a:solidFill>
                  <a:srgbClr val="161616"/>
                </a:solidFill>
                <a:effectLst/>
                <a:latin typeface="Segoe UI" panose="020B0502040204020203" pitchFamily="34" charset="0"/>
              </a:rPr>
              <a:t>The Traffic Manager profile contains a prioritized list of service endpoints. By default, Traffic Manager sends all traffic to the primary (highest-priority) endpoint. If the primary endpoint isn't available, Traffic Manager routes the traffic to the second endpoint. In a situation where the primary and secondary endpoints aren't available, the traffic goes to the third, and so on. Availability of the endpoint is based on the configured status (enabled or disabled) and the ongoing endpoint monitoring.</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16</a:t>
            </a:fld>
            <a:endParaRPr lang="nb-NO"/>
          </a:p>
        </p:txBody>
      </p:sp>
    </p:spTree>
    <p:extLst>
      <p:ext uri="{BB962C8B-B14F-4D97-AF65-F5344CB8AC3E}">
        <p14:creationId xmlns:p14="http://schemas.microsoft.com/office/powerpoint/2010/main" val="1065195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The 'Weighted' traffic-routing method allows you to distribute traffic evenly or to use a pre-defined weighting.</a:t>
            </a:r>
          </a:p>
          <a:p>
            <a:pPr algn="l"/>
            <a:r>
              <a:rPr lang="en-US" b="0" i="0" dirty="0">
                <a:solidFill>
                  <a:srgbClr val="161616"/>
                </a:solidFill>
                <a:effectLst/>
                <a:latin typeface="Segoe UI" panose="020B0502040204020203" pitchFamily="34" charset="0"/>
              </a:rPr>
              <a:t>In the Weighted traffic-routing method, you assign a weight to each endpoint in the Traffic Manager profile configuration. The weight is an integer from 1 to 1000. This parameter is optional. If omitted, Traffic Managers uses a default weight of '1'. The higher weight, the higher the priority.</a:t>
            </a:r>
          </a:p>
          <a:p>
            <a:pPr algn="l"/>
            <a:r>
              <a:rPr lang="en-US" b="0" i="0" dirty="0">
                <a:solidFill>
                  <a:srgbClr val="161616"/>
                </a:solidFill>
                <a:effectLst/>
                <a:latin typeface="Segoe UI" panose="020B0502040204020203" pitchFamily="34" charset="0"/>
              </a:rPr>
              <a:t>For each DNS query received, Traffic Manager randomly chooses an available endpoint. The probability of choosing an endpoint is based on the weights assigned to all available endpoints. Using the same weight across all endpoints results in an even traffic distribution. Using higher or lower weights on specific endpoints causes those endpoints to be returned more or less frequently in the DNS responses.</a:t>
            </a:r>
          </a:p>
          <a:p>
            <a:pPr algn="l"/>
            <a:r>
              <a:rPr lang="en-US" b="0" i="0" dirty="0">
                <a:solidFill>
                  <a:srgbClr val="161616"/>
                </a:solidFill>
                <a:effectLst/>
                <a:latin typeface="Segoe UI" panose="020B0502040204020203" pitchFamily="34" charset="0"/>
              </a:rPr>
              <a:t>The weighted method enables some useful scenarios:</a:t>
            </a:r>
          </a:p>
          <a:p>
            <a:pPr algn="l">
              <a:buFont typeface="Arial" panose="020B0604020202020204" pitchFamily="34" charset="0"/>
              <a:buChar char="•"/>
            </a:pPr>
            <a:r>
              <a:rPr lang="en-US" b="0" i="0" dirty="0">
                <a:solidFill>
                  <a:srgbClr val="161616"/>
                </a:solidFill>
                <a:effectLst/>
                <a:latin typeface="Segoe UI" panose="020B0502040204020203" pitchFamily="34" charset="0"/>
              </a:rPr>
              <a:t> Gradual application upgrade: Given a percentage of traffic to route to a new endpoint, and gradually increase the traffic over time to 100%.</a:t>
            </a:r>
          </a:p>
          <a:p>
            <a:pPr algn="l">
              <a:buFont typeface="Arial" panose="020B0604020202020204" pitchFamily="34" charset="0"/>
              <a:buChar char="•"/>
            </a:pPr>
            <a:r>
              <a:rPr lang="en-US" b="0" i="0" dirty="0">
                <a:solidFill>
                  <a:srgbClr val="161616"/>
                </a:solidFill>
                <a:effectLst/>
                <a:latin typeface="Segoe UI" panose="020B0502040204020203" pitchFamily="34" charset="0"/>
              </a:rPr>
              <a:t>Application migration to Azure: Create a profile with both Azure and external endpoints. Adjust the weight of the endpoints to prefer the new endpoints.</a:t>
            </a:r>
          </a:p>
          <a:p>
            <a:pPr algn="l">
              <a:buFont typeface="Arial" panose="020B0604020202020204" pitchFamily="34" charset="0"/>
              <a:buChar char="•"/>
            </a:pPr>
            <a:r>
              <a:rPr lang="en-US" b="0" i="0" dirty="0">
                <a:solidFill>
                  <a:srgbClr val="161616"/>
                </a:solidFill>
                <a:effectLst/>
                <a:latin typeface="Segoe UI" panose="020B0502040204020203" pitchFamily="34" charset="0"/>
              </a:rPr>
              <a:t>Cloud-bursting for more capacity: Quickly expand an on-premises deployment into the cloud by putting it behind a Traffic Manager profile. When you need extra capacity in the cloud, you can add or enable more endpoints and specify what portion of traffic goes to each endpoint.</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17</a:t>
            </a:fld>
            <a:endParaRPr lang="nb-NO"/>
          </a:p>
        </p:txBody>
      </p:sp>
    </p:spTree>
    <p:extLst>
      <p:ext uri="{BB962C8B-B14F-4D97-AF65-F5344CB8AC3E}">
        <p14:creationId xmlns:p14="http://schemas.microsoft.com/office/powerpoint/2010/main" val="3106419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Deploying endpoints in two or more locations across the globe can improve the responsiveness of your applications. With the 'Performance' traffic-routing method, you can route traffic to the location that is 'closest' to you.</a:t>
            </a:r>
          </a:p>
          <a:p>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The 'closest' endpoint isn't necessarily closest as measured by geographic distance. Instead, the 'Performance' traffic-routing method determines the closest endpoint by measuring network latency. Traffic Manager maintains an Internet Latency Table to track the round-trip time between IP address ranges and each Azure datacenter.</a:t>
            </a:r>
          </a:p>
          <a:p>
            <a:pPr algn="l"/>
            <a:r>
              <a:rPr lang="en-US" b="0" i="0" dirty="0">
                <a:solidFill>
                  <a:srgbClr val="161616"/>
                </a:solidFill>
                <a:effectLst/>
                <a:latin typeface="Segoe UI" panose="020B0502040204020203" pitchFamily="34" charset="0"/>
              </a:rPr>
              <a:t>Traffic Manager looks up the source IP address of the incoming DNS request in the Internet Latency Table. Traffic Manager then chooses an available endpoint in the Azure datacenter that has the lowest latency for that IP address range. Then Traffic Manager returns that endpoint in the DNS response.</a:t>
            </a:r>
          </a:p>
          <a:p>
            <a:pPr algn="l"/>
            <a:r>
              <a:rPr lang="en-US" b="0" i="0" dirty="0">
                <a:solidFill>
                  <a:srgbClr val="161616"/>
                </a:solidFill>
                <a:effectLst/>
                <a:latin typeface="Segoe UI" panose="020B0502040204020203" pitchFamily="34" charset="0"/>
              </a:rPr>
              <a:t>Traffic Manager doesn't receive DNS queries directly from clients. Instead, DNS queries come from the recursive DNS service that the clients are configured to use. As such, the IP address used to determine the 'closest' endpoint isn't the client's IP address, but it's the IP address of the recursive DNS service. This IP address is a good proxy for the client.</a:t>
            </a:r>
          </a:p>
          <a:p>
            <a:pPr algn="l"/>
            <a:r>
              <a:rPr lang="en-US" b="0" i="0" dirty="0">
                <a:solidFill>
                  <a:srgbClr val="161616"/>
                </a:solidFill>
                <a:effectLst/>
                <a:latin typeface="Segoe UI" panose="020B0502040204020203" pitchFamily="34" charset="0"/>
              </a:rPr>
              <a:t>Traffic Manager regularly updates the Internet Latency Table to account for changes in the global Internet and new Azure regions. However, application performance varies based on real-time variations in load across the Internet. Performance traffic-routing doesn't monitor load on a given service endpoint. If an endpoint becomes unavailable, Traffic Manager won't include it in the DNS query responses.</a:t>
            </a:r>
          </a:p>
          <a:p>
            <a:pPr algn="l"/>
            <a:endParaRPr lang="en-US" b="0" i="0" dirty="0">
              <a:solidFill>
                <a:srgbClr val="161616"/>
              </a:solidFill>
              <a:effectLst/>
              <a:latin typeface="Segoe UI" panose="020B0502040204020203" pitchFamily="34" charset="0"/>
            </a:endParaRPr>
          </a:p>
          <a:p>
            <a:endParaRPr lang="en-US" b="0" i="0" dirty="0">
              <a:solidFill>
                <a:srgbClr val="16161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18</a:t>
            </a:fld>
            <a:endParaRPr lang="nb-NO"/>
          </a:p>
        </p:txBody>
      </p:sp>
    </p:spTree>
    <p:extLst>
      <p:ext uri="{BB962C8B-B14F-4D97-AF65-F5344CB8AC3E}">
        <p14:creationId xmlns:p14="http://schemas.microsoft.com/office/powerpoint/2010/main" val="3123511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Each Traffic Manager profile specifies a single traffic-routing method. However, there are scenarios that require more sophisticated traffic routing than the routing provided by a single Traffic Manager profile. You can nest Traffic Manager profiles to combine the benefits of more than one traffic-routing method. Nested profiles allow you to override the default Traffic Manager behavior to support larger and more complex application deployments.</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19</a:t>
            </a:fld>
            <a:endParaRPr lang="nb-NO"/>
          </a:p>
        </p:txBody>
      </p:sp>
    </p:spTree>
    <p:extLst>
      <p:ext uri="{BB962C8B-B14F-4D97-AF65-F5344CB8AC3E}">
        <p14:creationId xmlns:p14="http://schemas.microsoft.com/office/powerpoint/2010/main" val="941676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Front Door is Microsoft’s modern cloud Content Delivery Network (CDN) that provides fast, reliable, and secure access between your users and your applications’ static and dynamic web content across the globe. </a:t>
            </a:r>
          </a:p>
          <a:p>
            <a:r>
              <a:rPr lang="en-US" b="0" i="0" dirty="0">
                <a:solidFill>
                  <a:srgbClr val="161616"/>
                </a:solidFill>
                <a:effectLst/>
                <a:latin typeface="Segoe UI" panose="020B0502040204020203" pitchFamily="34" charset="0"/>
              </a:rPr>
              <a:t>Azure Front Door delivers your content using the Microsoft’s global edge network with hundreds of </a:t>
            </a:r>
            <a:r>
              <a:rPr lang="en-US" b="0" i="0" u="none" strike="noStrike" dirty="0">
                <a:effectLst/>
                <a:latin typeface="Segoe UI" panose="020B0502040204020203" pitchFamily="34" charset="0"/>
                <a:hlinkClick r:id="rId3"/>
              </a:rPr>
              <a:t>global and local points of presence (</a:t>
            </a:r>
            <a:r>
              <a:rPr lang="en-US" b="0" i="0" u="none" strike="noStrike" dirty="0" err="1">
                <a:effectLst/>
                <a:latin typeface="Segoe UI" panose="020B0502040204020203" pitchFamily="34" charset="0"/>
                <a:hlinkClick r:id="rId3"/>
              </a:rPr>
              <a:t>PoPs</a:t>
            </a:r>
            <a:r>
              <a:rPr lang="en-US" b="0" i="0" u="none" strike="noStrike" dirty="0">
                <a:effectLst/>
                <a:latin typeface="Segoe UI" panose="020B0502040204020203" pitchFamily="34" charset="0"/>
                <a:hlinkClick r:id="rId3"/>
              </a:rPr>
              <a:t>)</a:t>
            </a:r>
            <a:r>
              <a:rPr lang="en-US" b="0" i="0" dirty="0">
                <a:solidFill>
                  <a:srgbClr val="161616"/>
                </a:solidFill>
                <a:effectLst/>
                <a:latin typeface="Segoe UI" panose="020B0502040204020203" pitchFamily="34" charset="0"/>
              </a:rPr>
              <a:t> distributed around the world close to both your enterprise and consumer end users.</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20</a:t>
            </a:fld>
            <a:endParaRPr lang="nb-NO"/>
          </a:p>
        </p:txBody>
      </p:sp>
    </p:spTree>
    <p:extLst>
      <p:ext uri="{BB962C8B-B14F-4D97-AF65-F5344CB8AC3E}">
        <p14:creationId xmlns:p14="http://schemas.microsoft.com/office/powerpoint/2010/main" val="1574687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solidFill>
                  <a:srgbClr val="161616"/>
                </a:solidFill>
                <a:effectLst/>
                <a:latin typeface="Segoe UI" panose="020B0502040204020203" pitchFamily="34" charset="0"/>
              </a:rPr>
              <a:t>endpoints</a:t>
            </a:r>
            <a:endParaRPr lang="en-US" b="1"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an </a:t>
            </a:r>
            <a:r>
              <a:rPr lang="en-US" b="0" i="1" dirty="0">
                <a:solidFill>
                  <a:srgbClr val="161616"/>
                </a:solidFill>
                <a:effectLst/>
                <a:latin typeface="Segoe UI" panose="020B0502040204020203" pitchFamily="34" charset="0"/>
              </a:rPr>
              <a:t>endpoint</a:t>
            </a:r>
            <a:r>
              <a:rPr lang="en-US" b="0" i="0" dirty="0">
                <a:solidFill>
                  <a:srgbClr val="161616"/>
                </a:solidFill>
                <a:effectLst/>
                <a:latin typeface="Segoe UI" panose="020B0502040204020203" pitchFamily="34" charset="0"/>
              </a:rPr>
              <a:t> is a logical grouping of one or more routes that are associated with domain names. Each endpoint is </a:t>
            </a:r>
            <a:r>
              <a:rPr lang="en-US" b="0" i="0" u="none" strike="noStrike" dirty="0">
                <a:effectLst/>
                <a:latin typeface="Segoe UI" panose="020B0502040204020203" pitchFamily="34" charset="0"/>
                <a:hlinkClick r:id="rId3"/>
              </a:rPr>
              <a:t>assigned a domain name</a:t>
            </a:r>
            <a:r>
              <a:rPr lang="en-US" b="0" i="0" dirty="0">
                <a:solidFill>
                  <a:srgbClr val="161616"/>
                </a:solidFill>
                <a:effectLst/>
                <a:latin typeface="Segoe UI" panose="020B0502040204020203" pitchFamily="34" charset="0"/>
              </a:rPr>
              <a:t> by Front Door, and you can associate your own custom domains by using routes.</a:t>
            </a:r>
          </a:p>
          <a:p>
            <a:endParaRPr lang="en-US" b="0" i="0" dirty="0">
              <a:solidFill>
                <a:srgbClr val="161616"/>
              </a:solidFill>
              <a:effectLst/>
              <a:latin typeface="Segoe UI" panose="020B0502040204020203" pitchFamily="34" charset="0"/>
            </a:endParaRPr>
          </a:p>
          <a:p>
            <a:r>
              <a:rPr lang="en-US" b="1" i="0" dirty="0">
                <a:solidFill>
                  <a:srgbClr val="161616"/>
                </a:solidFill>
                <a:effectLst/>
                <a:latin typeface="Segoe UI" panose="020B0502040204020203" pitchFamily="34" charset="0"/>
              </a:rPr>
              <a:t>Origin</a:t>
            </a:r>
          </a:p>
          <a:p>
            <a:r>
              <a:rPr lang="en-US" b="0" i="0" dirty="0">
                <a:solidFill>
                  <a:srgbClr val="161616"/>
                </a:solidFill>
                <a:effectLst/>
                <a:latin typeface="Segoe UI" panose="020B0502040204020203" pitchFamily="34" charset="0"/>
              </a:rPr>
              <a:t>An origin refers to the application deployment that Azure Front Door will retrieve contents from when caching isn't enabled or when a cache gets missed. </a:t>
            </a:r>
          </a:p>
          <a:p>
            <a:r>
              <a:rPr lang="en-US" b="0" i="0" dirty="0">
                <a:solidFill>
                  <a:srgbClr val="161616"/>
                </a:solidFill>
                <a:effectLst/>
                <a:latin typeface="Segoe UI" panose="020B0502040204020203" pitchFamily="34" charset="0"/>
              </a:rPr>
              <a:t>Azure Front Door supports origins hosted in Azure as well as applications hosted in your on-premises datacenter or with another cloud provider. </a:t>
            </a:r>
          </a:p>
          <a:p>
            <a:r>
              <a:rPr lang="en-US" b="0" i="0" dirty="0">
                <a:solidFill>
                  <a:srgbClr val="161616"/>
                </a:solidFill>
                <a:effectLst/>
                <a:latin typeface="Segoe UI" panose="020B0502040204020203" pitchFamily="34" charset="0"/>
              </a:rPr>
              <a:t>The origin should be viewed as the endpoint for your application backend. </a:t>
            </a:r>
          </a:p>
          <a:p>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Origin group</a:t>
            </a:r>
          </a:p>
          <a:p>
            <a:pPr algn="l"/>
            <a:r>
              <a:rPr lang="en-US" b="0" i="0" dirty="0">
                <a:solidFill>
                  <a:srgbClr val="161616"/>
                </a:solidFill>
                <a:effectLst/>
                <a:latin typeface="Segoe UI" panose="020B0502040204020203" pitchFamily="34" charset="0"/>
              </a:rPr>
              <a:t>A set of origins that receives similar traffic for their application. You can define the origin group as a logical grouping of your application instances across the world that receives the same traffic and responds with an expected behavior. </a:t>
            </a:r>
          </a:p>
          <a:p>
            <a:pPr algn="l"/>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Routing</a:t>
            </a:r>
          </a:p>
          <a:p>
            <a:pPr algn="l"/>
            <a:r>
              <a:rPr lang="en-US" b="0" i="0" dirty="0">
                <a:solidFill>
                  <a:srgbClr val="161616"/>
                </a:solidFill>
                <a:effectLst/>
                <a:latin typeface="Segoe UI" panose="020B0502040204020203" pitchFamily="34" charset="0"/>
              </a:rPr>
              <a:t>Front Door traffic routing takes place over multiple stages. First, traffic is routed from the client to Front Door. Then, Front Door uses your configuration to determine the origin to send the traffic to. The Front Door web application firewall, routing rules, rules engine, and caching configuration all affect the routing process.</a:t>
            </a:r>
          </a:p>
          <a:p>
            <a:pPr algn="l"/>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Rules</a:t>
            </a:r>
          </a:p>
          <a:p>
            <a:pPr algn="l"/>
            <a:r>
              <a:rPr lang="en-US" b="0" i="0" dirty="0">
                <a:solidFill>
                  <a:srgbClr val="161616"/>
                </a:solidFill>
                <a:effectLst/>
                <a:latin typeface="Segoe UI" panose="020B0502040204020203" pitchFamily="34" charset="0"/>
              </a:rPr>
              <a:t>A Rule set is a customized rules engine that groups a combination of rules into a single set. You can associate a Rule Set with multiple routes. The Rule set allows you to customize how requests get processed at the edge, and how Azure Front Door handles those requests.</a:t>
            </a:r>
          </a:p>
          <a:p>
            <a:pPr algn="l"/>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Common supported scenarios</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Implementing security headers to prevent browser-based vulnerabilities like HTTP Strict-Transport-Security (HSTS), X-XSS-Protection, Content-Security-Policy, X-Frame-Options, and Access-Control-Allow-Origin headers for Cross-Origin Resource Sharing (CORS) scenarios. Security-based attributes can also be defined with cookies.</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Route requests to mobile or desktop versions of your application based on the client device type.</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Rewrite the request URL path and forwards the request to the appropriate origin in your configured origin group.</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Add, modify, or remove request/response header to hide sensitive information or capture important information through headers.</a:t>
            </a:r>
          </a:p>
          <a:p>
            <a:pPr algn="l"/>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21</a:t>
            </a:fld>
            <a:endParaRPr lang="nb-NO"/>
          </a:p>
        </p:txBody>
      </p:sp>
    </p:spTree>
    <p:extLst>
      <p:ext uri="{BB962C8B-B14F-4D97-AF65-F5344CB8AC3E}">
        <p14:creationId xmlns:p14="http://schemas.microsoft.com/office/powerpoint/2010/main" val="1086066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332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5157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9551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4521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227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921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425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The term </a:t>
            </a:r>
            <a:r>
              <a:rPr lang="en-US" b="0" i="1" dirty="0">
                <a:solidFill>
                  <a:srgbClr val="161616"/>
                </a:solidFill>
                <a:effectLst/>
                <a:latin typeface="Segoe UI" panose="020B0502040204020203" pitchFamily="34" charset="0"/>
              </a:rPr>
              <a:t>load balancing</a:t>
            </a:r>
            <a:r>
              <a:rPr lang="en-US" b="0" i="0" dirty="0">
                <a:solidFill>
                  <a:srgbClr val="161616"/>
                </a:solidFill>
                <a:effectLst/>
                <a:latin typeface="Segoe UI" panose="020B0502040204020203" pitchFamily="34" charset="0"/>
              </a:rPr>
              <a:t> refers to the distribution of workloads across multiple computing resources. </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Load balancing aims to optimize resource use, maximize throughput, minimize response time, and avoid overloading any single resource. </a:t>
            </a:r>
          </a:p>
          <a:p>
            <a:pPr algn="l"/>
            <a:r>
              <a:rPr lang="en-US" b="0" i="0" dirty="0">
                <a:solidFill>
                  <a:srgbClr val="161616"/>
                </a:solidFill>
                <a:effectLst/>
                <a:latin typeface="Segoe UI" panose="020B0502040204020203" pitchFamily="34" charset="0"/>
              </a:rPr>
              <a:t>It can also improve availability by sharing a workload across redundant computing resources.</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Central endpoint they can share</a:t>
            </a:r>
          </a:p>
          <a:p>
            <a:pPr algn="l"/>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FB3A52E1-8A48-429C-8A5A-7D4445DBC12D}" type="slidenum">
              <a:rPr lang="nb-NO" smtClean="0"/>
              <a:t>7</a:t>
            </a:fld>
            <a:endParaRPr lang="nb-NO"/>
          </a:p>
        </p:txBody>
      </p:sp>
    </p:spTree>
    <p:extLst>
      <p:ext uri="{BB962C8B-B14F-4D97-AF65-F5344CB8AC3E}">
        <p14:creationId xmlns:p14="http://schemas.microsoft.com/office/powerpoint/2010/main" val="1541008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Azure provides various load balancing services that you can use to distribute your workloads across multiple computing resources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Load Balancer, </a:t>
            </a:r>
          </a:p>
          <a:p>
            <a:pPr algn="l"/>
            <a:r>
              <a:rPr lang="en-US" b="0" i="0" dirty="0">
                <a:solidFill>
                  <a:srgbClr val="161616"/>
                </a:solidFill>
                <a:effectLst/>
                <a:latin typeface="Segoe UI" panose="020B0502040204020203" pitchFamily="34" charset="0"/>
              </a:rPr>
              <a:t>Application Gateway, </a:t>
            </a:r>
          </a:p>
          <a:p>
            <a:pPr algn="l"/>
            <a:r>
              <a:rPr lang="en-US" b="0" i="0" dirty="0">
                <a:solidFill>
                  <a:srgbClr val="161616"/>
                </a:solidFill>
                <a:effectLst/>
                <a:latin typeface="Segoe UI" panose="020B0502040204020203" pitchFamily="34" charset="0"/>
              </a:rPr>
              <a:t>Front Door, </a:t>
            </a:r>
          </a:p>
          <a:p>
            <a:pPr algn="l"/>
            <a:r>
              <a:rPr lang="en-US" b="0" i="0" dirty="0">
                <a:solidFill>
                  <a:srgbClr val="161616"/>
                </a:solidFill>
                <a:effectLst/>
                <a:latin typeface="Segoe UI" panose="020B0502040204020203" pitchFamily="34" charset="0"/>
              </a:rPr>
              <a:t>Traffic Manager.</a:t>
            </a:r>
          </a:p>
          <a:p>
            <a:endParaRPr lang="en-US"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8</a:t>
            </a:fld>
            <a:endParaRPr lang="nb-NO"/>
          </a:p>
        </p:txBody>
      </p:sp>
    </p:spTree>
    <p:extLst>
      <p:ext uri="{BB962C8B-B14F-4D97-AF65-F5344CB8AC3E}">
        <p14:creationId xmlns:p14="http://schemas.microsoft.com/office/powerpoint/2010/main" val="2561008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Global</a:t>
            </a:r>
            <a:r>
              <a:rPr lang="en-US" b="0" i="0" dirty="0">
                <a:solidFill>
                  <a:srgbClr val="161616"/>
                </a:solidFill>
                <a:effectLst/>
                <a:latin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load-balancing services distribute traffic across regional backends, clouds, or hybrid on-premises services. These services route end-user traffic to the closest available backend. They also react to changes in service reliability or performance, in order to maximize availability and performance. You can think of them as systems that load balance between application stamps, endpoints, or scale-units hosted across different regions/geographies.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Regional</a:t>
            </a:r>
            <a:r>
              <a:rPr lang="en-US" b="0" i="0" dirty="0">
                <a:solidFill>
                  <a:srgbClr val="161616"/>
                </a:solidFill>
                <a:effectLst/>
                <a:latin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load-balancing services distribute traffic within virtual networks across virtual machines (VMs) or zonal and zone-redundant service endpoints within a region. You can think of them as systems that load balance between VMs, containers, or clusters within a region in a virtual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HTTP(S)</a:t>
            </a:r>
            <a:r>
              <a:rPr lang="en-US" b="0" i="0" dirty="0">
                <a:solidFill>
                  <a:srgbClr val="161616"/>
                </a:solidFill>
                <a:effectLst/>
                <a:latin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load-balancing services are </a:t>
            </a:r>
            <a:r>
              <a:rPr lang="en-US" b="0" i="0" u="none" strike="noStrike" dirty="0">
                <a:solidFill>
                  <a:srgbClr val="161616"/>
                </a:solidFill>
                <a:effectLst/>
                <a:latin typeface="Segoe UI" panose="020B0502040204020203" pitchFamily="34" charset="0"/>
                <a:hlinkClick r:id="rId3"/>
              </a:rPr>
              <a:t>Layer 7</a:t>
            </a:r>
            <a:r>
              <a:rPr lang="en-US" b="0" i="0" dirty="0">
                <a:solidFill>
                  <a:srgbClr val="161616"/>
                </a:solidFill>
                <a:effectLst/>
                <a:latin typeface="Segoe UI" panose="020B0502040204020203" pitchFamily="34" charset="0"/>
              </a:rPr>
              <a:t> load balancers that only accept HTTP(S) traffic. They are intended for web applications or other HTTP(S) endpoints. They include features such as SSL offload, web application firewall, path-based load balancing, and session affinity.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Non-HTTP/S</a:t>
            </a:r>
            <a:r>
              <a:rPr lang="en-US" b="0" i="0" dirty="0">
                <a:solidFill>
                  <a:srgbClr val="161616"/>
                </a:solidFill>
                <a:effectLst/>
                <a:latin typeface="Segoe UI" panose="020B0502040204020203" pitchFamily="34" charset="0"/>
              </a:rPr>
              <a:t> load-balancing (Level 4), services can handle non-HTTP(S) traffic and are recommended for non-web workloads.</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9</a:t>
            </a:fld>
            <a:endParaRPr lang="nb-NO"/>
          </a:p>
        </p:txBody>
      </p:sp>
    </p:spTree>
    <p:extLst>
      <p:ext uri="{BB962C8B-B14F-4D97-AF65-F5344CB8AC3E}">
        <p14:creationId xmlns:p14="http://schemas.microsoft.com/office/powerpoint/2010/main" val="415951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 </a:t>
            </a:r>
            <a:r>
              <a:rPr lang="en-US" b="1" i="0" u="none" strike="noStrike" dirty="0">
                <a:solidFill>
                  <a:srgbClr val="161616"/>
                </a:solidFill>
                <a:effectLst/>
                <a:latin typeface="Segoe UI" panose="020B0502040204020203" pitchFamily="34" charset="0"/>
                <a:hlinkClick r:id="rId3"/>
              </a:rPr>
              <a:t>public load balancer</a:t>
            </a:r>
            <a:r>
              <a:rPr lang="en-US" b="0" i="0" dirty="0">
                <a:solidFill>
                  <a:srgbClr val="161616"/>
                </a:solidFill>
                <a:effectLst/>
                <a:latin typeface="Segoe UI" panose="020B0502040204020203" pitchFamily="34" charset="0"/>
              </a:rPr>
              <a:t> can provide outbound connections for virtual machines (VMs) inside your virtual network. These connections are accomplished by translating their private IP addresses to public IP addresses. Public Load Balancers are used to load balance internet traffic to your VMs.</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An </a:t>
            </a:r>
            <a:r>
              <a:rPr lang="en-US" b="1" i="0" u="none" strike="noStrike" dirty="0">
                <a:solidFill>
                  <a:srgbClr val="161616"/>
                </a:solidFill>
                <a:effectLst/>
                <a:latin typeface="Segoe UI" panose="020B0502040204020203" pitchFamily="34" charset="0"/>
                <a:hlinkClick r:id="rId3"/>
              </a:rPr>
              <a:t>private load balancer</a:t>
            </a:r>
            <a:r>
              <a:rPr lang="en-US" b="0" i="0" dirty="0">
                <a:solidFill>
                  <a:srgbClr val="161616"/>
                </a:solidFill>
                <a:effectLst/>
                <a:latin typeface="Segoe UI" panose="020B0502040204020203" pitchFamily="34" charset="0"/>
              </a:rPr>
              <a:t> </a:t>
            </a:r>
          </a:p>
          <a:p>
            <a:r>
              <a:rPr lang="en-US" b="0" i="0" dirty="0">
                <a:solidFill>
                  <a:srgbClr val="161616"/>
                </a:solidFill>
                <a:effectLst/>
                <a:latin typeface="Segoe UI" panose="020B0502040204020203" pitchFamily="34" charset="0"/>
              </a:rPr>
              <a:t>is used where private IPs are needed at the frontend only. Internal load balancers are used to load balance traffic inside a virtual network. A load balancer frontend can be accessed from an on-premises network in a hybrid scenario.</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11</a:t>
            </a:fld>
            <a:endParaRPr lang="nb-NO"/>
          </a:p>
        </p:txBody>
      </p:sp>
    </p:spTree>
    <p:extLst>
      <p:ext uri="{BB962C8B-B14F-4D97-AF65-F5344CB8AC3E}">
        <p14:creationId xmlns:p14="http://schemas.microsoft.com/office/powerpoint/2010/main" val="4064021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Frontend IP configuration</a:t>
            </a:r>
          </a:p>
          <a:p>
            <a:pPr algn="l"/>
            <a:r>
              <a:rPr lang="en-US" b="0" i="0" dirty="0">
                <a:solidFill>
                  <a:srgbClr val="161616"/>
                </a:solidFill>
                <a:effectLst/>
                <a:latin typeface="Segoe UI" panose="020B0502040204020203" pitchFamily="34" charset="0"/>
              </a:rPr>
              <a:t>The IP address of your Azure Load Balancer. It's the point of contact for clients. These IP addresses can be either:</a:t>
            </a:r>
          </a:p>
          <a:p>
            <a:pPr algn="l">
              <a:buFont typeface="Arial" panose="020B0604020202020204" pitchFamily="34" charset="0"/>
              <a:buChar char="•"/>
            </a:pPr>
            <a:r>
              <a:rPr lang="en-US" b="1" i="0" dirty="0">
                <a:solidFill>
                  <a:srgbClr val="161616"/>
                </a:solidFill>
                <a:effectLst/>
                <a:latin typeface="Segoe UI" panose="020B0502040204020203" pitchFamily="34" charset="0"/>
              </a:rPr>
              <a:t>Public IP Address</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1" i="0" dirty="0">
                <a:solidFill>
                  <a:srgbClr val="161616"/>
                </a:solidFill>
                <a:effectLst/>
                <a:latin typeface="Segoe UI" panose="020B0502040204020203" pitchFamily="34" charset="0"/>
              </a:rPr>
              <a:t>Private IP Address</a:t>
            </a:r>
          </a:p>
          <a:p>
            <a:pPr algn="l">
              <a:buFont typeface="Arial" panose="020B0604020202020204" pitchFamily="34" charset="0"/>
              <a:buChar cha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Backend pool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The group of virtual machines or instances in a virtual machine scale set that is serving the incoming request.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Health probes</a:t>
            </a:r>
          </a:p>
          <a:p>
            <a:r>
              <a:rPr lang="en-US" b="0" i="0" dirty="0">
                <a:solidFill>
                  <a:srgbClr val="161616"/>
                </a:solidFill>
                <a:effectLst/>
                <a:latin typeface="Segoe UI" panose="020B0502040204020203" pitchFamily="34" charset="0"/>
              </a:rPr>
              <a:t>A health probe is used to determine the health status of the instances in the backend pool.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Load Balancer rules</a:t>
            </a:r>
          </a:p>
          <a:p>
            <a:r>
              <a:rPr lang="en-US" b="0" i="0" dirty="0">
                <a:solidFill>
                  <a:srgbClr val="161616"/>
                </a:solidFill>
                <a:effectLst/>
                <a:latin typeface="Segoe UI" panose="020B0502040204020203" pitchFamily="34" charset="0"/>
              </a:rPr>
              <a:t>A load balancer rule is used to define how incoming traffic is distributed to </a:t>
            </a:r>
            <a:r>
              <a:rPr lang="en-US" b="1" i="0" dirty="0">
                <a:solidFill>
                  <a:srgbClr val="161616"/>
                </a:solidFill>
                <a:effectLst/>
                <a:latin typeface="Segoe UI" panose="020B0502040204020203" pitchFamily="34" charset="0"/>
              </a:rPr>
              <a:t>all</a:t>
            </a:r>
            <a:r>
              <a:rPr lang="en-US" b="0" i="0" dirty="0">
                <a:solidFill>
                  <a:srgbClr val="161616"/>
                </a:solidFill>
                <a:effectLst/>
                <a:latin typeface="Segoe UI" panose="020B0502040204020203" pitchFamily="34" charset="0"/>
              </a:rPr>
              <a:t> the instances within the backend pool. A load-balancing rule maps a given frontend IP configuration and port to multiple backend IP addresses and ports. Load Balancer rules are for inbound traffic only.</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12</a:t>
            </a:fld>
            <a:endParaRPr lang="nb-NO"/>
          </a:p>
        </p:txBody>
      </p:sp>
    </p:spTree>
    <p:extLst>
      <p:ext uri="{BB962C8B-B14F-4D97-AF65-F5344CB8AC3E}">
        <p14:creationId xmlns:p14="http://schemas.microsoft.com/office/powerpoint/2010/main" val="3312238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9481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97837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54661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246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90035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609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4368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98526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61471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03549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21264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241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2/28/2023</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193047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2.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9.png"/><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learn.microsoft.com/en-us/azure/load-balancer/components" TargetMode="External"/><Relationship Id="rId5" Type="http://schemas.openxmlformats.org/officeDocument/2006/relationships/image" Target="../media/image20.png"/><Relationship Id="rId10" Type="http://schemas.openxmlformats.org/officeDocument/2006/relationships/image" Target="../media/image3.png"/><Relationship Id="rId4" Type="http://schemas.openxmlformats.org/officeDocument/2006/relationships/image" Target="../media/image11.svg"/><Relationship Id="rId9"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png"/><Relationship Id="rId7" Type="http://schemas.openxmlformats.org/officeDocument/2006/relationships/image" Target="../media/image2.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2.png"/><Relationship Id="rId4" Type="http://schemas.openxmlformats.org/officeDocument/2006/relationships/image" Target="../media/image9.sv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png"/><Relationship Id="rId7" Type="http://schemas.openxmlformats.org/officeDocument/2006/relationships/image" Target="../media/image2.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3.png"/><Relationship Id="rId4"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4.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5.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6.png"/><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7.png"/><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0.png"/><Relationship Id="rId4" Type="http://schemas.openxmlformats.org/officeDocument/2006/relationships/image" Target="../media/image7.svg"/></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openxmlformats.org/officeDocument/2006/relationships/image" Target="../media/image2.sv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1.png"/><Relationship Id="rId4" Type="http://schemas.openxmlformats.org/officeDocument/2006/relationships/image" Target="../media/image7.sv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learn.microsoft.com/en-us/azure/architecture/high-availability/reference-architecture-traffic-manager-application-gateway"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learn.microsoft.com/en-us/azure/architecture/example-scenario/multi-saas/multitenant-saas"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2.sv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2.sv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mailto:evgeny@enso.no" TargetMode="External"/><Relationship Id="rId2" Type="http://schemas.openxmlformats.org/officeDocument/2006/relationships/hyperlink" Target="https://borzenin.com/workshops/" TargetMode="Externa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2.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8.png"/><Relationship Id="rId12" Type="http://schemas.openxmlformats.org/officeDocument/2006/relationships/image" Target="../media/image2.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png"/><Relationship Id="rId5" Type="http://schemas.openxmlformats.org/officeDocument/2006/relationships/image" Target="../media/image4.png"/><Relationship Id="rId10" Type="http://schemas.openxmlformats.org/officeDocument/2006/relationships/image" Target="../media/image7.svg"/><Relationship Id="rId4" Type="http://schemas.openxmlformats.org/officeDocument/2006/relationships/image" Target="../media/image11.sv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488985" y="1904818"/>
            <a:ext cx="5265251" cy="2799557"/>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Load-Balancing Options on Azure</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1403610" y="5007835"/>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600"/>
              </a:spcAft>
              <a:buNone/>
            </a:pPr>
            <a:r>
              <a:rPr lang="en" sz="2000" dirty="0">
                <a:latin typeface="Comic Sans MS" panose="030F0702030302020204" pitchFamily="66" charset="0"/>
              </a:rPr>
              <a:t>Infrastructure as Code User Group Oslo</a:t>
            </a:r>
            <a:endParaRPr lang="en-US" sz="2000" dirty="0">
              <a:latin typeface="Comic Sans MS" panose="030F0702030302020204" pitchFamily="66" charset="0"/>
            </a:endParaRPr>
          </a:p>
          <a:p>
            <a:pPr marL="0" lvl="0" indent="0" algn="ctr" rtl="0">
              <a:spcBef>
                <a:spcPts val="0"/>
              </a:spcBef>
              <a:spcAft>
                <a:spcPts val="600"/>
              </a:spcAft>
              <a:buNone/>
            </a:pPr>
            <a:r>
              <a:rPr lang="en" sz="2000" dirty="0">
                <a:latin typeface="Comic Sans MS" panose="030F0702030302020204" pitchFamily="66" charset="0"/>
              </a:rPr>
              <a:t>28.02.2023</a:t>
            </a:r>
            <a:endParaRPr lang="en-US" sz="2000" dirty="0">
              <a:latin typeface="Comic Sans MS" panose="030F0702030302020204" pitchFamily="66" charset="0"/>
            </a:endParaRPr>
          </a:p>
          <a:p>
            <a:pPr marL="0" lvl="0" indent="0" algn="ctr" rtl="0">
              <a:spcBef>
                <a:spcPts val="0"/>
              </a:spcBef>
              <a:spcAft>
                <a:spcPts val="600"/>
              </a:spcAft>
              <a:buNone/>
            </a:pPr>
            <a:r>
              <a:rPr lang="en-US" sz="2000" dirty="0">
                <a:latin typeface="Comic Sans MS" panose="030F0702030302020204" pitchFamily="66" charset="0"/>
              </a:rPr>
              <a:t>w</a:t>
            </a:r>
            <a:r>
              <a:rPr lang="en" sz="2000" dirty="0">
                <a:latin typeface="Comic Sans MS" panose="030F0702030302020204" pitchFamily="66" charset="0"/>
              </a:rPr>
              <a:t>ith Evgeny Borzenin</a:t>
            </a:r>
            <a:endParaRPr lang="en-US" sz="2000" dirty="0">
              <a:latin typeface="Comic Sans MS" panose="030F0702030302020204" pitchFamily="66" charset="0"/>
            </a:endParaRPr>
          </a:p>
        </p:txBody>
      </p:sp>
      <p:pic>
        <p:nvPicPr>
          <p:cNvPr id="12" name="Graphic 4">
            <a:extLst>
              <a:ext uri="{FF2B5EF4-FFF2-40B4-BE49-F238E27FC236}">
                <a16:creationId xmlns:a16="http://schemas.microsoft.com/office/drawing/2014/main" id="{EDCA261C-CB9C-438E-83DA-373119F69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13" name="Google Shape;56;p13">
            <a:extLst>
              <a:ext uri="{FF2B5EF4-FFF2-40B4-BE49-F238E27FC236}">
                <a16:creationId xmlns:a16="http://schemas.microsoft.com/office/drawing/2014/main" id="{5D6A8592-4B29-429E-A8AC-240C35AA1049}"/>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4" name="Graphic 3">
            <a:extLst>
              <a:ext uri="{FF2B5EF4-FFF2-40B4-BE49-F238E27FC236}">
                <a16:creationId xmlns:a16="http://schemas.microsoft.com/office/drawing/2014/main" id="{6BB497EF-D4DF-62BB-C8C1-C53FC9B0A5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8390" y="3927835"/>
            <a:ext cx="1080000" cy="1080000"/>
          </a:xfrm>
          <a:prstGeom prst="rect">
            <a:avLst/>
          </a:prstGeom>
        </p:spPr>
      </p:pic>
      <p:pic>
        <p:nvPicPr>
          <p:cNvPr id="6" name="Graphic 5">
            <a:extLst>
              <a:ext uri="{FF2B5EF4-FFF2-40B4-BE49-F238E27FC236}">
                <a16:creationId xmlns:a16="http://schemas.microsoft.com/office/drawing/2014/main" id="{182C0B1B-C741-D798-B81D-F013A8CE4D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77550" y="2087000"/>
            <a:ext cx="1080000" cy="1080000"/>
          </a:xfrm>
          <a:prstGeom prst="rect">
            <a:avLst/>
          </a:prstGeom>
        </p:spPr>
      </p:pic>
      <p:pic>
        <p:nvPicPr>
          <p:cNvPr id="9" name="Graphic 8">
            <a:extLst>
              <a:ext uri="{FF2B5EF4-FFF2-40B4-BE49-F238E27FC236}">
                <a16:creationId xmlns:a16="http://schemas.microsoft.com/office/drawing/2014/main" id="{E6C5C307-C16D-E428-1011-B80E2DC707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47542" y="3304596"/>
            <a:ext cx="1080000" cy="1080000"/>
          </a:xfrm>
          <a:prstGeom prst="rect">
            <a:avLst/>
          </a:prstGeom>
        </p:spPr>
      </p:pic>
      <p:pic>
        <p:nvPicPr>
          <p:cNvPr id="14" name="Graphic 13">
            <a:extLst>
              <a:ext uri="{FF2B5EF4-FFF2-40B4-BE49-F238E27FC236}">
                <a16:creationId xmlns:a16="http://schemas.microsoft.com/office/drawing/2014/main" id="{48BA5372-0211-E712-0FB0-5F3961DEFF3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56000" y="1543482"/>
            <a:ext cx="1080000" cy="1080000"/>
          </a:xfrm>
          <a:prstGeom prst="rect">
            <a:avLst/>
          </a:prstGeom>
        </p:spPr>
      </p:pic>
    </p:spTree>
    <p:extLst>
      <p:ext uri="{BB962C8B-B14F-4D97-AF65-F5344CB8AC3E}">
        <p14:creationId xmlns:p14="http://schemas.microsoft.com/office/powerpoint/2010/main" val="415310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4">
            <a:extLst>
              <a:ext uri="{FF2B5EF4-FFF2-40B4-BE49-F238E27FC236}">
                <a16:creationId xmlns:a16="http://schemas.microsoft.com/office/drawing/2014/main" id="{06D821F0-162F-621F-FD75-7AE8A2FF7A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137" y="6121057"/>
            <a:ext cx="1718444" cy="574556"/>
          </a:xfrm>
          <a:prstGeom prst="rect">
            <a:avLst/>
          </a:prstGeom>
        </p:spPr>
      </p:pic>
      <p:sp>
        <p:nvSpPr>
          <p:cNvPr id="2" name="Title 1">
            <a:extLst>
              <a:ext uri="{FF2B5EF4-FFF2-40B4-BE49-F238E27FC236}">
                <a16:creationId xmlns:a16="http://schemas.microsoft.com/office/drawing/2014/main" id="{78706E4D-9FAD-2DA4-422F-0BFD98FCE381}"/>
              </a:ext>
            </a:extLst>
          </p:cNvPr>
          <p:cNvSpPr>
            <a:spLocks noGrp="1"/>
          </p:cNvSpPr>
          <p:nvPr>
            <p:ph type="title"/>
          </p:nvPr>
        </p:nvSpPr>
        <p:spPr/>
        <p:txBody>
          <a:bodyPr/>
          <a:lstStyle/>
          <a:p>
            <a:r>
              <a:rPr lang="en-US" dirty="0"/>
              <a:t>Decision tree</a:t>
            </a:r>
          </a:p>
        </p:txBody>
      </p:sp>
      <p:pic>
        <p:nvPicPr>
          <p:cNvPr id="2050" name="Picture 2" descr="Decision tree for load balancing in Azure">
            <a:extLst>
              <a:ext uri="{FF2B5EF4-FFF2-40B4-BE49-F238E27FC236}">
                <a16:creationId xmlns:a16="http://schemas.microsoft.com/office/drawing/2014/main" id="{1C00025E-8B0D-B095-613D-32CA59B194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887" y="0"/>
            <a:ext cx="6792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800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7017-80A7-A17E-CE52-F3162E577FA0}"/>
              </a:ext>
            </a:extLst>
          </p:cNvPr>
          <p:cNvSpPr>
            <a:spLocks noGrp="1"/>
          </p:cNvSpPr>
          <p:nvPr>
            <p:ph type="title"/>
          </p:nvPr>
        </p:nvSpPr>
        <p:spPr/>
        <p:txBody>
          <a:bodyPr/>
          <a:lstStyle/>
          <a:p>
            <a:r>
              <a:rPr lang="nb-NO" dirty="0"/>
              <a:t>Azure Load Balancer</a:t>
            </a:r>
            <a:endParaRPr lang="en-US" dirty="0"/>
          </a:p>
        </p:txBody>
      </p:sp>
      <p:sp>
        <p:nvSpPr>
          <p:cNvPr id="3" name="Content Placeholder 2">
            <a:extLst>
              <a:ext uri="{FF2B5EF4-FFF2-40B4-BE49-F238E27FC236}">
                <a16:creationId xmlns:a16="http://schemas.microsoft.com/office/drawing/2014/main" id="{5CCFAA2E-B569-9AA4-8801-AE1FBDF95152}"/>
              </a:ext>
            </a:extLst>
          </p:cNvPr>
          <p:cNvSpPr>
            <a:spLocks noGrp="1"/>
          </p:cNvSpPr>
          <p:nvPr>
            <p:ph idx="1"/>
          </p:nvPr>
        </p:nvSpPr>
        <p:spPr/>
        <p:txBody>
          <a:bodyPr/>
          <a:lstStyle/>
          <a:p>
            <a:r>
              <a:rPr lang="nb-NO" dirty="0"/>
              <a:t>Regional, Level 4 (non HTTP(s))</a:t>
            </a:r>
          </a:p>
          <a:p>
            <a:r>
              <a:rPr lang="nb-NO" dirty="0"/>
              <a:t>Public and Private </a:t>
            </a:r>
          </a:p>
          <a:p>
            <a:endParaRPr lang="en-US" dirty="0"/>
          </a:p>
        </p:txBody>
      </p:sp>
      <p:pic>
        <p:nvPicPr>
          <p:cNvPr id="4" name="Graphic 3">
            <a:extLst>
              <a:ext uri="{FF2B5EF4-FFF2-40B4-BE49-F238E27FC236}">
                <a16:creationId xmlns:a16="http://schemas.microsoft.com/office/drawing/2014/main" id="{FBA1CD43-62E5-99E7-2F6F-3BF43AD325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67566" y="549517"/>
            <a:ext cx="720000" cy="720000"/>
          </a:xfrm>
          <a:prstGeom prst="rect">
            <a:avLst/>
          </a:prstGeom>
        </p:spPr>
      </p:pic>
      <p:pic>
        <p:nvPicPr>
          <p:cNvPr id="3076" name="Picture 4" descr="Diagram depicts public and internal load balancers directing traffic to web and business tiers.">
            <a:extLst>
              <a:ext uri="{FF2B5EF4-FFF2-40B4-BE49-F238E27FC236}">
                <a16:creationId xmlns:a16="http://schemas.microsoft.com/office/drawing/2014/main" id="{D8015AB4-9C4C-3985-24C9-D9C8BAC87E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1" y="2843221"/>
            <a:ext cx="8974772" cy="3065212"/>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46C47B2D-3B2C-C0EE-FD53-427DFC7BF5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3EED9E99-91E0-3734-0949-B4438F1FF0BD}"/>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222909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7017-80A7-A17E-CE52-F3162E577FA0}"/>
              </a:ext>
            </a:extLst>
          </p:cNvPr>
          <p:cNvSpPr>
            <a:spLocks noGrp="1"/>
          </p:cNvSpPr>
          <p:nvPr>
            <p:ph type="title"/>
          </p:nvPr>
        </p:nvSpPr>
        <p:spPr/>
        <p:txBody>
          <a:bodyPr/>
          <a:lstStyle/>
          <a:p>
            <a:r>
              <a:rPr lang="nb-NO" dirty="0"/>
              <a:t>Azure Load Balancer components</a:t>
            </a:r>
            <a:endParaRPr lang="en-US" dirty="0"/>
          </a:p>
        </p:txBody>
      </p:sp>
      <p:sp>
        <p:nvSpPr>
          <p:cNvPr id="3" name="Content Placeholder 2">
            <a:extLst>
              <a:ext uri="{FF2B5EF4-FFF2-40B4-BE49-F238E27FC236}">
                <a16:creationId xmlns:a16="http://schemas.microsoft.com/office/drawing/2014/main" id="{5CCFAA2E-B569-9AA4-8801-AE1FBDF95152}"/>
              </a:ext>
            </a:extLst>
          </p:cNvPr>
          <p:cNvSpPr>
            <a:spLocks noGrp="1"/>
          </p:cNvSpPr>
          <p:nvPr>
            <p:ph idx="1"/>
          </p:nvPr>
        </p:nvSpPr>
        <p:spPr>
          <a:xfrm>
            <a:off x="838200" y="1942147"/>
            <a:ext cx="4904232" cy="3910013"/>
          </a:xfrm>
        </p:spPr>
        <p:txBody>
          <a:bodyPr/>
          <a:lstStyle/>
          <a:p>
            <a:r>
              <a:rPr lang="nb-NO" dirty="0"/>
              <a:t>Frontend IP Configuration</a:t>
            </a:r>
          </a:p>
          <a:p>
            <a:r>
              <a:rPr lang="nb-NO" dirty="0"/>
              <a:t>Backend pool</a:t>
            </a:r>
          </a:p>
          <a:p>
            <a:r>
              <a:rPr lang="nb-NO" dirty="0"/>
              <a:t>Health probes</a:t>
            </a:r>
          </a:p>
          <a:p>
            <a:r>
              <a:rPr lang="nb-NO" dirty="0"/>
              <a:t>Load Balancer Rules</a:t>
            </a:r>
          </a:p>
          <a:p>
            <a:r>
              <a:rPr lang="nb-NO" dirty="0"/>
              <a:t>Outbound rules</a:t>
            </a:r>
          </a:p>
          <a:p>
            <a:pPr marL="0" indent="0">
              <a:buNone/>
            </a:pPr>
            <a:endParaRPr lang="nb-NO" dirty="0"/>
          </a:p>
          <a:p>
            <a:endParaRPr lang="nb-NO" dirty="0"/>
          </a:p>
          <a:p>
            <a:endParaRPr lang="nb-NO" dirty="0"/>
          </a:p>
          <a:p>
            <a:endParaRPr lang="en-US" dirty="0"/>
          </a:p>
        </p:txBody>
      </p:sp>
      <p:pic>
        <p:nvPicPr>
          <p:cNvPr id="4" name="Graphic 3">
            <a:extLst>
              <a:ext uri="{FF2B5EF4-FFF2-40B4-BE49-F238E27FC236}">
                <a16:creationId xmlns:a16="http://schemas.microsoft.com/office/drawing/2014/main" id="{FBA1CD43-62E5-99E7-2F6F-3BF43AD325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67566" y="549517"/>
            <a:ext cx="720000" cy="720000"/>
          </a:xfrm>
          <a:prstGeom prst="rect">
            <a:avLst/>
          </a:prstGeom>
        </p:spPr>
      </p:pic>
      <p:pic>
        <p:nvPicPr>
          <p:cNvPr id="4100" name="Picture 4" descr="Outbound rule reference diagram">
            <a:extLst>
              <a:ext uri="{FF2B5EF4-FFF2-40B4-BE49-F238E27FC236}">
                <a16:creationId xmlns:a16="http://schemas.microsoft.com/office/drawing/2014/main" id="{E843A32F-65CD-498A-2546-F0A0F3001F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7291" y="3921952"/>
            <a:ext cx="6010275" cy="1762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87A0DA0-4D7C-B1C0-30B4-9E91DDC6BC3B}"/>
              </a:ext>
            </a:extLst>
          </p:cNvPr>
          <p:cNvSpPr txBox="1"/>
          <p:nvPr/>
        </p:nvSpPr>
        <p:spPr>
          <a:xfrm>
            <a:off x="2734360" y="6492875"/>
            <a:ext cx="8417921" cy="369332"/>
          </a:xfrm>
          <a:prstGeom prst="rect">
            <a:avLst/>
          </a:prstGeom>
          <a:noFill/>
        </p:spPr>
        <p:txBody>
          <a:bodyPr wrap="square">
            <a:spAutoFit/>
          </a:bodyPr>
          <a:lstStyle/>
          <a:p>
            <a:r>
              <a:rPr lang="en-US" dirty="0"/>
              <a:t>Images are from: </a:t>
            </a:r>
            <a:r>
              <a:rPr lang="en-US" dirty="0">
                <a:hlinkClick r:id="rId6"/>
              </a:rPr>
              <a:t>https://learn.microsoft.com/en-us/azure/load-balancer/components</a:t>
            </a:r>
            <a:r>
              <a:rPr lang="en-US" dirty="0"/>
              <a:t> </a:t>
            </a:r>
          </a:p>
        </p:txBody>
      </p:sp>
      <p:pic>
        <p:nvPicPr>
          <p:cNvPr id="4104" name="Picture 8" descr="Load balancer rule reference diagram">
            <a:extLst>
              <a:ext uri="{FF2B5EF4-FFF2-40B4-BE49-F238E27FC236}">
                <a16:creationId xmlns:a16="http://schemas.microsoft.com/office/drawing/2014/main" id="{D8A622B2-4841-BD66-9486-71F00C065E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20141" y="1647825"/>
            <a:ext cx="6067425" cy="1781175"/>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C428666F-EC6A-0806-9F34-811D4E354F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37" y="6121057"/>
            <a:ext cx="1718444" cy="574556"/>
          </a:xfrm>
          <a:prstGeom prst="rect">
            <a:avLst/>
          </a:prstGeom>
        </p:spPr>
      </p:pic>
      <p:pic>
        <p:nvPicPr>
          <p:cNvPr id="7" name="Google Shape;56;p13">
            <a:extLst>
              <a:ext uri="{FF2B5EF4-FFF2-40B4-BE49-F238E27FC236}">
                <a16:creationId xmlns:a16="http://schemas.microsoft.com/office/drawing/2014/main" id="{F8658553-24A9-368B-102F-98059378FC10}"/>
              </a:ext>
            </a:extLst>
          </p:cNvPr>
          <p:cNvPicPr preferRelativeResize="0"/>
          <p:nvPr/>
        </p:nvPicPr>
        <p:blipFill>
          <a:blip r:embed="rId10">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1356989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7017-80A7-A17E-CE52-F3162E577FA0}"/>
              </a:ext>
            </a:extLst>
          </p:cNvPr>
          <p:cNvSpPr>
            <a:spLocks noGrp="1"/>
          </p:cNvSpPr>
          <p:nvPr>
            <p:ph type="title"/>
          </p:nvPr>
        </p:nvSpPr>
        <p:spPr/>
        <p:txBody>
          <a:bodyPr/>
          <a:lstStyle/>
          <a:p>
            <a:r>
              <a:rPr lang="nb-NO" dirty="0"/>
              <a:t>Azure Application Gateway</a:t>
            </a:r>
            <a:endParaRPr lang="en-US" dirty="0"/>
          </a:p>
        </p:txBody>
      </p:sp>
      <p:sp>
        <p:nvSpPr>
          <p:cNvPr id="3" name="Content Placeholder 2">
            <a:extLst>
              <a:ext uri="{FF2B5EF4-FFF2-40B4-BE49-F238E27FC236}">
                <a16:creationId xmlns:a16="http://schemas.microsoft.com/office/drawing/2014/main" id="{5CCFAA2E-B569-9AA4-8801-AE1FBDF95152}"/>
              </a:ext>
            </a:extLst>
          </p:cNvPr>
          <p:cNvSpPr>
            <a:spLocks noGrp="1"/>
          </p:cNvSpPr>
          <p:nvPr>
            <p:ph idx="1"/>
          </p:nvPr>
        </p:nvSpPr>
        <p:spPr>
          <a:xfrm>
            <a:off x="838200" y="1825625"/>
            <a:ext cx="5423611" cy="4351338"/>
          </a:xfrm>
        </p:spPr>
        <p:txBody>
          <a:bodyPr>
            <a:normAutofit fontScale="85000" lnSpcReduction="20000"/>
          </a:bodyPr>
          <a:lstStyle/>
          <a:p>
            <a:r>
              <a:rPr lang="nb-NO" dirty="0"/>
              <a:t>Regional, Level 7 - HTTP(s)</a:t>
            </a:r>
          </a:p>
          <a:p>
            <a:r>
              <a:rPr lang="en-US" b="1" dirty="0"/>
              <a:t>URL-based routing</a:t>
            </a:r>
          </a:p>
          <a:p>
            <a:r>
              <a:rPr lang="en-US" b="1" dirty="0"/>
              <a:t>Rewrite HTTP headers and URL</a:t>
            </a:r>
            <a:endParaRPr lang="nb-NO" b="1" dirty="0"/>
          </a:p>
          <a:p>
            <a:r>
              <a:rPr lang="nb-NO" dirty="0"/>
              <a:t>Autoscaling</a:t>
            </a:r>
          </a:p>
          <a:p>
            <a:r>
              <a:rPr lang="nb-NO" dirty="0"/>
              <a:t>Redirection</a:t>
            </a:r>
          </a:p>
          <a:p>
            <a:r>
              <a:rPr lang="en-US" dirty="0"/>
              <a:t>SSL offload + </a:t>
            </a:r>
            <a:r>
              <a:rPr lang="en-US" dirty="0" err="1"/>
              <a:t>mTLS</a:t>
            </a:r>
            <a:endParaRPr lang="nb-NO" dirty="0"/>
          </a:p>
          <a:p>
            <a:r>
              <a:rPr lang="nb-NO" dirty="0"/>
              <a:t>Web Application Firewall</a:t>
            </a:r>
          </a:p>
          <a:p>
            <a:r>
              <a:rPr lang="nb-NO" dirty="0"/>
              <a:t>Ingress Controller for AKS</a:t>
            </a:r>
          </a:p>
          <a:p>
            <a:r>
              <a:rPr lang="nb-NO" dirty="0"/>
              <a:t>Session affinity</a:t>
            </a:r>
          </a:p>
          <a:p>
            <a:r>
              <a:rPr lang="nb-NO" dirty="0"/>
              <a:t>Multiple-site hosting</a:t>
            </a:r>
          </a:p>
          <a:p>
            <a:r>
              <a:rPr lang="nb-NO" dirty="0"/>
              <a:t>Connection draining</a:t>
            </a:r>
          </a:p>
          <a:p>
            <a:endParaRPr lang="nb-NO" dirty="0"/>
          </a:p>
          <a:p>
            <a:endParaRPr lang="nb-NO" dirty="0"/>
          </a:p>
          <a:p>
            <a:endParaRPr lang="en-US" dirty="0"/>
          </a:p>
        </p:txBody>
      </p:sp>
      <p:pic>
        <p:nvPicPr>
          <p:cNvPr id="5" name="Graphic 4">
            <a:extLst>
              <a:ext uri="{FF2B5EF4-FFF2-40B4-BE49-F238E27FC236}">
                <a16:creationId xmlns:a16="http://schemas.microsoft.com/office/drawing/2014/main" id="{9148A6FA-DBFC-EBEF-26BD-52801A73C3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93800" y="549517"/>
            <a:ext cx="720000" cy="720000"/>
          </a:xfrm>
          <a:prstGeom prst="rect">
            <a:avLst/>
          </a:prstGeom>
        </p:spPr>
      </p:pic>
      <p:pic>
        <p:nvPicPr>
          <p:cNvPr id="5122" name="Picture 2" descr="imageURLroute">
            <a:extLst>
              <a:ext uri="{FF2B5EF4-FFF2-40B4-BE49-F238E27FC236}">
                <a16:creationId xmlns:a16="http://schemas.microsoft.com/office/drawing/2014/main" id="{97E15494-5573-02C8-D2F3-9213B600CA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176" y="2349359"/>
            <a:ext cx="4906722" cy="3005367"/>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4">
            <a:extLst>
              <a:ext uri="{FF2B5EF4-FFF2-40B4-BE49-F238E27FC236}">
                <a16:creationId xmlns:a16="http://schemas.microsoft.com/office/drawing/2014/main" id="{3B1A71E5-F6A0-5F2E-404E-C137915192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08BFD902-B8AC-6137-E695-84C7AD71A224}"/>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084295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7017-80A7-A17E-CE52-F3162E577FA0}"/>
              </a:ext>
            </a:extLst>
          </p:cNvPr>
          <p:cNvSpPr>
            <a:spLocks noGrp="1"/>
          </p:cNvSpPr>
          <p:nvPr>
            <p:ph type="title"/>
          </p:nvPr>
        </p:nvSpPr>
        <p:spPr/>
        <p:txBody>
          <a:bodyPr/>
          <a:lstStyle/>
          <a:p>
            <a:r>
              <a:rPr lang="nb-NO" dirty="0"/>
              <a:t>Azure Application Gateway components</a:t>
            </a:r>
            <a:endParaRPr lang="en-US" dirty="0"/>
          </a:p>
        </p:txBody>
      </p:sp>
      <p:sp>
        <p:nvSpPr>
          <p:cNvPr id="3" name="Content Placeholder 2">
            <a:extLst>
              <a:ext uri="{FF2B5EF4-FFF2-40B4-BE49-F238E27FC236}">
                <a16:creationId xmlns:a16="http://schemas.microsoft.com/office/drawing/2014/main" id="{5CCFAA2E-B569-9AA4-8801-AE1FBDF95152}"/>
              </a:ext>
            </a:extLst>
          </p:cNvPr>
          <p:cNvSpPr>
            <a:spLocks noGrp="1"/>
          </p:cNvSpPr>
          <p:nvPr>
            <p:ph idx="1"/>
          </p:nvPr>
        </p:nvSpPr>
        <p:spPr>
          <a:xfrm>
            <a:off x="838200" y="1825625"/>
            <a:ext cx="4479950" cy="4351338"/>
          </a:xfrm>
        </p:spPr>
        <p:txBody>
          <a:bodyPr>
            <a:normAutofit fontScale="92500" lnSpcReduction="10000"/>
          </a:bodyPr>
          <a:lstStyle/>
          <a:p>
            <a:r>
              <a:rPr lang="nb-NO" dirty="0"/>
              <a:t>Frontend IP addresses</a:t>
            </a:r>
          </a:p>
          <a:p>
            <a:pPr lvl="1"/>
            <a:r>
              <a:rPr lang="nb-NO" dirty="0"/>
              <a:t>Public</a:t>
            </a:r>
          </a:p>
          <a:p>
            <a:pPr lvl="1"/>
            <a:r>
              <a:rPr lang="nb-NO" dirty="0"/>
              <a:t>private</a:t>
            </a:r>
          </a:p>
          <a:p>
            <a:r>
              <a:rPr lang="nb-NO" dirty="0"/>
              <a:t>Listeners</a:t>
            </a:r>
          </a:p>
          <a:p>
            <a:pPr lvl="1"/>
            <a:r>
              <a:rPr lang="nb-NO" dirty="0"/>
              <a:t>Basic</a:t>
            </a:r>
          </a:p>
          <a:p>
            <a:pPr lvl="1"/>
            <a:r>
              <a:rPr lang="nb-NO" dirty="0"/>
              <a:t>Multi-site </a:t>
            </a:r>
          </a:p>
          <a:p>
            <a:r>
              <a:rPr lang="nb-NO" dirty="0"/>
              <a:t>Request routing rules</a:t>
            </a:r>
          </a:p>
          <a:p>
            <a:pPr lvl="1"/>
            <a:r>
              <a:rPr lang="nb-NO" dirty="0"/>
              <a:t>Basic</a:t>
            </a:r>
          </a:p>
          <a:p>
            <a:pPr lvl="1"/>
            <a:r>
              <a:rPr lang="nb-NO" dirty="0"/>
              <a:t>Path-based</a:t>
            </a:r>
          </a:p>
          <a:p>
            <a:r>
              <a:rPr lang="nb-NO" dirty="0"/>
              <a:t>HTTP settings</a:t>
            </a:r>
          </a:p>
          <a:p>
            <a:r>
              <a:rPr lang="nb-NO" dirty="0"/>
              <a:t>Backend pools</a:t>
            </a:r>
          </a:p>
          <a:p>
            <a:endParaRPr lang="nb-NO" dirty="0"/>
          </a:p>
          <a:p>
            <a:endParaRPr lang="en-US" dirty="0"/>
          </a:p>
        </p:txBody>
      </p:sp>
      <p:pic>
        <p:nvPicPr>
          <p:cNvPr id="5" name="Graphic 4">
            <a:extLst>
              <a:ext uri="{FF2B5EF4-FFF2-40B4-BE49-F238E27FC236}">
                <a16:creationId xmlns:a16="http://schemas.microsoft.com/office/drawing/2014/main" id="{9148A6FA-DBFC-EBEF-26BD-52801A73C3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93800" y="549517"/>
            <a:ext cx="720000" cy="720000"/>
          </a:xfrm>
          <a:prstGeom prst="rect">
            <a:avLst/>
          </a:prstGeom>
        </p:spPr>
      </p:pic>
      <p:pic>
        <p:nvPicPr>
          <p:cNvPr id="6148" name="Picture 4" descr="How an application gateway accepts a request">
            <a:extLst>
              <a:ext uri="{FF2B5EF4-FFF2-40B4-BE49-F238E27FC236}">
                <a16:creationId xmlns:a16="http://schemas.microsoft.com/office/drawing/2014/main" id="{06C61C1C-7E26-62B1-5E35-EE558EAB2C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9374" y="2655418"/>
            <a:ext cx="7792159" cy="3101644"/>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4">
            <a:extLst>
              <a:ext uri="{FF2B5EF4-FFF2-40B4-BE49-F238E27FC236}">
                <a16:creationId xmlns:a16="http://schemas.microsoft.com/office/drawing/2014/main" id="{54A9C692-BAF3-B1D3-B9B6-A5DEFAC404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5683530C-E614-DD29-E1D3-5C0C5985B9FB}"/>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53253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714F-EFB1-A303-3483-25D05340847F}"/>
              </a:ext>
            </a:extLst>
          </p:cNvPr>
          <p:cNvSpPr>
            <a:spLocks noGrp="1"/>
          </p:cNvSpPr>
          <p:nvPr>
            <p:ph type="title"/>
          </p:nvPr>
        </p:nvSpPr>
        <p:spPr/>
        <p:txBody>
          <a:bodyPr/>
          <a:lstStyle/>
          <a:p>
            <a:r>
              <a:rPr lang="nb-NO" dirty="0"/>
              <a:t>Azure Traffic Manager</a:t>
            </a:r>
            <a:endParaRPr lang="en-US" dirty="0"/>
          </a:p>
        </p:txBody>
      </p:sp>
      <p:sp>
        <p:nvSpPr>
          <p:cNvPr id="3" name="Content Placeholder 2">
            <a:extLst>
              <a:ext uri="{FF2B5EF4-FFF2-40B4-BE49-F238E27FC236}">
                <a16:creationId xmlns:a16="http://schemas.microsoft.com/office/drawing/2014/main" id="{CF7BAF1A-920E-3CAC-AE14-31B5BD35C432}"/>
              </a:ext>
            </a:extLst>
          </p:cNvPr>
          <p:cNvSpPr>
            <a:spLocks noGrp="1"/>
          </p:cNvSpPr>
          <p:nvPr>
            <p:ph idx="1"/>
          </p:nvPr>
        </p:nvSpPr>
        <p:spPr>
          <a:xfrm>
            <a:off x="838200" y="1825625"/>
            <a:ext cx="5840578" cy="4351338"/>
          </a:xfrm>
        </p:spPr>
        <p:txBody>
          <a:bodyPr>
            <a:normAutofit/>
          </a:bodyPr>
          <a:lstStyle/>
          <a:p>
            <a:r>
              <a:rPr lang="en-US" dirty="0"/>
              <a:t>Global, non-HTTP(S)</a:t>
            </a:r>
          </a:p>
          <a:p>
            <a:r>
              <a:rPr lang="en-US" dirty="0"/>
              <a:t>DNS-based traffic load balancer</a:t>
            </a:r>
          </a:p>
          <a:p>
            <a:r>
              <a:rPr lang="en-US" dirty="0"/>
              <a:t>Increase application availability</a:t>
            </a:r>
          </a:p>
          <a:p>
            <a:r>
              <a:rPr lang="en-US" dirty="0"/>
              <a:t>Improve application performance</a:t>
            </a:r>
          </a:p>
          <a:p>
            <a:r>
              <a:rPr lang="en-US" dirty="0"/>
              <a:t>Combine hybrid applications</a:t>
            </a:r>
          </a:p>
          <a:p>
            <a:r>
              <a:rPr lang="en-US" dirty="0"/>
              <a:t>Service maintenance without downtime</a:t>
            </a:r>
          </a:p>
          <a:p>
            <a:r>
              <a:rPr lang="en-US" dirty="0"/>
              <a:t>Distribute traffic for complex deployments</a:t>
            </a:r>
          </a:p>
        </p:txBody>
      </p:sp>
      <p:pic>
        <p:nvPicPr>
          <p:cNvPr id="4" name="Graphic 3">
            <a:extLst>
              <a:ext uri="{FF2B5EF4-FFF2-40B4-BE49-F238E27FC236}">
                <a16:creationId xmlns:a16="http://schemas.microsoft.com/office/drawing/2014/main" id="{858E6A69-9BF8-FB73-6FE1-86E48A89FD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87023" y="422176"/>
            <a:ext cx="720000" cy="720000"/>
          </a:xfrm>
          <a:prstGeom prst="rect">
            <a:avLst/>
          </a:prstGeom>
        </p:spPr>
      </p:pic>
      <p:pic>
        <p:nvPicPr>
          <p:cNvPr id="7172" name="Picture 4" descr="Connection establishment using Traffic Manager">
            <a:extLst>
              <a:ext uri="{FF2B5EF4-FFF2-40B4-BE49-F238E27FC236}">
                <a16:creationId xmlns:a16="http://schemas.microsoft.com/office/drawing/2014/main" id="{EC1B5619-744F-9BEE-5B86-B9CF4105EB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4981" y="1602943"/>
            <a:ext cx="6047019" cy="4651553"/>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DFF5C713-45EC-53F6-1F61-4E4644CB3E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E17D8C16-DE73-2800-B535-AF032275388C}"/>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60808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714F-EFB1-A303-3483-25D05340847F}"/>
              </a:ext>
            </a:extLst>
          </p:cNvPr>
          <p:cNvSpPr>
            <a:spLocks noGrp="1"/>
          </p:cNvSpPr>
          <p:nvPr>
            <p:ph type="title"/>
          </p:nvPr>
        </p:nvSpPr>
        <p:spPr/>
        <p:txBody>
          <a:bodyPr/>
          <a:lstStyle/>
          <a:p>
            <a:r>
              <a:rPr lang="nb-NO" dirty="0"/>
              <a:t>Priority traffic-routing method</a:t>
            </a:r>
            <a:endParaRPr lang="en-US" dirty="0"/>
          </a:p>
        </p:txBody>
      </p:sp>
      <p:sp>
        <p:nvSpPr>
          <p:cNvPr id="3" name="Content Placeholder 2">
            <a:extLst>
              <a:ext uri="{FF2B5EF4-FFF2-40B4-BE49-F238E27FC236}">
                <a16:creationId xmlns:a16="http://schemas.microsoft.com/office/drawing/2014/main" id="{CF7BAF1A-920E-3CAC-AE14-31B5BD35C432}"/>
              </a:ext>
            </a:extLst>
          </p:cNvPr>
          <p:cNvSpPr>
            <a:spLocks noGrp="1"/>
          </p:cNvSpPr>
          <p:nvPr>
            <p:ph idx="1"/>
          </p:nvPr>
        </p:nvSpPr>
        <p:spPr>
          <a:xfrm>
            <a:off x="838200" y="1825625"/>
            <a:ext cx="5840578" cy="4351338"/>
          </a:xfrm>
        </p:spPr>
        <p:txBody>
          <a:bodyPr>
            <a:normAutofit/>
          </a:bodyPr>
          <a:lstStyle/>
          <a:p>
            <a:pPr marL="0" indent="0">
              <a:buNone/>
            </a:pPr>
            <a:r>
              <a:rPr lang="en-US" b="1" dirty="0"/>
              <a:t>Use-cases:</a:t>
            </a:r>
          </a:p>
          <a:p>
            <a:r>
              <a:rPr lang="en-US" dirty="0"/>
              <a:t>DR Failover</a:t>
            </a:r>
          </a:p>
          <a:p>
            <a:endParaRPr lang="en-US" dirty="0"/>
          </a:p>
        </p:txBody>
      </p:sp>
      <p:pic>
        <p:nvPicPr>
          <p:cNvPr id="4" name="Graphic 3">
            <a:extLst>
              <a:ext uri="{FF2B5EF4-FFF2-40B4-BE49-F238E27FC236}">
                <a16:creationId xmlns:a16="http://schemas.microsoft.com/office/drawing/2014/main" id="{858E6A69-9BF8-FB73-6FE1-86E48A89FD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87023" y="422176"/>
            <a:ext cx="720000" cy="720000"/>
          </a:xfrm>
          <a:prstGeom prst="rect">
            <a:avLst/>
          </a:prstGeom>
        </p:spPr>
      </p:pic>
      <p:pic>
        <p:nvPicPr>
          <p:cNvPr id="7170" name="Picture 2" descr="Azure Traffic Manager 'Priority' traffic-routing method">
            <a:extLst>
              <a:ext uri="{FF2B5EF4-FFF2-40B4-BE49-F238E27FC236}">
                <a16:creationId xmlns:a16="http://schemas.microsoft.com/office/drawing/2014/main" id="{A917E7A7-9C27-66BE-5A48-C69A67A5F7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8000" y="1489527"/>
            <a:ext cx="6084000" cy="4680000"/>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1C5D0138-AA00-F08F-4535-F9D0822984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C5CA25C2-F779-0D45-616E-C9C38AFE4961}"/>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70569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714F-EFB1-A303-3483-25D05340847F}"/>
              </a:ext>
            </a:extLst>
          </p:cNvPr>
          <p:cNvSpPr>
            <a:spLocks noGrp="1"/>
          </p:cNvSpPr>
          <p:nvPr>
            <p:ph type="title"/>
          </p:nvPr>
        </p:nvSpPr>
        <p:spPr/>
        <p:txBody>
          <a:bodyPr/>
          <a:lstStyle/>
          <a:p>
            <a:r>
              <a:rPr lang="nb-NO" dirty="0"/>
              <a:t>Weighted traffic-routing method</a:t>
            </a:r>
            <a:endParaRPr lang="en-US" dirty="0"/>
          </a:p>
        </p:txBody>
      </p:sp>
      <p:sp>
        <p:nvSpPr>
          <p:cNvPr id="3" name="Content Placeholder 2">
            <a:extLst>
              <a:ext uri="{FF2B5EF4-FFF2-40B4-BE49-F238E27FC236}">
                <a16:creationId xmlns:a16="http://schemas.microsoft.com/office/drawing/2014/main" id="{CF7BAF1A-920E-3CAC-AE14-31B5BD35C432}"/>
              </a:ext>
            </a:extLst>
          </p:cNvPr>
          <p:cNvSpPr>
            <a:spLocks noGrp="1"/>
          </p:cNvSpPr>
          <p:nvPr>
            <p:ph idx="1"/>
          </p:nvPr>
        </p:nvSpPr>
        <p:spPr>
          <a:xfrm>
            <a:off x="838200" y="1825625"/>
            <a:ext cx="5840578" cy="4351338"/>
          </a:xfrm>
        </p:spPr>
        <p:txBody>
          <a:bodyPr>
            <a:normAutofit/>
          </a:bodyPr>
          <a:lstStyle/>
          <a:p>
            <a:endParaRPr lang="en-US" dirty="0"/>
          </a:p>
          <a:p>
            <a:endParaRPr lang="en-US" dirty="0"/>
          </a:p>
        </p:txBody>
      </p:sp>
      <p:pic>
        <p:nvPicPr>
          <p:cNvPr id="4" name="Graphic 3">
            <a:extLst>
              <a:ext uri="{FF2B5EF4-FFF2-40B4-BE49-F238E27FC236}">
                <a16:creationId xmlns:a16="http://schemas.microsoft.com/office/drawing/2014/main" id="{858E6A69-9BF8-FB73-6FE1-86E48A89FD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87023" y="422176"/>
            <a:ext cx="720000" cy="720000"/>
          </a:xfrm>
          <a:prstGeom prst="rect">
            <a:avLst/>
          </a:prstGeom>
        </p:spPr>
      </p:pic>
      <p:pic>
        <p:nvPicPr>
          <p:cNvPr id="8194" name="Picture 2" descr="Azure Traffic Manager 'Weighted' traffic-routing method">
            <a:extLst>
              <a:ext uri="{FF2B5EF4-FFF2-40B4-BE49-F238E27FC236}">
                <a16:creationId xmlns:a16="http://schemas.microsoft.com/office/drawing/2014/main" id="{99EF583C-05BB-5D99-F76F-D7A7A00494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4219" y="2178000"/>
            <a:ext cx="6084001" cy="4680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909E0D9-8CDC-C54F-FB82-E71332B102EA}"/>
              </a:ext>
            </a:extLst>
          </p:cNvPr>
          <p:cNvSpPr txBox="1">
            <a:spLocks/>
          </p:cNvSpPr>
          <p:nvPr/>
        </p:nvSpPr>
        <p:spPr>
          <a:xfrm>
            <a:off x="990600" y="1978025"/>
            <a:ext cx="584057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Use-cases:</a:t>
            </a:r>
          </a:p>
          <a:p>
            <a:r>
              <a:rPr lang="en-US" b="0" i="0" dirty="0">
                <a:solidFill>
                  <a:srgbClr val="161616"/>
                </a:solidFill>
                <a:effectLst/>
                <a:latin typeface="Segoe UI" panose="020B0502040204020203" pitchFamily="34" charset="0"/>
              </a:rPr>
              <a:t>Gradual application upgrade</a:t>
            </a:r>
          </a:p>
          <a:p>
            <a:r>
              <a:rPr lang="en-US" b="0" i="0" dirty="0">
                <a:solidFill>
                  <a:srgbClr val="161616"/>
                </a:solidFill>
                <a:effectLst/>
                <a:latin typeface="Segoe UI" panose="020B0502040204020203" pitchFamily="34" charset="0"/>
              </a:rPr>
              <a:t>Migration to Azure</a:t>
            </a:r>
          </a:p>
          <a:p>
            <a:r>
              <a:rPr lang="en-US" b="0" i="0" dirty="0">
                <a:solidFill>
                  <a:srgbClr val="161616"/>
                </a:solidFill>
                <a:effectLst/>
                <a:latin typeface="Segoe UI" panose="020B0502040204020203" pitchFamily="34" charset="0"/>
              </a:rPr>
              <a:t>Cloud-bursting for more capacity</a:t>
            </a:r>
          </a:p>
          <a:p>
            <a:endParaRPr lang="en-US" dirty="0"/>
          </a:p>
          <a:p>
            <a:endParaRPr lang="en-US" dirty="0"/>
          </a:p>
        </p:txBody>
      </p:sp>
      <p:pic>
        <p:nvPicPr>
          <p:cNvPr id="5" name="Graphic 4">
            <a:extLst>
              <a:ext uri="{FF2B5EF4-FFF2-40B4-BE49-F238E27FC236}">
                <a16:creationId xmlns:a16="http://schemas.microsoft.com/office/drawing/2014/main" id="{3E794139-F48C-611D-E701-93EDB0559A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7" name="Google Shape;56;p13">
            <a:extLst>
              <a:ext uri="{FF2B5EF4-FFF2-40B4-BE49-F238E27FC236}">
                <a16:creationId xmlns:a16="http://schemas.microsoft.com/office/drawing/2014/main" id="{F67D3EE9-531D-3E06-A7C3-17953E32DF4A}"/>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2834053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714F-EFB1-A303-3483-25D05340847F}"/>
              </a:ext>
            </a:extLst>
          </p:cNvPr>
          <p:cNvSpPr>
            <a:spLocks noGrp="1"/>
          </p:cNvSpPr>
          <p:nvPr>
            <p:ph type="title"/>
          </p:nvPr>
        </p:nvSpPr>
        <p:spPr/>
        <p:txBody>
          <a:bodyPr/>
          <a:lstStyle/>
          <a:p>
            <a:r>
              <a:rPr lang="nb-NO" dirty="0"/>
              <a:t>Performance traffic-routing method</a:t>
            </a:r>
            <a:endParaRPr lang="en-US" dirty="0"/>
          </a:p>
        </p:txBody>
      </p:sp>
      <p:sp>
        <p:nvSpPr>
          <p:cNvPr id="3" name="Content Placeholder 2">
            <a:extLst>
              <a:ext uri="{FF2B5EF4-FFF2-40B4-BE49-F238E27FC236}">
                <a16:creationId xmlns:a16="http://schemas.microsoft.com/office/drawing/2014/main" id="{CF7BAF1A-920E-3CAC-AE14-31B5BD35C432}"/>
              </a:ext>
            </a:extLst>
          </p:cNvPr>
          <p:cNvSpPr>
            <a:spLocks noGrp="1"/>
          </p:cNvSpPr>
          <p:nvPr>
            <p:ph idx="1"/>
          </p:nvPr>
        </p:nvSpPr>
        <p:spPr>
          <a:xfrm>
            <a:off x="838200" y="1825625"/>
            <a:ext cx="5840578" cy="4351338"/>
          </a:xfrm>
        </p:spPr>
        <p:txBody>
          <a:bodyPr>
            <a:normAutofit/>
          </a:bodyPr>
          <a:lstStyle/>
          <a:p>
            <a:endParaRPr lang="en-US" dirty="0"/>
          </a:p>
          <a:p>
            <a:endParaRPr lang="en-US" dirty="0"/>
          </a:p>
        </p:txBody>
      </p:sp>
      <p:pic>
        <p:nvPicPr>
          <p:cNvPr id="4" name="Graphic 3">
            <a:extLst>
              <a:ext uri="{FF2B5EF4-FFF2-40B4-BE49-F238E27FC236}">
                <a16:creationId xmlns:a16="http://schemas.microsoft.com/office/drawing/2014/main" id="{858E6A69-9BF8-FB73-6FE1-86E48A89FD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87023" y="422176"/>
            <a:ext cx="720000" cy="720000"/>
          </a:xfrm>
          <a:prstGeom prst="rect">
            <a:avLst/>
          </a:prstGeom>
        </p:spPr>
      </p:pic>
      <p:sp>
        <p:nvSpPr>
          <p:cNvPr id="6" name="Content Placeholder 2">
            <a:extLst>
              <a:ext uri="{FF2B5EF4-FFF2-40B4-BE49-F238E27FC236}">
                <a16:creationId xmlns:a16="http://schemas.microsoft.com/office/drawing/2014/main" id="{0909E0D9-8CDC-C54F-FB82-E71332B102EA}"/>
              </a:ext>
            </a:extLst>
          </p:cNvPr>
          <p:cNvSpPr txBox="1">
            <a:spLocks/>
          </p:cNvSpPr>
          <p:nvPr/>
        </p:nvSpPr>
        <p:spPr>
          <a:xfrm>
            <a:off x="990600" y="1978025"/>
            <a:ext cx="584057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Use-cases:</a:t>
            </a:r>
          </a:p>
          <a:p>
            <a:r>
              <a:rPr lang="en-US" dirty="0"/>
              <a:t>Improve application performance</a:t>
            </a:r>
            <a:endParaRPr lang="en-US" b="0" i="0" dirty="0">
              <a:solidFill>
                <a:srgbClr val="161616"/>
              </a:solidFill>
              <a:effectLst/>
              <a:latin typeface="Segoe UI" panose="020B0502040204020203" pitchFamily="34" charset="0"/>
            </a:endParaRPr>
          </a:p>
          <a:p>
            <a:endParaRPr lang="en-US" dirty="0"/>
          </a:p>
          <a:p>
            <a:endParaRPr lang="en-US" dirty="0"/>
          </a:p>
        </p:txBody>
      </p:sp>
      <p:pic>
        <p:nvPicPr>
          <p:cNvPr id="9218" name="Picture 2" descr="Azure Traffic Manager 'Performance' traffic-routing method">
            <a:extLst>
              <a:ext uri="{FF2B5EF4-FFF2-40B4-BE49-F238E27FC236}">
                <a16:creationId xmlns:a16="http://schemas.microsoft.com/office/drawing/2014/main" id="{A3D74F7B-1EF3-F0B2-3DA9-F6821FC55C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8232" y="2122284"/>
            <a:ext cx="5681768" cy="4370591"/>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1745A696-06F1-1714-9585-745E165354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7" name="Google Shape;56;p13">
            <a:extLst>
              <a:ext uri="{FF2B5EF4-FFF2-40B4-BE49-F238E27FC236}">
                <a16:creationId xmlns:a16="http://schemas.microsoft.com/office/drawing/2014/main" id="{73F2F69E-4665-F70D-0756-5B4F3028101D}"/>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253323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F5F27C85-F369-67AC-95B1-CAD35A1B9D08}"/>
              </a:ext>
            </a:extLst>
          </p:cNvPr>
          <p:cNvSpPr/>
          <p:nvPr/>
        </p:nvSpPr>
        <p:spPr>
          <a:xfrm>
            <a:off x="304800" y="4559458"/>
            <a:ext cx="4555360" cy="21556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1714F-EFB1-A303-3483-25D05340847F}"/>
              </a:ext>
            </a:extLst>
          </p:cNvPr>
          <p:cNvSpPr>
            <a:spLocks noGrp="1"/>
          </p:cNvSpPr>
          <p:nvPr>
            <p:ph type="title"/>
          </p:nvPr>
        </p:nvSpPr>
        <p:spPr/>
        <p:txBody>
          <a:bodyPr/>
          <a:lstStyle/>
          <a:p>
            <a:r>
              <a:rPr lang="en-US" dirty="0"/>
              <a:t>Nested Traffic Manager profiles</a:t>
            </a:r>
          </a:p>
        </p:txBody>
      </p:sp>
      <p:pic>
        <p:nvPicPr>
          <p:cNvPr id="4" name="Graphic 3">
            <a:extLst>
              <a:ext uri="{FF2B5EF4-FFF2-40B4-BE49-F238E27FC236}">
                <a16:creationId xmlns:a16="http://schemas.microsoft.com/office/drawing/2014/main" id="{858E6A69-9BF8-FB73-6FE1-86E48A89FD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87023" y="422176"/>
            <a:ext cx="720000" cy="720000"/>
          </a:xfrm>
          <a:prstGeom prst="rect">
            <a:avLst/>
          </a:prstGeom>
        </p:spPr>
      </p:pic>
      <p:pic>
        <p:nvPicPr>
          <p:cNvPr id="8" name="Graphic 7">
            <a:extLst>
              <a:ext uri="{FF2B5EF4-FFF2-40B4-BE49-F238E27FC236}">
                <a16:creationId xmlns:a16="http://schemas.microsoft.com/office/drawing/2014/main" id="{6EA801D9-B3E2-6928-9BA9-63D857F228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2625" y="1884244"/>
            <a:ext cx="720000" cy="720000"/>
          </a:xfrm>
          <a:prstGeom prst="rect">
            <a:avLst/>
          </a:prstGeom>
        </p:spPr>
      </p:pic>
      <p:pic>
        <p:nvPicPr>
          <p:cNvPr id="9" name="Graphic 8">
            <a:extLst>
              <a:ext uri="{FF2B5EF4-FFF2-40B4-BE49-F238E27FC236}">
                <a16:creationId xmlns:a16="http://schemas.microsoft.com/office/drawing/2014/main" id="{E6B157EE-DFA6-8471-FC35-7B89A6BFDC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10875" y="3524250"/>
            <a:ext cx="720000" cy="720000"/>
          </a:xfrm>
          <a:prstGeom prst="rect">
            <a:avLst/>
          </a:prstGeom>
        </p:spPr>
      </p:pic>
      <p:pic>
        <p:nvPicPr>
          <p:cNvPr id="10" name="Graphic 9">
            <a:extLst>
              <a:ext uri="{FF2B5EF4-FFF2-40B4-BE49-F238E27FC236}">
                <a16:creationId xmlns:a16="http://schemas.microsoft.com/office/drawing/2014/main" id="{13E90432-F68C-18F2-6323-7A3DE22CCA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3875" y="3455625"/>
            <a:ext cx="720000" cy="720000"/>
          </a:xfrm>
          <a:prstGeom prst="rect">
            <a:avLst/>
          </a:prstGeom>
        </p:spPr>
      </p:pic>
      <p:cxnSp>
        <p:nvCxnSpPr>
          <p:cNvPr id="12" name="Straight Arrow Connector 11">
            <a:extLst>
              <a:ext uri="{FF2B5EF4-FFF2-40B4-BE49-F238E27FC236}">
                <a16:creationId xmlns:a16="http://schemas.microsoft.com/office/drawing/2014/main" id="{AEB317B4-1DCC-B236-64DB-1A130783F39A}"/>
              </a:ext>
            </a:extLst>
          </p:cNvPr>
          <p:cNvCxnSpPr/>
          <p:nvPr/>
        </p:nvCxnSpPr>
        <p:spPr>
          <a:xfrm flipH="1">
            <a:off x="3238500" y="2604244"/>
            <a:ext cx="1695450" cy="920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254BE71-413A-6028-3B00-7438D4499B00}"/>
              </a:ext>
            </a:extLst>
          </p:cNvPr>
          <p:cNvCxnSpPr/>
          <p:nvPr/>
        </p:nvCxnSpPr>
        <p:spPr>
          <a:xfrm>
            <a:off x="5857875" y="2533650"/>
            <a:ext cx="2190750" cy="942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D70383F1-2158-970A-C7E5-2F41495A9B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5400" y="4635742"/>
            <a:ext cx="720000" cy="720000"/>
          </a:xfrm>
          <a:prstGeom prst="rect">
            <a:avLst/>
          </a:prstGeom>
        </p:spPr>
      </p:pic>
      <p:pic>
        <p:nvPicPr>
          <p:cNvPr id="16" name="Graphic 15">
            <a:extLst>
              <a:ext uri="{FF2B5EF4-FFF2-40B4-BE49-F238E27FC236}">
                <a16:creationId xmlns:a16="http://schemas.microsoft.com/office/drawing/2014/main" id="{362B92F9-269C-7B83-A63E-197A02D07E5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8500" y="4635742"/>
            <a:ext cx="720000" cy="720000"/>
          </a:xfrm>
          <a:prstGeom prst="rect">
            <a:avLst/>
          </a:prstGeom>
        </p:spPr>
      </p:pic>
      <p:pic>
        <p:nvPicPr>
          <p:cNvPr id="18" name="Graphic 17">
            <a:extLst>
              <a:ext uri="{FF2B5EF4-FFF2-40B4-BE49-F238E27FC236}">
                <a16:creationId xmlns:a16="http://schemas.microsoft.com/office/drawing/2014/main" id="{47052C24-9E56-9D3C-EC75-98E28D6CD7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8800" y="4635742"/>
            <a:ext cx="720000" cy="720000"/>
          </a:xfrm>
          <a:prstGeom prst="rect">
            <a:avLst/>
          </a:prstGeom>
        </p:spPr>
      </p:pic>
      <p:pic>
        <p:nvPicPr>
          <p:cNvPr id="20" name="Graphic 19">
            <a:extLst>
              <a:ext uri="{FF2B5EF4-FFF2-40B4-BE49-F238E27FC236}">
                <a16:creationId xmlns:a16="http://schemas.microsoft.com/office/drawing/2014/main" id="{9DEAA5F1-52AD-530A-C909-D17CCE50E45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5400" y="5864467"/>
            <a:ext cx="720000" cy="720000"/>
          </a:xfrm>
          <a:prstGeom prst="rect">
            <a:avLst/>
          </a:prstGeom>
        </p:spPr>
      </p:pic>
      <p:pic>
        <p:nvPicPr>
          <p:cNvPr id="23" name="Graphic 22">
            <a:extLst>
              <a:ext uri="{FF2B5EF4-FFF2-40B4-BE49-F238E27FC236}">
                <a16:creationId xmlns:a16="http://schemas.microsoft.com/office/drawing/2014/main" id="{4CDA71D0-88D2-B1DE-6D0B-4B59862770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38500" y="5864467"/>
            <a:ext cx="720000" cy="720000"/>
          </a:xfrm>
          <a:prstGeom prst="rect">
            <a:avLst/>
          </a:prstGeom>
        </p:spPr>
      </p:pic>
      <p:pic>
        <p:nvPicPr>
          <p:cNvPr id="25" name="Graphic 24">
            <a:extLst>
              <a:ext uri="{FF2B5EF4-FFF2-40B4-BE49-F238E27FC236}">
                <a16:creationId xmlns:a16="http://schemas.microsoft.com/office/drawing/2014/main" id="{16C12021-7031-AD07-7A36-D9AE00E639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48800" y="5815859"/>
            <a:ext cx="720000" cy="720000"/>
          </a:xfrm>
          <a:prstGeom prst="rect">
            <a:avLst/>
          </a:prstGeom>
        </p:spPr>
      </p:pic>
      <p:cxnSp>
        <p:nvCxnSpPr>
          <p:cNvPr id="27" name="Straight Arrow Connector 26">
            <a:extLst>
              <a:ext uri="{FF2B5EF4-FFF2-40B4-BE49-F238E27FC236}">
                <a16:creationId xmlns:a16="http://schemas.microsoft.com/office/drawing/2014/main" id="{9513B20D-ABBF-DF63-C135-436A18060DEA}"/>
              </a:ext>
            </a:extLst>
          </p:cNvPr>
          <p:cNvCxnSpPr/>
          <p:nvPr/>
        </p:nvCxnSpPr>
        <p:spPr>
          <a:xfrm flipH="1">
            <a:off x="1733550" y="4314825"/>
            <a:ext cx="447675" cy="438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1D28E6A-5DC2-034E-F923-A550EF73C2E7}"/>
              </a:ext>
            </a:extLst>
          </p:cNvPr>
          <p:cNvCxnSpPr>
            <a:cxnSpLocks/>
          </p:cNvCxnSpPr>
          <p:nvPr/>
        </p:nvCxnSpPr>
        <p:spPr>
          <a:xfrm>
            <a:off x="2830875" y="4244250"/>
            <a:ext cx="483825" cy="508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1608236-9DF9-3E57-065B-255F6FB707E6}"/>
              </a:ext>
            </a:extLst>
          </p:cNvPr>
          <p:cNvCxnSpPr/>
          <p:nvPr/>
        </p:nvCxnSpPr>
        <p:spPr>
          <a:xfrm>
            <a:off x="8863875" y="4175625"/>
            <a:ext cx="680175" cy="460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C41B8C2-6ABD-07A0-C389-1C69B88BDDFA}"/>
              </a:ext>
            </a:extLst>
          </p:cNvPr>
          <p:cNvCxnSpPr>
            <a:cxnSpLocks/>
            <a:endCxn id="25" idx="0"/>
          </p:cNvCxnSpPr>
          <p:nvPr/>
        </p:nvCxnSpPr>
        <p:spPr>
          <a:xfrm>
            <a:off x="9808800" y="5429250"/>
            <a:ext cx="0" cy="386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1F105A7-880B-823A-AC92-CF7BF0C31A97}"/>
              </a:ext>
            </a:extLst>
          </p:cNvPr>
          <p:cNvCxnSpPr>
            <a:endCxn id="20" idx="0"/>
          </p:cNvCxnSpPr>
          <p:nvPr/>
        </p:nvCxnSpPr>
        <p:spPr>
          <a:xfrm>
            <a:off x="1295400" y="5429250"/>
            <a:ext cx="0" cy="43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BBBF6B7-A760-E933-0159-8CAA7ECB646A}"/>
              </a:ext>
            </a:extLst>
          </p:cNvPr>
          <p:cNvCxnSpPr>
            <a:endCxn id="23" idx="0"/>
          </p:cNvCxnSpPr>
          <p:nvPr/>
        </p:nvCxnSpPr>
        <p:spPr>
          <a:xfrm>
            <a:off x="3598500" y="5429250"/>
            <a:ext cx="0" cy="43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2FC9CD0-FF73-997C-07DF-03A84A44FC61}"/>
              </a:ext>
            </a:extLst>
          </p:cNvPr>
          <p:cNvSpPr txBox="1"/>
          <p:nvPr/>
        </p:nvSpPr>
        <p:spPr>
          <a:xfrm>
            <a:off x="5911269" y="2019158"/>
            <a:ext cx="872355" cy="369332"/>
          </a:xfrm>
          <a:prstGeom prst="rect">
            <a:avLst/>
          </a:prstGeom>
          <a:noFill/>
        </p:spPr>
        <p:txBody>
          <a:bodyPr wrap="none" rtlCol="0">
            <a:spAutoFit/>
          </a:bodyPr>
          <a:lstStyle/>
          <a:p>
            <a:r>
              <a:rPr lang="nb-NO" dirty="0"/>
              <a:t>Priority</a:t>
            </a:r>
            <a:endParaRPr lang="en-US" dirty="0"/>
          </a:p>
        </p:txBody>
      </p:sp>
      <p:sp>
        <p:nvSpPr>
          <p:cNvPr id="43" name="TextBox 42">
            <a:extLst>
              <a:ext uri="{FF2B5EF4-FFF2-40B4-BE49-F238E27FC236}">
                <a16:creationId xmlns:a16="http://schemas.microsoft.com/office/drawing/2014/main" id="{4D61E803-42AD-DE74-A62C-01BF1C0BF286}"/>
              </a:ext>
            </a:extLst>
          </p:cNvPr>
          <p:cNvSpPr txBox="1"/>
          <p:nvPr/>
        </p:nvSpPr>
        <p:spPr>
          <a:xfrm>
            <a:off x="3935382" y="2733280"/>
            <a:ext cx="301686" cy="369332"/>
          </a:xfrm>
          <a:prstGeom prst="rect">
            <a:avLst/>
          </a:prstGeom>
          <a:noFill/>
        </p:spPr>
        <p:txBody>
          <a:bodyPr wrap="none" rtlCol="0">
            <a:spAutoFit/>
          </a:bodyPr>
          <a:lstStyle/>
          <a:p>
            <a:r>
              <a:rPr lang="nb-NO" dirty="0"/>
              <a:t>1</a:t>
            </a:r>
            <a:endParaRPr lang="en-US" dirty="0"/>
          </a:p>
        </p:txBody>
      </p:sp>
      <p:sp>
        <p:nvSpPr>
          <p:cNvPr id="44" name="TextBox 43">
            <a:extLst>
              <a:ext uri="{FF2B5EF4-FFF2-40B4-BE49-F238E27FC236}">
                <a16:creationId xmlns:a16="http://schemas.microsoft.com/office/drawing/2014/main" id="{1551AB2D-F7C4-00CA-EF0F-408C728BEFF1}"/>
              </a:ext>
            </a:extLst>
          </p:cNvPr>
          <p:cNvSpPr txBox="1"/>
          <p:nvPr/>
        </p:nvSpPr>
        <p:spPr>
          <a:xfrm>
            <a:off x="6904068" y="2682614"/>
            <a:ext cx="301686" cy="369332"/>
          </a:xfrm>
          <a:prstGeom prst="rect">
            <a:avLst/>
          </a:prstGeom>
          <a:noFill/>
        </p:spPr>
        <p:txBody>
          <a:bodyPr wrap="none" rtlCol="0">
            <a:spAutoFit/>
          </a:bodyPr>
          <a:lstStyle/>
          <a:p>
            <a:r>
              <a:rPr lang="nb-NO" dirty="0"/>
              <a:t>2</a:t>
            </a:r>
            <a:endParaRPr lang="en-US" dirty="0"/>
          </a:p>
        </p:txBody>
      </p:sp>
      <p:sp>
        <p:nvSpPr>
          <p:cNvPr id="45" name="TextBox 44">
            <a:extLst>
              <a:ext uri="{FF2B5EF4-FFF2-40B4-BE49-F238E27FC236}">
                <a16:creationId xmlns:a16="http://schemas.microsoft.com/office/drawing/2014/main" id="{DD60A33C-EA12-850B-3D3B-F64A2DD7BDC4}"/>
              </a:ext>
            </a:extLst>
          </p:cNvPr>
          <p:cNvSpPr txBox="1"/>
          <p:nvPr/>
        </p:nvSpPr>
        <p:spPr>
          <a:xfrm>
            <a:off x="2830875" y="3699584"/>
            <a:ext cx="1090107" cy="369332"/>
          </a:xfrm>
          <a:prstGeom prst="rect">
            <a:avLst/>
          </a:prstGeom>
          <a:noFill/>
        </p:spPr>
        <p:txBody>
          <a:bodyPr wrap="none" rtlCol="0">
            <a:spAutoFit/>
          </a:bodyPr>
          <a:lstStyle/>
          <a:p>
            <a:r>
              <a:rPr lang="nb-NO" dirty="0"/>
              <a:t>Weighted</a:t>
            </a:r>
            <a:endParaRPr lang="en-US" dirty="0"/>
          </a:p>
        </p:txBody>
      </p:sp>
      <p:sp>
        <p:nvSpPr>
          <p:cNvPr id="46" name="TextBox 45">
            <a:extLst>
              <a:ext uri="{FF2B5EF4-FFF2-40B4-BE49-F238E27FC236}">
                <a16:creationId xmlns:a16="http://schemas.microsoft.com/office/drawing/2014/main" id="{F6E716FE-3E62-655C-4BB0-A97939E8E8EB}"/>
              </a:ext>
            </a:extLst>
          </p:cNvPr>
          <p:cNvSpPr txBox="1"/>
          <p:nvPr/>
        </p:nvSpPr>
        <p:spPr>
          <a:xfrm>
            <a:off x="1543632" y="4192902"/>
            <a:ext cx="418704" cy="369332"/>
          </a:xfrm>
          <a:prstGeom prst="rect">
            <a:avLst/>
          </a:prstGeom>
          <a:noFill/>
        </p:spPr>
        <p:txBody>
          <a:bodyPr wrap="none" rtlCol="0">
            <a:spAutoFit/>
          </a:bodyPr>
          <a:lstStyle/>
          <a:p>
            <a:r>
              <a:rPr lang="nb-NO" dirty="0"/>
              <a:t>10</a:t>
            </a:r>
            <a:endParaRPr lang="en-US" dirty="0"/>
          </a:p>
        </p:txBody>
      </p:sp>
      <p:sp>
        <p:nvSpPr>
          <p:cNvPr id="47" name="TextBox 46">
            <a:extLst>
              <a:ext uri="{FF2B5EF4-FFF2-40B4-BE49-F238E27FC236}">
                <a16:creationId xmlns:a16="http://schemas.microsoft.com/office/drawing/2014/main" id="{52F08105-3A54-F681-E21A-890A2C8C421A}"/>
              </a:ext>
            </a:extLst>
          </p:cNvPr>
          <p:cNvSpPr txBox="1"/>
          <p:nvPr/>
        </p:nvSpPr>
        <p:spPr>
          <a:xfrm>
            <a:off x="3036048" y="4190126"/>
            <a:ext cx="418704" cy="369332"/>
          </a:xfrm>
          <a:prstGeom prst="rect">
            <a:avLst/>
          </a:prstGeom>
          <a:noFill/>
        </p:spPr>
        <p:txBody>
          <a:bodyPr wrap="none" rtlCol="0">
            <a:spAutoFit/>
          </a:bodyPr>
          <a:lstStyle/>
          <a:p>
            <a:r>
              <a:rPr lang="nb-NO" dirty="0"/>
              <a:t>90</a:t>
            </a:r>
            <a:endParaRPr lang="en-US" dirty="0"/>
          </a:p>
        </p:txBody>
      </p:sp>
      <p:sp>
        <p:nvSpPr>
          <p:cNvPr id="49" name="TextBox 48">
            <a:extLst>
              <a:ext uri="{FF2B5EF4-FFF2-40B4-BE49-F238E27FC236}">
                <a16:creationId xmlns:a16="http://schemas.microsoft.com/office/drawing/2014/main" id="{029AA05F-1EE4-97BA-8163-8CE74955F313}"/>
              </a:ext>
            </a:extLst>
          </p:cNvPr>
          <p:cNvSpPr txBox="1"/>
          <p:nvPr/>
        </p:nvSpPr>
        <p:spPr>
          <a:xfrm>
            <a:off x="8904104" y="3612989"/>
            <a:ext cx="1090107" cy="369332"/>
          </a:xfrm>
          <a:prstGeom prst="rect">
            <a:avLst/>
          </a:prstGeom>
          <a:noFill/>
        </p:spPr>
        <p:txBody>
          <a:bodyPr wrap="none" rtlCol="0">
            <a:spAutoFit/>
          </a:bodyPr>
          <a:lstStyle/>
          <a:p>
            <a:r>
              <a:rPr lang="nb-NO" dirty="0"/>
              <a:t>Weighted</a:t>
            </a:r>
            <a:endParaRPr lang="en-US" dirty="0"/>
          </a:p>
        </p:txBody>
      </p:sp>
      <p:sp>
        <p:nvSpPr>
          <p:cNvPr id="50" name="TextBox 49">
            <a:extLst>
              <a:ext uri="{FF2B5EF4-FFF2-40B4-BE49-F238E27FC236}">
                <a16:creationId xmlns:a16="http://schemas.microsoft.com/office/drawing/2014/main" id="{C64C98F5-5A29-5FA0-889B-73E7A916A46B}"/>
              </a:ext>
            </a:extLst>
          </p:cNvPr>
          <p:cNvSpPr txBox="1"/>
          <p:nvPr/>
        </p:nvSpPr>
        <p:spPr>
          <a:xfrm>
            <a:off x="9207369" y="4123237"/>
            <a:ext cx="535724" cy="369332"/>
          </a:xfrm>
          <a:prstGeom prst="rect">
            <a:avLst/>
          </a:prstGeom>
          <a:noFill/>
        </p:spPr>
        <p:txBody>
          <a:bodyPr wrap="none" rtlCol="0">
            <a:spAutoFit/>
          </a:bodyPr>
          <a:lstStyle/>
          <a:p>
            <a:r>
              <a:rPr lang="nb-NO" dirty="0"/>
              <a:t>100</a:t>
            </a:r>
            <a:endParaRPr lang="en-US" dirty="0"/>
          </a:p>
        </p:txBody>
      </p:sp>
      <p:sp>
        <p:nvSpPr>
          <p:cNvPr id="51" name="TextBox 50">
            <a:extLst>
              <a:ext uri="{FF2B5EF4-FFF2-40B4-BE49-F238E27FC236}">
                <a16:creationId xmlns:a16="http://schemas.microsoft.com/office/drawing/2014/main" id="{3F5B6AA3-9BB4-842F-5F19-9C998FCA735E}"/>
              </a:ext>
            </a:extLst>
          </p:cNvPr>
          <p:cNvSpPr txBox="1"/>
          <p:nvPr/>
        </p:nvSpPr>
        <p:spPr>
          <a:xfrm>
            <a:off x="1692171" y="6039801"/>
            <a:ext cx="726930" cy="369332"/>
          </a:xfrm>
          <a:prstGeom prst="rect">
            <a:avLst/>
          </a:prstGeom>
          <a:noFill/>
        </p:spPr>
        <p:txBody>
          <a:bodyPr wrap="none" rtlCol="0">
            <a:spAutoFit/>
          </a:bodyPr>
          <a:lstStyle/>
          <a:p>
            <a:r>
              <a:rPr lang="nb-NO" dirty="0"/>
              <a:t>vNext</a:t>
            </a:r>
            <a:endParaRPr lang="en-US" dirty="0"/>
          </a:p>
        </p:txBody>
      </p:sp>
      <p:sp>
        <p:nvSpPr>
          <p:cNvPr id="52" name="TextBox 51">
            <a:extLst>
              <a:ext uri="{FF2B5EF4-FFF2-40B4-BE49-F238E27FC236}">
                <a16:creationId xmlns:a16="http://schemas.microsoft.com/office/drawing/2014/main" id="{88E96A2D-D0DA-AD5F-C3CE-A441F74B6A3B}"/>
              </a:ext>
            </a:extLst>
          </p:cNvPr>
          <p:cNvSpPr txBox="1"/>
          <p:nvPr/>
        </p:nvSpPr>
        <p:spPr>
          <a:xfrm>
            <a:off x="4002201" y="6039801"/>
            <a:ext cx="762709" cy="369332"/>
          </a:xfrm>
          <a:prstGeom prst="rect">
            <a:avLst/>
          </a:prstGeom>
          <a:noFill/>
        </p:spPr>
        <p:txBody>
          <a:bodyPr wrap="none" rtlCol="0">
            <a:spAutoFit/>
          </a:bodyPr>
          <a:lstStyle/>
          <a:p>
            <a:r>
              <a:rPr lang="nb-NO" dirty="0"/>
              <a:t>Active</a:t>
            </a:r>
            <a:endParaRPr lang="en-US" dirty="0"/>
          </a:p>
        </p:txBody>
      </p:sp>
      <p:sp>
        <p:nvSpPr>
          <p:cNvPr id="53" name="TextBox 52">
            <a:extLst>
              <a:ext uri="{FF2B5EF4-FFF2-40B4-BE49-F238E27FC236}">
                <a16:creationId xmlns:a16="http://schemas.microsoft.com/office/drawing/2014/main" id="{A3407188-F101-5D04-1457-FF9A0031D07A}"/>
              </a:ext>
            </a:extLst>
          </p:cNvPr>
          <p:cNvSpPr txBox="1"/>
          <p:nvPr/>
        </p:nvSpPr>
        <p:spPr>
          <a:xfrm>
            <a:off x="10267145" y="5991193"/>
            <a:ext cx="762709" cy="369332"/>
          </a:xfrm>
          <a:prstGeom prst="rect">
            <a:avLst/>
          </a:prstGeom>
          <a:noFill/>
        </p:spPr>
        <p:txBody>
          <a:bodyPr wrap="none" rtlCol="0">
            <a:spAutoFit/>
          </a:bodyPr>
          <a:lstStyle/>
          <a:p>
            <a:r>
              <a:rPr lang="nb-NO" dirty="0"/>
              <a:t>Active</a:t>
            </a:r>
            <a:endParaRPr lang="en-US" dirty="0"/>
          </a:p>
        </p:txBody>
      </p:sp>
      <p:sp>
        <p:nvSpPr>
          <p:cNvPr id="55" name="Rectangle 54">
            <a:extLst>
              <a:ext uri="{FF2B5EF4-FFF2-40B4-BE49-F238E27FC236}">
                <a16:creationId xmlns:a16="http://schemas.microsoft.com/office/drawing/2014/main" id="{5FDAEA71-A32A-3E33-1A9C-B263256B821B}"/>
              </a:ext>
            </a:extLst>
          </p:cNvPr>
          <p:cNvSpPr/>
          <p:nvPr/>
        </p:nvSpPr>
        <p:spPr>
          <a:xfrm>
            <a:off x="7171120" y="4544957"/>
            <a:ext cx="4555360" cy="21556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201AF32F-0828-1ABC-47AF-E7B836787049}"/>
              </a:ext>
            </a:extLst>
          </p:cNvPr>
          <p:cNvSpPr txBox="1"/>
          <p:nvPr/>
        </p:nvSpPr>
        <p:spPr>
          <a:xfrm>
            <a:off x="3979244" y="4570413"/>
            <a:ext cx="909993" cy="646331"/>
          </a:xfrm>
          <a:prstGeom prst="rect">
            <a:avLst/>
          </a:prstGeom>
          <a:noFill/>
        </p:spPr>
        <p:txBody>
          <a:bodyPr wrap="none" rtlCol="0">
            <a:spAutoFit/>
          </a:bodyPr>
          <a:lstStyle/>
          <a:p>
            <a:r>
              <a:rPr lang="nb-NO" dirty="0"/>
              <a:t>Norway</a:t>
            </a:r>
          </a:p>
          <a:p>
            <a:r>
              <a:rPr lang="nb-NO" dirty="0"/>
              <a:t>East</a:t>
            </a:r>
            <a:endParaRPr lang="en-US" dirty="0"/>
          </a:p>
        </p:txBody>
      </p:sp>
      <p:sp>
        <p:nvSpPr>
          <p:cNvPr id="57" name="TextBox 56">
            <a:extLst>
              <a:ext uri="{FF2B5EF4-FFF2-40B4-BE49-F238E27FC236}">
                <a16:creationId xmlns:a16="http://schemas.microsoft.com/office/drawing/2014/main" id="{40679574-BAD2-C03F-54F2-7F8E876A0768}"/>
              </a:ext>
            </a:extLst>
          </p:cNvPr>
          <p:cNvSpPr txBox="1"/>
          <p:nvPr/>
        </p:nvSpPr>
        <p:spPr>
          <a:xfrm>
            <a:off x="7205754" y="4524050"/>
            <a:ext cx="854208" cy="646331"/>
          </a:xfrm>
          <a:prstGeom prst="rect">
            <a:avLst/>
          </a:prstGeom>
          <a:noFill/>
        </p:spPr>
        <p:txBody>
          <a:bodyPr wrap="none" rtlCol="0">
            <a:spAutoFit/>
          </a:bodyPr>
          <a:lstStyle/>
          <a:p>
            <a:r>
              <a:rPr lang="nb-NO" dirty="0"/>
              <a:t>West</a:t>
            </a:r>
          </a:p>
          <a:p>
            <a:r>
              <a:rPr lang="nb-NO" dirty="0"/>
              <a:t>Europe</a:t>
            </a:r>
            <a:endParaRPr lang="en-US" dirty="0"/>
          </a:p>
        </p:txBody>
      </p:sp>
    </p:spTree>
    <p:extLst>
      <p:ext uri="{BB962C8B-B14F-4D97-AF65-F5344CB8AC3E}">
        <p14:creationId xmlns:p14="http://schemas.microsoft.com/office/powerpoint/2010/main" val="124543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a:t>AKS workshops roadmap:</a:t>
            </a:r>
          </a:p>
          <a:p>
            <a:r>
              <a:rPr lang="en-US" dirty="0"/>
              <a:t>[x] 2021-2022 - AKS workshops 6 out of 8</a:t>
            </a:r>
          </a:p>
          <a:p>
            <a:r>
              <a:rPr lang="en-US" dirty="0"/>
              <a:t>[x] Automate workload provisioning with Azure DevOps</a:t>
            </a:r>
          </a:p>
          <a:p>
            <a:r>
              <a:rPr lang="en-US" b="1" dirty="0"/>
              <a:t>[  ] Load-balancing options on Azure</a:t>
            </a:r>
          </a:p>
          <a:p>
            <a:r>
              <a:rPr lang="en-US" dirty="0"/>
              <a:t>[  ] Automate Domains and SSL certificates management on Azure</a:t>
            </a:r>
          </a:p>
          <a:p>
            <a:r>
              <a:rPr lang="en-US" dirty="0"/>
              <a:t>[  ] Working with Azure Landing Zones</a:t>
            </a:r>
          </a:p>
          <a:p>
            <a:r>
              <a:rPr lang="en-US" dirty="0"/>
              <a:t>[  ] Working with Azure Container Apps</a:t>
            </a:r>
          </a:p>
          <a:p>
            <a:r>
              <a:rPr lang="en-US" dirty="0"/>
              <a:t>[  ] Azure API Management 101</a:t>
            </a:r>
          </a:p>
          <a:p>
            <a:r>
              <a:rPr lang="en-US" dirty="0"/>
              <a:t>[  ] Security in AKS</a:t>
            </a:r>
          </a:p>
          <a:p>
            <a:r>
              <a:rPr lang="en-US" dirty="0"/>
              <a:t>“regular” events - very unlikely </a:t>
            </a:r>
            <a:r>
              <a:rPr lang="en-US" dirty="0">
                <a:sym typeface="Wingdings" panose="05000000000000000000" pitchFamily="2" charset="2"/>
              </a:rPr>
              <a:t>, but ping me if you have interesting topic to present</a:t>
            </a: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714F-EFB1-A303-3483-25D05340847F}"/>
              </a:ext>
            </a:extLst>
          </p:cNvPr>
          <p:cNvSpPr>
            <a:spLocks noGrp="1"/>
          </p:cNvSpPr>
          <p:nvPr>
            <p:ph type="title"/>
          </p:nvPr>
        </p:nvSpPr>
        <p:spPr/>
        <p:txBody>
          <a:bodyPr/>
          <a:lstStyle/>
          <a:p>
            <a:r>
              <a:rPr lang="nb-NO" dirty="0"/>
              <a:t>Azure Front Door</a:t>
            </a:r>
            <a:endParaRPr lang="en-US" dirty="0"/>
          </a:p>
        </p:txBody>
      </p:sp>
      <p:sp>
        <p:nvSpPr>
          <p:cNvPr id="3" name="Content Placeholder 2">
            <a:extLst>
              <a:ext uri="{FF2B5EF4-FFF2-40B4-BE49-F238E27FC236}">
                <a16:creationId xmlns:a16="http://schemas.microsoft.com/office/drawing/2014/main" id="{CF7BAF1A-920E-3CAC-AE14-31B5BD35C432}"/>
              </a:ext>
            </a:extLst>
          </p:cNvPr>
          <p:cNvSpPr>
            <a:spLocks noGrp="1"/>
          </p:cNvSpPr>
          <p:nvPr>
            <p:ph idx="1"/>
          </p:nvPr>
        </p:nvSpPr>
        <p:spPr>
          <a:xfrm>
            <a:off x="838200" y="1825625"/>
            <a:ext cx="5840578" cy="4351338"/>
          </a:xfrm>
        </p:spPr>
        <p:txBody>
          <a:bodyPr>
            <a:normAutofit/>
          </a:bodyPr>
          <a:lstStyle/>
          <a:p>
            <a:r>
              <a:rPr lang="en-US" dirty="0"/>
              <a:t>Global, HTTP(S)</a:t>
            </a:r>
          </a:p>
          <a:p>
            <a:r>
              <a:rPr lang="en-US" dirty="0"/>
              <a:t>Deliver your app and content globally</a:t>
            </a:r>
          </a:p>
          <a:p>
            <a:r>
              <a:rPr lang="en-US" dirty="0"/>
              <a:t>Accelerate application performance</a:t>
            </a:r>
          </a:p>
          <a:p>
            <a:r>
              <a:rPr lang="en-US" dirty="0"/>
              <a:t>Terminate SSL offload</a:t>
            </a:r>
          </a:p>
          <a:p>
            <a:r>
              <a:rPr lang="en-US" dirty="0"/>
              <a:t>Integrated certificate management</a:t>
            </a:r>
          </a:p>
          <a:p>
            <a:r>
              <a:rPr lang="en-US" dirty="0"/>
              <a:t>Custom domains</a:t>
            </a:r>
          </a:p>
          <a:p>
            <a:r>
              <a:rPr lang="en-US" dirty="0"/>
              <a:t>Security</a:t>
            </a:r>
          </a:p>
          <a:p>
            <a:pPr lvl="1"/>
            <a:r>
              <a:rPr lang="en-US" dirty="0"/>
              <a:t>WAF</a:t>
            </a:r>
          </a:p>
          <a:p>
            <a:pPr lvl="1"/>
            <a:r>
              <a:rPr lang="en-US" dirty="0"/>
              <a:t>Private Link</a:t>
            </a:r>
          </a:p>
          <a:p>
            <a:endParaRPr lang="en-US" dirty="0"/>
          </a:p>
        </p:txBody>
      </p:sp>
      <p:pic>
        <p:nvPicPr>
          <p:cNvPr id="5" name="Graphic 4">
            <a:extLst>
              <a:ext uri="{FF2B5EF4-FFF2-40B4-BE49-F238E27FC236}">
                <a16:creationId xmlns:a16="http://schemas.microsoft.com/office/drawing/2014/main" id="{13D67524-EB64-5D50-FBF0-EB5B9172C0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93800" y="439201"/>
            <a:ext cx="720000" cy="720000"/>
          </a:xfrm>
          <a:prstGeom prst="rect">
            <a:avLst/>
          </a:prstGeom>
        </p:spPr>
      </p:pic>
      <p:pic>
        <p:nvPicPr>
          <p:cNvPr id="11266" name="Picture 2" descr="Diagram of Azure Front Door routing user traffic to endpoints.">
            <a:extLst>
              <a:ext uri="{FF2B5EF4-FFF2-40B4-BE49-F238E27FC236}">
                <a16:creationId xmlns:a16="http://schemas.microsoft.com/office/drawing/2014/main" id="{EB7E25D6-476A-29B9-C911-84BB467890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1300" y="1444625"/>
            <a:ext cx="4762500" cy="504825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4">
            <a:extLst>
              <a:ext uri="{FF2B5EF4-FFF2-40B4-BE49-F238E27FC236}">
                <a16:creationId xmlns:a16="http://schemas.microsoft.com/office/drawing/2014/main" id="{9B229BE9-3178-6E22-E1C1-10CAAFED9F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76660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714F-EFB1-A303-3483-25D05340847F}"/>
              </a:ext>
            </a:extLst>
          </p:cNvPr>
          <p:cNvSpPr>
            <a:spLocks noGrp="1"/>
          </p:cNvSpPr>
          <p:nvPr>
            <p:ph type="title"/>
          </p:nvPr>
        </p:nvSpPr>
        <p:spPr/>
        <p:txBody>
          <a:bodyPr/>
          <a:lstStyle/>
          <a:p>
            <a:r>
              <a:rPr lang="nb-NO" dirty="0"/>
              <a:t>Azure Front Door components</a:t>
            </a:r>
            <a:endParaRPr lang="en-US" dirty="0"/>
          </a:p>
        </p:txBody>
      </p:sp>
      <p:sp>
        <p:nvSpPr>
          <p:cNvPr id="3" name="Content Placeholder 2">
            <a:extLst>
              <a:ext uri="{FF2B5EF4-FFF2-40B4-BE49-F238E27FC236}">
                <a16:creationId xmlns:a16="http://schemas.microsoft.com/office/drawing/2014/main" id="{CF7BAF1A-920E-3CAC-AE14-31B5BD35C432}"/>
              </a:ext>
            </a:extLst>
          </p:cNvPr>
          <p:cNvSpPr>
            <a:spLocks noGrp="1"/>
          </p:cNvSpPr>
          <p:nvPr>
            <p:ph idx="1"/>
          </p:nvPr>
        </p:nvSpPr>
        <p:spPr>
          <a:xfrm>
            <a:off x="838200" y="1825625"/>
            <a:ext cx="5840578" cy="4351338"/>
          </a:xfrm>
        </p:spPr>
        <p:txBody>
          <a:bodyPr>
            <a:normAutofit/>
          </a:bodyPr>
          <a:lstStyle/>
          <a:p>
            <a:r>
              <a:rPr lang="en-US" b="1" dirty="0"/>
              <a:t>Endpoints</a:t>
            </a:r>
          </a:p>
          <a:p>
            <a:r>
              <a:rPr lang="en-US" b="1" dirty="0"/>
              <a:t>Origins and origin groups</a:t>
            </a:r>
          </a:p>
          <a:p>
            <a:r>
              <a:rPr lang="en-US" b="1" dirty="0"/>
              <a:t>Routing</a:t>
            </a:r>
          </a:p>
          <a:p>
            <a:r>
              <a:rPr lang="en-US" dirty="0"/>
              <a:t>Rules </a:t>
            </a:r>
          </a:p>
          <a:p>
            <a:pPr lvl="1"/>
            <a:endParaRPr lang="en-US" dirty="0"/>
          </a:p>
          <a:p>
            <a:pPr marL="0" indent="0">
              <a:buNone/>
            </a:pPr>
            <a:endParaRPr lang="en-US" dirty="0"/>
          </a:p>
        </p:txBody>
      </p:sp>
      <p:pic>
        <p:nvPicPr>
          <p:cNvPr id="5" name="Graphic 4">
            <a:extLst>
              <a:ext uri="{FF2B5EF4-FFF2-40B4-BE49-F238E27FC236}">
                <a16:creationId xmlns:a16="http://schemas.microsoft.com/office/drawing/2014/main" id="{13D67524-EB64-5D50-FBF0-EB5B9172C0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93800" y="439201"/>
            <a:ext cx="720000" cy="720000"/>
          </a:xfrm>
          <a:prstGeom prst="rect">
            <a:avLst/>
          </a:prstGeom>
        </p:spPr>
      </p:pic>
      <p:pic>
        <p:nvPicPr>
          <p:cNvPr id="12290" name="Picture 2" descr="Diagram that shows the Front Door routing architecture, including each step and decision point.">
            <a:extLst>
              <a:ext uri="{FF2B5EF4-FFF2-40B4-BE49-F238E27FC236}">
                <a16:creationId xmlns:a16="http://schemas.microsoft.com/office/drawing/2014/main" id="{1240C342-1110-37B1-9C98-DF5ED39F33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8500" y="1825625"/>
            <a:ext cx="2495550" cy="432435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4">
            <a:extLst>
              <a:ext uri="{FF2B5EF4-FFF2-40B4-BE49-F238E27FC236}">
                <a16:creationId xmlns:a16="http://schemas.microsoft.com/office/drawing/2014/main" id="{569E2EE5-5E01-29E6-FE30-5A5F3005E0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A8808457-ADB1-62DA-9F01-35758E34D87B}"/>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2500350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28AE-2B3A-38F3-6F92-9810FA44A0BF}"/>
              </a:ext>
            </a:extLst>
          </p:cNvPr>
          <p:cNvSpPr>
            <a:spLocks noGrp="1"/>
          </p:cNvSpPr>
          <p:nvPr>
            <p:ph type="title"/>
          </p:nvPr>
        </p:nvSpPr>
        <p:spPr/>
        <p:txBody>
          <a:bodyPr/>
          <a:lstStyle/>
          <a:p>
            <a:r>
              <a:rPr lang="nb-NO" dirty="0"/>
              <a:t>Combile Load Balancers</a:t>
            </a:r>
            <a:endParaRPr lang="en-US" dirty="0"/>
          </a:p>
        </p:txBody>
      </p:sp>
      <p:sp>
        <p:nvSpPr>
          <p:cNvPr id="3" name="Content Placeholder 2">
            <a:extLst>
              <a:ext uri="{FF2B5EF4-FFF2-40B4-BE49-F238E27FC236}">
                <a16:creationId xmlns:a16="http://schemas.microsoft.com/office/drawing/2014/main" id="{4EB0E0BC-09D5-607C-969E-7E3D9ACC1C3C}"/>
              </a:ext>
            </a:extLst>
          </p:cNvPr>
          <p:cNvSpPr>
            <a:spLocks noGrp="1"/>
          </p:cNvSpPr>
          <p:nvPr>
            <p:ph idx="1"/>
          </p:nvPr>
        </p:nvSpPr>
        <p:spPr>
          <a:xfrm>
            <a:off x="619125" y="1882775"/>
            <a:ext cx="4591050" cy="3879850"/>
          </a:xfrm>
        </p:spPr>
        <p:txBody>
          <a:bodyPr/>
          <a:lstStyle/>
          <a:p>
            <a:pPr marL="0" indent="0">
              <a:buNone/>
            </a:pPr>
            <a:r>
              <a:rPr lang="en-US" dirty="0">
                <a:hlinkClick r:id="rId2"/>
              </a:rPr>
              <a:t>Multi-region load balancing with Traffic Manager and Application Gateway</a:t>
            </a:r>
            <a:endParaRPr lang="en-US" dirty="0"/>
          </a:p>
        </p:txBody>
      </p:sp>
      <p:pic>
        <p:nvPicPr>
          <p:cNvPr id="13314" name="Picture 2" descr="Diagram showing multi-region load balancing with Application Gateway and Traffic Manager.">
            <a:extLst>
              <a:ext uri="{FF2B5EF4-FFF2-40B4-BE49-F238E27FC236}">
                <a16:creationId xmlns:a16="http://schemas.microsoft.com/office/drawing/2014/main" id="{B4F67A9D-664E-A901-4CCE-79976B244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725" y="1351975"/>
            <a:ext cx="6413500" cy="5506025"/>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4">
            <a:extLst>
              <a:ext uri="{FF2B5EF4-FFF2-40B4-BE49-F238E27FC236}">
                <a16:creationId xmlns:a16="http://schemas.microsoft.com/office/drawing/2014/main" id="{D80445A5-F827-618B-C0BA-F522D40EAD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164549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28AE-2B3A-38F3-6F92-9810FA44A0BF}"/>
              </a:ext>
            </a:extLst>
          </p:cNvPr>
          <p:cNvSpPr>
            <a:spLocks noGrp="1"/>
          </p:cNvSpPr>
          <p:nvPr>
            <p:ph type="title"/>
          </p:nvPr>
        </p:nvSpPr>
        <p:spPr/>
        <p:txBody>
          <a:bodyPr/>
          <a:lstStyle/>
          <a:p>
            <a:r>
              <a:rPr lang="nb-NO" dirty="0"/>
              <a:t>Combile Load Balancers</a:t>
            </a:r>
            <a:endParaRPr lang="en-US" dirty="0"/>
          </a:p>
        </p:txBody>
      </p:sp>
      <p:sp>
        <p:nvSpPr>
          <p:cNvPr id="3" name="Content Placeholder 2">
            <a:extLst>
              <a:ext uri="{FF2B5EF4-FFF2-40B4-BE49-F238E27FC236}">
                <a16:creationId xmlns:a16="http://schemas.microsoft.com/office/drawing/2014/main" id="{4EB0E0BC-09D5-607C-969E-7E3D9ACC1C3C}"/>
              </a:ext>
            </a:extLst>
          </p:cNvPr>
          <p:cNvSpPr>
            <a:spLocks noGrp="1"/>
          </p:cNvSpPr>
          <p:nvPr>
            <p:ph idx="1"/>
          </p:nvPr>
        </p:nvSpPr>
        <p:spPr>
          <a:xfrm>
            <a:off x="619125" y="1882775"/>
            <a:ext cx="4591050" cy="3879850"/>
          </a:xfrm>
        </p:spPr>
        <p:txBody>
          <a:bodyPr/>
          <a:lstStyle/>
          <a:p>
            <a:pPr marL="0" indent="0">
              <a:buNone/>
            </a:pPr>
            <a:r>
              <a:rPr lang="en-US" dirty="0">
                <a:hlinkClick r:id="rId2"/>
              </a:rPr>
              <a:t>Multitenant SaaS on Azure</a:t>
            </a:r>
            <a:endParaRPr lang="en-US" dirty="0"/>
          </a:p>
        </p:txBody>
      </p:sp>
      <p:pic>
        <p:nvPicPr>
          <p:cNvPr id="1026" name="Picture 2" descr="Diagram showing a multitenant SaaS architecture set up in Azure in two different regions.">
            <a:extLst>
              <a:ext uri="{FF2B5EF4-FFF2-40B4-BE49-F238E27FC236}">
                <a16:creationId xmlns:a16="http://schemas.microsoft.com/office/drawing/2014/main" id="{A4C69DBC-E0AE-BDDC-712F-AA15FF6175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0"/>
            <a:ext cx="549433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4">
            <a:extLst>
              <a:ext uri="{FF2B5EF4-FFF2-40B4-BE49-F238E27FC236}">
                <a16:creationId xmlns:a16="http://schemas.microsoft.com/office/drawing/2014/main" id="{66CA7AE3-2615-AADB-6583-7E71D8B600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169809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4">
            <a:extLst>
              <a:ext uri="{FF2B5EF4-FFF2-40B4-BE49-F238E27FC236}">
                <a16:creationId xmlns:a16="http://schemas.microsoft.com/office/drawing/2014/main" id="{0DFA98A8-5A4D-49E4-832A-BB2FD120FB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0A29C5F4-A042-4CF1-B499-7EC5D0A4F145}"/>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
        <p:nvSpPr>
          <p:cNvPr id="2" name="TextBox 1">
            <a:extLst>
              <a:ext uri="{FF2B5EF4-FFF2-40B4-BE49-F238E27FC236}">
                <a16:creationId xmlns:a16="http://schemas.microsoft.com/office/drawing/2014/main" id="{7875473F-3E9B-A5DA-094A-701191128E1C}"/>
              </a:ext>
            </a:extLst>
          </p:cNvPr>
          <p:cNvSpPr txBox="1"/>
          <p:nvPr/>
        </p:nvSpPr>
        <p:spPr>
          <a:xfrm>
            <a:off x="3286125" y="2510909"/>
            <a:ext cx="6016391" cy="1631216"/>
          </a:xfrm>
          <a:prstGeom prst="rect">
            <a:avLst/>
          </a:prstGeom>
          <a:noFill/>
        </p:spPr>
        <p:txBody>
          <a:bodyPr wrap="none" rtlCol="0">
            <a:spAutoFit/>
          </a:bodyPr>
          <a:lstStyle/>
          <a:p>
            <a:r>
              <a:rPr lang="nb-NO" sz="10000" dirty="0"/>
              <a:t>Questions?</a:t>
            </a:r>
            <a:endParaRPr lang="en-US" sz="10000" dirty="0"/>
          </a:p>
        </p:txBody>
      </p:sp>
    </p:spTree>
    <p:extLst>
      <p:ext uri="{BB962C8B-B14F-4D97-AF65-F5344CB8AC3E}">
        <p14:creationId xmlns:p14="http://schemas.microsoft.com/office/powerpoint/2010/main" val="2849146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Lab-01: preprovision labs infratsructure</a:t>
            </a:r>
            <a:endParaRPr dirty="0"/>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B61BD1-367F-4901-8B0F-609DA9F41A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3" name="Picture 2">
            <a:extLst>
              <a:ext uri="{FF2B5EF4-FFF2-40B4-BE49-F238E27FC236}">
                <a16:creationId xmlns:a16="http://schemas.microsoft.com/office/drawing/2014/main" id="{F9B76D37-27E2-51F3-44D5-39ECA6014916}"/>
              </a:ext>
            </a:extLst>
          </p:cNvPr>
          <p:cNvPicPr>
            <a:picLocks noChangeAspect="1"/>
          </p:cNvPicPr>
          <p:nvPr/>
        </p:nvPicPr>
        <p:blipFill>
          <a:blip r:embed="rId6"/>
          <a:stretch>
            <a:fillRect/>
          </a:stretch>
        </p:blipFill>
        <p:spPr>
          <a:xfrm>
            <a:off x="2816352" y="1228954"/>
            <a:ext cx="8266656" cy="5466659"/>
          </a:xfrm>
          <a:prstGeom prst="rect">
            <a:avLst/>
          </a:prstGeom>
        </p:spPr>
      </p:pic>
    </p:spTree>
    <p:extLst>
      <p:ext uri="{BB962C8B-B14F-4D97-AF65-F5344CB8AC3E}">
        <p14:creationId xmlns:p14="http://schemas.microsoft.com/office/powerpoint/2010/main" val="2887793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Lab-01: preprovision labs infratsructure</a:t>
            </a:r>
            <a:endParaRPr dirty="0"/>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B61BD1-367F-4901-8B0F-609DA9F41A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
        <p:nvSpPr>
          <p:cNvPr id="2" name="Content Placeholder 2">
            <a:extLst>
              <a:ext uri="{FF2B5EF4-FFF2-40B4-BE49-F238E27FC236}">
                <a16:creationId xmlns:a16="http://schemas.microsoft.com/office/drawing/2014/main" id="{A3C81630-325E-ACBE-667D-5EB9508C5DBC}"/>
              </a:ext>
            </a:extLst>
          </p:cNvPr>
          <p:cNvSpPr txBox="1">
            <a:spLocks/>
          </p:cNvSpPr>
          <p:nvPr/>
        </p:nvSpPr>
        <p:spPr>
          <a:xfrm>
            <a:off x="838200" y="1825625"/>
            <a:ext cx="9239250" cy="4351338"/>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3 peered Virtual networks</a:t>
            </a:r>
          </a:p>
          <a:p>
            <a:r>
              <a:rPr lang="en-US" dirty="0"/>
              <a:t>Bastion to securely remote into VMs</a:t>
            </a:r>
          </a:p>
          <a:p>
            <a:r>
              <a:rPr lang="en-US" dirty="0"/>
              <a:t>KeyVault to keep VM admin password </a:t>
            </a:r>
          </a:p>
          <a:p>
            <a:r>
              <a:rPr lang="en-US" dirty="0"/>
              <a:t>2 regions</a:t>
            </a:r>
          </a:p>
          <a:p>
            <a:r>
              <a:rPr lang="en-US" dirty="0"/>
              <a:t>4 VMs used at lab-02 - ALB</a:t>
            </a:r>
          </a:p>
          <a:p>
            <a:r>
              <a:rPr lang="en-US" dirty="0"/>
              <a:t>4 VMs used at lab-03 - AGW</a:t>
            </a:r>
          </a:p>
          <a:p>
            <a:r>
              <a:rPr lang="en-US" dirty="0"/>
              <a:t>2 public VMs used at lab-04 and lab-05</a:t>
            </a:r>
          </a:p>
          <a:p>
            <a:r>
              <a:rPr lang="en-US" dirty="0"/>
              <a:t>Azure Lad Testing to generate some load </a:t>
            </a:r>
          </a:p>
          <a:p>
            <a:pPr lvl="1"/>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12512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Lab-01: preprovision labs infratsructure</a:t>
            </a:r>
            <a:endParaRPr dirty="0"/>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B61BD1-367F-4901-8B0F-609DA9F41A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
        <p:nvSpPr>
          <p:cNvPr id="2" name="Content Placeholder 2">
            <a:extLst>
              <a:ext uri="{FF2B5EF4-FFF2-40B4-BE49-F238E27FC236}">
                <a16:creationId xmlns:a16="http://schemas.microsoft.com/office/drawing/2014/main" id="{A3C81630-325E-ACBE-667D-5EB9508C5DBC}"/>
              </a:ext>
            </a:extLst>
          </p:cNvPr>
          <p:cNvSpPr txBox="1">
            <a:spLocks/>
          </p:cNvSpPr>
          <p:nvPr/>
        </p:nvSpPr>
        <p:spPr>
          <a:xfrm>
            <a:off x="838200" y="1825625"/>
            <a:ext cx="9239250" cy="4351338"/>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r>
              <a:rPr lang="en-US" b="1" dirty="0"/>
              <a:t>Virtual Machine configuration</a:t>
            </a:r>
          </a:p>
          <a:p>
            <a:pPr marL="152396" indent="0">
              <a:buNone/>
            </a:pPr>
            <a:endParaRPr lang="en-US" dirty="0"/>
          </a:p>
          <a:p>
            <a:pPr marL="152396" indent="0">
              <a:buNone/>
            </a:pPr>
            <a:r>
              <a:rPr lang="en-US" dirty="0"/>
              <a:t>All  workload VMs have IIS installed using </a:t>
            </a:r>
          </a:p>
          <a:p>
            <a:r>
              <a:rPr lang="en-US" dirty="0"/>
              <a:t>iac/lab-01/scripts/iis-eastus.ps1 </a:t>
            </a:r>
          </a:p>
          <a:p>
            <a:r>
              <a:rPr lang="en-US" dirty="0"/>
              <a:t>iac/lab-01/scripts/ iis-norwayeast.ps1 </a:t>
            </a:r>
          </a:p>
          <a:p>
            <a:pPr marL="152396" indent="0">
              <a:buNone/>
            </a:pPr>
            <a:r>
              <a:rPr lang="en-US" dirty="0"/>
              <a:t>scripts</a:t>
            </a:r>
          </a:p>
          <a:p>
            <a:pPr marL="152396" indent="0">
              <a:buNone/>
            </a:pPr>
            <a:endParaRPr lang="en-US" dirty="0"/>
          </a:p>
          <a:p>
            <a:pPr marL="152396" indent="0">
              <a:buNone/>
            </a:pPr>
            <a:endParaRPr lang="en-US" dirty="0"/>
          </a:p>
          <a:p>
            <a:pPr lvl="1"/>
            <a:endParaRPr lang="en-US" dirty="0"/>
          </a:p>
          <a:p>
            <a:pPr marL="0" indent="0">
              <a:buFont typeface="Arial" panose="020B0604020202020204" pitchFamily="34" charset="0"/>
              <a:buNone/>
            </a:pPr>
            <a:endParaRPr lang="en-US" dirty="0"/>
          </a:p>
        </p:txBody>
      </p:sp>
      <p:pic>
        <p:nvPicPr>
          <p:cNvPr id="4" name="Picture 3">
            <a:extLst>
              <a:ext uri="{FF2B5EF4-FFF2-40B4-BE49-F238E27FC236}">
                <a16:creationId xmlns:a16="http://schemas.microsoft.com/office/drawing/2014/main" id="{3214BC41-A061-FF61-77DB-9E83AC13C08D}"/>
              </a:ext>
            </a:extLst>
          </p:cNvPr>
          <p:cNvPicPr>
            <a:picLocks noChangeAspect="1"/>
          </p:cNvPicPr>
          <p:nvPr/>
        </p:nvPicPr>
        <p:blipFill>
          <a:blip r:embed="rId6"/>
          <a:stretch>
            <a:fillRect/>
          </a:stretch>
        </p:blipFill>
        <p:spPr>
          <a:xfrm>
            <a:off x="730371" y="4440760"/>
            <a:ext cx="10344533" cy="1676119"/>
          </a:xfrm>
          <a:prstGeom prst="rect">
            <a:avLst/>
          </a:prstGeom>
        </p:spPr>
      </p:pic>
    </p:spTree>
    <p:extLst>
      <p:ext uri="{BB962C8B-B14F-4D97-AF65-F5344CB8AC3E}">
        <p14:creationId xmlns:p14="http://schemas.microsoft.com/office/powerpoint/2010/main" val="1688026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D4C39-42D6-45D1-9E0D-E17B5050B154}"/>
              </a:ext>
            </a:extLst>
          </p:cNvPr>
          <p:cNvPicPr>
            <a:picLocks noChangeAspect="1"/>
          </p:cNvPicPr>
          <p:nvPr/>
        </p:nvPicPr>
        <p:blipFill>
          <a:blip r:embed="rId3"/>
          <a:stretch>
            <a:fillRect/>
          </a:stretch>
        </p:blipFill>
        <p:spPr>
          <a:xfrm>
            <a:off x="2678915" y="1014786"/>
            <a:ext cx="6527731" cy="4684974"/>
          </a:xfrm>
          <a:prstGeom prst="rect">
            <a:avLst/>
          </a:prstGeom>
        </p:spPr>
      </p:pic>
      <p:pic>
        <p:nvPicPr>
          <p:cNvPr id="4" name="Graphic 4">
            <a:extLst>
              <a:ext uri="{FF2B5EF4-FFF2-40B4-BE49-F238E27FC236}">
                <a16:creationId xmlns:a16="http://schemas.microsoft.com/office/drawing/2014/main" id="{0DFA98A8-5A4D-49E4-832A-BB2FD120FB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0A29C5F4-A042-4CF1-B499-7EC5D0A4F145}"/>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34019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Workshops in your organization</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endParaRPr lang="en-US" dirty="0"/>
          </a:p>
          <a:p>
            <a:r>
              <a:rPr lang="en-US" dirty="0"/>
              <a:t>Infrastructure as Code (Bicep, ARM, Automation with Azure DevOps and  GitHub Actions)</a:t>
            </a:r>
          </a:p>
          <a:p>
            <a:r>
              <a:rPr lang="en-US" dirty="0"/>
              <a:t>AKS workshops </a:t>
            </a:r>
          </a:p>
          <a:p>
            <a:r>
              <a:rPr lang="en-US" dirty="0"/>
              <a:t>Workshops can be adapted for your organization use-case</a:t>
            </a:r>
          </a:p>
          <a:p>
            <a:r>
              <a:rPr lang="en-US" dirty="0"/>
              <a:t>List of past workshops: </a:t>
            </a:r>
            <a:r>
              <a:rPr lang="en-US" dirty="0">
                <a:hlinkClick r:id="rId2"/>
              </a:rPr>
              <a:t>https://borzenin.com/workshops/</a:t>
            </a:r>
            <a:endParaRPr lang="en-US" dirty="0"/>
          </a:p>
          <a:p>
            <a:endParaRPr lang="en-US" dirty="0"/>
          </a:p>
          <a:p>
            <a:r>
              <a:rPr lang="en-US" dirty="0"/>
              <a:t>Commercial offer from Enso AS</a:t>
            </a:r>
          </a:p>
          <a:p>
            <a:r>
              <a:rPr lang="en-US" dirty="0"/>
              <a:t>Contact me at </a:t>
            </a:r>
            <a:r>
              <a:rPr lang="en-US" dirty="0">
                <a:hlinkClick r:id="rId3"/>
              </a:rPr>
              <a:t>evgeny@enso.no</a:t>
            </a:r>
            <a:r>
              <a:rPr lang="en-US" dirty="0"/>
              <a:t> if any interest</a:t>
            </a:r>
          </a:p>
          <a:p>
            <a:endParaRPr lang="en-US" dirty="0"/>
          </a:p>
          <a:p>
            <a:pPr marL="152396" indent="0">
              <a:buNone/>
            </a:pPr>
            <a:endParaRPr lang="en-US" dirty="0"/>
          </a:p>
          <a:p>
            <a:pPr marL="152396" indent="0">
              <a:buNone/>
            </a:pP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4">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11413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380990" indent="-380990">
              <a:spcAft>
                <a:spcPts val="2133"/>
              </a:spcAft>
            </a:pPr>
            <a:r>
              <a:rPr lang="en-US" dirty="0"/>
              <a:t>Feel free to use video</a:t>
            </a:r>
          </a:p>
          <a:p>
            <a:pPr marL="380990" indent="-380990">
              <a:spcAft>
                <a:spcPts val="2133"/>
              </a:spcAft>
            </a:pPr>
            <a:r>
              <a:rPr lang="en-US" dirty="0"/>
              <a:t>«Rise your hand» if you need some attention</a:t>
            </a:r>
          </a:p>
          <a:p>
            <a:pPr marL="380990" indent="-380990">
              <a:spcAft>
                <a:spcPts val="2133"/>
              </a:spcAft>
            </a:pPr>
            <a:endParaRPr lang="en-US" dirty="0"/>
          </a:p>
          <a:p>
            <a:pPr marL="380990" indent="-380990">
              <a:spcAft>
                <a:spcPts val="2133"/>
              </a:spcAft>
            </a:pPr>
            <a:r>
              <a:rPr lang="en-US" dirty="0"/>
              <a:t>Conversation/chat</a:t>
            </a:r>
          </a:p>
          <a:p>
            <a:pPr marL="380990" indent="-380990">
              <a:spcAft>
                <a:spcPts val="2133"/>
              </a:spcAft>
            </a:pPr>
            <a:endParaRPr lang="en-US" dirty="0"/>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3"/>
          <a:stretch>
            <a:fillRect/>
          </a:stretch>
        </p:blipFill>
        <p:spPr>
          <a:xfrm>
            <a:off x="4025890" y="4262932"/>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4"/>
          <a:stretch>
            <a:fillRect/>
          </a:stretch>
        </p:blipFill>
        <p:spPr>
          <a:xfrm>
            <a:off x="2911028" y="5813713"/>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6"/>
          <a:stretch>
            <a:fillRect/>
          </a:stretch>
        </p:blipFill>
        <p:spPr>
          <a:xfrm>
            <a:off x="7455486" y="3111921"/>
            <a:ext cx="4320914" cy="769687"/>
          </a:xfrm>
          <a:prstGeom prst="rect">
            <a:avLst/>
          </a:prstGeom>
        </p:spPr>
      </p:pic>
      <p:pic>
        <p:nvPicPr>
          <p:cNvPr id="8" name="Graphic 4">
            <a:extLst>
              <a:ext uri="{FF2B5EF4-FFF2-40B4-BE49-F238E27FC236}">
                <a16:creationId xmlns:a16="http://schemas.microsoft.com/office/drawing/2014/main" id="{DF6DC820-B7C7-4CAC-85F9-66A277898D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Use the same naming conventions</a:t>
            </a:r>
          </a:p>
          <a:p>
            <a:pPr marL="380990" indent="-380990">
              <a:spcAft>
                <a:spcPts val="2133"/>
              </a:spcAft>
            </a:pPr>
            <a:r>
              <a:rPr lang="en-US" dirty="0"/>
              <a:t>When you done working with lab,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Feel free to contribute to the labs content</a:t>
            </a:r>
          </a:p>
          <a:p>
            <a:pPr marL="380990" indent="-380990">
              <a:spcAft>
                <a:spcPts val="2133"/>
              </a:spcAft>
            </a:pPr>
            <a:r>
              <a:rPr lang="en-US" dirty="0"/>
              <a:t>Feel free to left your comments on workshop main page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B61BD1-367F-4901-8B0F-609DA9F41A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8" name="Picture 7">
            <a:extLst>
              <a:ext uri="{FF2B5EF4-FFF2-40B4-BE49-F238E27FC236}">
                <a16:creationId xmlns:a16="http://schemas.microsoft.com/office/drawing/2014/main" id="{4CFE8D7B-5343-4BD4-A317-8541FBEC531C}"/>
              </a:ext>
            </a:extLst>
          </p:cNvPr>
          <p:cNvPicPr>
            <a:picLocks noChangeAspect="1"/>
          </p:cNvPicPr>
          <p:nvPr/>
        </p:nvPicPr>
        <p:blipFill>
          <a:blip r:embed="rId6"/>
          <a:stretch>
            <a:fillRect/>
          </a:stretch>
        </p:blipFill>
        <p:spPr>
          <a:xfrm>
            <a:off x="4190835" y="5192595"/>
            <a:ext cx="3810330" cy="899238"/>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488985" y="1904818"/>
            <a:ext cx="5265251" cy="2799557"/>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Load-Balancing Options on Azure</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Graphic 4">
            <a:extLst>
              <a:ext uri="{FF2B5EF4-FFF2-40B4-BE49-F238E27FC236}">
                <a16:creationId xmlns:a16="http://schemas.microsoft.com/office/drawing/2014/main" id="{EDCA261C-CB9C-438E-83DA-373119F69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13" name="Google Shape;56;p13">
            <a:extLst>
              <a:ext uri="{FF2B5EF4-FFF2-40B4-BE49-F238E27FC236}">
                <a16:creationId xmlns:a16="http://schemas.microsoft.com/office/drawing/2014/main" id="{5D6A8592-4B29-429E-A8AC-240C35AA1049}"/>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4" name="Graphic 3">
            <a:extLst>
              <a:ext uri="{FF2B5EF4-FFF2-40B4-BE49-F238E27FC236}">
                <a16:creationId xmlns:a16="http://schemas.microsoft.com/office/drawing/2014/main" id="{6BB497EF-D4DF-62BB-C8C1-C53FC9B0A5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8390" y="3927835"/>
            <a:ext cx="1080000" cy="1080000"/>
          </a:xfrm>
          <a:prstGeom prst="rect">
            <a:avLst/>
          </a:prstGeom>
        </p:spPr>
      </p:pic>
      <p:pic>
        <p:nvPicPr>
          <p:cNvPr id="6" name="Graphic 5">
            <a:extLst>
              <a:ext uri="{FF2B5EF4-FFF2-40B4-BE49-F238E27FC236}">
                <a16:creationId xmlns:a16="http://schemas.microsoft.com/office/drawing/2014/main" id="{182C0B1B-C741-D798-B81D-F013A8CE4D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77550" y="2087000"/>
            <a:ext cx="1080000" cy="1080000"/>
          </a:xfrm>
          <a:prstGeom prst="rect">
            <a:avLst/>
          </a:prstGeom>
        </p:spPr>
      </p:pic>
      <p:pic>
        <p:nvPicPr>
          <p:cNvPr id="9" name="Graphic 8">
            <a:extLst>
              <a:ext uri="{FF2B5EF4-FFF2-40B4-BE49-F238E27FC236}">
                <a16:creationId xmlns:a16="http://schemas.microsoft.com/office/drawing/2014/main" id="{E6C5C307-C16D-E428-1011-B80E2DC707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47542" y="3304596"/>
            <a:ext cx="1080000" cy="1080000"/>
          </a:xfrm>
          <a:prstGeom prst="rect">
            <a:avLst/>
          </a:prstGeom>
        </p:spPr>
      </p:pic>
      <p:pic>
        <p:nvPicPr>
          <p:cNvPr id="14" name="Graphic 13">
            <a:extLst>
              <a:ext uri="{FF2B5EF4-FFF2-40B4-BE49-F238E27FC236}">
                <a16:creationId xmlns:a16="http://schemas.microsoft.com/office/drawing/2014/main" id="{48BA5372-0211-E712-0FB0-5F3961DEFF3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56000" y="1543482"/>
            <a:ext cx="1080000" cy="1080000"/>
          </a:xfrm>
          <a:prstGeom prst="rect">
            <a:avLst/>
          </a:prstGeom>
        </p:spPr>
      </p:pic>
    </p:spTree>
    <p:extLst>
      <p:ext uri="{BB962C8B-B14F-4D97-AF65-F5344CB8AC3E}">
        <p14:creationId xmlns:p14="http://schemas.microsoft.com/office/powerpoint/2010/main" val="63214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3C9A-5A1F-43DA-8671-C394E435C2D5}"/>
              </a:ext>
            </a:extLst>
          </p:cNvPr>
          <p:cNvSpPr>
            <a:spLocks noGrp="1"/>
          </p:cNvSpPr>
          <p:nvPr>
            <p:ph type="title"/>
          </p:nvPr>
        </p:nvSpPr>
        <p:spPr/>
        <p:txBody>
          <a:bodyPr/>
          <a:lstStyle/>
          <a:p>
            <a:r>
              <a:rPr lang="nb-NO" dirty="0"/>
              <a:t>What is and why load balancing</a:t>
            </a:r>
            <a:endParaRPr lang="en-US" dirty="0"/>
          </a:p>
        </p:txBody>
      </p:sp>
      <p:sp>
        <p:nvSpPr>
          <p:cNvPr id="3" name="Content Placeholder 2">
            <a:extLst>
              <a:ext uri="{FF2B5EF4-FFF2-40B4-BE49-F238E27FC236}">
                <a16:creationId xmlns:a16="http://schemas.microsoft.com/office/drawing/2014/main" id="{54906D97-F156-4A3D-97E9-39B273A7FB14}"/>
              </a:ext>
            </a:extLst>
          </p:cNvPr>
          <p:cNvSpPr>
            <a:spLocks noGrp="1"/>
          </p:cNvSpPr>
          <p:nvPr>
            <p:ph idx="1"/>
          </p:nvPr>
        </p:nvSpPr>
        <p:spPr>
          <a:xfrm>
            <a:off x="1234359" y="4355062"/>
            <a:ext cx="10515600" cy="1845714"/>
          </a:xfrm>
        </p:spPr>
        <p:txBody>
          <a:bodyPr>
            <a:normAutofit lnSpcReduction="10000"/>
          </a:bodyPr>
          <a:lstStyle/>
          <a:p>
            <a:r>
              <a:rPr lang="nb-NO" dirty="0"/>
              <a:t>Distibute workloads across multiple compute resources</a:t>
            </a:r>
          </a:p>
          <a:p>
            <a:r>
              <a:rPr lang="en-US" b="0" i="0" dirty="0">
                <a:solidFill>
                  <a:srgbClr val="161616"/>
                </a:solidFill>
                <a:effectLst/>
                <a:latin typeface="Segoe UI" panose="020B0502040204020203" pitchFamily="34" charset="0"/>
              </a:rPr>
              <a:t>Optimize resource use</a:t>
            </a:r>
          </a:p>
          <a:p>
            <a:r>
              <a:rPr lang="en-US" b="0" i="0" dirty="0">
                <a:solidFill>
                  <a:srgbClr val="161616"/>
                </a:solidFill>
                <a:effectLst/>
                <a:latin typeface="Segoe UI" panose="020B0502040204020203" pitchFamily="34" charset="0"/>
              </a:rPr>
              <a:t>Maximize throughput and minimize response time</a:t>
            </a:r>
            <a:endParaRPr lang="en-US" dirty="0">
              <a:solidFill>
                <a:srgbClr val="161616"/>
              </a:solidFill>
              <a:latin typeface="Segoe UI" panose="020B0502040204020203" pitchFamily="34" charset="0"/>
            </a:endParaRPr>
          </a:p>
          <a:p>
            <a:r>
              <a:rPr lang="en-US" b="0" i="0" dirty="0">
                <a:solidFill>
                  <a:srgbClr val="161616"/>
                </a:solidFill>
                <a:effectLst/>
                <a:latin typeface="Segoe UI" panose="020B0502040204020203" pitchFamily="34" charset="0"/>
              </a:rPr>
              <a:t>Improve availability </a:t>
            </a:r>
            <a:endParaRPr lang="nb-NO" dirty="0"/>
          </a:p>
          <a:p>
            <a:endParaRPr lang="nb-NO" dirty="0"/>
          </a:p>
          <a:p>
            <a:endParaRPr lang="en-US" dirty="0"/>
          </a:p>
        </p:txBody>
      </p:sp>
      <p:sp>
        <p:nvSpPr>
          <p:cNvPr id="4" name="Rectangle 3">
            <a:extLst>
              <a:ext uri="{FF2B5EF4-FFF2-40B4-BE49-F238E27FC236}">
                <a16:creationId xmlns:a16="http://schemas.microsoft.com/office/drawing/2014/main" id="{583275CE-F294-E0AA-3334-929BC14E907F}"/>
              </a:ext>
            </a:extLst>
          </p:cNvPr>
          <p:cNvSpPr/>
          <p:nvPr/>
        </p:nvSpPr>
        <p:spPr>
          <a:xfrm>
            <a:off x="6756805" y="1846211"/>
            <a:ext cx="1136295" cy="57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Resource</a:t>
            </a:r>
            <a:endParaRPr lang="en-US" dirty="0"/>
          </a:p>
        </p:txBody>
      </p:sp>
      <p:grpSp>
        <p:nvGrpSpPr>
          <p:cNvPr id="19" name="Group 18">
            <a:extLst>
              <a:ext uri="{FF2B5EF4-FFF2-40B4-BE49-F238E27FC236}">
                <a16:creationId xmlns:a16="http://schemas.microsoft.com/office/drawing/2014/main" id="{B0C04F22-65DC-7422-2329-B47114C45BBA}"/>
              </a:ext>
            </a:extLst>
          </p:cNvPr>
          <p:cNvGrpSpPr/>
          <p:nvPr/>
        </p:nvGrpSpPr>
        <p:grpSpPr>
          <a:xfrm>
            <a:off x="3803903" y="2210143"/>
            <a:ext cx="2852928" cy="1506931"/>
            <a:chOff x="4220870" y="4535424"/>
            <a:chExt cx="2852928" cy="1506931"/>
          </a:xfrm>
        </p:grpSpPr>
        <p:sp>
          <p:nvSpPr>
            <p:cNvPr id="7" name="Rectangle 6">
              <a:extLst>
                <a:ext uri="{FF2B5EF4-FFF2-40B4-BE49-F238E27FC236}">
                  <a16:creationId xmlns:a16="http://schemas.microsoft.com/office/drawing/2014/main" id="{19C7FB01-0A5A-F1FE-B175-8A3B071162EB}"/>
                </a:ext>
              </a:extLst>
            </p:cNvPr>
            <p:cNvSpPr/>
            <p:nvPr/>
          </p:nvSpPr>
          <p:spPr>
            <a:xfrm>
              <a:off x="4930445" y="4891126"/>
              <a:ext cx="1326489" cy="77083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solidFill>
                    <a:schemeClr val="tx1"/>
                  </a:solidFill>
                </a:rPr>
                <a:t>Load</a:t>
              </a:r>
            </a:p>
            <a:p>
              <a:pPr algn="ctr"/>
              <a:r>
                <a:rPr lang="nb-NO" dirty="0">
                  <a:solidFill>
                    <a:schemeClr val="tx1"/>
                  </a:solidFill>
                </a:rPr>
                <a:t>Balancer</a:t>
              </a:r>
              <a:endParaRPr lang="en-US" dirty="0">
                <a:solidFill>
                  <a:schemeClr val="tx1"/>
                </a:solidFill>
              </a:endParaRPr>
            </a:p>
          </p:txBody>
        </p:sp>
        <p:cxnSp>
          <p:nvCxnSpPr>
            <p:cNvPr id="9" name="Straight Arrow Connector 8">
              <a:extLst>
                <a:ext uri="{FF2B5EF4-FFF2-40B4-BE49-F238E27FC236}">
                  <a16:creationId xmlns:a16="http://schemas.microsoft.com/office/drawing/2014/main" id="{32FF0F18-247B-F2CB-3031-01A233D6C739}"/>
                </a:ext>
              </a:extLst>
            </p:cNvPr>
            <p:cNvCxnSpPr/>
            <p:nvPr/>
          </p:nvCxnSpPr>
          <p:spPr>
            <a:xfrm flipV="1">
              <a:off x="6400800" y="4535424"/>
              <a:ext cx="629107" cy="56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546490-5C67-A735-7E22-BB82228727C8}"/>
                </a:ext>
              </a:extLst>
            </p:cNvPr>
            <p:cNvCxnSpPr/>
            <p:nvPr/>
          </p:nvCxnSpPr>
          <p:spPr>
            <a:xfrm>
              <a:off x="6356908" y="5337353"/>
              <a:ext cx="716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B5B256-94A8-6518-6C49-0FACC941C1DF}"/>
                </a:ext>
              </a:extLst>
            </p:cNvPr>
            <p:cNvCxnSpPr/>
            <p:nvPr/>
          </p:nvCxnSpPr>
          <p:spPr>
            <a:xfrm>
              <a:off x="6400800" y="5661965"/>
              <a:ext cx="629107" cy="380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A4BC87-F11B-6BE3-0738-69D8AD91A1F8}"/>
                </a:ext>
              </a:extLst>
            </p:cNvPr>
            <p:cNvCxnSpPr/>
            <p:nvPr/>
          </p:nvCxnSpPr>
          <p:spPr>
            <a:xfrm flipH="1">
              <a:off x="4220870" y="5256886"/>
              <a:ext cx="651053" cy="0"/>
            </a:xfrm>
            <a:prstGeom prst="line">
              <a:avLst/>
            </a:prstGeom>
            <a:ln>
              <a:headEnd type="none"/>
              <a:tailEnd type="ova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70035AAD-936C-E5ED-0EC2-338F40F53A3E}"/>
              </a:ext>
            </a:extLst>
          </p:cNvPr>
          <p:cNvSpPr/>
          <p:nvPr/>
        </p:nvSpPr>
        <p:spPr>
          <a:xfrm>
            <a:off x="6756805" y="2726779"/>
            <a:ext cx="1136295" cy="57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Resource</a:t>
            </a:r>
            <a:endParaRPr lang="en-US" dirty="0"/>
          </a:p>
        </p:txBody>
      </p:sp>
      <p:sp>
        <p:nvSpPr>
          <p:cNvPr id="18" name="Rectangle 17">
            <a:extLst>
              <a:ext uri="{FF2B5EF4-FFF2-40B4-BE49-F238E27FC236}">
                <a16:creationId xmlns:a16="http://schemas.microsoft.com/office/drawing/2014/main" id="{620B4DBC-C66C-AB0E-68D0-C3760E1F49B5}"/>
              </a:ext>
            </a:extLst>
          </p:cNvPr>
          <p:cNvSpPr/>
          <p:nvPr/>
        </p:nvSpPr>
        <p:spPr>
          <a:xfrm>
            <a:off x="6756804" y="3597008"/>
            <a:ext cx="1136295" cy="57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Resource</a:t>
            </a:r>
            <a:endParaRPr lang="en-US" dirty="0"/>
          </a:p>
        </p:txBody>
      </p:sp>
      <p:pic>
        <p:nvPicPr>
          <p:cNvPr id="1026" name="Picture 2" descr="User Icon Vector Art, Icons, and Graphics for Free Download">
            <a:extLst>
              <a:ext uri="{FF2B5EF4-FFF2-40B4-BE49-F238E27FC236}">
                <a16:creationId xmlns:a16="http://schemas.microsoft.com/office/drawing/2014/main" id="{225DD6B6-7A7A-E007-AA1B-F2A0F90C9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028" y="2491778"/>
            <a:ext cx="1190624" cy="952499"/>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49CE24EE-E706-8030-3896-E6F8C77C77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86597AFB-1C41-0348-3675-A1A668B285ED}"/>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221023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95E4-5557-ACE7-34F3-C953CBAEA4BF}"/>
              </a:ext>
            </a:extLst>
          </p:cNvPr>
          <p:cNvSpPr>
            <a:spLocks noGrp="1"/>
          </p:cNvSpPr>
          <p:nvPr>
            <p:ph type="title"/>
          </p:nvPr>
        </p:nvSpPr>
        <p:spPr/>
        <p:txBody>
          <a:bodyPr/>
          <a:lstStyle/>
          <a:p>
            <a:r>
              <a:rPr lang="nb-NO" dirty="0"/>
              <a:t>Load Load Balancing Options	</a:t>
            </a:r>
            <a:endParaRPr lang="en-US" dirty="0"/>
          </a:p>
        </p:txBody>
      </p:sp>
      <p:sp>
        <p:nvSpPr>
          <p:cNvPr id="3" name="Content Placeholder 2">
            <a:extLst>
              <a:ext uri="{FF2B5EF4-FFF2-40B4-BE49-F238E27FC236}">
                <a16:creationId xmlns:a16="http://schemas.microsoft.com/office/drawing/2014/main" id="{97AE692B-B5B1-AE57-F04B-FD8825F3C668}"/>
              </a:ext>
            </a:extLst>
          </p:cNvPr>
          <p:cNvSpPr>
            <a:spLocks noGrp="1"/>
          </p:cNvSpPr>
          <p:nvPr>
            <p:ph idx="1"/>
          </p:nvPr>
        </p:nvSpPr>
        <p:spPr/>
        <p:txBody>
          <a:bodyPr/>
          <a:lstStyle/>
          <a:p>
            <a:r>
              <a:rPr lang="nb-NO" dirty="0"/>
              <a:t>               Azure Load Balancer</a:t>
            </a:r>
          </a:p>
          <a:p>
            <a:endParaRPr lang="nb-NO" dirty="0"/>
          </a:p>
          <a:p>
            <a:r>
              <a:rPr lang="nb-NO" dirty="0"/>
              <a:t>               Azure Application Gateway</a:t>
            </a:r>
          </a:p>
          <a:p>
            <a:endParaRPr lang="nb-NO" dirty="0"/>
          </a:p>
          <a:p>
            <a:r>
              <a:rPr lang="nb-NO" dirty="0"/>
              <a:t>               Azure Traffic Manager</a:t>
            </a:r>
          </a:p>
          <a:p>
            <a:endParaRPr lang="nb-NO" dirty="0"/>
          </a:p>
          <a:p>
            <a:r>
              <a:rPr lang="nb-NO" dirty="0"/>
              <a:t>               Azure Front Door</a:t>
            </a:r>
          </a:p>
          <a:p>
            <a:endParaRPr lang="en-US" dirty="0"/>
          </a:p>
        </p:txBody>
      </p:sp>
      <p:pic>
        <p:nvPicPr>
          <p:cNvPr id="5" name="Graphic 4">
            <a:extLst>
              <a:ext uri="{FF2B5EF4-FFF2-40B4-BE49-F238E27FC236}">
                <a16:creationId xmlns:a16="http://schemas.microsoft.com/office/drawing/2014/main" id="{726AB772-88B2-9600-1661-30515E831D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9285" y="1690688"/>
            <a:ext cx="720000" cy="720000"/>
          </a:xfrm>
          <a:prstGeom prst="rect">
            <a:avLst/>
          </a:prstGeom>
        </p:spPr>
      </p:pic>
      <p:pic>
        <p:nvPicPr>
          <p:cNvPr id="7" name="Graphic 6">
            <a:extLst>
              <a:ext uri="{FF2B5EF4-FFF2-40B4-BE49-F238E27FC236}">
                <a16:creationId xmlns:a16="http://schemas.microsoft.com/office/drawing/2014/main" id="{D6457451-8F53-6A39-C566-9A93CB0121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99285" y="3809113"/>
            <a:ext cx="720000" cy="720000"/>
          </a:xfrm>
          <a:prstGeom prst="rect">
            <a:avLst/>
          </a:prstGeom>
        </p:spPr>
      </p:pic>
      <p:pic>
        <p:nvPicPr>
          <p:cNvPr id="9" name="Graphic 8">
            <a:extLst>
              <a:ext uri="{FF2B5EF4-FFF2-40B4-BE49-F238E27FC236}">
                <a16:creationId xmlns:a16="http://schemas.microsoft.com/office/drawing/2014/main" id="{3F535446-FE1C-D44A-B818-4D308AA753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99285" y="2749900"/>
            <a:ext cx="720000" cy="720000"/>
          </a:xfrm>
          <a:prstGeom prst="rect">
            <a:avLst/>
          </a:prstGeom>
        </p:spPr>
      </p:pic>
      <p:pic>
        <p:nvPicPr>
          <p:cNvPr id="11" name="Graphic 10">
            <a:extLst>
              <a:ext uri="{FF2B5EF4-FFF2-40B4-BE49-F238E27FC236}">
                <a16:creationId xmlns:a16="http://schemas.microsoft.com/office/drawing/2014/main" id="{B90A0345-913C-090B-47A3-BADF2A0A3C4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99285" y="4868326"/>
            <a:ext cx="720000" cy="720000"/>
          </a:xfrm>
          <a:prstGeom prst="rect">
            <a:avLst/>
          </a:prstGeom>
        </p:spPr>
      </p:pic>
      <p:pic>
        <p:nvPicPr>
          <p:cNvPr id="4" name="Graphic 4">
            <a:extLst>
              <a:ext uri="{FF2B5EF4-FFF2-40B4-BE49-F238E27FC236}">
                <a16:creationId xmlns:a16="http://schemas.microsoft.com/office/drawing/2014/main" id="{AD1F4C48-50E8-C182-8A2D-DCC790A85C9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98B77DEA-9731-C1ED-DF0D-376F16B52014}"/>
              </a:ext>
            </a:extLst>
          </p:cNvPr>
          <p:cNvPicPr preferRelativeResize="0"/>
          <p:nvPr/>
        </p:nvPicPr>
        <p:blipFill>
          <a:blip r:embed="rId13">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53939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3366-7F2A-A9E2-8798-0977F00FDFF3}"/>
              </a:ext>
            </a:extLst>
          </p:cNvPr>
          <p:cNvSpPr>
            <a:spLocks noGrp="1"/>
          </p:cNvSpPr>
          <p:nvPr>
            <p:ph type="title"/>
          </p:nvPr>
        </p:nvSpPr>
        <p:spPr/>
        <p:txBody>
          <a:bodyPr/>
          <a:lstStyle/>
          <a:p>
            <a:r>
              <a:rPr lang="en-US" dirty="0"/>
              <a:t>Service categorizations</a:t>
            </a:r>
          </a:p>
        </p:txBody>
      </p:sp>
      <p:pic>
        <p:nvPicPr>
          <p:cNvPr id="5" name="Picture 4">
            <a:extLst>
              <a:ext uri="{FF2B5EF4-FFF2-40B4-BE49-F238E27FC236}">
                <a16:creationId xmlns:a16="http://schemas.microsoft.com/office/drawing/2014/main" id="{122B01D2-6824-3DDF-543D-E308A8E6F34B}"/>
              </a:ext>
            </a:extLst>
          </p:cNvPr>
          <p:cNvPicPr>
            <a:picLocks noChangeAspect="1"/>
          </p:cNvPicPr>
          <p:nvPr/>
        </p:nvPicPr>
        <p:blipFill>
          <a:blip r:embed="rId3"/>
          <a:stretch>
            <a:fillRect/>
          </a:stretch>
        </p:blipFill>
        <p:spPr>
          <a:xfrm>
            <a:off x="3093941" y="3517555"/>
            <a:ext cx="7895238" cy="2714286"/>
          </a:xfrm>
          <a:prstGeom prst="rect">
            <a:avLst/>
          </a:prstGeom>
        </p:spPr>
      </p:pic>
      <p:sp>
        <p:nvSpPr>
          <p:cNvPr id="6" name="Content Placeholder 2">
            <a:extLst>
              <a:ext uri="{FF2B5EF4-FFF2-40B4-BE49-F238E27FC236}">
                <a16:creationId xmlns:a16="http://schemas.microsoft.com/office/drawing/2014/main" id="{98A37FE5-AF5D-1DF5-A803-EB301A145521}"/>
              </a:ext>
            </a:extLst>
          </p:cNvPr>
          <p:cNvSpPr>
            <a:spLocks noGrp="1"/>
          </p:cNvSpPr>
          <p:nvPr>
            <p:ph idx="1"/>
          </p:nvPr>
        </p:nvSpPr>
        <p:spPr>
          <a:xfrm>
            <a:off x="838200" y="1825625"/>
            <a:ext cx="4801819" cy="1802714"/>
          </a:xfrm>
        </p:spPr>
        <p:txBody>
          <a:bodyPr/>
          <a:lstStyle/>
          <a:p>
            <a:r>
              <a:rPr lang="nb-NO" dirty="0"/>
              <a:t>Global versus regional</a:t>
            </a:r>
          </a:p>
          <a:p>
            <a:endParaRPr lang="nb-NO" dirty="0"/>
          </a:p>
          <a:p>
            <a:r>
              <a:rPr lang="nl-NL" dirty="0"/>
              <a:t>HTTP(S) versus non-HTTP(S)</a:t>
            </a:r>
            <a:r>
              <a:rPr lang="nb-NO" dirty="0"/>
              <a:t>l</a:t>
            </a:r>
            <a:endParaRPr lang="en-US" dirty="0"/>
          </a:p>
        </p:txBody>
      </p:sp>
      <p:pic>
        <p:nvPicPr>
          <p:cNvPr id="3" name="Graphic 4">
            <a:extLst>
              <a:ext uri="{FF2B5EF4-FFF2-40B4-BE49-F238E27FC236}">
                <a16:creationId xmlns:a16="http://schemas.microsoft.com/office/drawing/2014/main" id="{0DBAB4C8-5467-0037-AC84-6A9ADBD377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4" name="Google Shape;56;p13">
            <a:extLst>
              <a:ext uri="{FF2B5EF4-FFF2-40B4-BE49-F238E27FC236}">
                <a16:creationId xmlns:a16="http://schemas.microsoft.com/office/drawing/2014/main" id="{53DCB88E-C9A7-B65C-028A-BBF5E089EC00}"/>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289077128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10320</TotalTime>
  <Words>4006</Words>
  <Application>Microsoft Office PowerPoint</Application>
  <PresentationFormat>Widescreen</PresentationFormat>
  <Paragraphs>337</Paragraphs>
  <Slides>28</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Comic Sans MS</vt:lpstr>
      <vt:lpstr>JetBrains Mono</vt:lpstr>
      <vt:lpstr>Segoe UI</vt:lpstr>
      <vt:lpstr>1_Office Theme</vt:lpstr>
      <vt:lpstr>PowerPoint Presentation</vt:lpstr>
      <vt:lpstr>Infrastructure as Code User Group roadmap</vt:lpstr>
      <vt:lpstr>Workshops in your organization</vt:lpstr>
      <vt:lpstr>Microsoft Teams 101</vt:lpstr>
      <vt:lpstr>Practical information</vt:lpstr>
      <vt:lpstr>PowerPoint Presentation</vt:lpstr>
      <vt:lpstr>What is and why load balancing</vt:lpstr>
      <vt:lpstr>Load Load Balancing Options </vt:lpstr>
      <vt:lpstr>Service categorizations</vt:lpstr>
      <vt:lpstr>Decision tree</vt:lpstr>
      <vt:lpstr>Azure Load Balancer</vt:lpstr>
      <vt:lpstr>Azure Load Balancer components</vt:lpstr>
      <vt:lpstr>Azure Application Gateway</vt:lpstr>
      <vt:lpstr>Azure Application Gateway components</vt:lpstr>
      <vt:lpstr>Azure Traffic Manager</vt:lpstr>
      <vt:lpstr>Priority traffic-routing method</vt:lpstr>
      <vt:lpstr>Weighted traffic-routing method</vt:lpstr>
      <vt:lpstr>Performance traffic-routing method</vt:lpstr>
      <vt:lpstr>Nested Traffic Manager profiles</vt:lpstr>
      <vt:lpstr>Azure Front Door</vt:lpstr>
      <vt:lpstr>Azure Front Door components</vt:lpstr>
      <vt:lpstr>Combile Load Balancers</vt:lpstr>
      <vt:lpstr>Combile Load Balancers</vt:lpstr>
      <vt:lpstr>PowerPoint Presentation</vt:lpstr>
      <vt:lpstr>Lab-01: preprovision labs infratsructure</vt:lpstr>
      <vt:lpstr>Lab-01: preprovision labs infratsructure</vt:lpstr>
      <vt:lpstr>Lab-01: preprovision labs infratsructure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357</cp:revision>
  <dcterms:created xsi:type="dcterms:W3CDTF">2021-09-08T19:49:35Z</dcterms:created>
  <dcterms:modified xsi:type="dcterms:W3CDTF">2023-02-28T14:47:45Z</dcterms:modified>
</cp:coreProperties>
</file>