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076136299" r:id="rId2"/>
    <p:sldId id="301" r:id="rId3"/>
    <p:sldId id="2076136325" r:id="rId4"/>
    <p:sldId id="260" r:id="rId5"/>
    <p:sldId id="259" r:id="rId6"/>
    <p:sldId id="2076136326" r:id="rId7"/>
    <p:sldId id="2076136327" r:id="rId8"/>
    <p:sldId id="2076136328" r:id="rId9"/>
    <p:sldId id="2076136329" r:id="rId10"/>
    <p:sldId id="2076136339" r:id="rId11"/>
    <p:sldId id="2076136330" r:id="rId12"/>
    <p:sldId id="2076136332" r:id="rId13"/>
    <p:sldId id="2076136340" r:id="rId14"/>
    <p:sldId id="2076136331" r:id="rId15"/>
    <p:sldId id="2076136341" r:id="rId16"/>
    <p:sldId id="2076136333" r:id="rId17"/>
    <p:sldId id="2076136342" r:id="rId18"/>
    <p:sldId id="2076136343" r:id="rId19"/>
    <p:sldId id="2076136344" r:id="rId20"/>
    <p:sldId id="2076136345" r:id="rId21"/>
    <p:sldId id="2076136335" r:id="rId22"/>
    <p:sldId id="2076136336" r:id="rId23"/>
    <p:sldId id="2076136337" r:id="rId24"/>
    <p:sldId id="2076136338" r:id="rId25"/>
    <p:sldId id="2076136302" r:id="rId26"/>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7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87324" autoAdjust="0"/>
  </p:normalViewPr>
  <p:slideViewPr>
    <p:cSldViewPr snapToGrid="0">
      <p:cViewPr varScale="1">
        <p:scale>
          <a:sx n="141" d="100"/>
          <a:sy n="141" d="100"/>
        </p:scale>
        <p:origin x="3306" y="12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CB77B-8C2F-499B-AE9C-A56E6D14A93C}" type="datetimeFigureOut">
              <a:rPr lang="nb-NO" smtClean="0"/>
              <a:t>30.03.2023</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A52E1-8A48-429C-8A5A-7D4445DBC12D}" type="slidenum">
              <a:rPr lang="nb-NO" smtClean="0"/>
              <a:t>‹#›</a:t>
            </a:fld>
            <a:endParaRPr lang="nb-NO"/>
          </a:p>
        </p:txBody>
      </p:sp>
    </p:spTree>
    <p:extLst>
      <p:ext uri="{BB962C8B-B14F-4D97-AF65-F5344CB8AC3E}">
        <p14:creationId xmlns:p14="http://schemas.microsoft.com/office/powerpoint/2010/main" val="2847783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earn.microsoft.com/en-us/azure/dns/dns-domain-delegatio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9730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000000"/>
                </a:solidFill>
                <a:effectLst/>
                <a:latin typeface="Open Sans" panose="020B0606030504020204" pitchFamily="34" charset="0"/>
              </a:rPr>
              <a:t>ACMEBot</a:t>
            </a:r>
            <a:r>
              <a:rPr lang="en-US" b="0" i="0" dirty="0">
                <a:solidFill>
                  <a:srgbClr val="000000"/>
                </a:solidFill>
                <a:effectLst/>
                <a:latin typeface="Open Sans" panose="020B0606030504020204" pitchFamily="34" charset="0"/>
              </a:rPr>
              <a:t> is a reasonably simple solution. It runs as an Azure Function using the consumption plan, so you only pay for when it is used (and get hefty free allowance). Alongside the function, a storage account and app insights instance are also created. A Key Vault is required to store the secrets, you can either have the application create one for you (and set up the permissions for you), or you can use an existing one. Finally, you want to set up authentication on the application, so this can use Azure AD or one of the other options offered by App Service Auth.</a:t>
            </a:r>
          </a:p>
          <a:p>
            <a:pPr algn="l"/>
            <a:r>
              <a:rPr lang="en-US" b="0" i="0" dirty="0">
                <a:solidFill>
                  <a:srgbClr val="000000"/>
                </a:solidFill>
                <a:effectLst/>
                <a:latin typeface="Open Sans" panose="020B0606030504020204" pitchFamily="34" charset="0"/>
              </a:rPr>
              <a:t>How the solution works is that when you hit the Azure Functions “add-certificate” function, it presents a UI for you to enter the certificate you want to create. Once you submit this, several other functions are used to call out and undertake the issuing process. These hit the following resources:</a:t>
            </a:r>
          </a:p>
          <a:p>
            <a:pPr algn="l">
              <a:buFont typeface="+mj-lt"/>
              <a:buAutoNum type="arabicPeriod"/>
            </a:pPr>
            <a:r>
              <a:rPr lang="en-US" b="0" i="0" dirty="0">
                <a:solidFill>
                  <a:srgbClr val="000000"/>
                </a:solidFill>
                <a:effectLst/>
                <a:latin typeface="Open Sans" panose="020B0606030504020204" pitchFamily="34" charset="0"/>
              </a:rPr>
              <a:t>Azure DNS - </a:t>
            </a:r>
            <a:r>
              <a:rPr lang="en-US" b="0" i="0" dirty="0" err="1">
                <a:solidFill>
                  <a:srgbClr val="000000"/>
                </a:solidFill>
                <a:effectLst/>
                <a:latin typeface="Open Sans" panose="020B0606030504020204" pitchFamily="34" charset="0"/>
              </a:rPr>
              <a:t>ACMEBot</a:t>
            </a:r>
            <a:r>
              <a:rPr lang="en-US" b="0" i="0" dirty="0">
                <a:solidFill>
                  <a:srgbClr val="000000"/>
                </a:solidFill>
                <a:effectLst/>
                <a:latin typeface="Open Sans" panose="020B0606030504020204" pitchFamily="34" charset="0"/>
              </a:rPr>
              <a:t> uses the DNS validation process to verify ownership of the domain you want to issue the certificate to, to Let’s Encrypt. To do this, the function needs to be able to create and delete records in the Azure DNS zone that hosts your domain. At present, there is not a way to use another DNS provider</a:t>
            </a:r>
          </a:p>
          <a:p>
            <a:pPr algn="l">
              <a:buFont typeface="+mj-lt"/>
              <a:buAutoNum type="arabicPeriod"/>
            </a:pPr>
            <a:r>
              <a:rPr lang="en-US" b="0" i="0" dirty="0">
                <a:solidFill>
                  <a:srgbClr val="000000"/>
                </a:solidFill>
                <a:effectLst/>
                <a:latin typeface="Open Sans" panose="020B0606030504020204" pitchFamily="34" charset="0"/>
              </a:rPr>
              <a:t>Let’s Encrypt - Once the DNS record is set up, calls are made to the Let’s encrypt API to create the Certificate Signing Request (CSR) and generate and download the certificate</a:t>
            </a:r>
          </a:p>
          <a:p>
            <a:pPr algn="l">
              <a:buFont typeface="+mj-lt"/>
              <a:buAutoNum type="arabicPeriod"/>
            </a:pPr>
            <a:r>
              <a:rPr lang="en-US" b="0" i="0" dirty="0">
                <a:solidFill>
                  <a:srgbClr val="000000"/>
                </a:solidFill>
                <a:effectLst/>
                <a:latin typeface="Open Sans" panose="020B0606030504020204" pitchFamily="34" charset="0"/>
              </a:rPr>
              <a:t>Azure KeyVault - once the certificate is created it is stored in Azure Key Vault</a:t>
            </a:r>
          </a:p>
          <a:p>
            <a:pPr algn="l"/>
            <a:r>
              <a:rPr lang="en-US" b="0" i="0" dirty="0">
                <a:solidFill>
                  <a:srgbClr val="000000"/>
                </a:solidFill>
                <a:effectLst/>
                <a:latin typeface="Open Sans" panose="020B0606030504020204" pitchFamily="34" charset="0"/>
              </a:rPr>
              <a:t>This process runs when you create a new certificate. What </a:t>
            </a:r>
            <a:r>
              <a:rPr lang="en-US" b="0" i="0" dirty="0" err="1">
                <a:solidFill>
                  <a:srgbClr val="000000"/>
                </a:solidFill>
                <a:effectLst/>
                <a:latin typeface="Open Sans" panose="020B0606030504020204" pitchFamily="34" charset="0"/>
              </a:rPr>
              <a:t>ACMEBot</a:t>
            </a:r>
            <a:r>
              <a:rPr lang="en-US" b="0" i="0" dirty="0">
                <a:solidFill>
                  <a:srgbClr val="000000"/>
                </a:solidFill>
                <a:effectLst/>
                <a:latin typeface="Open Sans" panose="020B0606030504020204" pitchFamily="34" charset="0"/>
              </a:rPr>
              <a:t> also does is handle certificate renewals. It will detect certificates that are reaching expiry and call out to Let’s Encrypt to renew them and place the new certificate into Key Vault.</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22</a:t>
            </a:fld>
            <a:endParaRPr lang="nb-NO"/>
          </a:p>
        </p:txBody>
      </p:sp>
    </p:spTree>
    <p:extLst>
      <p:ext uri="{BB962C8B-B14F-4D97-AF65-F5344CB8AC3E}">
        <p14:creationId xmlns:p14="http://schemas.microsoft.com/office/powerpoint/2010/main" val="3255035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23</a:t>
            </a:fld>
            <a:endParaRPr lang="nb-NO"/>
          </a:p>
        </p:txBody>
      </p:sp>
    </p:spTree>
    <p:extLst>
      <p:ext uri="{BB962C8B-B14F-4D97-AF65-F5344CB8AC3E}">
        <p14:creationId xmlns:p14="http://schemas.microsoft.com/office/powerpoint/2010/main" val="2298961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9227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96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9217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730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The Domain Name System is a hierarchy of domains. The hierarchy starts from the 'root' domain, whose name is simply '</a:t>
            </a:r>
            <a:r>
              <a:rPr lang="en-US" b="1" i="0" dirty="0">
                <a:solidFill>
                  <a:srgbClr val="161616"/>
                </a:solidFill>
                <a:effectLst/>
                <a:latin typeface="Segoe UI" panose="020B0502040204020203" pitchFamily="34" charset="0"/>
              </a:rPr>
              <a:t>.</a:t>
            </a:r>
            <a:r>
              <a:rPr lang="en-US" b="0" i="0" dirty="0">
                <a:solidFill>
                  <a:srgbClr val="161616"/>
                </a:solidFill>
                <a:effectLst/>
                <a:latin typeface="Segoe UI" panose="020B0502040204020203" pitchFamily="34" charset="0"/>
              </a:rPr>
              <a:t>'. Below this come top-level domains, such as 'com', 'net', 'org', '</a:t>
            </a:r>
            <a:r>
              <a:rPr lang="en-US" b="0" i="0" dirty="0" err="1">
                <a:solidFill>
                  <a:srgbClr val="161616"/>
                </a:solidFill>
                <a:effectLst/>
                <a:latin typeface="Segoe UI" panose="020B0502040204020203" pitchFamily="34" charset="0"/>
              </a:rPr>
              <a:t>uk</a:t>
            </a:r>
            <a:r>
              <a:rPr lang="en-US" b="0" i="0" dirty="0">
                <a:solidFill>
                  <a:srgbClr val="161616"/>
                </a:solidFill>
                <a:effectLst/>
                <a:latin typeface="Segoe UI" panose="020B0502040204020203" pitchFamily="34" charset="0"/>
              </a:rPr>
              <a:t>' or '</a:t>
            </a:r>
            <a:r>
              <a:rPr lang="en-US" b="0" i="0" dirty="0" err="1">
                <a:solidFill>
                  <a:srgbClr val="161616"/>
                </a:solidFill>
                <a:effectLst/>
                <a:latin typeface="Segoe UI" panose="020B0502040204020203" pitchFamily="34" charset="0"/>
              </a:rPr>
              <a:t>jp</a:t>
            </a:r>
            <a:r>
              <a:rPr lang="en-US" b="0" i="0" dirty="0">
                <a:solidFill>
                  <a:srgbClr val="161616"/>
                </a:solidFill>
                <a:effectLst/>
                <a:latin typeface="Segoe UI" panose="020B0502040204020203" pitchFamily="34" charset="0"/>
              </a:rPr>
              <a:t>'. Below the top-level domains are second-level domains, such as 'org.uk' or 'co.jp'. The domains in the DNS hierarchy are globally distributed, hosted by DNS name servers around the world.</a:t>
            </a:r>
          </a:p>
          <a:p>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A domain name registrar is an organization that allows you to purchase a domain name, such as contoso.com. Purchasing a domain name gives you the right to control the DNS hierarchy under that name, for example allowing you to direct the name www.contoso.com to your company web site. The registrar may host the domain in its own name servers on your behalf or allow you to specify alternative name servers.</a:t>
            </a:r>
          </a:p>
          <a:p>
            <a:endParaRPr lang="en-US" dirty="0"/>
          </a:p>
          <a:p>
            <a:r>
              <a:rPr lang="en-US" b="0" i="0" dirty="0">
                <a:solidFill>
                  <a:srgbClr val="161616"/>
                </a:solidFill>
                <a:effectLst/>
                <a:latin typeface="Segoe UI" panose="020B0502040204020203" pitchFamily="34" charset="0"/>
              </a:rPr>
              <a:t>TXT records are used to map domain names to arbitrary text strings.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8</a:t>
            </a:fld>
            <a:endParaRPr lang="nb-NO"/>
          </a:p>
        </p:txBody>
      </p:sp>
    </p:spTree>
    <p:extLst>
      <p:ext uri="{BB962C8B-B14F-4D97-AF65-F5344CB8AC3E}">
        <p14:creationId xmlns:p14="http://schemas.microsoft.com/office/powerpoint/2010/main" val="2513973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Azure DNS provides a globally distributed and high-availability name server infrastructure that you can use to host your domain. </a:t>
            </a:r>
          </a:p>
          <a:p>
            <a:r>
              <a:rPr lang="en-US" b="0" i="0" dirty="0">
                <a:solidFill>
                  <a:srgbClr val="161616"/>
                </a:solidFill>
                <a:effectLst/>
                <a:latin typeface="Segoe UI" panose="020B0502040204020203" pitchFamily="34" charset="0"/>
              </a:rPr>
              <a:t>By hosting your domains in Azure DNS, you can manage your DNS records with the same credentials, APIs, tools, billing, and support as your other Azure services.</a:t>
            </a:r>
          </a:p>
          <a:p>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Azure DNS currently doesn't support purchasing of domain names. </a:t>
            </a:r>
          </a:p>
          <a:p>
            <a:r>
              <a:rPr lang="en-US" b="0" i="0" dirty="0">
                <a:solidFill>
                  <a:srgbClr val="161616"/>
                </a:solidFill>
                <a:effectLst/>
                <a:latin typeface="Segoe UI" panose="020B0502040204020203" pitchFamily="34" charset="0"/>
              </a:rPr>
              <a:t>If you want to purchase a domain name, you need to use a third-party domain name registrar. The registrar typically charges a small annual fee. The domains can then be hosted in Azure DNS for management of DNS records. See </a:t>
            </a:r>
            <a:r>
              <a:rPr lang="en-US" b="0" i="0" u="none" strike="noStrike" dirty="0">
                <a:effectLst/>
                <a:latin typeface="Segoe UI" panose="020B0502040204020203" pitchFamily="34" charset="0"/>
                <a:hlinkClick r:id="rId3"/>
              </a:rPr>
              <a:t>Delegate a Domain to Azure DNS</a:t>
            </a:r>
            <a:r>
              <a:rPr lang="en-US" b="0" i="0" dirty="0">
                <a:solidFill>
                  <a:srgbClr val="161616"/>
                </a:solidFill>
                <a:effectLst/>
                <a:latin typeface="Segoe UI" panose="020B0502040204020203" pitchFamily="34" charset="0"/>
              </a:rPr>
              <a:t> for details.</a:t>
            </a:r>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9</a:t>
            </a:fld>
            <a:endParaRPr lang="nb-NO"/>
          </a:p>
        </p:txBody>
      </p:sp>
    </p:spTree>
    <p:extLst>
      <p:ext uri="{BB962C8B-B14F-4D97-AF65-F5344CB8AC3E}">
        <p14:creationId xmlns:p14="http://schemas.microsoft.com/office/powerpoint/2010/main" val="3722716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10</a:t>
            </a:fld>
            <a:endParaRPr lang="nb-NO"/>
          </a:p>
        </p:txBody>
      </p:sp>
    </p:spTree>
    <p:extLst>
      <p:ext uri="{BB962C8B-B14F-4D97-AF65-F5344CB8AC3E}">
        <p14:creationId xmlns:p14="http://schemas.microsoft.com/office/powerpoint/2010/main" val="4287184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161616"/>
                </a:solidFill>
                <a:effectLst/>
                <a:latin typeface="Segoe UI" panose="020B0502040204020203" pitchFamily="34" charset="0"/>
              </a:rPr>
              <a:t>The client requests www.partners.contoso.net from their local DNS server.</a:t>
            </a:r>
          </a:p>
          <a:p>
            <a:pPr algn="l">
              <a:buFont typeface="+mj-lt"/>
              <a:buAutoNum type="arabicPeriod"/>
            </a:pPr>
            <a:r>
              <a:rPr lang="en-US" b="0" i="0" dirty="0">
                <a:solidFill>
                  <a:srgbClr val="161616"/>
                </a:solidFill>
                <a:effectLst/>
                <a:latin typeface="Segoe UI" panose="020B0502040204020203" pitchFamily="34" charset="0"/>
              </a:rPr>
              <a:t>The local DNS server doesn't have the record so it makes a request to their root name server.</a:t>
            </a:r>
          </a:p>
          <a:p>
            <a:pPr algn="l">
              <a:buFont typeface="+mj-lt"/>
              <a:buAutoNum type="arabicPeriod"/>
            </a:pPr>
            <a:r>
              <a:rPr lang="en-US" b="0" i="0" dirty="0">
                <a:solidFill>
                  <a:srgbClr val="161616"/>
                </a:solidFill>
                <a:effectLst/>
                <a:latin typeface="Segoe UI" panose="020B0502040204020203" pitchFamily="34" charset="0"/>
              </a:rPr>
              <a:t>The root name server doesn't have the record, but knows the address of the </a:t>
            </a:r>
            <a:r>
              <a:rPr lang="en-US" b="0" i="0" dirty="0" err="1">
                <a:solidFill>
                  <a:srgbClr val="161616"/>
                </a:solidFill>
                <a:effectLst/>
                <a:latin typeface="Segoe UI" panose="020B0502040204020203" pitchFamily="34" charset="0"/>
              </a:rPr>
              <a:t>.net</a:t>
            </a:r>
            <a:r>
              <a:rPr lang="en-US" b="0" i="0" dirty="0">
                <a:solidFill>
                  <a:srgbClr val="161616"/>
                </a:solidFill>
                <a:effectLst/>
                <a:latin typeface="Segoe UI" panose="020B0502040204020203" pitchFamily="34" charset="0"/>
              </a:rPr>
              <a:t> name server, it provides that address to the DNS server</a:t>
            </a:r>
          </a:p>
          <a:p>
            <a:pPr algn="l">
              <a:buFont typeface="+mj-lt"/>
              <a:buAutoNum type="arabicPeriod"/>
            </a:pPr>
            <a:r>
              <a:rPr lang="en-US" b="0" i="0" dirty="0">
                <a:solidFill>
                  <a:srgbClr val="161616"/>
                </a:solidFill>
                <a:effectLst/>
                <a:latin typeface="Segoe UI" panose="020B0502040204020203" pitchFamily="34" charset="0"/>
              </a:rPr>
              <a:t>The local DNS server sends the request to the </a:t>
            </a:r>
            <a:r>
              <a:rPr lang="en-US" b="0" i="0" dirty="0" err="1">
                <a:solidFill>
                  <a:srgbClr val="161616"/>
                </a:solidFill>
                <a:effectLst/>
                <a:latin typeface="Segoe UI" panose="020B0502040204020203" pitchFamily="34" charset="0"/>
              </a:rPr>
              <a:t>.net</a:t>
            </a:r>
            <a:r>
              <a:rPr lang="en-US" b="0" i="0" dirty="0">
                <a:solidFill>
                  <a:srgbClr val="161616"/>
                </a:solidFill>
                <a:effectLst/>
                <a:latin typeface="Segoe UI" panose="020B0502040204020203" pitchFamily="34" charset="0"/>
              </a:rPr>
              <a:t> name server.</a:t>
            </a:r>
          </a:p>
          <a:p>
            <a:pPr algn="l">
              <a:buFont typeface="+mj-lt"/>
              <a:buAutoNum type="arabicPeriod"/>
            </a:pPr>
            <a:r>
              <a:rPr lang="en-US" b="0" i="0" dirty="0">
                <a:solidFill>
                  <a:srgbClr val="161616"/>
                </a:solidFill>
                <a:effectLst/>
                <a:latin typeface="Segoe UI" panose="020B0502040204020203" pitchFamily="34" charset="0"/>
              </a:rPr>
              <a:t>The </a:t>
            </a:r>
            <a:r>
              <a:rPr lang="en-US" b="0" i="0" dirty="0" err="1">
                <a:solidFill>
                  <a:srgbClr val="161616"/>
                </a:solidFill>
                <a:effectLst/>
                <a:latin typeface="Segoe UI" panose="020B0502040204020203" pitchFamily="34" charset="0"/>
              </a:rPr>
              <a:t>.net</a:t>
            </a:r>
            <a:r>
              <a:rPr lang="en-US" b="0" i="0" dirty="0">
                <a:solidFill>
                  <a:srgbClr val="161616"/>
                </a:solidFill>
                <a:effectLst/>
                <a:latin typeface="Segoe UI" panose="020B0502040204020203" pitchFamily="34" charset="0"/>
              </a:rPr>
              <a:t> name server doesn't have the record but does know the address of the contoso.net name server. In this case, it responds with the address of the name server for the DNS zone hosted in Azure DNS.</a:t>
            </a:r>
          </a:p>
          <a:p>
            <a:pPr algn="l">
              <a:buFont typeface="+mj-lt"/>
              <a:buAutoNum type="arabicPeriod"/>
            </a:pPr>
            <a:r>
              <a:rPr lang="en-US" b="0" i="0" dirty="0">
                <a:solidFill>
                  <a:srgbClr val="161616"/>
                </a:solidFill>
                <a:effectLst/>
                <a:latin typeface="Segoe UI" panose="020B0502040204020203" pitchFamily="34" charset="0"/>
              </a:rPr>
              <a:t>The local DNS server sends the request to the name server for the contoso.net zone hosted in Azure DNS.</a:t>
            </a:r>
          </a:p>
          <a:p>
            <a:pPr algn="l">
              <a:buFont typeface="+mj-lt"/>
              <a:buAutoNum type="arabicPeriod"/>
            </a:pPr>
            <a:r>
              <a:rPr lang="en-US" b="0" i="0" dirty="0">
                <a:solidFill>
                  <a:srgbClr val="161616"/>
                </a:solidFill>
                <a:effectLst/>
                <a:latin typeface="Segoe UI" panose="020B0502040204020203" pitchFamily="34" charset="0"/>
              </a:rPr>
              <a:t>The zone contoso.net doesn't have the record but knows the name server for partners.contoso.net and responds with the address. In this case, it's a DNS zone hosted in Azure DNS.</a:t>
            </a:r>
          </a:p>
          <a:p>
            <a:pPr algn="l">
              <a:buFont typeface="+mj-lt"/>
              <a:buAutoNum type="arabicPeriod"/>
            </a:pPr>
            <a:r>
              <a:rPr lang="en-US" b="0" i="0" dirty="0">
                <a:solidFill>
                  <a:srgbClr val="161616"/>
                </a:solidFill>
                <a:effectLst/>
                <a:latin typeface="Segoe UI" panose="020B0502040204020203" pitchFamily="34" charset="0"/>
              </a:rPr>
              <a:t>The local DNS server sends the request to the name server for the partners.contoso.net zone.</a:t>
            </a:r>
          </a:p>
          <a:p>
            <a:pPr algn="l">
              <a:buFont typeface="+mj-lt"/>
              <a:buAutoNum type="arabicPeriod"/>
            </a:pPr>
            <a:r>
              <a:rPr lang="en-US" b="0" i="0" dirty="0">
                <a:solidFill>
                  <a:srgbClr val="161616"/>
                </a:solidFill>
                <a:effectLst/>
                <a:latin typeface="Segoe UI" panose="020B0502040204020203" pitchFamily="34" charset="0"/>
              </a:rPr>
              <a:t>The partners.contoso.net zone has the A record and responds with the IP address.</a:t>
            </a:r>
          </a:p>
          <a:p>
            <a:pPr algn="l">
              <a:buFont typeface="+mj-lt"/>
              <a:buAutoNum type="arabicPeriod"/>
            </a:pPr>
            <a:r>
              <a:rPr lang="en-US" b="0" i="0" dirty="0">
                <a:solidFill>
                  <a:srgbClr val="161616"/>
                </a:solidFill>
                <a:effectLst/>
                <a:latin typeface="Segoe UI" panose="020B0502040204020203" pitchFamily="34" charset="0"/>
              </a:rPr>
              <a:t>The local DNS server provides the IP address to the client</a:t>
            </a:r>
          </a:p>
          <a:p>
            <a:pPr algn="l">
              <a:buFont typeface="+mj-lt"/>
              <a:buAutoNum type="arabicPeriod"/>
            </a:pPr>
            <a:r>
              <a:rPr lang="en-US" b="0" i="0" dirty="0">
                <a:solidFill>
                  <a:srgbClr val="161616"/>
                </a:solidFill>
                <a:effectLst/>
                <a:latin typeface="Segoe UI" panose="020B0502040204020203" pitchFamily="34" charset="0"/>
              </a:rPr>
              <a:t>The client connects to the website www.partners.contoso.net.</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11</a:t>
            </a:fld>
            <a:endParaRPr lang="nb-NO"/>
          </a:p>
        </p:txBody>
      </p:sp>
    </p:spTree>
    <p:extLst>
      <p:ext uri="{BB962C8B-B14F-4D97-AF65-F5344CB8AC3E}">
        <p14:creationId xmlns:p14="http://schemas.microsoft.com/office/powerpoint/2010/main" val="3075351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000000"/>
                </a:solidFill>
                <a:effectLst/>
                <a:latin typeface="Open Sans" panose="020B0606030504020204" pitchFamily="34" charset="0"/>
              </a:rPr>
              <a:t>ACMEBot</a:t>
            </a:r>
            <a:r>
              <a:rPr lang="en-US" b="0" i="0" dirty="0">
                <a:solidFill>
                  <a:srgbClr val="000000"/>
                </a:solidFill>
                <a:effectLst/>
                <a:latin typeface="Open Sans" panose="020B0606030504020204" pitchFamily="34" charset="0"/>
              </a:rPr>
              <a:t> is a reasonably simple solution. It runs as an Azure Function using the consumption plan, so you only pay for when it is used (and get hefty free allowance). Alongside the function, a storage account and app insights instance are also created. A Key Vault is required to store the secrets, you can either have the application create one for you (and set up the permissions for you), or you can use an existing one. Finally, you want to set up authentication on the application, so this can use Azure AD or one of the other options offered by App Service Auth.</a:t>
            </a:r>
          </a:p>
          <a:p>
            <a:pPr algn="l"/>
            <a:r>
              <a:rPr lang="en-US" b="0" i="0" dirty="0">
                <a:solidFill>
                  <a:srgbClr val="000000"/>
                </a:solidFill>
                <a:effectLst/>
                <a:latin typeface="Open Sans" panose="020B0606030504020204" pitchFamily="34" charset="0"/>
              </a:rPr>
              <a:t>How the solution works is that when you hit the Azure Functions “add-certificate” function, it presents a UI for you to enter the certificate you want to create. Once you submit this, several other functions are used to call out and undertake the issuing process. These hit the following resources:</a:t>
            </a:r>
          </a:p>
          <a:p>
            <a:pPr algn="l">
              <a:buFont typeface="+mj-lt"/>
              <a:buAutoNum type="arabicPeriod"/>
            </a:pPr>
            <a:r>
              <a:rPr lang="en-US" b="0" i="0" dirty="0">
                <a:solidFill>
                  <a:srgbClr val="000000"/>
                </a:solidFill>
                <a:effectLst/>
                <a:latin typeface="Open Sans" panose="020B0606030504020204" pitchFamily="34" charset="0"/>
              </a:rPr>
              <a:t>Azure DNS - </a:t>
            </a:r>
            <a:r>
              <a:rPr lang="en-US" b="0" i="0" dirty="0" err="1">
                <a:solidFill>
                  <a:srgbClr val="000000"/>
                </a:solidFill>
                <a:effectLst/>
                <a:latin typeface="Open Sans" panose="020B0606030504020204" pitchFamily="34" charset="0"/>
              </a:rPr>
              <a:t>ACMEBot</a:t>
            </a:r>
            <a:r>
              <a:rPr lang="en-US" b="0" i="0" dirty="0">
                <a:solidFill>
                  <a:srgbClr val="000000"/>
                </a:solidFill>
                <a:effectLst/>
                <a:latin typeface="Open Sans" panose="020B0606030504020204" pitchFamily="34" charset="0"/>
              </a:rPr>
              <a:t> uses the DNS validation process to verify ownership of the domain you want to issue the certificate to, to Let’s Encrypt. To do this, the function needs to be able to create and delete records in the Azure DNS zone that hosts your domain. At present, there is not a way to use another DNS provider</a:t>
            </a:r>
          </a:p>
          <a:p>
            <a:pPr algn="l">
              <a:buFont typeface="+mj-lt"/>
              <a:buAutoNum type="arabicPeriod"/>
            </a:pPr>
            <a:r>
              <a:rPr lang="en-US" b="0" i="0" dirty="0">
                <a:solidFill>
                  <a:srgbClr val="000000"/>
                </a:solidFill>
                <a:effectLst/>
                <a:latin typeface="Open Sans" panose="020B0606030504020204" pitchFamily="34" charset="0"/>
              </a:rPr>
              <a:t>Let’s Encrypt - Once the DNS record is set up, calls are made to the Let’s encrypt API to create the Certificate Signing Request (CSR) and generate and download the certificate</a:t>
            </a:r>
          </a:p>
          <a:p>
            <a:pPr algn="l">
              <a:buFont typeface="+mj-lt"/>
              <a:buAutoNum type="arabicPeriod"/>
            </a:pPr>
            <a:r>
              <a:rPr lang="en-US" b="0" i="0" dirty="0">
                <a:solidFill>
                  <a:srgbClr val="000000"/>
                </a:solidFill>
                <a:effectLst/>
                <a:latin typeface="Open Sans" panose="020B0606030504020204" pitchFamily="34" charset="0"/>
              </a:rPr>
              <a:t>Azure KeyVault - once the certificate is created it is stored in Azure Key Vault</a:t>
            </a:r>
          </a:p>
          <a:p>
            <a:pPr algn="l"/>
            <a:r>
              <a:rPr lang="en-US" b="0" i="0" dirty="0">
                <a:solidFill>
                  <a:srgbClr val="000000"/>
                </a:solidFill>
                <a:effectLst/>
                <a:latin typeface="Open Sans" panose="020B0606030504020204" pitchFamily="34" charset="0"/>
              </a:rPr>
              <a:t>This process runs when you create a new certificate. What </a:t>
            </a:r>
            <a:r>
              <a:rPr lang="en-US" b="0" i="0" dirty="0" err="1">
                <a:solidFill>
                  <a:srgbClr val="000000"/>
                </a:solidFill>
                <a:effectLst/>
                <a:latin typeface="Open Sans" panose="020B0606030504020204" pitchFamily="34" charset="0"/>
              </a:rPr>
              <a:t>ACMEBot</a:t>
            </a:r>
            <a:r>
              <a:rPr lang="en-US" b="0" i="0" dirty="0">
                <a:solidFill>
                  <a:srgbClr val="000000"/>
                </a:solidFill>
                <a:effectLst/>
                <a:latin typeface="Open Sans" panose="020B0606030504020204" pitchFamily="34" charset="0"/>
              </a:rPr>
              <a:t> also does is handle certificate renewals. It will detect certificates that are reaching expiry and call out to Let’s Encrypt to renew them and place the new certificate into Key Vault.</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21</a:t>
            </a:fld>
            <a:endParaRPr lang="nb-NO"/>
          </a:p>
        </p:txBody>
      </p:sp>
    </p:spTree>
    <p:extLst>
      <p:ext uri="{BB962C8B-B14F-4D97-AF65-F5344CB8AC3E}">
        <p14:creationId xmlns:p14="http://schemas.microsoft.com/office/powerpoint/2010/main" val="3588779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B05E-8C55-4E3D-87AF-0BE07E65D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D8F83-E11B-44EB-A75F-0EFBFC162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DBE56-69B1-4AD1-A3A9-9A4916C72AEC}"/>
              </a:ext>
            </a:extLst>
          </p:cNvPr>
          <p:cNvSpPr>
            <a:spLocks noGrp="1"/>
          </p:cNvSpPr>
          <p:nvPr>
            <p:ph type="dt" sz="half" idx="10"/>
          </p:nvPr>
        </p:nvSpPr>
        <p:spPr/>
        <p:txBody>
          <a:bodyPr/>
          <a:lstStyle/>
          <a:p>
            <a:fld id="{CE88D40F-0E01-46E3-A0A3-09B1E418DDBF}" type="datetimeFigureOut">
              <a:rPr lang="en-US" smtClean="0"/>
              <a:t>3/30/2023</a:t>
            </a:fld>
            <a:endParaRPr lang="en-US"/>
          </a:p>
        </p:txBody>
      </p:sp>
      <p:sp>
        <p:nvSpPr>
          <p:cNvPr id="5" name="Footer Placeholder 4">
            <a:extLst>
              <a:ext uri="{FF2B5EF4-FFF2-40B4-BE49-F238E27FC236}">
                <a16:creationId xmlns:a16="http://schemas.microsoft.com/office/drawing/2014/main" id="{82BD8DAD-A041-4C95-8E1F-3CFF3CA14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CF05E-7091-442F-8B56-1F36A93D11B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394814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EAB0-F2C2-4FBE-AFAD-6B52122347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BA780-10C0-4F70-A0D1-B53136B20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EF692-F52E-4077-BDBD-D10760D06FC8}"/>
              </a:ext>
            </a:extLst>
          </p:cNvPr>
          <p:cNvSpPr>
            <a:spLocks noGrp="1"/>
          </p:cNvSpPr>
          <p:nvPr>
            <p:ph type="dt" sz="half" idx="10"/>
          </p:nvPr>
        </p:nvSpPr>
        <p:spPr/>
        <p:txBody>
          <a:bodyPr/>
          <a:lstStyle/>
          <a:p>
            <a:fld id="{CE88D40F-0E01-46E3-A0A3-09B1E418DDBF}" type="datetimeFigureOut">
              <a:rPr lang="en-US" smtClean="0"/>
              <a:t>3/30/2023</a:t>
            </a:fld>
            <a:endParaRPr lang="en-US"/>
          </a:p>
        </p:txBody>
      </p:sp>
      <p:sp>
        <p:nvSpPr>
          <p:cNvPr id="5" name="Footer Placeholder 4">
            <a:extLst>
              <a:ext uri="{FF2B5EF4-FFF2-40B4-BE49-F238E27FC236}">
                <a16:creationId xmlns:a16="http://schemas.microsoft.com/office/drawing/2014/main" id="{B0E6BCC3-7E99-4491-BB6D-B5A02E4ED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B861E-BEF2-4FBB-B8C3-DDD363DD364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978376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210351-1056-45BF-80ED-FB2AFEAB7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1E463D-0C20-45A1-BAA1-A33BCE0BA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18BC4-1FBE-4ED6-B83E-363176703E35}"/>
              </a:ext>
            </a:extLst>
          </p:cNvPr>
          <p:cNvSpPr>
            <a:spLocks noGrp="1"/>
          </p:cNvSpPr>
          <p:nvPr>
            <p:ph type="dt" sz="half" idx="10"/>
          </p:nvPr>
        </p:nvSpPr>
        <p:spPr/>
        <p:txBody>
          <a:bodyPr/>
          <a:lstStyle/>
          <a:p>
            <a:fld id="{CE88D40F-0E01-46E3-A0A3-09B1E418DDBF}" type="datetimeFigureOut">
              <a:rPr lang="en-US" smtClean="0"/>
              <a:t>3/30/2023</a:t>
            </a:fld>
            <a:endParaRPr lang="en-US"/>
          </a:p>
        </p:txBody>
      </p:sp>
      <p:sp>
        <p:nvSpPr>
          <p:cNvPr id="5" name="Footer Placeholder 4">
            <a:extLst>
              <a:ext uri="{FF2B5EF4-FFF2-40B4-BE49-F238E27FC236}">
                <a16:creationId xmlns:a16="http://schemas.microsoft.com/office/drawing/2014/main" id="{FB3FDFE6-A4EB-484B-9BCF-DFD93DD4E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8714F-37B7-4F0A-8C14-EE7B35051645}"/>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546618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8246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00BE-3C68-4679-AB73-34CD27E8B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6816D-8F3C-4ED2-9406-B7794103A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DB5F-4ADD-42AF-B8DA-02FA0C8DFBE3}"/>
              </a:ext>
            </a:extLst>
          </p:cNvPr>
          <p:cNvSpPr>
            <a:spLocks noGrp="1"/>
          </p:cNvSpPr>
          <p:nvPr>
            <p:ph type="dt" sz="half" idx="10"/>
          </p:nvPr>
        </p:nvSpPr>
        <p:spPr/>
        <p:txBody>
          <a:bodyPr/>
          <a:lstStyle/>
          <a:p>
            <a:fld id="{CE88D40F-0E01-46E3-A0A3-09B1E418DDBF}" type="datetimeFigureOut">
              <a:rPr lang="en-US" smtClean="0"/>
              <a:t>3/30/2023</a:t>
            </a:fld>
            <a:endParaRPr lang="en-US"/>
          </a:p>
        </p:txBody>
      </p:sp>
      <p:sp>
        <p:nvSpPr>
          <p:cNvPr id="5" name="Footer Placeholder 4">
            <a:extLst>
              <a:ext uri="{FF2B5EF4-FFF2-40B4-BE49-F238E27FC236}">
                <a16:creationId xmlns:a16="http://schemas.microsoft.com/office/drawing/2014/main" id="{E840CF7A-56AB-4910-BA8F-ED6F6A3E1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5FA5E-8C0A-455A-A8D5-9E6DDEF8669C}"/>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90035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EDF8-CE44-4B51-8433-132B98B0E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931ED0-C0E4-4B37-AC49-0BE925C56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61188-0C17-48C0-BFC6-B0F7583F125E}"/>
              </a:ext>
            </a:extLst>
          </p:cNvPr>
          <p:cNvSpPr>
            <a:spLocks noGrp="1"/>
          </p:cNvSpPr>
          <p:nvPr>
            <p:ph type="dt" sz="half" idx="10"/>
          </p:nvPr>
        </p:nvSpPr>
        <p:spPr/>
        <p:txBody>
          <a:bodyPr/>
          <a:lstStyle/>
          <a:p>
            <a:fld id="{CE88D40F-0E01-46E3-A0A3-09B1E418DDBF}" type="datetimeFigureOut">
              <a:rPr lang="en-US" smtClean="0"/>
              <a:t>3/30/2023</a:t>
            </a:fld>
            <a:endParaRPr lang="en-US"/>
          </a:p>
        </p:txBody>
      </p:sp>
      <p:sp>
        <p:nvSpPr>
          <p:cNvPr id="5" name="Footer Placeholder 4">
            <a:extLst>
              <a:ext uri="{FF2B5EF4-FFF2-40B4-BE49-F238E27FC236}">
                <a16:creationId xmlns:a16="http://schemas.microsoft.com/office/drawing/2014/main" id="{1D87DCA3-F8FE-4A60-B204-2F7455A7F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49576-B3BC-4688-9FD1-BD85BA1092C1}"/>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77609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346E-3FAE-4FD4-90FE-7B06EAFA3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D9574-A827-4B3F-B385-EFBA0FDC7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ADFAC-66BE-4303-BFC1-54C34F12E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21C22-0A60-4A0C-90C4-EC0A5D4D4CCB}"/>
              </a:ext>
            </a:extLst>
          </p:cNvPr>
          <p:cNvSpPr>
            <a:spLocks noGrp="1"/>
          </p:cNvSpPr>
          <p:nvPr>
            <p:ph type="dt" sz="half" idx="10"/>
          </p:nvPr>
        </p:nvSpPr>
        <p:spPr/>
        <p:txBody>
          <a:bodyPr/>
          <a:lstStyle/>
          <a:p>
            <a:fld id="{CE88D40F-0E01-46E3-A0A3-09B1E418DDBF}" type="datetimeFigureOut">
              <a:rPr lang="en-US" smtClean="0"/>
              <a:t>3/30/2023</a:t>
            </a:fld>
            <a:endParaRPr lang="en-US"/>
          </a:p>
        </p:txBody>
      </p:sp>
      <p:sp>
        <p:nvSpPr>
          <p:cNvPr id="6" name="Footer Placeholder 5">
            <a:extLst>
              <a:ext uri="{FF2B5EF4-FFF2-40B4-BE49-F238E27FC236}">
                <a16:creationId xmlns:a16="http://schemas.microsoft.com/office/drawing/2014/main" id="{32B00CB1-DD84-428C-8FE4-49AAFDEF2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87ACD-AA51-4BDD-8AA3-B3F070626E83}"/>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43682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57D-2A7F-4469-A699-A21DD6985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C04CE-6F7A-4403-ADBB-F949A12A5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958FC-2FB0-4B7A-A8AE-77B7B2CCF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CBBAC-E054-4E99-A8F0-D0ACFCA38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7065C-6641-440E-A5E3-F5BC08363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0726D5-E86B-41CA-9570-B52AF64376C4}"/>
              </a:ext>
            </a:extLst>
          </p:cNvPr>
          <p:cNvSpPr>
            <a:spLocks noGrp="1"/>
          </p:cNvSpPr>
          <p:nvPr>
            <p:ph type="dt" sz="half" idx="10"/>
          </p:nvPr>
        </p:nvSpPr>
        <p:spPr/>
        <p:txBody>
          <a:bodyPr/>
          <a:lstStyle/>
          <a:p>
            <a:fld id="{CE88D40F-0E01-46E3-A0A3-09B1E418DDBF}" type="datetimeFigureOut">
              <a:rPr lang="en-US" smtClean="0"/>
              <a:t>3/30/2023</a:t>
            </a:fld>
            <a:endParaRPr lang="en-US"/>
          </a:p>
        </p:txBody>
      </p:sp>
      <p:sp>
        <p:nvSpPr>
          <p:cNvPr id="8" name="Footer Placeholder 7">
            <a:extLst>
              <a:ext uri="{FF2B5EF4-FFF2-40B4-BE49-F238E27FC236}">
                <a16:creationId xmlns:a16="http://schemas.microsoft.com/office/drawing/2014/main" id="{F968E487-7F4C-4BFA-8B3B-4A4C1C755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0F434-81EE-4206-9E0A-83DB47B48A49}"/>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98526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6A86-51DF-4F57-826C-04372D92CB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CBCEB-6F83-49D9-86C6-732AFB33755C}"/>
              </a:ext>
            </a:extLst>
          </p:cNvPr>
          <p:cNvSpPr>
            <a:spLocks noGrp="1"/>
          </p:cNvSpPr>
          <p:nvPr>
            <p:ph type="dt" sz="half" idx="10"/>
          </p:nvPr>
        </p:nvSpPr>
        <p:spPr/>
        <p:txBody>
          <a:bodyPr/>
          <a:lstStyle/>
          <a:p>
            <a:fld id="{CE88D40F-0E01-46E3-A0A3-09B1E418DDBF}" type="datetimeFigureOut">
              <a:rPr lang="en-US" smtClean="0"/>
              <a:t>3/30/2023</a:t>
            </a:fld>
            <a:endParaRPr lang="en-US"/>
          </a:p>
        </p:txBody>
      </p:sp>
      <p:sp>
        <p:nvSpPr>
          <p:cNvPr id="4" name="Footer Placeholder 3">
            <a:extLst>
              <a:ext uri="{FF2B5EF4-FFF2-40B4-BE49-F238E27FC236}">
                <a16:creationId xmlns:a16="http://schemas.microsoft.com/office/drawing/2014/main" id="{58873546-0610-47AF-A571-EA5262334F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EC86CA-C3D3-407D-BADC-82882A42B65A}"/>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614715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94C46-F0DD-4F57-8A11-095BA9801E21}"/>
              </a:ext>
            </a:extLst>
          </p:cNvPr>
          <p:cNvSpPr>
            <a:spLocks noGrp="1"/>
          </p:cNvSpPr>
          <p:nvPr>
            <p:ph type="dt" sz="half" idx="10"/>
          </p:nvPr>
        </p:nvSpPr>
        <p:spPr/>
        <p:txBody>
          <a:bodyPr/>
          <a:lstStyle/>
          <a:p>
            <a:fld id="{CE88D40F-0E01-46E3-A0A3-09B1E418DDBF}" type="datetimeFigureOut">
              <a:rPr lang="en-US" smtClean="0"/>
              <a:t>3/30/2023</a:t>
            </a:fld>
            <a:endParaRPr lang="en-US"/>
          </a:p>
        </p:txBody>
      </p:sp>
      <p:sp>
        <p:nvSpPr>
          <p:cNvPr id="3" name="Footer Placeholder 2">
            <a:extLst>
              <a:ext uri="{FF2B5EF4-FFF2-40B4-BE49-F238E27FC236}">
                <a16:creationId xmlns:a16="http://schemas.microsoft.com/office/drawing/2014/main" id="{CAF11992-1285-4B63-9653-C4DE19A52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82736-DE48-4560-B3A0-F8B6C114609D}"/>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403549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352D-1F38-4344-907A-FEB99510F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08CB7-2A98-4948-82B5-EF924ACE6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7E24E-BAF7-48F1-A04E-9B92F4DFB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E31D7-538E-4CF9-B549-4A3A003893D4}"/>
              </a:ext>
            </a:extLst>
          </p:cNvPr>
          <p:cNvSpPr>
            <a:spLocks noGrp="1"/>
          </p:cNvSpPr>
          <p:nvPr>
            <p:ph type="dt" sz="half" idx="10"/>
          </p:nvPr>
        </p:nvSpPr>
        <p:spPr/>
        <p:txBody>
          <a:bodyPr/>
          <a:lstStyle/>
          <a:p>
            <a:fld id="{CE88D40F-0E01-46E3-A0A3-09B1E418DDBF}" type="datetimeFigureOut">
              <a:rPr lang="en-US" smtClean="0"/>
              <a:t>3/30/2023</a:t>
            </a:fld>
            <a:endParaRPr lang="en-US"/>
          </a:p>
        </p:txBody>
      </p:sp>
      <p:sp>
        <p:nvSpPr>
          <p:cNvPr id="6" name="Footer Placeholder 5">
            <a:extLst>
              <a:ext uri="{FF2B5EF4-FFF2-40B4-BE49-F238E27FC236}">
                <a16:creationId xmlns:a16="http://schemas.microsoft.com/office/drawing/2014/main" id="{9FAB9163-D6A8-4C3A-8BCE-275E151D8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7A0D7-3C98-4F8A-8053-8F7A3D3687CF}"/>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21264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F957-B711-4991-8E4D-20BAA7468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82E31-E2A6-41B5-AC9E-CCE7FE8F4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78B72-739A-4E15-9198-1B88D76D1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25B6A-7B94-48EF-A7B7-A55144141F82}"/>
              </a:ext>
            </a:extLst>
          </p:cNvPr>
          <p:cNvSpPr>
            <a:spLocks noGrp="1"/>
          </p:cNvSpPr>
          <p:nvPr>
            <p:ph type="dt" sz="half" idx="10"/>
          </p:nvPr>
        </p:nvSpPr>
        <p:spPr/>
        <p:txBody>
          <a:bodyPr/>
          <a:lstStyle/>
          <a:p>
            <a:fld id="{CE88D40F-0E01-46E3-A0A3-09B1E418DDBF}" type="datetimeFigureOut">
              <a:rPr lang="en-US" smtClean="0"/>
              <a:t>3/30/2023</a:t>
            </a:fld>
            <a:endParaRPr lang="en-US"/>
          </a:p>
        </p:txBody>
      </p:sp>
      <p:sp>
        <p:nvSpPr>
          <p:cNvPr id="6" name="Footer Placeholder 5">
            <a:extLst>
              <a:ext uri="{FF2B5EF4-FFF2-40B4-BE49-F238E27FC236}">
                <a16:creationId xmlns:a16="http://schemas.microsoft.com/office/drawing/2014/main" id="{13140DE5-E1C5-46F0-8191-6AC9194FA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7576-4183-4532-AC43-3C749D50CBFB}"/>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772419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DF9FE-18B1-4772-844B-D880F06D1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C7DE2-AA30-4BE4-BC7F-D13D9009F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4AE12-7B7F-4F60-BBAC-88B7880A6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D40F-0E01-46E3-A0A3-09B1E418DDBF}" type="datetimeFigureOut">
              <a:rPr lang="en-US" smtClean="0"/>
              <a:t>3/30/2023</a:t>
            </a:fld>
            <a:endParaRPr lang="en-US"/>
          </a:p>
        </p:txBody>
      </p:sp>
      <p:sp>
        <p:nvSpPr>
          <p:cNvPr id="5" name="Footer Placeholder 4">
            <a:extLst>
              <a:ext uri="{FF2B5EF4-FFF2-40B4-BE49-F238E27FC236}">
                <a16:creationId xmlns:a16="http://schemas.microsoft.com/office/drawing/2014/main" id="{5655E7D0-3B7A-48E2-BBCC-6D8CDD5A8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B75E22-47B2-4AA9-890F-3ABD3F7E9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946CE-0E75-440B-ABBF-AF945159FBF7}" type="slidenum">
              <a:rPr lang="en-US" smtClean="0"/>
              <a:t>‹#›</a:t>
            </a:fld>
            <a:endParaRPr lang="en-US"/>
          </a:p>
        </p:txBody>
      </p:sp>
    </p:spTree>
    <p:extLst>
      <p:ext uri="{BB962C8B-B14F-4D97-AF65-F5344CB8AC3E}">
        <p14:creationId xmlns:p14="http://schemas.microsoft.com/office/powerpoint/2010/main" val="1930476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8.png"/><Relationship Id="rId7" Type="http://schemas.openxmlformats.org/officeDocument/2006/relationships/image" Target="../media/image2.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hyperlink" Target="https://learn.microsoft.com/en-us/azure/azure-monitor/app/availability-standard-tests" TargetMode="External"/><Relationship Id="rId2" Type="http://schemas.openxmlformats.org/officeDocument/2006/relationships/hyperlink" Target="https://www.techielass.com/monitor-ssl-certificates-with-azure-monitor/"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mailto:evgeny@enso.no" TargetMode="External"/><Relationship Id="rId2" Type="http://schemas.openxmlformats.org/officeDocument/2006/relationships/hyperlink" Target="https://borzenin.com/workshops/" TargetMode="Externa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1.png"/><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23"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04CA4DF5-C512-4233-8F08-3FDA86F8239A}"/>
              </a:ext>
            </a:extLst>
          </p:cNvPr>
          <p:cNvSpPr txBox="1"/>
          <p:nvPr/>
        </p:nvSpPr>
        <p:spPr>
          <a:xfrm>
            <a:off x="326720" y="2436028"/>
            <a:ext cx="6100094" cy="2799557"/>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800" b="0" i="0" u="none" strike="noStrike" kern="1200" cap="none" spc="0" normalizeH="0" baseline="0" noProof="0" dirty="0">
                <a:ln>
                  <a:noFill/>
                </a:ln>
                <a:solidFill>
                  <a:prstClr val="black"/>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Automate DNS </a:t>
            </a:r>
          </a:p>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800" b="0" i="0" u="none" strike="noStrike" kern="1200" cap="none" spc="0" normalizeH="0" baseline="0" noProof="0" dirty="0">
                <a:ln>
                  <a:noFill/>
                </a:ln>
                <a:solidFill>
                  <a:prstClr val="black"/>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and Certificate management on Azure </a:t>
            </a:r>
          </a:p>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800" b="0" i="0" u="none" strike="noStrike" kern="1200" cap="none" spc="0" normalizeH="0" baseline="0" noProof="0" dirty="0">
                <a:ln>
                  <a:noFill/>
                </a:ln>
                <a:solidFill>
                  <a:prstClr val="black"/>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with Azure DevOps</a:t>
            </a:r>
          </a:p>
        </p:txBody>
      </p:sp>
      <p:sp>
        <p:nvSpPr>
          <p:cNvPr id="26"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Google Shape;55;p13">
            <a:extLst>
              <a:ext uri="{FF2B5EF4-FFF2-40B4-BE49-F238E27FC236}">
                <a16:creationId xmlns:a16="http://schemas.microsoft.com/office/drawing/2014/main" id="{F6E61504-9462-4F2B-BF6D-31CBE01EBD3B}"/>
              </a:ext>
            </a:extLst>
          </p:cNvPr>
          <p:cNvSpPr txBox="1">
            <a:spLocks noGrp="1"/>
          </p:cNvSpPr>
          <p:nvPr>
            <p:ph type="subTitle" idx="1"/>
          </p:nvPr>
        </p:nvSpPr>
        <p:spPr>
          <a:xfrm>
            <a:off x="2488924" y="5601215"/>
            <a:ext cx="5924212" cy="1039684"/>
          </a:xfrm>
          <a:prstGeom prst="rect">
            <a:avLst/>
          </a:prstGeom>
        </p:spPr>
        <p:txBody>
          <a:bodyPr spcFirstLastPara="1" wrap="square" lIns="91425" tIns="91425" rIns="91425" bIns="91425" anchor="t" anchorCtr="0">
            <a:noAutofit/>
          </a:bodyPr>
          <a:lstStyle/>
          <a:p>
            <a:pPr marL="0" lvl="0" indent="0" algn="ctr" rtl="0">
              <a:spcBef>
                <a:spcPts val="0"/>
              </a:spcBef>
              <a:spcAft>
                <a:spcPts val="600"/>
              </a:spcAft>
              <a:buNone/>
            </a:pPr>
            <a:r>
              <a:rPr lang="en" sz="2000" dirty="0">
                <a:latin typeface="Comic Sans MS" panose="030F0702030302020204" pitchFamily="66" charset="0"/>
              </a:rPr>
              <a:t>Infrastructure as Code User Group Oslo</a:t>
            </a:r>
            <a:endParaRPr lang="en-US" sz="2000" dirty="0">
              <a:latin typeface="Comic Sans MS" panose="030F0702030302020204" pitchFamily="66" charset="0"/>
            </a:endParaRPr>
          </a:p>
          <a:p>
            <a:pPr marL="0" lvl="0" indent="0" algn="ctr" rtl="0">
              <a:spcBef>
                <a:spcPts val="0"/>
              </a:spcBef>
              <a:spcAft>
                <a:spcPts val="600"/>
              </a:spcAft>
              <a:buNone/>
            </a:pPr>
            <a:r>
              <a:rPr lang="en" sz="2000" dirty="0">
                <a:latin typeface="Comic Sans MS" panose="030F0702030302020204" pitchFamily="66" charset="0"/>
              </a:rPr>
              <a:t>30.03.2023</a:t>
            </a:r>
            <a:endParaRPr lang="en-US" sz="2000" dirty="0">
              <a:latin typeface="Comic Sans MS" panose="030F0702030302020204" pitchFamily="66" charset="0"/>
            </a:endParaRPr>
          </a:p>
          <a:p>
            <a:pPr marL="0" lvl="0" indent="0" algn="ctr" rtl="0">
              <a:spcBef>
                <a:spcPts val="0"/>
              </a:spcBef>
              <a:spcAft>
                <a:spcPts val="600"/>
              </a:spcAft>
              <a:buNone/>
            </a:pPr>
            <a:r>
              <a:rPr lang="en-US" sz="2000" dirty="0">
                <a:latin typeface="Comic Sans MS" panose="030F0702030302020204" pitchFamily="66" charset="0"/>
              </a:rPr>
              <a:t>w</a:t>
            </a:r>
            <a:r>
              <a:rPr lang="en" sz="2000" dirty="0">
                <a:latin typeface="Comic Sans MS" panose="030F0702030302020204" pitchFamily="66" charset="0"/>
              </a:rPr>
              <a:t>ith Evgeny Borzenin</a:t>
            </a:r>
            <a:endParaRPr lang="en-US" sz="2000" dirty="0">
              <a:latin typeface="Comic Sans MS" panose="030F0702030302020204" pitchFamily="66" charset="0"/>
            </a:endParaRPr>
          </a:p>
        </p:txBody>
      </p:sp>
      <p:pic>
        <p:nvPicPr>
          <p:cNvPr id="12" name="Graphic 4">
            <a:extLst>
              <a:ext uri="{FF2B5EF4-FFF2-40B4-BE49-F238E27FC236}">
                <a16:creationId xmlns:a16="http://schemas.microsoft.com/office/drawing/2014/main" id="{EDCA261C-CB9C-438E-83DA-373119F69A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13" name="Google Shape;56;p13">
            <a:extLst>
              <a:ext uri="{FF2B5EF4-FFF2-40B4-BE49-F238E27FC236}">
                <a16:creationId xmlns:a16="http://schemas.microsoft.com/office/drawing/2014/main" id="{5D6A8592-4B29-429E-A8AC-240C35AA1049}"/>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2" name="Picture 2">
            <a:extLst>
              <a:ext uri="{FF2B5EF4-FFF2-40B4-BE49-F238E27FC236}">
                <a16:creationId xmlns:a16="http://schemas.microsoft.com/office/drawing/2014/main" id="{C066C177-C58D-3308-D823-F3552D70EB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1077" y="1513739"/>
            <a:ext cx="2001097" cy="1250686"/>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2B20DDBC-8CC0-CE10-5795-14F88AD77F4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94103" y="3145602"/>
            <a:ext cx="1040736" cy="1040736"/>
          </a:xfrm>
          <a:prstGeom prst="rect">
            <a:avLst/>
          </a:prstGeom>
        </p:spPr>
      </p:pic>
      <p:pic>
        <p:nvPicPr>
          <p:cNvPr id="11" name="Graphic 10">
            <a:extLst>
              <a:ext uri="{FF2B5EF4-FFF2-40B4-BE49-F238E27FC236}">
                <a16:creationId xmlns:a16="http://schemas.microsoft.com/office/drawing/2014/main" id="{EF54CF67-AB00-2BF9-B1CF-DAE755D3FC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10670" y="3352452"/>
            <a:ext cx="966711" cy="966711"/>
          </a:xfrm>
          <a:prstGeom prst="rect">
            <a:avLst/>
          </a:prstGeom>
        </p:spPr>
      </p:pic>
      <p:pic>
        <p:nvPicPr>
          <p:cNvPr id="1026" name="Picture 2" descr="@letsencrypt">
            <a:extLst>
              <a:ext uri="{FF2B5EF4-FFF2-40B4-BE49-F238E27FC236}">
                <a16:creationId xmlns:a16="http://schemas.microsoft.com/office/drawing/2014/main" id="{B0A3BBD8-199B-241D-BAD8-024EF57C196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34913" y="1927459"/>
            <a:ext cx="1558685" cy="15586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7D88B0B-E29C-1AF2-FF44-F153F6BECC4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46427" y="3976940"/>
            <a:ext cx="1694256" cy="1577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103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445E-CD48-DB0B-A4ED-CFAAE3380CDD}"/>
              </a:ext>
            </a:extLst>
          </p:cNvPr>
          <p:cNvSpPr>
            <a:spLocks noGrp="1"/>
          </p:cNvSpPr>
          <p:nvPr>
            <p:ph type="title"/>
          </p:nvPr>
        </p:nvSpPr>
        <p:spPr/>
        <p:txBody>
          <a:bodyPr/>
          <a:lstStyle/>
          <a:p>
            <a:r>
              <a:rPr lang="en-US" dirty="0"/>
              <a:t>Delegation of DNS zones with Azure DNS</a:t>
            </a:r>
          </a:p>
        </p:txBody>
      </p:sp>
      <p:sp>
        <p:nvSpPr>
          <p:cNvPr id="5" name="Content Placeholder 4">
            <a:extLst>
              <a:ext uri="{FF2B5EF4-FFF2-40B4-BE49-F238E27FC236}">
                <a16:creationId xmlns:a16="http://schemas.microsoft.com/office/drawing/2014/main" id="{5E5B9D37-C82B-A89B-388B-2F2835385A4F}"/>
              </a:ext>
            </a:extLst>
          </p:cNvPr>
          <p:cNvSpPr>
            <a:spLocks noGrp="1"/>
          </p:cNvSpPr>
          <p:nvPr>
            <p:ph idx="1"/>
          </p:nvPr>
        </p:nvSpPr>
        <p:spPr/>
        <p:txBody>
          <a:bodyPr/>
          <a:lstStyle/>
          <a:p>
            <a:r>
              <a:rPr lang="nb-NO" dirty="0"/>
              <a:t>Purchase domain from registrar -&gt; iac-ws3-labs.com</a:t>
            </a:r>
          </a:p>
          <a:p>
            <a:r>
              <a:rPr lang="nb-NO" dirty="0"/>
              <a:t>Create new DNS Zone -&gt; iac-ws3-labs.com</a:t>
            </a:r>
          </a:p>
          <a:p>
            <a:r>
              <a:rPr lang="nb-NO" dirty="0"/>
              <a:t>Change Name Servers at registrar with DNS Zone Name Servers</a:t>
            </a:r>
          </a:p>
          <a:p>
            <a:endParaRPr lang="en-US" dirty="0"/>
          </a:p>
        </p:txBody>
      </p:sp>
      <p:pic>
        <p:nvPicPr>
          <p:cNvPr id="10" name="Picture 9">
            <a:extLst>
              <a:ext uri="{FF2B5EF4-FFF2-40B4-BE49-F238E27FC236}">
                <a16:creationId xmlns:a16="http://schemas.microsoft.com/office/drawing/2014/main" id="{36DA8E62-37B6-350C-1D01-68C4FDD0B417}"/>
              </a:ext>
            </a:extLst>
          </p:cNvPr>
          <p:cNvPicPr>
            <a:picLocks noChangeAspect="1"/>
          </p:cNvPicPr>
          <p:nvPr/>
        </p:nvPicPr>
        <p:blipFill>
          <a:blip r:embed="rId3"/>
          <a:stretch>
            <a:fillRect/>
          </a:stretch>
        </p:blipFill>
        <p:spPr>
          <a:xfrm>
            <a:off x="0" y="3582988"/>
            <a:ext cx="4256427" cy="2089593"/>
          </a:xfrm>
          <a:prstGeom prst="rect">
            <a:avLst/>
          </a:prstGeom>
        </p:spPr>
      </p:pic>
      <p:pic>
        <p:nvPicPr>
          <p:cNvPr id="12" name="Picture 11">
            <a:extLst>
              <a:ext uri="{FF2B5EF4-FFF2-40B4-BE49-F238E27FC236}">
                <a16:creationId xmlns:a16="http://schemas.microsoft.com/office/drawing/2014/main" id="{28296FEE-2158-AEAC-3AD1-A55470B46843}"/>
              </a:ext>
            </a:extLst>
          </p:cNvPr>
          <p:cNvPicPr>
            <a:picLocks noChangeAspect="1"/>
          </p:cNvPicPr>
          <p:nvPr/>
        </p:nvPicPr>
        <p:blipFill>
          <a:blip r:embed="rId4"/>
          <a:stretch>
            <a:fillRect/>
          </a:stretch>
        </p:blipFill>
        <p:spPr>
          <a:xfrm>
            <a:off x="4429319" y="3971963"/>
            <a:ext cx="2524704" cy="1034972"/>
          </a:xfrm>
          <a:prstGeom prst="rect">
            <a:avLst/>
          </a:prstGeom>
        </p:spPr>
      </p:pic>
      <p:sp>
        <p:nvSpPr>
          <p:cNvPr id="13" name="Arrow: Right 12">
            <a:extLst>
              <a:ext uri="{FF2B5EF4-FFF2-40B4-BE49-F238E27FC236}">
                <a16:creationId xmlns:a16="http://schemas.microsoft.com/office/drawing/2014/main" id="{42B1B396-34B5-CFAF-1594-9EAE5A6C2A9F}"/>
              </a:ext>
            </a:extLst>
          </p:cNvPr>
          <p:cNvSpPr/>
          <p:nvPr/>
        </p:nvSpPr>
        <p:spPr>
          <a:xfrm>
            <a:off x="4306699" y="4317999"/>
            <a:ext cx="366901" cy="342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79FFFD74-DB81-0F7C-9072-E61ECBCBB60E}"/>
              </a:ext>
            </a:extLst>
          </p:cNvPr>
          <p:cNvPicPr>
            <a:picLocks noChangeAspect="1"/>
          </p:cNvPicPr>
          <p:nvPr/>
        </p:nvPicPr>
        <p:blipFill>
          <a:blip r:embed="rId5"/>
          <a:stretch>
            <a:fillRect/>
          </a:stretch>
        </p:blipFill>
        <p:spPr>
          <a:xfrm>
            <a:off x="7631736" y="3454563"/>
            <a:ext cx="4191964" cy="2171369"/>
          </a:xfrm>
          <a:prstGeom prst="rect">
            <a:avLst/>
          </a:prstGeom>
        </p:spPr>
      </p:pic>
      <p:sp>
        <p:nvSpPr>
          <p:cNvPr id="16" name="Arrow: Right 15">
            <a:extLst>
              <a:ext uri="{FF2B5EF4-FFF2-40B4-BE49-F238E27FC236}">
                <a16:creationId xmlns:a16="http://schemas.microsoft.com/office/drawing/2014/main" id="{99D3A15D-5062-5278-00BB-F006F87EE007}"/>
              </a:ext>
            </a:extLst>
          </p:cNvPr>
          <p:cNvSpPr/>
          <p:nvPr/>
        </p:nvSpPr>
        <p:spPr>
          <a:xfrm>
            <a:off x="6967085" y="4368798"/>
            <a:ext cx="366901" cy="342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4">
            <a:extLst>
              <a:ext uri="{FF2B5EF4-FFF2-40B4-BE49-F238E27FC236}">
                <a16:creationId xmlns:a16="http://schemas.microsoft.com/office/drawing/2014/main" id="{8EA9CF4D-C5B4-AB94-6CEC-A0D9B19A1AE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37" y="6121057"/>
            <a:ext cx="1718444" cy="574556"/>
          </a:xfrm>
          <a:prstGeom prst="rect">
            <a:avLst/>
          </a:prstGeom>
        </p:spPr>
      </p:pic>
      <p:pic>
        <p:nvPicPr>
          <p:cNvPr id="4" name="Google Shape;56;p13">
            <a:extLst>
              <a:ext uri="{FF2B5EF4-FFF2-40B4-BE49-F238E27FC236}">
                <a16:creationId xmlns:a16="http://schemas.microsoft.com/office/drawing/2014/main" id="{D1D3196A-3F53-2823-DD3A-2883275A3A24}"/>
              </a:ext>
            </a:extLst>
          </p:cNvPr>
          <p:cNvPicPr preferRelativeResize="0"/>
          <p:nvPr/>
        </p:nvPicPr>
        <p:blipFill>
          <a:blip r:embed="rId8">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1833969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445E-CD48-DB0B-A4ED-CFAAE3380CDD}"/>
              </a:ext>
            </a:extLst>
          </p:cNvPr>
          <p:cNvSpPr>
            <a:spLocks noGrp="1"/>
          </p:cNvSpPr>
          <p:nvPr>
            <p:ph type="title"/>
          </p:nvPr>
        </p:nvSpPr>
        <p:spPr/>
        <p:txBody>
          <a:bodyPr/>
          <a:lstStyle/>
          <a:p>
            <a:r>
              <a:rPr lang="en-US" dirty="0"/>
              <a:t>Resolution and delegation</a:t>
            </a:r>
          </a:p>
        </p:txBody>
      </p:sp>
      <p:pic>
        <p:nvPicPr>
          <p:cNvPr id="3074" name="Picture 2" descr="Dns-nameserver">
            <a:extLst>
              <a:ext uri="{FF2B5EF4-FFF2-40B4-BE49-F238E27FC236}">
                <a16:creationId xmlns:a16="http://schemas.microsoft.com/office/drawing/2014/main" id="{809C876E-D72E-01A4-5DD7-81B078838D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8360" y="1624183"/>
            <a:ext cx="7375279" cy="464043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DF87954-39DF-4FA9-9646-2A265836B5DC}"/>
              </a:ext>
            </a:extLst>
          </p:cNvPr>
          <p:cNvSpPr>
            <a:spLocks noGrp="1"/>
          </p:cNvSpPr>
          <p:nvPr>
            <p:ph idx="1"/>
          </p:nvPr>
        </p:nvSpPr>
        <p:spPr>
          <a:xfrm>
            <a:off x="7474608" y="1851025"/>
            <a:ext cx="4327113" cy="517525"/>
          </a:xfrm>
        </p:spPr>
        <p:txBody>
          <a:bodyPr/>
          <a:lstStyle/>
          <a:p>
            <a:pPr marL="0" indent="0">
              <a:buNone/>
            </a:pPr>
            <a:r>
              <a:rPr lang="en-US" dirty="0"/>
              <a:t>www.partners.contoso.net</a:t>
            </a:r>
          </a:p>
        </p:txBody>
      </p:sp>
      <p:pic>
        <p:nvPicPr>
          <p:cNvPr id="4" name="Graphic 4">
            <a:extLst>
              <a:ext uri="{FF2B5EF4-FFF2-40B4-BE49-F238E27FC236}">
                <a16:creationId xmlns:a16="http://schemas.microsoft.com/office/drawing/2014/main" id="{72F464A6-8962-759F-CF50-C6A3372AAB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5" name="Google Shape;56;p13">
            <a:extLst>
              <a:ext uri="{FF2B5EF4-FFF2-40B4-BE49-F238E27FC236}">
                <a16:creationId xmlns:a16="http://schemas.microsoft.com/office/drawing/2014/main" id="{14ADC2ED-E258-3DEE-2ABA-285B805FC6F8}"/>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1652373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8D36-0D1A-7369-2232-E4DCCD9CC0DE}"/>
              </a:ext>
            </a:extLst>
          </p:cNvPr>
          <p:cNvSpPr>
            <a:spLocks noGrp="1"/>
          </p:cNvSpPr>
          <p:nvPr>
            <p:ph type="title"/>
          </p:nvPr>
        </p:nvSpPr>
        <p:spPr/>
        <p:txBody>
          <a:bodyPr/>
          <a:lstStyle/>
          <a:p>
            <a:r>
              <a:rPr lang="en-US" dirty="0"/>
              <a:t>Buy App Service Domains on Azure</a:t>
            </a:r>
          </a:p>
        </p:txBody>
      </p:sp>
      <p:pic>
        <p:nvPicPr>
          <p:cNvPr id="4098" name="Picture 2" descr="A screenshot showing how to open the App Service domain wizard.">
            <a:extLst>
              <a:ext uri="{FF2B5EF4-FFF2-40B4-BE49-F238E27FC236}">
                <a16:creationId xmlns:a16="http://schemas.microsoft.com/office/drawing/2014/main" id="{EDF47EC6-E53F-4417-85A7-C293956F3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4445" y="1506538"/>
            <a:ext cx="6897055" cy="428016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4">
            <a:extLst>
              <a:ext uri="{FF2B5EF4-FFF2-40B4-BE49-F238E27FC236}">
                <a16:creationId xmlns:a16="http://schemas.microsoft.com/office/drawing/2014/main" id="{A5D1CBC3-72D9-FA28-EA52-4AD65F6B443A}"/>
              </a:ext>
            </a:extLst>
          </p:cNvPr>
          <p:cNvSpPr>
            <a:spLocks noGrp="1"/>
          </p:cNvSpPr>
          <p:nvPr>
            <p:ph idx="1"/>
          </p:nvPr>
        </p:nvSpPr>
        <p:spPr>
          <a:xfrm>
            <a:off x="564673" y="1563027"/>
            <a:ext cx="4813300" cy="4351338"/>
          </a:xfrm>
        </p:spPr>
        <p:txBody>
          <a:bodyPr/>
          <a:lstStyle/>
          <a:p>
            <a:r>
              <a:rPr lang="en-US" dirty="0"/>
              <a:t>use GoDaddy for domain registration </a:t>
            </a:r>
            <a:endParaRPr lang="nb-NO" dirty="0"/>
          </a:p>
          <a:p>
            <a:r>
              <a:rPr lang="en-US" dirty="0"/>
              <a:t>Support top-level domains com, net, co.uk, org, </a:t>
            </a:r>
            <a:r>
              <a:rPr lang="en-US" dirty="0" err="1"/>
              <a:t>nl</a:t>
            </a:r>
            <a:r>
              <a:rPr lang="en-US" dirty="0"/>
              <a:t>, in, biz, org.uk, and co.in</a:t>
            </a:r>
          </a:p>
        </p:txBody>
      </p:sp>
      <p:pic>
        <p:nvPicPr>
          <p:cNvPr id="3" name="Graphic 4">
            <a:extLst>
              <a:ext uri="{FF2B5EF4-FFF2-40B4-BE49-F238E27FC236}">
                <a16:creationId xmlns:a16="http://schemas.microsoft.com/office/drawing/2014/main" id="{79E5EA5B-46DF-B44B-3F90-A8753F63BD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4" name="Google Shape;56;p13">
            <a:extLst>
              <a:ext uri="{FF2B5EF4-FFF2-40B4-BE49-F238E27FC236}">
                <a16:creationId xmlns:a16="http://schemas.microsoft.com/office/drawing/2014/main" id="{9AEC671F-2A1E-2580-8E59-A3E665E7B8FC}"/>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3693936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8D36-0D1A-7369-2232-E4DCCD9CC0DE}"/>
              </a:ext>
            </a:extLst>
          </p:cNvPr>
          <p:cNvSpPr>
            <a:spLocks noGrp="1"/>
          </p:cNvSpPr>
          <p:nvPr>
            <p:ph type="title"/>
          </p:nvPr>
        </p:nvSpPr>
        <p:spPr/>
        <p:txBody>
          <a:bodyPr/>
          <a:lstStyle/>
          <a:p>
            <a:r>
              <a:rPr lang="en-US" dirty="0"/>
              <a:t>Buy App Service Domains on Azure</a:t>
            </a:r>
          </a:p>
        </p:txBody>
      </p:sp>
      <p:pic>
        <p:nvPicPr>
          <p:cNvPr id="5" name="Picture 4">
            <a:extLst>
              <a:ext uri="{FF2B5EF4-FFF2-40B4-BE49-F238E27FC236}">
                <a16:creationId xmlns:a16="http://schemas.microsoft.com/office/drawing/2014/main" id="{83B08FF3-83FF-62FB-F0B7-98076D8ED4D6}"/>
              </a:ext>
            </a:extLst>
          </p:cNvPr>
          <p:cNvPicPr>
            <a:picLocks noChangeAspect="1"/>
          </p:cNvPicPr>
          <p:nvPr/>
        </p:nvPicPr>
        <p:blipFill>
          <a:blip r:embed="rId2"/>
          <a:stretch>
            <a:fillRect/>
          </a:stretch>
        </p:blipFill>
        <p:spPr>
          <a:xfrm>
            <a:off x="989645" y="1527351"/>
            <a:ext cx="8649654" cy="2408559"/>
          </a:xfrm>
          <a:prstGeom prst="rect">
            <a:avLst/>
          </a:prstGeom>
        </p:spPr>
      </p:pic>
      <p:pic>
        <p:nvPicPr>
          <p:cNvPr id="4" name="Picture 3">
            <a:extLst>
              <a:ext uri="{FF2B5EF4-FFF2-40B4-BE49-F238E27FC236}">
                <a16:creationId xmlns:a16="http://schemas.microsoft.com/office/drawing/2014/main" id="{1F19975E-D3A6-254E-31C3-B0784C8404CC}"/>
              </a:ext>
            </a:extLst>
          </p:cNvPr>
          <p:cNvPicPr>
            <a:picLocks noChangeAspect="1"/>
          </p:cNvPicPr>
          <p:nvPr/>
        </p:nvPicPr>
        <p:blipFill>
          <a:blip r:embed="rId3"/>
          <a:stretch>
            <a:fillRect/>
          </a:stretch>
        </p:blipFill>
        <p:spPr>
          <a:xfrm>
            <a:off x="4292600" y="2696383"/>
            <a:ext cx="6970209" cy="3505726"/>
          </a:xfrm>
          <a:prstGeom prst="rect">
            <a:avLst/>
          </a:prstGeom>
        </p:spPr>
      </p:pic>
      <p:pic>
        <p:nvPicPr>
          <p:cNvPr id="3" name="Graphic 4">
            <a:extLst>
              <a:ext uri="{FF2B5EF4-FFF2-40B4-BE49-F238E27FC236}">
                <a16:creationId xmlns:a16="http://schemas.microsoft.com/office/drawing/2014/main" id="{0EB88B21-D4F2-D6A4-DEA5-718C8B1669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6" name="Google Shape;56;p13">
            <a:extLst>
              <a:ext uri="{FF2B5EF4-FFF2-40B4-BE49-F238E27FC236}">
                <a16:creationId xmlns:a16="http://schemas.microsoft.com/office/drawing/2014/main" id="{36D7E9A1-DBE3-9060-1F1C-3ED4E279765E}"/>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919395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C2976-D1BF-D1F7-F201-D76598322E39}"/>
              </a:ext>
            </a:extLst>
          </p:cNvPr>
          <p:cNvSpPr>
            <a:spLocks noGrp="1"/>
          </p:cNvSpPr>
          <p:nvPr>
            <p:ph type="title"/>
          </p:nvPr>
        </p:nvSpPr>
        <p:spPr/>
        <p:txBody>
          <a:bodyPr/>
          <a:lstStyle/>
          <a:p>
            <a:r>
              <a:rPr lang="nb-NO" dirty="0"/>
              <a:t>Automate DNS records management on Azure</a:t>
            </a:r>
            <a:endParaRPr lang="en-US" dirty="0"/>
          </a:p>
        </p:txBody>
      </p:sp>
      <p:sp>
        <p:nvSpPr>
          <p:cNvPr id="3" name="Content Placeholder 2">
            <a:extLst>
              <a:ext uri="{FF2B5EF4-FFF2-40B4-BE49-F238E27FC236}">
                <a16:creationId xmlns:a16="http://schemas.microsoft.com/office/drawing/2014/main" id="{BDA72C76-F676-0F6C-ECD4-AD49BF2A184D}"/>
              </a:ext>
            </a:extLst>
          </p:cNvPr>
          <p:cNvSpPr>
            <a:spLocks noGrp="1"/>
          </p:cNvSpPr>
          <p:nvPr>
            <p:ph idx="1"/>
          </p:nvPr>
        </p:nvSpPr>
        <p:spPr>
          <a:xfrm>
            <a:off x="838200" y="1825625"/>
            <a:ext cx="7137400" cy="4351338"/>
          </a:xfrm>
        </p:spPr>
        <p:txBody>
          <a:bodyPr/>
          <a:lstStyle/>
          <a:p>
            <a:r>
              <a:rPr lang="nb-NO" dirty="0"/>
              <a:t>DNS Zone</a:t>
            </a:r>
          </a:p>
          <a:p>
            <a:r>
              <a:rPr lang="nb-NO" dirty="0"/>
              <a:t>Azure resource</a:t>
            </a:r>
          </a:p>
          <a:p>
            <a:r>
              <a:rPr lang="nb-NO" dirty="0"/>
              <a:t>Bicep, Terraform, Pulumi etc...</a:t>
            </a:r>
          </a:p>
          <a:p>
            <a:r>
              <a:rPr lang="nb-NO" dirty="0"/>
              <a:t>DNS Record is a resource</a:t>
            </a:r>
          </a:p>
          <a:p>
            <a:endParaRPr lang="en-US" dirty="0"/>
          </a:p>
        </p:txBody>
      </p:sp>
      <p:pic>
        <p:nvPicPr>
          <p:cNvPr id="5" name="Picture 4">
            <a:extLst>
              <a:ext uri="{FF2B5EF4-FFF2-40B4-BE49-F238E27FC236}">
                <a16:creationId xmlns:a16="http://schemas.microsoft.com/office/drawing/2014/main" id="{E4685D0F-F148-6FA7-16CC-C69F49A496BC}"/>
              </a:ext>
            </a:extLst>
          </p:cNvPr>
          <p:cNvPicPr>
            <a:picLocks noChangeAspect="1"/>
          </p:cNvPicPr>
          <p:nvPr/>
        </p:nvPicPr>
        <p:blipFill>
          <a:blip r:embed="rId2"/>
          <a:stretch>
            <a:fillRect/>
          </a:stretch>
        </p:blipFill>
        <p:spPr>
          <a:xfrm>
            <a:off x="7498155" y="1256933"/>
            <a:ext cx="4573195" cy="4614833"/>
          </a:xfrm>
          <a:prstGeom prst="rect">
            <a:avLst/>
          </a:prstGeom>
        </p:spPr>
      </p:pic>
      <p:pic>
        <p:nvPicPr>
          <p:cNvPr id="4" name="Graphic 4">
            <a:extLst>
              <a:ext uri="{FF2B5EF4-FFF2-40B4-BE49-F238E27FC236}">
                <a16:creationId xmlns:a16="http://schemas.microsoft.com/office/drawing/2014/main" id="{677D0A0E-4D69-E342-7D1C-528F35EE9A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6" name="Google Shape;56;p13">
            <a:extLst>
              <a:ext uri="{FF2B5EF4-FFF2-40B4-BE49-F238E27FC236}">
                <a16:creationId xmlns:a16="http://schemas.microsoft.com/office/drawing/2014/main" id="{D86F2127-F2FD-4728-98FD-DEC2E0596215}"/>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1762302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C2976-D1BF-D1F7-F201-D76598322E39}"/>
              </a:ext>
            </a:extLst>
          </p:cNvPr>
          <p:cNvSpPr>
            <a:spLocks noGrp="1"/>
          </p:cNvSpPr>
          <p:nvPr>
            <p:ph type="title"/>
          </p:nvPr>
        </p:nvSpPr>
        <p:spPr/>
        <p:txBody>
          <a:bodyPr/>
          <a:lstStyle/>
          <a:p>
            <a:r>
              <a:rPr lang="nb-NO" dirty="0"/>
              <a:t>Automate DNS records management on Azure</a:t>
            </a:r>
            <a:endParaRPr lang="en-US" dirty="0"/>
          </a:p>
        </p:txBody>
      </p:sp>
      <p:sp>
        <p:nvSpPr>
          <p:cNvPr id="3" name="Content Placeholder 2">
            <a:extLst>
              <a:ext uri="{FF2B5EF4-FFF2-40B4-BE49-F238E27FC236}">
                <a16:creationId xmlns:a16="http://schemas.microsoft.com/office/drawing/2014/main" id="{BDA72C76-F676-0F6C-ECD4-AD49BF2A184D}"/>
              </a:ext>
            </a:extLst>
          </p:cNvPr>
          <p:cNvSpPr>
            <a:spLocks noGrp="1"/>
          </p:cNvSpPr>
          <p:nvPr>
            <p:ph idx="1"/>
          </p:nvPr>
        </p:nvSpPr>
        <p:spPr>
          <a:xfrm>
            <a:off x="838200" y="1825625"/>
            <a:ext cx="7137400" cy="4448176"/>
          </a:xfrm>
        </p:spPr>
        <p:txBody>
          <a:bodyPr/>
          <a:lstStyle/>
          <a:p>
            <a:r>
              <a:rPr lang="nb-NO" dirty="0"/>
              <a:t>Dev team needs new DNS record</a:t>
            </a:r>
          </a:p>
          <a:p>
            <a:r>
              <a:rPr lang="nb-NO" dirty="0"/>
              <a:t>PR into DNS Zone fine</a:t>
            </a:r>
          </a:p>
          <a:p>
            <a:r>
              <a:rPr lang="nb-NO" dirty="0"/>
              <a:t>Platform team review and approve PR</a:t>
            </a:r>
          </a:p>
          <a:p>
            <a:r>
              <a:rPr lang="nb-NO" dirty="0"/>
              <a:t>CI/CD deploys changes to the DNS Zone</a:t>
            </a:r>
          </a:p>
          <a:p>
            <a:r>
              <a:rPr lang="nb-NO" dirty="0"/>
              <a:t>Use Tags to assosiate deployment with PR</a:t>
            </a:r>
          </a:p>
          <a:p>
            <a:r>
              <a:rPr lang="nb-NO" dirty="0"/>
              <a:t>Audit and trasability  </a:t>
            </a:r>
          </a:p>
          <a:p>
            <a:r>
              <a:rPr lang="nb-NO" dirty="0"/>
              <a:t>Easy to rollback changes</a:t>
            </a:r>
          </a:p>
          <a:p>
            <a:r>
              <a:rPr lang="nb-NO" dirty="0"/>
              <a:t>Bicep: can’t delete records</a:t>
            </a:r>
          </a:p>
          <a:p>
            <a:endParaRPr lang="en-US" dirty="0"/>
          </a:p>
        </p:txBody>
      </p:sp>
      <p:pic>
        <p:nvPicPr>
          <p:cNvPr id="4" name="Graphic 4">
            <a:extLst>
              <a:ext uri="{FF2B5EF4-FFF2-40B4-BE49-F238E27FC236}">
                <a16:creationId xmlns:a16="http://schemas.microsoft.com/office/drawing/2014/main" id="{87376812-3501-B775-359C-7A6E237FBA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5137" y="6121057"/>
            <a:ext cx="1718444" cy="574556"/>
          </a:xfrm>
          <a:prstGeom prst="rect">
            <a:avLst/>
          </a:prstGeom>
        </p:spPr>
      </p:pic>
      <p:pic>
        <p:nvPicPr>
          <p:cNvPr id="5" name="Google Shape;56;p13">
            <a:extLst>
              <a:ext uri="{FF2B5EF4-FFF2-40B4-BE49-F238E27FC236}">
                <a16:creationId xmlns:a16="http://schemas.microsoft.com/office/drawing/2014/main" id="{EC0B4F30-49CF-2773-6BB9-B3DD0E5273E2}"/>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3003623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C42B-435E-4E85-80CD-C513E6D57E08}"/>
              </a:ext>
            </a:extLst>
          </p:cNvPr>
          <p:cNvSpPr>
            <a:spLocks noGrp="1"/>
          </p:cNvSpPr>
          <p:nvPr>
            <p:ph type="title"/>
          </p:nvPr>
        </p:nvSpPr>
        <p:spPr/>
        <p:txBody>
          <a:bodyPr/>
          <a:lstStyle/>
          <a:p>
            <a:r>
              <a:rPr lang="nb-NO" dirty="0"/>
              <a:t>TLS/SSL options available on Azure</a:t>
            </a:r>
            <a:endParaRPr lang="en-US" dirty="0"/>
          </a:p>
        </p:txBody>
      </p:sp>
      <p:sp>
        <p:nvSpPr>
          <p:cNvPr id="3" name="Content Placeholder 2">
            <a:extLst>
              <a:ext uri="{FF2B5EF4-FFF2-40B4-BE49-F238E27FC236}">
                <a16:creationId xmlns:a16="http://schemas.microsoft.com/office/drawing/2014/main" id="{482EDFD4-4B66-D25B-E9A5-6443037A10C7}"/>
              </a:ext>
            </a:extLst>
          </p:cNvPr>
          <p:cNvSpPr>
            <a:spLocks noGrp="1"/>
          </p:cNvSpPr>
          <p:nvPr>
            <p:ph idx="1"/>
          </p:nvPr>
        </p:nvSpPr>
        <p:spPr/>
        <p:txBody>
          <a:bodyPr/>
          <a:lstStyle/>
          <a:p>
            <a:r>
              <a:rPr lang="en-US" dirty="0"/>
              <a:t>Create a free managed certificate</a:t>
            </a:r>
          </a:p>
          <a:p>
            <a:r>
              <a:rPr lang="en-US" dirty="0"/>
              <a:t>Buy and import App Service certificate</a:t>
            </a:r>
          </a:p>
          <a:p>
            <a:r>
              <a:rPr lang="en-US" dirty="0"/>
              <a:t>Upload a private certificate</a:t>
            </a:r>
          </a:p>
        </p:txBody>
      </p:sp>
      <p:pic>
        <p:nvPicPr>
          <p:cNvPr id="4" name="Graphic 4">
            <a:extLst>
              <a:ext uri="{FF2B5EF4-FFF2-40B4-BE49-F238E27FC236}">
                <a16:creationId xmlns:a16="http://schemas.microsoft.com/office/drawing/2014/main" id="{77A1EA64-1793-A8FB-67D7-C0B9E27653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5137" y="6121057"/>
            <a:ext cx="1718444" cy="574556"/>
          </a:xfrm>
          <a:prstGeom prst="rect">
            <a:avLst/>
          </a:prstGeom>
        </p:spPr>
      </p:pic>
      <p:pic>
        <p:nvPicPr>
          <p:cNvPr id="5" name="Google Shape;56;p13">
            <a:extLst>
              <a:ext uri="{FF2B5EF4-FFF2-40B4-BE49-F238E27FC236}">
                <a16:creationId xmlns:a16="http://schemas.microsoft.com/office/drawing/2014/main" id="{309DB6B1-5649-B259-5181-0FBA2476B2D7}"/>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1848080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C42B-435E-4E85-80CD-C513E6D57E08}"/>
              </a:ext>
            </a:extLst>
          </p:cNvPr>
          <p:cNvSpPr>
            <a:spLocks noGrp="1"/>
          </p:cNvSpPr>
          <p:nvPr>
            <p:ph type="title"/>
          </p:nvPr>
        </p:nvSpPr>
        <p:spPr/>
        <p:txBody>
          <a:bodyPr/>
          <a:lstStyle/>
          <a:p>
            <a:r>
              <a:rPr lang="en-US" dirty="0"/>
              <a:t>Certificates in Key Vault – self signed</a:t>
            </a:r>
          </a:p>
        </p:txBody>
      </p:sp>
      <p:pic>
        <p:nvPicPr>
          <p:cNvPr id="13" name="Picture 12">
            <a:extLst>
              <a:ext uri="{FF2B5EF4-FFF2-40B4-BE49-F238E27FC236}">
                <a16:creationId xmlns:a16="http://schemas.microsoft.com/office/drawing/2014/main" id="{FA304FE5-942C-5CD5-BE50-3672D02D314A}"/>
              </a:ext>
            </a:extLst>
          </p:cNvPr>
          <p:cNvPicPr>
            <a:picLocks noChangeAspect="1"/>
          </p:cNvPicPr>
          <p:nvPr/>
        </p:nvPicPr>
        <p:blipFill>
          <a:blip r:embed="rId2"/>
          <a:stretch>
            <a:fillRect/>
          </a:stretch>
        </p:blipFill>
        <p:spPr>
          <a:xfrm>
            <a:off x="1830864" y="1486516"/>
            <a:ext cx="7628571" cy="4923809"/>
          </a:xfrm>
          <a:prstGeom prst="rect">
            <a:avLst/>
          </a:prstGeom>
        </p:spPr>
      </p:pic>
      <p:pic>
        <p:nvPicPr>
          <p:cNvPr id="3" name="Graphic 4">
            <a:extLst>
              <a:ext uri="{FF2B5EF4-FFF2-40B4-BE49-F238E27FC236}">
                <a16:creationId xmlns:a16="http://schemas.microsoft.com/office/drawing/2014/main" id="{16E31FD0-9BAC-6CF9-518A-82008EF4CE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4" name="Google Shape;56;p13">
            <a:extLst>
              <a:ext uri="{FF2B5EF4-FFF2-40B4-BE49-F238E27FC236}">
                <a16:creationId xmlns:a16="http://schemas.microsoft.com/office/drawing/2014/main" id="{98AC75FF-296B-7884-38AB-DC910D25E948}"/>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3990799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C42B-435E-4E85-80CD-C513E6D57E08}"/>
              </a:ext>
            </a:extLst>
          </p:cNvPr>
          <p:cNvSpPr>
            <a:spLocks noGrp="1"/>
          </p:cNvSpPr>
          <p:nvPr>
            <p:ph type="title"/>
          </p:nvPr>
        </p:nvSpPr>
        <p:spPr/>
        <p:txBody>
          <a:bodyPr/>
          <a:lstStyle/>
          <a:p>
            <a:r>
              <a:rPr lang="en-US" dirty="0"/>
              <a:t>Certificates in Key Vault – non-integrated CA</a:t>
            </a:r>
          </a:p>
        </p:txBody>
      </p:sp>
      <p:sp>
        <p:nvSpPr>
          <p:cNvPr id="3" name="Content Placeholder 2">
            <a:extLst>
              <a:ext uri="{FF2B5EF4-FFF2-40B4-BE49-F238E27FC236}">
                <a16:creationId xmlns:a16="http://schemas.microsoft.com/office/drawing/2014/main" id="{482EDFD4-4B66-D25B-E9A5-6443037A10C7}"/>
              </a:ext>
            </a:extLst>
          </p:cNvPr>
          <p:cNvSpPr>
            <a:spLocks noGrp="1"/>
          </p:cNvSpPr>
          <p:nvPr>
            <p:ph idx="1"/>
          </p:nvPr>
        </p:nvSpPr>
        <p:spPr/>
        <p:txBody>
          <a:bodyPr/>
          <a:lstStyle/>
          <a:p>
            <a:r>
              <a:rPr lang="en-US" dirty="0"/>
              <a:t>Create Certificate Sign Request (SCR) from the </a:t>
            </a:r>
            <a:r>
              <a:rPr lang="en-US" dirty="0" err="1"/>
              <a:t>Keyvault</a:t>
            </a:r>
            <a:endParaRPr lang="en-US" dirty="0"/>
          </a:p>
          <a:p>
            <a:r>
              <a:rPr lang="en-US" dirty="0"/>
              <a:t>Download CSR</a:t>
            </a:r>
          </a:p>
          <a:p>
            <a:r>
              <a:rPr lang="en-US" dirty="0"/>
              <a:t>Send it to your CA</a:t>
            </a:r>
          </a:p>
          <a:p>
            <a:r>
              <a:rPr lang="en-US" dirty="0"/>
              <a:t>Receive signed CSR</a:t>
            </a:r>
          </a:p>
          <a:p>
            <a:r>
              <a:rPr lang="en-US" dirty="0"/>
              <a:t>Merge Signed Request</a:t>
            </a:r>
          </a:p>
        </p:txBody>
      </p:sp>
      <p:pic>
        <p:nvPicPr>
          <p:cNvPr id="5122" name="Picture 2" descr="Screenshot that highlights the Download CSR button.">
            <a:extLst>
              <a:ext uri="{FF2B5EF4-FFF2-40B4-BE49-F238E27FC236}">
                <a16:creationId xmlns:a16="http://schemas.microsoft.com/office/drawing/2014/main" id="{100F457A-A38C-3A8A-50EF-909456F8F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14" y="4437063"/>
            <a:ext cx="9032736" cy="22875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C830F4E-AE7C-1096-3FC1-EDE43715E149}"/>
              </a:ext>
            </a:extLst>
          </p:cNvPr>
          <p:cNvPicPr>
            <a:picLocks noChangeAspect="1"/>
          </p:cNvPicPr>
          <p:nvPr/>
        </p:nvPicPr>
        <p:blipFill>
          <a:blip r:embed="rId3"/>
          <a:stretch>
            <a:fillRect/>
          </a:stretch>
        </p:blipFill>
        <p:spPr>
          <a:xfrm>
            <a:off x="9693136" y="1422850"/>
            <a:ext cx="1974850" cy="4660000"/>
          </a:xfrm>
          <a:prstGeom prst="rect">
            <a:avLst/>
          </a:prstGeom>
        </p:spPr>
      </p:pic>
      <p:pic>
        <p:nvPicPr>
          <p:cNvPr id="4" name="Graphic 4">
            <a:extLst>
              <a:ext uri="{FF2B5EF4-FFF2-40B4-BE49-F238E27FC236}">
                <a16:creationId xmlns:a16="http://schemas.microsoft.com/office/drawing/2014/main" id="{BADE9D95-E556-0FFD-81AC-8F14D5250A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5" name="Google Shape;56;p13">
            <a:extLst>
              <a:ext uri="{FF2B5EF4-FFF2-40B4-BE49-F238E27FC236}">
                <a16:creationId xmlns:a16="http://schemas.microsoft.com/office/drawing/2014/main" id="{3B0156DB-7026-F01B-20E4-F3D5851B1CD8}"/>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1714058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C42B-435E-4E85-80CD-C513E6D57E08}"/>
              </a:ext>
            </a:extLst>
          </p:cNvPr>
          <p:cNvSpPr>
            <a:spLocks noGrp="1"/>
          </p:cNvSpPr>
          <p:nvPr>
            <p:ph type="title"/>
          </p:nvPr>
        </p:nvSpPr>
        <p:spPr/>
        <p:txBody>
          <a:bodyPr/>
          <a:lstStyle/>
          <a:p>
            <a:r>
              <a:rPr lang="en-US" dirty="0"/>
              <a:t>Certificates in Key Vault – integrated CA</a:t>
            </a:r>
          </a:p>
        </p:txBody>
      </p:sp>
      <p:sp>
        <p:nvSpPr>
          <p:cNvPr id="3" name="Content Placeholder 2">
            <a:extLst>
              <a:ext uri="{FF2B5EF4-FFF2-40B4-BE49-F238E27FC236}">
                <a16:creationId xmlns:a16="http://schemas.microsoft.com/office/drawing/2014/main" id="{482EDFD4-4B66-D25B-E9A5-6443037A10C7}"/>
              </a:ext>
            </a:extLst>
          </p:cNvPr>
          <p:cNvSpPr>
            <a:spLocks noGrp="1"/>
          </p:cNvSpPr>
          <p:nvPr>
            <p:ph idx="1"/>
          </p:nvPr>
        </p:nvSpPr>
        <p:spPr/>
        <p:txBody>
          <a:bodyPr/>
          <a:lstStyle/>
          <a:p>
            <a:r>
              <a:rPr lang="en-US" b="0" i="0" dirty="0">
                <a:solidFill>
                  <a:srgbClr val="161616"/>
                </a:solidFill>
                <a:effectLst/>
                <a:latin typeface="Segoe UI" panose="020B0502040204020203" pitchFamily="34" charset="0"/>
              </a:rPr>
              <a:t>DigiCert</a:t>
            </a:r>
          </a:p>
          <a:p>
            <a:r>
              <a:rPr lang="en-US" b="0" i="0" dirty="0">
                <a:solidFill>
                  <a:srgbClr val="161616"/>
                </a:solidFill>
                <a:effectLst/>
                <a:latin typeface="Segoe UI" panose="020B0502040204020203" pitchFamily="34" charset="0"/>
              </a:rPr>
              <a:t>GlobalSign</a:t>
            </a:r>
            <a:endParaRPr lang="en-US" dirty="0"/>
          </a:p>
        </p:txBody>
      </p:sp>
      <p:pic>
        <p:nvPicPr>
          <p:cNvPr id="5" name="Picture 4">
            <a:extLst>
              <a:ext uri="{FF2B5EF4-FFF2-40B4-BE49-F238E27FC236}">
                <a16:creationId xmlns:a16="http://schemas.microsoft.com/office/drawing/2014/main" id="{A9662FB3-40C9-5AA7-4FD0-12F282DEC0B8}"/>
              </a:ext>
            </a:extLst>
          </p:cNvPr>
          <p:cNvPicPr>
            <a:picLocks noChangeAspect="1"/>
          </p:cNvPicPr>
          <p:nvPr/>
        </p:nvPicPr>
        <p:blipFill>
          <a:blip r:embed="rId2"/>
          <a:stretch>
            <a:fillRect/>
          </a:stretch>
        </p:blipFill>
        <p:spPr>
          <a:xfrm>
            <a:off x="5140779" y="1825625"/>
            <a:ext cx="5495472" cy="3937700"/>
          </a:xfrm>
          <a:prstGeom prst="rect">
            <a:avLst/>
          </a:prstGeom>
        </p:spPr>
      </p:pic>
      <p:sp>
        <p:nvSpPr>
          <p:cNvPr id="7" name="TextBox 6">
            <a:extLst>
              <a:ext uri="{FF2B5EF4-FFF2-40B4-BE49-F238E27FC236}">
                <a16:creationId xmlns:a16="http://schemas.microsoft.com/office/drawing/2014/main" id="{95217290-C051-B8B5-25D0-B180461E57D5}"/>
              </a:ext>
            </a:extLst>
          </p:cNvPr>
          <p:cNvSpPr txBox="1"/>
          <p:nvPr/>
        </p:nvSpPr>
        <p:spPr>
          <a:xfrm>
            <a:off x="685800" y="5831644"/>
            <a:ext cx="11296650" cy="276999"/>
          </a:xfrm>
          <a:prstGeom prst="rect">
            <a:avLst/>
          </a:prstGeom>
          <a:noFill/>
        </p:spPr>
        <p:txBody>
          <a:bodyPr wrap="square">
            <a:spAutoFit/>
          </a:bodyPr>
          <a:lstStyle/>
          <a:p>
            <a:r>
              <a:rPr lang="en-US" sz="1200" dirty="0"/>
              <a:t>https://learn.microsoft.com/en-us/azure/key-vault/certificates/create-certificate-signing-request?tabs=azure-portal#add-certificates-in-key-vault-issued-by-partnered-cas</a:t>
            </a:r>
          </a:p>
        </p:txBody>
      </p:sp>
      <p:pic>
        <p:nvPicPr>
          <p:cNvPr id="4" name="Graphic 4">
            <a:extLst>
              <a:ext uri="{FF2B5EF4-FFF2-40B4-BE49-F238E27FC236}">
                <a16:creationId xmlns:a16="http://schemas.microsoft.com/office/drawing/2014/main" id="{F7981921-515C-2BCF-68CD-C479C42D6F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6" name="Google Shape;56;p13">
            <a:extLst>
              <a:ext uri="{FF2B5EF4-FFF2-40B4-BE49-F238E27FC236}">
                <a16:creationId xmlns:a16="http://schemas.microsoft.com/office/drawing/2014/main" id="{0466E7C3-A0C5-372A-DD6B-F0E78D8581B8}"/>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4120109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Infrastructure as Code User Group roadmap</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pPr marL="152396" indent="0">
              <a:buNone/>
            </a:pPr>
            <a:r>
              <a:rPr lang="en-US" dirty="0" err="1"/>
              <a:t>IaC</a:t>
            </a:r>
            <a:r>
              <a:rPr lang="en-US" dirty="0"/>
              <a:t> workshops roadmap:</a:t>
            </a:r>
          </a:p>
          <a:p>
            <a:r>
              <a:rPr lang="en-US" dirty="0"/>
              <a:t>[x] 2021-2022 - AKS workshops 6 out of 8</a:t>
            </a:r>
          </a:p>
          <a:p>
            <a:r>
              <a:rPr lang="en-US" dirty="0"/>
              <a:t>[x] Automate workload provisioning with Azure DevOps</a:t>
            </a:r>
          </a:p>
          <a:p>
            <a:r>
              <a:rPr lang="en-US" dirty="0"/>
              <a:t>[x] Load-balancing options on Azure</a:t>
            </a:r>
          </a:p>
          <a:p>
            <a:r>
              <a:rPr lang="en-US" b="1" dirty="0"/>
              <a:t>[  ] Automate DNS and certificates management on Azure</a:t>
            </a:r>
          </a:p>
          <a:p>
            <a:r>
              <a:rPr lang="en-US" dirty="0"/>
              <a:t>[  ] Azure Landing Zones 101</a:t>
            </a:r>
          </a:p>
          <a:p>
            <a:r>
              <a:rPr lang="en-US" dirty="0"/>
              <a:t>[  ] Working with Azure Container Apps</a:t>
            </a:r>
          </a:p>
          <a:p>
            <a:r>
              <a:rPr lang="en-US" dirty="0"/>
              <a:t>[  ] Azure API Management 101</a:t>
            </a:r>
          </a:p>
          <a:p>
            <a:r>
              <a:rPr lang="en-US" dirty="0"/>
              <a:t>[  ] Security in AKS</a:t>
            </a:r>
          </a:p>
          <a:p>
            <a:r>
              <a:rPr lang="en-US" dirty="0"/>
              <a:t>“regular” events - very unlikely </a:t>
            </a:r>
            <a:r>
              <a:rPr lang="en-US" dirty="0">
                <a:sym typeface="Wingdings" panose="05000000000000000000" pitchFamily="2" charset="2"/>
              </a:rPr>
              <a:t>, but ping me if you have interesting topic to present</a:t>
            </a:r>
            <a:endParaRPr lang="en-US" dirty="0"/>
          </a:p>
          <a:p>
            <a:pPr marL="152396" indent="0">
              <a:buNone/>
            </a:pPr>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2">
            <a:alphaModFix/>
          </a:blip>
          <a:stretch>
            <a:fillRect/>
          </a:stretch>
        </p:blipFill>
        <p:spPr>
          <a:xfrm>
            <a:off x="11047615" y="5810596"/>
            <a:ext cx="1144385" cy="1047404"/>
          </a:xfrm>
          <a:prstGeom prst="rect">
            <a:avLst/>
          </a:prstGeom>
          <a:noFill/>
          <a:ln>
            <a:noFill/>
          </a:ln>
        </p:spPr>
      </p:pic>
      <p:pic>
        <p:nvPicPr>
          <p:cNvPr id="5" name="Graphic 4">
            <a:extLst>
              <a:ext uri="{FF2B5EF4-FFF2-40B4-BE49-F238E27FC236}">
                <a16:creationId xmlns:a16="http://schemas.microsoft.com/office/drawing/2014/main" id="{CF8C3B79-94E3-44D5-A894-72B7750A75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3028258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C42B-435E-4E85-80CD-C513E6D57E08}"/>
              </a:ext>
            </a:extLst>
          </p:cNvPr>
          <p:cNvSpPr>
            <a:spLocks noGrp="1"/>
          </p:cNvSpPr>
          <p:nvPr>
            <p:ph type="title"/>
          </p:nvPr>
        </p:nvSpPr>
        <p:spPr/>
        <p:txBody>
          <a:bodyPr/>
          <a:lstStyle/>
          <a:p>
            <a:r>
              <a:rPr lang="en-US" dirty="0"/>
              <a:t>Monitor SSL Certificates with Azure Monitor</a:t>
            </a:r>
          </a:p>
        </p:txBody>
      </p:sp>
      <p:sp>
        <p:nvSpPr>
          <p:cNvPr id="3" name="Content Placeholder 2">
            <a:extLst>
              <a:ext uri="{FF2B5EF4-FFF2-40B4-BE49-F238E27FC236}">
                <a16:creationId xmlns:a16="http://schemas.microsoft.com/office/drawing/2014/main" id="{482EDFD4-4B66-D25B-E9A5-6443037A10C7}"/>
              </a:ext>
            </a:extLst>
          </p:cNvPr>
          <p:cNvSpPr>
            <a:spLocks noGrp="1"/>
          </p:cNvSpPr>
          <p:nvPr>
            <p:ph idx="1"/>
          </p:nvPr>
        </p:nvSpPr>
        <p:spPr/>
        <p:txBody>
          <a:bodyPr/>
          <a:lstStyle/>
          <a:p>
            <a:r>
              <a:rPr lang="en-US" dirty="0">
                <a:hlinkClick r:id="rId2"/>
              </a:rPr>
              <a:t>https://www.techielass.com/monitor-ssl-certificates-with-azure-monitor/</a:t>
            </a:r>
            <a:endParaRPr lang="en-US" dirty="0"/>
          </a:p>
          <a:p>
            <a:r>
              <a:rPr lang="en-US" dirty="0">
                <a:hlinkClick r:id="rId3"/>
              </a:rPr>
              <a:t>https://learn.microsoft.com/en-us/azure/azure-monitor/app/availability-standard-tests</a:t>
            </a:r>
            <a:r>
              <a:rPr lang="en-US" dirty="0"/>
              <a:t> </a:t>
            </a:r>
          </a:p>
        </p:txBody>
      </p:sp>
      <p:pic>
        <p:nvPicPr>
          <p:cNvPr id="4" name="Graphic 4">
            <a:extLst>
              <a:ext uri="{FF2B5EF4-FFF2-40B4-BE49-F238E27FC236}">
                <a16:creationId xmlns:a16="http://schemas.microsoft.com/office/drawing/2014/main" id="{F7981921-515C-2BCF-68CD-C479C42D6F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6" name="Google Shape;56;p13">
            <a:extLst>
              <a:ext uri="{FF2B5EF4-FFF2-40B4-BE49-F238E27FC236}">
                <a16:creationId xmlns:a16="http://schemas.microsoft.com/office/drawing/2014/main" id="{0466E7C3-A0C5-372A-DD6B-F0E78D8581B8}"/>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726276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B604-4A43-27E2-9B75-DA28A035F94E}"/>
              </a:ext>
            </a:extLst>
          </p:cNvPr>
          <p:cNvSpPr>
            <a:spLocks noGrp="1"/>
          </p:cNvSpPr>
          <p:nvPr>
            <p:ph type="title"/>
          </p:nvPr>
        </p:nvSpPr>
        <p:spPr/>
        <p:txBody>
          <a:bodyPr/>
          <a:lstStyle/>
          <a:p>
            <a:r>
              <a:rPr lang="nb-NO" dirty="0"/>
              <a:t>keyvault-acmebot</a:t>
            </a:r>
            <a:endParaRPr lang="en-US" dirty="0"/>
          </a:p>
        </p:txBody>
      </p:sp>
      <p:sp>
        <p:nvSpPr>
          <p:cNvPr id="3" name="Content Placeholder 2">
            <a:extLst>
              <a:ext uri="{FF2B5EF4-FFF2-40B4-BE49-F238E27FC236}">
                <a16:creationId xmlns:a16="http://schemas.microsoft.com/office/drawing/2014/main" id="{A5E2269C-7143-CA03-B42C-19C7D361DA26}"/>
              </a:ext>
            </a:extLst>
          </p:cNvPr>
          <p:cNvSpPr>
            <a:spLocks noGrp="1"/>
          </p:cNvSpPr>
          <p:nvPr>
            <p:ph idx="1"/>
          </p:nvPr>
        </p:nvSpPr>
        <p:spPr>
          <a:xfrm>
            <a:off x="838200" y="1825625"/>
            <a:ext cx="5792945" cy="4351338"/>
          </a:xfrm>
        </p:spPr>
        <p:txBody>
          <a:bodyPr>
            <a:normAutofit lnSpcReduction="10000"/>
          </a:bodyPr>
          <a:lstStyle/>
          <a:p>
            <a:r>
              <a:rPr lang="nb-NO" dirty="0"/>
              <a:t>Azure function</a:t>
            </a:r>
          </a:p>
          <a:p>
            <a:r>
              <a:rPr lang="nb-NO" dirty="0"/>
              <a:t>Auth with AAD</a:t>
            </a:r>
          </a:p>
          <a:p>
            <a:r>
              <a:rPr lang="nb-NO" dirty="0"/>
              <a:t>Supports Several DNS providers</a:t>
            </a:r>
          </a:p>
          <a:p>
            <a:pPr lvl="1"/>
            <a:r>
              <a:rPr lang="nb-NO" dirty="0"/>
              <a:t>Azure DNS *</a:t>
            </a:r>
          </a:p>
          <a:p>
            <a:pPr lvl="1"/>
            <a:r>
              <a:rPr lang="nb-NO" dirty="0"/>
              <a:t>GoDaddy</a:t>
            </a:r>
          </a:p>
          <a:p>
            <a:pPr lvl="1"/>
            <a:r>
              <a:rPr lang="nb-NO" dirty="0"/>
              <a:t>Custom DNS Providers</a:t>
            </a:r>
          </a:p>
          <a:p>
            <a:r>
              <a:rPr lang="nb-NO" dirty="0"/>
              <a:t>Support ACME v2 compliant CA</a:t>
            </a:r>
          </a:p>
          <a:p>
            <a:pPr lvl="1"/>
            <a:r>
              <a:rPr lang="nb-NO" dirty="0"/>
              <a:t>Let’s encrypt *</a:t>
            </a:r>
          </a:p>
          <a:p>
            <a:pPr lvl="1"/>
            <a:r>
              <a:rPr lang="nb-NO" dirty="0"/>
              <a:t>Bypass</a:t>
            </a:r>
          </a:p>
          <a:p>
            <a:pPr lvl="1"/>
            <a:r>
              <a:rPr lang="nb-NO" dirty="0"/>
              <a:t>ZeroSSL </a:t>
            </a:r>
            <a:endParaRPr lang="en-US" dirty="0"/>
          </a:p>
        </p:txBody>
      </p:sp>
      <p:pic>
        <p:nvPicPr>
          <p:cNvPr id="1026" name="Picture 2" descr="Diagram">
            <a:extLst>
              <a:ext uri="{FF2B5EF4-FFF2-40B4-BE49-F238E27FC236}">
                <a16:creationId xmlns:a16="http://schemas.microsoft.com/office/drawing/2014/main" id="{9F5AD105-7F76-6E56-E446-659309AA6D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4753" y="1690688"/>
            <a:ext cx="5207399" cy="43487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64A4B6-F697-549A-909F-6D7B4F393850}"/>
              </a:ext>
            </a:extLst>
          </p:cNvPr>
          <p:cNvSpPr txBox="1"/>
          <p:nvPr/>
        </p:nvSpPr>
        <p:spPr>
          <a:xfrm>
            <a:off x="2615812" y="6311900"/>
            <a:ext cx="8552432" cy="369332"/>
          </a:xfrm>
          <a:prstGeom prst="rect">
            <a:avLst/>
          </a:prstGeom>
          <a:noFill/>
        </p:spPr>
        <p:txBody>
          <a:bodyPr wrap="square">
            <a:spAutoFit/>
          </a:bodyPr>
          <a:lstStyle/>
          <a:p>
            <a:r>
              <a:rPr lang="en-US" dirty="0"/>
              <a:t>https://samcogan.com/lets-encrypt-certificates-in-azure-with-acmebotot/</a:t>
            </a:r>
          </a:p>
        </p:txBody>
      </p:sp>
      <p:pic>
        <p:nvPicPr>
          <p:cNvPr id="4" name="Graphic 4">
            <a:extLst>
              <a:ext uri="{FF2B5EF4-FFF2-40B4-BE49-F238E27FC236}">
                <a16:creationId xmlns:a16="http://schemas.microsoft.com/office/drawing/2014/main" id="{75AC5D17-7664-82C7-4BBB-915C29E917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6" name="Google Shape;56;p13">
            <a:extLst>
              <a:ext uri="{FF2B5EF4-FFF2-40B4-BE49-F238E27FC236}">
                <a16:creationId xmlns:a16="http://schemas.microsoft.com/office/drawing/2014/main" id="{4FAED077-F409-BE8B-1194-44A2CA7E0A3A}"/>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1594437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B604-4A43-27E2-9B75-DA28A035F94E}"/>
              </a:ext>
            </a:extLst>
          </p:cNvPr>
          <p:cNvSpPr>
            <a:spLocks noGrp="1"/>
          </p:cNvSpPr>
          <p:nvPr>
            <p:ph type="title"/>
          </p:nvPr>
        </p:nvSpPr>
        <p:spPr/>
        <p:txBody>
          <a:bodyPr/>
          <a:lstStyle/>
          <a:p>
            <a:r>
              <a:rPr lang="nb-NO" dirty="0"/>
              <a:t>keyvault-acmebot</a:t>
            </a:r>
            <a:endParaRPr lang="en-US" dirty="0"/>
          </a:p>
        </p:txBody>
      </p:sp>
      <p:sp>
        <p:nvSpPr>
          <p:cNvPr id="3" name="Content Placeholder 2">
            <a:extLst>
              <a:ext uri="{FF2B5EF4-FFF2-40B4-BE49-F238E27FC236}">
                <a16:creationId xmlns:a16="http://schemas.microsoft.com/office/drawing/2014/main" id="{A5E2269C-7143-CA03-B42C-19C7D361DA26}"/>
              </a:ext>
            </a:extLst>
          </p:cNvPr>
          <p:cNvSpPr>
            <a:spLocks noGrp="1"/>
          </p:cNvSpPr>
          <p:nvPr>
            <p:ph idx="1"/>
          </p:nvPr>
        </p:nvSpPr>
        <p:spPr>
          <a:xfrm>
            <a:off x="838200" y="1825625"/>
            <a:ext cx="5792945" cy="4351338"/>
          </a:xfrm>
        </p:spPr>
        <p:txBody>
          <a:bodyPr>
            <a:normAutofit fontScale="92500" lnSpcReduction="10000"/>
          </a:bodyPr>
          <a:lstStyle/>
          <a:p>
            <a:pPr marL="0" indent="0">
              <a:buNone/>
            </a:pPr>
            <a:r>
              <a:rPr lang="nb-NO" dirty="0"/>
              <a:t>Issue certificate steps:</a:t>
            </a:r>
          </a:p>
          <a:p>
            <a:r>
              <a:rPr lang="en-US" dirty="0"/>
              <a:t>DNS validation process (DNS Zone)</a:t>
            </a:r>
          </a:p>
          <a:p>
            <a:pPr lvl="1"/>
            <a:r>
              <a:rPr lang="en-US" dirty="0"/>
              <a:t>Create TXT record under DNS Zone</a:t>
            </a:r>
          </a:p>
          <a:p>
            <a:pPr lvl="1"/>
            <a:r>
              <a:rPr lang="en-US" dirty="0"/>
              <a:t>Check TXT record</a:t>
            </a:r>
          </a:p>
          <a:p>
            <a:pPr lvl="1"/>
            <a:r>
              <a:rPr lang="en-US" dirty="0"/>
              <a:t>Delete TXT record</a:t>
            </a:r>
          </a:p>
          <a:p>
            <a:r>
              <a:rPr lang="en-US" dirty="0"/>
              <a:t>Let’s Encrypt </a:t>
            </a:r>
          </a:p>
          <a:p>
            <a:pPr lvl="1"/>
            <a:r>
              <a:rPr lang="en-US" dirty="0"/>
              <a:t> create the Certificate Signing Request (CSR)</a:t>
            </a:r>
          </a:p>
          <a:p>
            <a:pPr lvl="1"/>
            <a:r>
              <a:rPr lang="en-US" dirty="0"/>
              <a:t>Generate certificate</a:t>
            </a:r>
          </a:p>
          <a:p>
            <a:pPr lvl="1"/>
            <a:r>
              <a:rPr lang="en-US" dirty="0"/>
              <a:t>Download certificate</a:t>
            </a:r>
          </a:p>
          <a:p>
            <a:r>
              <a:rPr lang="en-US" dirty="0"/>
              <a:t>KeyVault</a:t>
            </a:r>
          </a:p>
          <a:p>
            <a:pPr lvl="1"/>
            <a:r>
              <a:rPr lang="en-US" dirty="0"/>
              <a:t>Store LE certificate as </a:t>
            </a:r>
            <a:r>
              <a:rPr lang="en-US" dirty="0" err="1"/>
              <a:t>keyvault</a:t>
            </a:r>
            <a:r>
              <a:rPr lang="en-US" dirty="0"/>
              <a:t> certificate</a:t>
            </a:r>
          </a:p>
        </p:txBody>
      </p:sp>
      <p:pic>
        <p:nvPicPr>
          <p:cNvPr id="1026" name="Picture 2" descr="Diagram">
            <a:extLst>
              <a:ext uri="{FF2B5EF4-FFF2-40B4-BE49-F238E27FC236}">
                <a16:creationId xmlns:a16="http://schemas.microsoft.com/office/drawing/2014/main" id="{9F5AD105-7F76-6E56-E446-659309AA6D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4753" y="1690688"/>
            <a:ext cx="5207399" cy="43487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64A4B6-F697-549A-909F-6D7B4F393850}"/>
              </a:ext>
            </a:extLst>
          </p:cNvPr>
          <p:cNvSpPr txBox="1"/>
          <p:nvPr/>
        </p:nvSpPr>
        <p:spPr>
          <a:xfrm>
            <a:off x="2615812" y="6311900"/>
            <a:ext cx="8552432" cy="369332"/>
          </a:xfrm>
          <a:prstGeom prst="rect">
            <a:avLst/>
          </a:prstGeom>
          <a:noFill/>
        </p:spPr>
        <p:txBody>
          <a:bodyPr wrap="square">
            <a:spAutoFit/>
          </a:bodyPr>
          <a:lstStyle/>
          <a:p>
            <a:r>
              <a:rPr lang="en-US" dirty="0"/>
              <a:t>https://samcogan.com/lets-encrypt-certificates-in-azure-with-acmebotot/</a:t>
            </a:r>
          </a:p>
        </p:txBody>
      </p:sp>
      <p:pic>
        <p:nvPicPr>
          <p:cNvPr id="4" name="Graphic 4">
            <a:extLst>
              <a:ext uri="{FF2B5EF4-FFF2-40B4-BE49-F238E27FC236}">
                <a16:creationId xmlns:a16="http://schemas.microsoft.com/office/drawing/2014/main" id="{2AB472B3-0629-C0EA-7357-0C03D7BD33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6" name="Google Shape;56;p13">
            <a:extLst>
              <a:ext uri="{FF2B5EF4-FFF2-40B4-BE49-F238E27FC236}">
                <a16:creationId xmlns:a16="http://schemas.microsoft.com/office/drawing/2014/main" id="{ECE7AC3F-6F1D-1A9D-7063-121A08217336}"/>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600428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B604-4A43-27E2-9B75-DA28A035F94E}"/>
              </a:ext>
            </a:extLst>
          </p:cNvPr>
          <p:cNvSpPr>
            <a:spLocks noGrp="1"/>
          </p:cNvSpPr>
          <p:nvPr>
            <p:ph type="title"/>
          </p:nvPr>
        </p:nvSpPr>
        <p:spPr/>
        <p:txBody>
          <a:bodyPr/>
          <a:lstStyle/>
          <a:p>
            <a:r>
              <a:rPr lang="nb-NO" dirty="0"/>
              <a:t>labs</a:t>
            </a:r>
            <a:endParaRPr lang="en-US" dirty="0"/>
          </a:p>
        </p:txBody>
      </p:sp>
      <p:sp>
        <p:nvSpPr>
          <p:cNvPr id="3" name="Content Placeholder 2">
            <a:extLst>
              <a:ext uri="{FF2B5EF4-FFF2-40B4-BE49-F238E27FC236}">
                <a16:creationId xmlns:a16="http://schemas.microsoft.com/office/drawing/2014/main" id="{A5E2269C-7143-CA03-B42C-19C7D361DA26}"/>
              </a:ext>
            </a:extLst>
          </p:cNvPr>
          <p:cNvSpPr>
            <a:spLocks noGrp="1"/>
          </p:cNvSpPr>
          <p:nvPr>
            <p:ph idx="1"/>
          </p:nvPr>
        </p:nvSpPr>
        <p:spPr>
          <a:xfrm>
            <a:off x="838200" y="1825625"/>
            <a:ext cx="10965238" cy="4351338"/>
          </a:xfrm>
        </p:spPr>
        <p:txBody>
          <a:bodyPr>
            <a:normAutofit/>
          </a:bodyPr>
          <a:lstStyle/>
          <a:p>
            <a:r>
              <a:rPr lang="nb-NO" dirty="0"/>
              <a:t>Lab-01 - provision workshop infrastructure</a:t>
            </a:r>
          </a:p>
          <a:p>
            <a:r>
              <a:rPr lang="nb-NO" dirty="0"/>
              <a:t>Lab-02 - create Azure DNS Zone and Azure Keyvault for SSL certificates</a:t>
            </a:r>
          </a:p>
          <a:p>
            <a:r>
              <a:rPr lang="nb-NO" dirty="0"/>
              <a:t>Lab-03 - delegate your domain to Azure DNS Zone</a:t>
            </a:r>
          </a:p>
          <a:p>
            <a:r>
              <a:rPr lang="nb-NO" dirty="0"/>
              <a:t>Lab-04 - deploy keyvault-acmebot</a:t>
            </a:r>
          </a:p>
          <a:p>
            <a:r>
              <a:rPr lang="nb-NO" dirty="0"/>
              <a:t>Lab-05 - configure custom domain for keyvault-acmebot</a:t>
            </a:r>
          </a:p>
          <a:p>
            <a:r>
              <a:rPr lang="nb-NO" dirty="0"/>
              <a:t>Lab-06 - cleaning up resources!!!</a:t>
            </a:r>
          </a:p>
          <a:p>
            <a:endParaRPr lang="nb-NO" dirty="0"/>
          </a:p>
          <a:p>
            <a:endParaRPr lang="nb-NO" dirty="0"/>
          </a:p>
          <a:p>
            <a:endParaRPr lang="nb-NO" dirty="0"/>
          </a:p>
          <a:p>
            <a:pPr lvl="1"/>
            <a:endParaRPr lang="en-US" dirty="0"/>
          </a:p>
        </p:txBody>
      </p:sp>
      <p:pic>
        <p:nvPicPr>
          <p:cNvPr id="4" name="Graphic 4">
            <a:extLst>
              <a:ext uri="{FF2B5EF4-FFF2-40B4-BE49-F238E27FC236}">
                <a16:creationId xmlns:a16="http://schemas.microsoft.com/office/drawing/2014/main" id="{FFE34097-5446-A3FA-1DA7-7CD12B88AD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5" name="Google Shape;56;p13">
            <a:extLst>
              <a:ext uri="{FF2B5EF4-FFF2-40B4-BE49-F238E27FC236}">
                <a16:creationId xmlns:a16="http://schemas.microsoft.com/office/drawing/2014/main" id="{53C53FC4-CD6C-9966-BFEC-1BD778CCB6AF}"/>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3330777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38AD-7D2E-8A98-FA80-D2FA4F890775}"/>
              </a:ext>
            </a:extLst>
          </p:cNvPr>
          <p:cNvSpPr>
            <a:spLocks noGrp="1"/>
          </p:cNvSpPr>
          <p:nvPr>
            <p:ph type="title"/>
          </p:nvPr>
        </p:nvSpPr>
        <p:spPr/>
        <p:txBody>
          <a:bodyPr/>
          <a:lstStyle/>
          <a:p>
            <a:r>
              <a:rPr lang="nb-NO" dirty="0"/>
              <a:t>Resources</a:t>
            </a:r>
            <a:endParaRPr lang="en-US" dirty="0"/>
          </a:p>
        </p:txBody>
      </p:sp>
      <p:pic>
        <p:nvPicPr>
          <p:cNvPr id="3" name="Graphic 4">
            <a:extLst>
              <a:ext uri="{FF2B5EF4-FFF2-40B4-BE49-F238E27FC236}">
                <a16:creationId xmlns:a16="http://schemas.microsoft.com/office/drawing/2014/main" id="{BE370799-8974-10B1-456E-8792C326B5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5137" y="6121057"/>
            <a:ext cx="1718444" cy="574556"/>
          </a:xfrm>
          <a:prstGeom prst="rect">
            <a:avLst/>
          </a:prstGeom>
        </p:spPr>
      </p:pic>
      <p:pic>
        <p:nvPicPr>
          <p:cNvPr id="4" name="Google Shape;56;p13">
            <a:extLst>
              <a:ext uri="{FF2B5EF4-FFF2-40B4-BE49-F238E27FC236}">
                <a16:creationId xmlns:a16="http://schemas.microsoft.com/office/drawing/2014/main" id="{884890F7-CB21-8F4C-4B80-1F705A9E9201}"/>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2100467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AD4C39-42D6-45D1-9E0D-E17B5050B154}"/>
              </a:ext>
            </a:extLst>
          </p:cNvPr>
          <p:cNvPicPr>
            <a:picLocks noChangeAspect="1"/>
          </p:cNvPicPr>
          <p:nvPr/>
        </p:nvPicPr>
        <p:blipFill>
          <a:blip r:embed="rId3"/>
          <a:stretch>
            <a:fillRect/>
          </a:stretch>
        </p:blipFill>
        <p:spPr>
          <a:xfrm>
            <a:off x="2678915" y="1014786"/>
            <a:ext cx="6527731" cy="4684974"/>
          </a:xfrm>
          <a:prstGeom prst="rect">
            <a:avLst/>
          </a:prstGeom>
        </p:spPr>
      </p:pic>
      <p:pic>
        <p:nvPicPr>
          <p:cNvPr id="4" name="Graphic 4">
            <a:extLst>
              <a:ext uri="{FF2B5EF4-FFF2-40B4-BE49-F238E27FC236}">
                <a16:creationId xmlns:a16="http://schemas.microsoft.com/office/drawing/2014/main" id="{0DFA98A8-5A4D-49E4-832A-BB2FD120FB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5" name="Google Shape;56;p13">
            <a:extLst>
              <a:ext uri="{FF2B5EF4-FFF2-40B4-BE49-F238E27FC236}">
                <a16:creationId xmlns:a16="http://schemas.microsoft.com/office/drawing/2014/main" id="{0A29C5F4-A042-4CF1-B499-7EC5D0A4F145}"/>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3340194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Workshops in your organization</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endParaRPr lang="en-US" dirty="0"/>
          </a:p>
          <a:p>
            <a:r>
              <a:rPr lang="en-US" dirty="0"/>
              <a:t>Infrastructure as Code (Bicep, ARM, Azure Landing Zones, Automation with Azure DevOps or  GitHub Actions)</a:t>
            </a:r>
          </a:p>
          <a:p>
            <a:r>
              <a:rPr lang="en-US" dirty="0"/>
              <a:t>AKS workshops</a:t>
            </a:r>
          </a:p>
          <a:p>
            <a:r>
              <a:rPr lang="en-US" dirty="0"/>
              <a:t>Workshops can be adapted for your organization use-case</a:t>
            </a:r>
          </a:p>
          <a:p>
            <a:r>
              <a:rPr lang="en-US" dirty="0"/>
              <a:t>List of past workshops: </a:t>
            </a:r>
            <a:r>
              <a:rPr lang="en-US" dirty="0">
                <a:hlinkClick r:id="rId2"/>
              </a:rPr>
              <a:t>https://borzenin.com/workshops/</a:t>
            </a:r>
            <a:endParaRPr lang="en-US" dirty="0"/>
          </a:p>
          <a:p>
            <a:endParaRPr lang="en-US" dirty="0"/>
          </a:p>
          <a:p>
            <a:r>
              <a:rPr lang="en-US" dirty="0"/>
              <a:t>Commercial offer from Enso AS</a:t>
            </a:r>
          </a:p>
          <a:p>
            <a:r>
              <a:rPr lang="en-US" dirty="0"/>
              <a:t>Contact me at </a:t>
            </a:r>
            <a:r>
              <a:rPr lang="en-US" dirty="0">
                <a:hlinkClick r:id="rId3"/>
              </a:rPr>
              <a:t>evgeny@enso.no</a:t>
            </a:r>
            <a:r>
              <a:rPr lang="en-US" dirty="0"/>
              <a:t> if any interest</a:t>
            </a:r>
          </a:p>
          <a:p>
            <a:endParaRPr lang="en-US" dirty="0"/>
          </a:p>
          <a:p>
            <a:pPr marL="152396" indent="0">
              <a:buNone/>
            </a:pPr>
            <a:endParaRPr lang="en-US" dirty="0"/>
          </a:p>
          <a:p>
            <a:pPr marL="152396" indent="0">
              <a:buNone/>
            </a:pPr>
            <a:endParaRPr lang="en-US" dirty="0"/>
          </a:p>
          <a:p>
            <a:pPr marL="152396" indent="0">
              <a:buNone/>
            </a:pPr>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4">
            <a:alphaModFix/>
          </a:blip>
          <a:stretch>
            <a:fillRect/>
          </a:stretch>
        </p:blipFill>
        <p:spPr>
          <a:xfrm>
            <a:off x="11047615" y="5810596"/>
            <a:ext cx="1144385" cy="1047404"/>
          </a:xfrm>
          <a:prstGeom prst="rect">
            <a:avLst/>
          </a:prstGeom>
          <a:noFill/>
          <a:ln>
            <a:noFill/>
          </a:ln>
        </p:spPr>
      </p:pic>
      <p:pic>
        <p:nvPicPr>
          <p:cNvPr id="5" name="Graphic 4">
            <a:extLst>
              <a:ext uri="{FF2B5EF4-FFF2-40B4-BE49-F238E27FC236}">
                <a16:creationId xmlns:a16="http://schemas.microsoft.com/office/drawing/2014/main" id="{CF8C3B79-94E3-44D5-A894-72B7750A75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4114130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Microsoft Teams 101</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Mute your mic (but don’t forget to unmute when you speak)</a:t>
            </a:r>
          </a:p>
          <a:p>
            <a:pPr marL="380990" indent="-380990">
              <a:spcAft>
                <a:spcPts val="2133"/>
              </a:spcAft>
            </a:pPr>
            <a:r>
              <a:rPr lang="en-US" dirty="0"/>
              <a:t>Feel free to use video</a:t>
            </a:r>
          </a:p>
          <a:p>
            <a:pPr marL="380990" indent="-380990">
              <a:spcAft>
                <a:spcPts val="2133"/>
              </a:spcAft>
            </a:pPr>
            <a:r>
              <a:rPr lang="en-US" dirty="0"/>
              <a:t>«Rise your hand» if you need some attention</a:t>
            </a:r>
          </a:p>
          <a:p>
            <a:pPr marL="380990" indent="-380990">
              <a:spcAft>
                <a:spcPts val="2133"/>
              </a:spcAft>
            </a:pPr>
            <a:endParaRPr lang="en-US" dirty="0"/>
          </a:p>
          <a:p>
            <a:pPr marL="380990" indent="-380990">
              <a:spcAft>
                <a:spcPts val="2133"/>
              </a:spcAft>
            </a:pPr>
            <a:r>
              <a:rPr lang="en-US" dirty="0"/>
              <a:t>Conversation/chat</a:t>
            </a:r>
          </a:p>
          <a:p>
            <a:pPr marL="380990" indent="-380990">
              <a:spcAft>
                <a:spcPts val="2133"/>
              </a:spcAft>
            </a:pPr>
            <a:endParaRPr lang="en-US" dirty="0"/>
          </a:p>
          <a:p>
            <a:pPr marL="380990" indent="-380990">
              <a:spcAft>
                <a:spcPts val="2133"/>
              </a:spcAft>
            </a:pPr>
            <a:r>
              <a:rPr lang="en-US" dirty="0"/>
              <a:t>Share screen </a:t>
            </a:r>
          </a:p>
        </p:txBody>
      </p:sp>
      <p:pic>
        <p:nvPicPr>
          <p:cNvPr id="2" name="Picture 1">
            <a:extLst>
              <a:ext uri="{FF2B5EF4-FFF2-40B4-BE49-F238E27FC236}">
                <a16:creationId xmlns:a16="http://schemas.microsoft.com/office/drawing/2014/main" id="{93FDAD15-0133-42CB-B22E-5EA0CBAB687B}"/>
              </a:ext>
            </a:extLst>
          </p:cNvPr>
          <p:cNvPicPr>
            <a:picLocks noChangeAspect="1"/>
          </p:cNvPicPr>
          <p:nvPr/>
        </p:nvPicPr>
        <p:blipFill>
          <a:blip r:embed="rId3"/>
          <a:stretch>
            <a:fillRect/>
          </a:stretch>
        </p:blipFill>
        <p:spPr>
          <a:xfrm>
            <a:off x="4025890" y="4262932"/>
            <a:ext cx="3637396" cy="819045"/>
          </a:xfrm>
          <a:prstGeom prst="rect">
            <a:avLst/>
          </a:prstGeom>
        </p:spPr>
      </p:pic>
      <p:pic>
        <p:nvPicPr>
          <p:cNvPr id="3" name="Picture 2">
            <a:extLst>
              <a:ext uri="{FF2B5EF4-FFF2-40B4-BE49-F238E27FC236}">
                <a16:creationId xmlns:a16="http://schemas.microsoft.com/office/drawing/2014/main" id="{8C84819E-A625-40F0-BCDC-E2DFEF111510}"/>
              </a:ext>
            </a:extLst>
          </p:cNvPr>
          <p:cNvPicPr>
            <a:picLocks noChangeAspect="1"/>
          </p:cNvPicPr>
          <p:nvPr/>
        </p:nvPicPr>
        <p:blipFill>
          <a:blip r:embed="rId4"/>
          <a:stretch>
            <a:fillRect/>
          </a:stretch>
        </p:blipFill>
        <p:spPr>
          <a:xfrm>
            <a:off x="2911028" y="5813713"/>
            <a:ext cx="3447472" cy="702531"/>
          </a:xfrm>
          <a:prstGeom prst="rect">
            <a:avLst/>
          </a:prstGeom>
        </p:spPr>
      </p:pic>
      <p:pic>
        <p:nvPicPr>
          <p:cNvPr id="7" name="Google Shape;56;p13">
            <a:extLst>
              <a:ext uri="{FF2B5EF4-FFF2-40B4-BE49-F238E27FC236}">
                <a16:creationId xmlns:a16="http://schemas.microsoft.com/office/drawing/2014/main" id="{C7C3329F-2340-4248-9990-99A2AC41C156}"/>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0811F3FE-AAEC-40BB-BF0A-BE959E311625}"/>
              </a:ext>
            </a:extLst>
          </p:cNvPr>
          <p:cNvPicPr>
            <a:picLocks noChangeAspect="1"/>
          </p:cNvPicPr>
          <p:nvPr/>
        </p:nvPicPr>
        <p:blipFill>
          <a:blip r:embed="rId6"/>
          <a:stretch>
            <a:fillRect/>
          </a:stretch>
        </p:blipFill>
        <p:spPr>
          <a:xfrm>
            <a:off x="7455486" y="3111921"/>
            <a:ext cx="4320914" cy="769687"/>
          </a:xfrm>
          <a:prstGeom prst="rect">
            <a:avLst/>
          </a:prstGeom>
        </p:spPr>
      </p:pic>
      <p:pic>
        <p:nvPicPr>
          <p:cNvPr id="8" name="Graphic 4">
            <a:extLst>
              <a:ext uri="{FF2B5EF4-FFF2-40B4-BE49-F238E27FC236}">
                <a16:creationId xmlns:a16="http://schemas.microsoft.com/office/drawing/2014/main" id="{DF6DC820-B7C7-4CAC-85F9-66A277898D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386184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Use the same naming conventions</a:t>
            </a:r>
          </a:p>
          <a:p>
            <a:pPr marL="380990" indent="-380990">
              <a:spcAft>
                <a:spcPts val="2133"/>
              </a:spcAft>
            </a:pPr>
            <a:r>
              <a:rPr lang="en-US" dirty="0"/>
              <a:t>When you done working with lab, post to the Conversation channel </a:t>
            </a:r>
          </a:p>
          <a:p>
            <a:pPr marL="0" indent="0">
              <a:spcAft>
                <a:spcPts val="2133"/>
              </a:spcAft>
              <a:buNone/>
            </a:pPr>
            <a:r>
              <a:rPr lang="en-US" dirty="0"/>
              <a:t>	lab-01 (lab-02, lab-03 </a:t>
            </a:r>
            <a:r>
              <a:rPr lang="en-US" dirty="0" err="1"/>
              <a:t>etc</a:t>
            </a:r>
            <a:r>
              <a:rPr lang="en-US" dirty="0"/>
              <a:t>…)</a:t>
            </a:r>
          </a:p>
          <a:p>
            <a:pPr marL="380990" indent="-380990">
              <a:spcAft>
                <a:spcPts val="2133"/>
              </a:spcAft>
            </a:pPr>
            <a:r>
              <a:rPr lang="en-US" dirty="0"/>
              <a:t>Feel free to contribute to the labs content</a:t>
            </a:r>
          </a:p>
          <a:p>
            <a:pPr marL="380990" indent="-380990">
              <a:spcAft>
                <a:spcPts val="2133"/>
              </a:spcAft>
            </a:pPr>
            <a:r>
              <a:rPr lang="en-US" dirty="0"/>
              <a:t>Feel free to left your comments on workshop main page  </a:t>
            </a:r>
          </a:p>
        </p:txBody>
      </p:sp>
      <p:pic>
        <p:nvPicPr>
          <p:cNvPr id="5" name="Google Shape;56;p13">
            <a:extLst>
              <a:ext uri="{FF2B5EF4-FFF2-40B4-BE49-F238E27FC236}">
                <a16:creationId xmlns:a16="http://schemas.microsoft.com/office/drawing/2014/main" id="{81B3B5C5-01A2-434D-A011-DC806F05B87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07B61BD1-367F-4901-8B0F-609DA9F41A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8" name="Picture 7">
            <a:extLst>
              <a:ext uri="{FF2B5EF4-FFF2-40B4-BE49-F238E27FC236}">
                <a16:creationId xmlns:a16="http://schemas.microsoft.com/office/drawing/2014/main" id="{4CFE8D7B-5343-4BD4-A317-8541FBEC531C}"/>
              </a:ext>
            </a:extLst>
          </p:cNvPr>
          <p:cNvPicPr>
            <a:picLocks noChangeAspect="1"/>
          </p:cNvPicPr>
          <p:nvPr/>
        </p:nvPicPr>
        <p:blipFill>
          <a:blip r:embed="rId6"/>
          <a:stretch>
            <a:fillRect/>
          </a:stretch>
        </p:blipFill>
        <p:spPr>
          <a:xfrm>
            <a:off x="4190835" y="5192595"/>
            <a:ext cx="3810330" cy="899238"/>
          </a:xfrm>
          <a:prstGeom prst="rect">
            <a:avLst/>
          </a:prstGeom>
        </p:spPr>
      </p:pic>
    </p:spTree>
    <p:extLst>
      <p:ext uri="{BB962C8B-B14F-4D97-AF65-F5344CB8AC3E}">
        <p14:creationId xmlns:p14="http://schemas.microsoft.com/office/powerpoint/2010/main" val="102214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23"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04CA4DF5-C512-4233-8F08-3FDA86F8239A}"/>
              </a:ext>
            </a:extLst>
          </p:cNvPr>
          <p:cNvSpPr txBox="1"/>
          <p:nvPr/>
        </p:nvSpPr>
        <p:spPr>
          <a:xfrm>
            <a:off x="326720" y="2436028"/>
            <a:ext cx="6100094" cy="2799557"/>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800" b="0" i="0" u="none" strike="noStrike" kern="1200" cap="none" spc="0" normalizeH="0" baseline="0" noProof="0" dirty="0">
                <a:ln>
                  <a:noFill/>
                </a:ln>
                <a:solidFill>
                  <a:prstClr val="black"/>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DNS </a:t>
            </a:r>
          </a:p>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800" b="0" i="0" u="none" strike="noStrike" kern="1200" cap="none" spc="0" normalizeH="0" baseline="0" noProof="0" dirty="0">
                <a:ln>
                  <a:noFill/>
                </a:ln>
                <a:solidFill>
                  <a:prstClr val="black"/>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and Certificate options on Azure</a:t>
            </a:r>
          </a:p>
        </p:txBody>
      </p:sp>
      <p:sp>
        <p:nvSpPr>
          <p:cNvPr id="26"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2" name="Graphic 4">
            <a:extLst>
              <a:ext uri="{FF2B5EF4-FFF2-40B4-BE49-F238E27FC236}">
                <a16:creationId xmlns:a16="http://schemas.microsoft.com/office/drawing/2014/main" id="{EDCA261C-CB9C-438E-83DA-373119F69A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13" name="Google Shape;56;p13">
            <a:extLst>
              <a:ext uri="{FF2B5EF4-FFF2-40B4-BE49-F238E27FC236}">
                <a16:creationId xmlns:a16="http://schemas.microsoft.com/office/drawing/2014/main" id="{5D6A8592-4B29-429E-A8AC-240C35AA1049}"/>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2" name="Picture 2">
            <a:extLst>
              <a:ext uri="{FF2B5EF4-FFF2-40B4-BE49-F238E27FC236}">
                <a16:creationId xmlns:a16="http://schemas.microsoft.com/office/drawing/2014/main" id="{C066C177-C58D-3308-D823-F3552D70EB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1077" y="1513739"/>
            <a:ext cx="2001097" cy="1250686"/>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2B20DDBC-8CC0-CE10-5795-14F88AD77F4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94103" y="3145602"/>
            <a:ext cx="1040736" cy="1040736"/>
          </a:xfrm>
          <a:prstGeom prst="rect">
            <a:avLst/>
          </a:prstGeom>
        </p:spPr>
      </p:pic>
      <p:pic>
        <p:nvPicPr>
          <p:cNvPr id="11" name="Graphic 10">
            <a:extLst>
              <a:ext uri="{FF2B5EF4-FFF2-40B4-BE49-F238E27FC236}">
                <a16:creationId xmlns:a16="http://schemas.microsoft.com/office/drawing/2014/main" id="{EF54CF67-AB00-2BF9-B1CF-DAE755D3FC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10670" y="3352452"/>
            <a:ext cx="966711" cy="966711"/>
          </a:xfrm>
          <a:prstGeom prst="rect">
            <a:avLst/>
          </a:prstGeom>
        </p:spPr>
      </p:pic>
      <p:pic>
        <p:nvPicPr>
          <p:cNvPr id="1026" name="Picture 2" descr="@letsencrypt">
            <a:extLst>
              <a:ext uri="{FF2B5EF4-FFF2-40B4-BE49-F238E27FC236}">
                <a16:creationId xmlns:a16="http://schemas.microsoft.com/office/drawing/2014/main" id="{B0A3BBD8-199B-241D-BAD8-024EF57C196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34913" y="1927459"/>
            <a:ext cx="1558685" cy="15586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7D88B0B-E29C-1AF2-FF44-F153F6BECC4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46427" y="3976940"/>
            <a:ext cx="1694256" cy="1577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654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050A4-436E-D42E-1278-9FCD6FB97265}"/>
              </a:ext>
            </a:extLst>
          </p:cNvPr>
          <p:cNvSpPr>
            <a:spLocks noGrp="1"/>
          </p:cNvSpPr>
          <p:nvPr>
            <p:ph type="title"/>
          </p:nvPr>
        </p:nvSpPr>
        <p:spPr/>
        <p:txBody>
          <a:bodyPr/>
          <a:lstStyle/>
          <a:p>
            <a:r>
              <a:rPr lang="en-US" dirty="0"/>
              <a:t>Domains and SSL certificates</a:t>
            </a:r>
          </a:p>
        </p:txBody>
      </p:sp>
      <p:sp>
        <p:nvSpPr>
          <p:cNvPr id="3" name="Content Placeholder 2">
            <a:extLst>
              <a:ext uri="{FF2B5EF4-FFF2-40B4-BE49-F238E27FC236}">
                <a16:creationId xmlns:a16="http://schemas.microsoft.com/office/drawing/2014/main" id="{FE03FB87-4072-2C2B-7279-AAC46E6E80B7}"/>
              </a:ext>
            </a:extLst>
          </p:cNvPr>
          <p:cNvSpPr>
            <a:spLocks noGrp="1"/>
          </p:cNvSpPr>
          <p:nvPr>
            <p:ph idx="1"/>
          </p:nvPr>
        </p:nvSpPr>
        <p:spPr/>
        <p:txBody>
          <a:bodyPr>
            <a:normAutofit fontScale="92500" lnSpcReduction="10000"/>
          </a:bodyPr>
          <a:lstStyle/>
          <a:p>
            <a:pPr marL="0" indent="0">
              <a:buNone/>
            </a:pPr>
            <a:r>
              <a:rPr lang="en-US" dirty="0"/>
              <a:t>Azure Publicly faced resource</a:t>
            </a:r>
          </a:p>
          <a:p>
            <a:r>
              <a:rPr lang="en-US" dirty="0"/>
              <a:t>capp.</a:t>
            </a:r>
            <a:r>
              <a:rPr lang="en-US" b="1" dirty="0"/>
              <a:t>wittyriver-af3c9fa9.norwayeast.azurecontainerapps.io</a:t>
            </a:r>
          </a:p>
          <a:p>
            <a:r>
              <a:rPr lang="en-US" dirty="0"/>
              <a:t>azure-func.</a:t>
            </a:r>
            <a:r>
              <a:rPr lang="en-US" b="1" dirty="0"/>
              <a:t>azurewebsites.net</a:t>
            </a:r>
          </a:p>
          <a:p>
            <a:r>
              <a:rPr lang="en-US" dirty="0"/>
              <a:t>web-app.</a:t>
            </a:r>
            <a:r>
              <a:rPr lang="en-US" b="1" dirty="0"/>
              <a:t>azurewebsites.net</a:t>
            </a:r>
          </a:p>
          <a:p>
            <a:pPr marL="0" indent="0">
              <a:buNone/>
            </a:pPr>
            <a:endParaRPr lang="en-US" b="1" dirty="0"/>
          </a:p>
          <a:p>
            <a:pPr marL="0" indent="0">
              <a:buNone/>
            </a:pPr>
            <a:r>
              <a:rPr lang="en-US" dirty="0"/>
              <a:t>Custom domains</a:t>
            </a:r>
          </a:p>
          <a:p>
            <a:r>
              <a:rPr lang="en-US" dirty="0"/>
              <a:t>Bring your own Domain name</a:t>
            </a:r>
          </a:p>
          <a:p>
            <a:r>
              <a:rPr lang="en-US" dirty="0"/>
              <a:t>SSL certificate</a:t>
            </a:r>
          </a:p>
          <a:p>
            <a:pPr lvl="1"/>
            <a:r>
              <a:rPr lang="en-US" dirty="0"/>
              <a:t>Managed by App Service</a:t>
            </a:r>
          </a:p>
          <a:p>
            <a:pPr lvl="1"/>
            <a:r>
              <a:rPr lang="en-US" dirty="0"/>
              <a:t>Bring your own</a:t>
            </a:r>
          </a:p>
        </p:txBody>
      </p:sp>
      <p:pic>
        <p:nvPicPr>
          <p:cNvPr id="5" name="Picture 4">
            <a:extLst>
              <a:ext uri="{FF2B5EF4-FFF2-40B4-BE49-F238E27FC236}">
                <a16:creationId xmlns:a16="http://schemas.microsoft.com/office/drawing/2014/main" id="{D4C734A7-6E49-BF2D-0DE1-40CA294B15BA}"/>
              </a:ext>
            </a:extLst>
          </p:cNvPr>
          <p:cNvPicPr>
            <a:picLocks noChangeAspect="1"/>
          </p:cNvPicPr>
          <p:nvPr/>
        </p:nvPicPr>
        <p:blipFill>
          <a:blip r:embed="rId2"/>
          <a:stretch>
            <a:fillRect/>
          </a:stretch>
        </p:blipFill>
        <p:spPr>
          <a:xfrm>
            <a:off x="6712374" y="3197468"/>
            <a:ext cx="4389120" cy="3295407"/>
          </a:xfrm>
          <a:prstGeom prst="rect">
            <a:avLst/>
          </a:prstGeom>
        </p:spPr>
      </p:pic>
      <p:pic>
        <p:nvPicPr>
          <p:cNvPr id="6" name="Graphic 4">
            <a:extLst>
              <a:ext uri="{FF2B5EF4-FFF2-40B4-BE49-F238E27FC236}">
                <a16:creationId xmlns:a16="http://schemas.microsoft.com/office/drawing/2014/main" id="{E5242D79-20C4-7805-F42F-6D8E3B88B6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7" name="Google Shape;56;p13">
            <a:extLst>
              <a:ext uri="{FF2B5EF4-FFF2-40B4-BE49-F238E27FC236}">
                <a16:creationId xmlns:a16="http://schemas.microsoft.com/office/drawing/2014/main" id="{2877718C-C92C-3690-9927-103C06654DF7}"/>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3121730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18E0F-C880-4E86-3E14-56AA3AAF80F5}"/>
              </a:ext>
            </a:extLst>
          </p:cNvPr>
          <p:cNvSpPr>
            <a:spLocks noGrp="1"/>
          </p:cNvSpPr>
          <p:nvPr>
            <p:ph type="title"/>
          </p:nvPr>
        </p:nvSpPr>
        <p:spPr/>
        <p:txBody>
          <a:bodyPr/>
          <a:lstStyle/>
          <a:p>
            <a:r>
              <a:rPr lang="nb-NO" dirty="0"/>
              <a:t>Domain names 101</a:t>
            </a:r>
            <a:endParaRPr lang="en-US" dirty="0"/>
          </a:p>
        </p:txBody>
      </p:sp>
      <p:sp>
        <p:nvSpPr>
          <p:cNvPr id="3" name="Content Placeholder 2">
            <a:extLst>
              <a:ext uri="{FF2B5EF4-FFF2-40B4-BE49-F238E27FC236}">
                <a16:creationId xmlns:a16="http://schemas.microsoft.com/office/drawing/2014/main" id="{DB53B7D5-F9F5-1CA0-1C05-C0C5A1FBE357}"/>
              </a:ext>
            </a:extLst>
          </p:cNvPr>
          <p:cNvSpPr>
            <a:spLocks noGrp="1"/>
          </p:cNvSpPr>
          <p:nvPr>
            <p:ph idx="1"/>
          </p:nvPr>
        </p:nvSpPr>
        <p:spPr/>
        <p:txBody>
          <a:bodyPr>
            <a:normAutofit fontScale="92500" lnSpcReduction="20000"/>
          </a:bodyPr>
          <a:lstStyle/>
          <a:p>
            <a:r>
              <a:rPr lang="en-US" dirty="0"/>
              <a:t>Domain Name System (DNS) is a hierarchy of domains</a:t>
            </a:r>
          </a:p>
          <a:p>
            <a:pPr lvl="1"/>
            <a:r>
              <a:rPr lang="en-US" dirty="0"/>
              <a:t>Root (.) -&gt; top-level (.com, .</a:t>
            </a:r>
            <a:r>
              <a:rPr lang="en-US" dirty="0" err="1"/>
              <a:t>uk</a:t>
            </a:r>
            <a:r>
              <a:rPr lang="en-US" dirty="0"/>
              <a:t>) -&gt; second-level (org.uk) </a:t>
            </a:r>
          </a:p>
          <a:p>
            <a:r>
              <a:rPr lang="en-US" b="0" i="0" dirty="0">
                <a:solidFill>
                  <a:srgbClr val="161616"/>
                </a:solidFill>
                <a:effectLst/>
                <a:latin typeface="Segoe UI" panose="020B0502040204020203" pitchFamily="34" charset="0"/>
              </a:rPr>
              <a:t>Globally distributed and hosted by DNS name servers</a:t>
            </a:r>
          </a:p>
          <a:p>
            <a:r>
              <a:rPr lang="en-US" b="0" i="0" dirty="0">
                <a:solidFill>
                  <a:srgbClr val="161616"/>
                </a:solidFill>
                <a:effectLst/>
                <a:latin typeface="Segoe UI" panose="020B0502040204020203" pitchFamily="34" charset="0"/>
              </a:rPr>
              <a:t>Domain name registrar (GoDaddy)</a:t>
            </a:r>
          </a:p>
          <a:p>
            <a:pPr lvl="1"/>
            <a:r>
              <a:rPr lang="en-US" b="0" i="0" dirty="0">
                <a:solidFill>
                  <a:srgbClr val="161616"/>
                </a:solidFill>
                <a:effectLst/>
                <a:latin typeface="Segoe UI" panose="020B0502040204020203" pitchFamily="34" charset="0"/>
              </a:rPr>
              <a:t>host the domain in its own name servers (NS)</a:t>
            </a:r>
          </a:p>
          <a:p>
            <a:pPr lvl="1"/>
            <a:r>
              <a:rPr lang="en-US" b="0" i="0" dirty="0">
                <a:solidFill>
                  <a:srgbClr val="161616"/>
                </a:solidFill>
                <a:effectLst/>
                <a:latin typeface="Segoe UI" panose="020B0502040204020203" pitchFamily="34" charset="0"/>
              </a:rPr>
              <a:t>allows you to specify alternative NS</a:t>
            </a:r>
            <a:endParaRPr lang="en-US" dirty="0">
              <a:solidFill>
                <a:srgbClr val="161616"/>
              </a:solidFill>
              <a:latin typeface="Segoe UI" panose="020B0502040204020203" pitchFamily="34" charset="0"/>
            </a:endParaRPr>
          </a:p>
          <a:p>
            <a:r>
              <a:rPr lang="en-US" dirty="0"/>
              <a:t>DNS records (bar.com)</a:t>
            </a:r>
          </a:p>
          <a:p>
            <a:pPr lvl="1"/>
            <a:r>
              <a:rPr lang="en-US" dirty="0"/>
              <a:t>Record name</a:t>
            </a:r>
          </a:p>
          <a:p>
            <a:pPr lvl="2"/>
            <a:r>
              <a:rPr lang="en-US" dirty="0"/>
              <a:t>foo -&gt; foo.bar.com</a:t>
            </a:r>
          </a:p>
          <a:p>
            <a:pPr lvl="1"/>
            <a:r>
              <a:rPr lang="en-US" dirty="0"/>
              <a:t>Record type</a:t>
            </a:r>
          </a:p>
          <a:p>
            <a:pPr lvl="2"/>
            <a:r>
              <a:rPr lang="en-US" dirty="0"/>
              <a:t>A - IPv4: 10.10.0.1 -&gt; </a:t>
            </a:r>
            <a:r>
              <a:rPr lang="en-US" dirty="0" err="1"/>
              <a:t>nslookup</a:t>
            </a:r>
            <a:r>
              <a:rPr lang="en-US" dirty="0"/>
              <a:t> foo.bar.com -&gt; 10.10.0.1</a:t>
            </a:r>
          </a:p>
          <a:p>
            <a:pPr lvl="2"/>
            <a:r>
              <a:rPr lang="en-US" dirty="0"/>
              <a:t>CNAME – domain: www.foobar.com  -&gt; </a:t>
            </a:r>
            <a:r>
              <a:rPr lang="en-US" dirty="0" err="1"/>
              <a:t>nslookup</a:t>
            </a:r>
            <a:r>
              <a:rPr lang="en-US" dirty="0"/>
              <a:t>  foo.bar.com -&gt; www.foobar.com</a:t>
            </a:r>
          </a:p>
          <a:p>
            <a:pPr lvl="2"/>
            <a:r>
              <a:rPr lang="en-US" dirty="0"/>
              <a:t>TXT</a:t>
            </a:r>
          </a:p>
        </p:txBody>
      </p:sp>
      <p:pic>
        <p:nvPicPr>
          <p:cNvPr id="4" name="Graphic 4">
            <a:extLst>
              <a:ext uri="{FF2B5EF4-FFF2-40B4-BE49-F238E27FC236}">
                <a16:creationId xmlns:a16="http://schemas.microsoft.com/office/drawing/2014/main" id="{4ACF8262-A009-929F-0F68-D1A3E543DB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5" name="Google Shape;56;p13">
            <a:extLst>
              <a:ext uri="{FF2B5EF4-FFF2-40B4-BE49-F238E27FC236}">
                <a16:creationId xmlns:a16="http://schemas.microsoft.com/office/drawing/2014/main" id="{78F838D9-9E81-DF27-586D-63484E22D681}"/>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4220077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DBD6-35A5-C5FA-D5A2-0D66EB29CF50}"/>
              </a:ext>
            </a:extLst>
          </p:cNvPr>
          <p:cNvSpPr>
            <a:spLocks noGrp="1"/>
          </p:cNvSpPr>
          <p:nvPr>
            <p:ph type="title"/>
          </p:nvPr>
        </p:nvSpPr>
        <p:spPr/>
        <p:txBody>
          <a:bodyPr/>
          <a:lstStyle/>
          <a:p>
            <a:r>
              <a:rPr lang="nb-NO" dirty="0"/>
              <a:t>Azure DNS Zone</a:t>
            </a:r>
            <a:endParaRPr lang="en-US" dirty="0"/>
          </a:p>
        </p:txBody>
      </p:sp>
      <p:sp>
        <p:nvSpPr>
          <p:cNvPr id="3" name="Content Placeholder 2">
            <a:extLst>
              <a:ext uri="{FF2B5EF4-FFF2-40B4-BE49-F238E27FC236}">
                <a16:creationId xmlns:a16="http://schemas.microsoft.com/office/drawing/2014/main" id="{88C43B44-9770-4143-BD99-09F86F311C35}"/>
              </a:ext>
            </a:extLst>
          </p:cNvPr>
          <p:cNvSpPr>
            <a:spLocks noGrp="1"/>
          </p:cNvSpPr>
          <p:nvPr>
            <p:ph idx="1"/>
          </p:nvPr>
        </p:nvSpPr>
        <p:spPr/>
        <p:txBody>
          <a:bodyPr/>
          <a:lstStyle/>
          <a:p>
            <a:r>
              <a:rPr lang="en-US" dirty="0"/>
              <a:t>Azure DNS </a:t>
            </a:r>
            <a:r>
              <a:rPr lang="en-US" b="0" i="0" dirty="0">
                <a:solidFill>
                  <a:srgbClr val="161616"/>
                </a:solidFill>
                <a:effectLst/>
                <a:latin typeface="Segoe UI" panose="020B0502040204020203" pitchFamily="34" charset="0"/>
              </a:rPr>
              <a:t>globally distributed </a:t>
            </a:r>
            <a:br>
              <a:rPr lang="en-US" b="0" i="0" dirty="0">
                <a:solidFill>
                  <a:srgbClr val="161616"/>
                </a:solidFill>
                <a:effectLst/>
                <a:latin typeface="Segoe UI" panose="020B0502040204020203" pitchFamily="34" charset="0"/>
              </a:rPr>
            </a:br>
            <a:r>
              <a:rPr lang="en-US" b="0" i="0" dirty="0">
                <a:solidFill>
                  <a:srgbClr val="161616"/>
                </a:solidFill>
                <a:effectLst/>
                <a:latin typeface="Segoe UI" panose="020B0502040204020203" pitchFamily="34" charset="0"/>
              </a:rPr>
              <a:t>name server infrastructure</a:t>
            </a:r>
            <a:endParaRPr lang="en-US" dirty="0"/>
          </a:p>
          <a:p>
            <a:r>
              <a:rPr lang="en-US" dirty="0"/>
              <a:t>Azure DNS is not registrar</a:t>
            </a:r>
          </a:p>
          <a:p>
            <a:r>
              <a:rPr lang="en-US" dirty="0"/>
              <a:t>Purchase DNS from registrar</a:t>
            </a:r>
          </a:p>
          <a:p>
            <a:r>
              <a:rPr lang="en-US" b="0" i="0" dirty="0">
                <a:solidFill>
                  <a:srgbClr val="161616"/>
                </a:solidFill>
                <a:effectLst/>
                <a:latin typeface="Segoe UI" panose="020B0502040204020203" pitchFamily="34" charset="0"/>
              </a:rPr>
              <a:t>Delegate Domain to Azure DNS</a:t>
            </a:r>
          </a:p>
          <a:p>
            <a:r>
              <a:rPr lang="en-US" b="0" i="0" dirty="0">
                <a:solidFill>
                  <a:srgbClr val="161616"/>
                </a:solidFill>
                <a:effectLst/>
                <a:latin typeface="Segoe UI" panose="020B0502040204020203" pitchFamily="34" charset="0"/>
              </a:rPr>
              <a:t>used to host the DNS </a:t>
            </a:r>
            <a:br>
              <a:rPr lang="en-US" b="0" i="0" dirty="0">
                <a:solidFill>
                  <a:srgbClr val="161616"/>
                </a:solidFill>
                <a:effectLst/>
                <a:latin typeface="Segoe UI" panose="020B0502040204020203" pitchFamily="34" charset="0"/>
              </a:rPr>
            </a:br>
            <a:r>
              <a:rPr lang="en-US" b="0" i="0" dirty="0">
                <a:solidFill>
                  <a:srgbClr val="161616"/>
                </a:solidFill>
                <a:effectLst/>
                <a:latin typeface="Segoe UI" panose="020B0502040204020203" pitchFamily="34" charset="0"/>
              </a:rPr>
              <a:t>records for a particular domain</a:t>
            </a:r>
            <a:endParaRPr lang="en-US" dirty="0"/>
          </a:p>
        </p:txBody>
      </p:sp>
      <p:pic>
        <p:nvPicPr>
          <p:cNvPr id="7" name="Picture 6">
            <a:extLst>
              <a:ext uri="{FF2B5EF4-FFF2-40B4-BE49-F238E27FC236}">
                <a16:creationId xmlns:a16="http://schemas.microsoft.com/office/drawing/2014/main" id="{F989E757-750A-0B2C-C831-603FC5DB08DD}"/>
              </a:ext>
            </a:extLst>
          </p:cNvPr>
          <p:cNvPicPr>
            <a:picLocks noChangeAspect="1"/>
          </p:cNvPicPr>
          <p:nvPr/>
        </p:nvPicPr>
        <p:blipFill>
          <a:blip r:embed="rId3"/>
          <a:stretch>
            <a:fillRect/>
          </a:stretch>
        </p:blipFill>
        <p:spPr>
          <a:xfrm>
            <a:off x="6420796" y="2798783"/>
            <a:ext cx="4933004" cy="3307812"/>
          </a:xfrm>
          <a:prstGeom prst="rect">
            <a:avLst/>
          </a:prstGeom>
        </p:spPr>
      </p:pic>
      <p:pic>
        <p:nvPicPr>
          <p:cNvPr id="5" name="Picture 4">
            <a:extLst>
              <a:ext uri="{FF2B5EF4-FFF2-40B4-BE49-F238E27FC236}">
                <a16:creationId xmlns:a16="http://schemas.microsoft.com/office/drawing/2014/main" id="{BB7EFB75-6EAF-7FBD-F014-F3310A718127}"/>
              </a:ext>
            </a:extLst>
          </p:cNvPr>
          <p:cNvPicPr>
            <a:picLocks noChangeAspect="1"/>
          </p:cNvPicPr>
          <p:nvPr/>
        </p:nvPicPr>
        <p:blipFill>
          <a:blip r:embed="rId4"/>
          <a:stretch>
            <a:fillRect/>
          </a:stretch>
        </p:blipFill>
        <p:spPr>
          <a:xfrm>
            <a:off x="7888460" y="950445"/>
            <a:ext cx="2858066" cy="3307812"/>
          </a:xfrm>
          <a:prstGeom prst="rect">
            <a:avLst/>
          </a:prstGeom>
        </p:spPr>
      </p:pic>
      <p:pic>
        <p:nvPicPr>
          <p:cNvPr id="4" name="Graphic 4">
            <a:extLst>
              <a:ext uri="{FF2B5EF4-FFF2-40B4-BE49-F238E27FC236}">
                <a16:creationId xmlns:a16="http://schemas.microsoft.com/office/drawing/2014/main" id="{99205C9F-B84D-08A8-6259-1F9DDD9167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pic>
        <p:nvPicPr>
          <p:cNvPr id="6" name="Google Shape;56;p13">
            <a:extLst>
              <a:ext uri="{FF2B5EF4-FFF2-40B4-BE49-F238E27FC236}">
                <a16:creationId xmlns:a16="http://schemas.microsoft.com/office/drawing/2014/main" id="{E6D0F0B4-1DC7-778F-8488-F862F5E228DC}"/>
              </a:ext>
            </a:extLst>
          </p:cNvPr>
          <p:cNvPicPr preferRelativeResize="0"/>
          <p:nvPr/>
        </p:nvPicPr>
        <p:blipFill>
          <a:blip r:embed="rId7">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156080584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10687</TotalTime>
  <Words>2084</Words>
  <Application>Microsoft Office PowerPoint</Application>
  <PresentationFormat>Widescreen</PresentationFormat>
  <Paragraphs>195</Paragraphs>
  <Slides>25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Comic Sans MS</vt:lpstr>
      <vt:lpstr>JetBrains Mono</vt:lpstr>
      <vt:lpstr>Open Sans</vt:lpstr>
      <vt:lpstr>Segoe UI</vt:lpstr>
      <vt:lpstr>1_Office Theme</vt:lpstr>
      <vt:lpstr>PowerPoint Presentation</vt:lpstr>
      <vt:lpstr>Infrastructure as Code User Group roadmap</vt:lpstr>
      <vt:lpstr>Workshops in your organization</vt:lpstr>
      <vt:lpstr>Microsoft Teams 101</vt:lpstr>
      <vt:lpstr>Practical information</vt:lpstr>
      <vt:lpstr>PowerPoint Presentation</vt:lpstr>
      <vt:lpstr>Domains and SSL certificates</vt:lpstr>
      <vt:lpstr>Domain names 101</vt:lpstr>
      <vt:lpstr>Azure DNS Zone</vt:lpstr>
      <vt:lpstr>Delegation of DNS zones with Azure DNS</vt:lpstr>
      <vt:lpstr>Resolution and delegation</vt:lpstr>
      <vt:lpstr>Buy App Service Domains on Azure</vt:lpstr>
      <vt:lpstr>Buy App Service Domains on Azure</vt:lpstr>
      <vt:lpstr>Automate DNS records management on Azure</vt:lpstr>
      <vt:lpstr>Automate DNS records management on Azure</vt:lpstr>
      <vt:lpstr>TLS/SSL options available on Azure</vt:lpstr>
      <vt:lpstr>Certificates in Key Vault – self signed</vt:lpstr>
      <vt:lpstr>Certificates in Key Vault – non-integrated CA</vt:lpstr>
      <vt:lpstr>Certificates in Key Vault – integrated CA</vt:lpstr>
      <vt:lpstr>Monitor SSL Certificates with Azure Monitor</vt:lpstr>
      <vt:lpstr>keyvault-acmebot</vt:lpstr>
      <vt:lpstr>keyvault-acmebot</vt:lpstr>
      <vt:lpstr>labs</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Evgeny Borzenin</dc:creator>
  <cp:lastModifiedBy>Evgeny Borzenin</cp:lastModifiedBy>
  <cp:revision>414</cp:revision>
  <dcterms:created xsi:type="dcterms:W3CDTF">2021-09-08T19:49:35Z</dcterms:created>
  <dcterms:modified xsi:type="dcterms:W3CDTF">2023-03-30T14:52:34Z</dcterms:modified>
</cp:coreProperties>
</file>