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8C"/>
    <a:srgbClr val="FFFBF2"/>
    <a:srgbClr val="FFF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" y="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70F6-427B-4E3D-B2B1-D1C4F79A9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6C6AC-D58C-4B90-B7CC-6FFB02436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9852B-342C-4501-9F37-1E65897C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429E-2D8C-4AA8-8F7B-673FB1E7D1DF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B9C2C-035C-4D64-8279-A9CD606A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B9EF1-830E-4BEF-8CFF-46BA6860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A90-C70F-4A77-BC54-3AC15C49D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93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5DC49-6065-4266-BE8C-6F21BBE5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83419-A988-4460-94CD-81B7D4767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5E165-2055-4448-8AF8-1C3CEA7B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429E-2D8C-4AA8-8F7B-673FB1E7D1DF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8DA8-BDEA-43EF-B79D-2D48F7F6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B3AC7-60D3-41CE-9C93-E955E3E9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A90-C70F-4A77-BC54-3AC15C49D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94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B97DA-95B9-4ACC-B17E-B456BA8C7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3FF8C-8867-4DD1-A6CB-5392509B0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5949A-0590-4B9A-BC1B-10397A53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429E-2D8C-4AA8-8F7B-673FB1E7D1DF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F125E-63ED-4A05-A5FF-585F0A269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8C2FB-4713-431B-94E0-B588F40D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A90-C70F-4A77-BC54-3AC15C49D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97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AFB3-8125-4B35-AC80-FB63E204F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2DDAE-7C8F-421E-A4DA-83F6F2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BEA9B-FD38-40AF-8690-237AA124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429E-2D8C-4AA8-8F7B-673FB1E7D1DF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D58FD-052C-4518-A9F4-1036A3B6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E4AF6-5DE6-43BE-B930-854414E5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A90-C70F-4A77-BC54-3AC15C49D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18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00A9-BCD7-47A5-AF6F-8A799BD0D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ECA33-6543-4C1A-9F18-04F6FF880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79507-76C5-4D74-8B95-23153241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429E-2D8C-4AA8-8F7B-673FB1E7D1DF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BCFE5-EBB3-469D-ABAA-9CEB5D98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FE5B2-1564-4F32-8FD1-16EABFE9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A90-C70F-4A77-BC54-3AC15C49D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74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CCE4-8425-4D5F-B8AB-DC1F294F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BBE19-20D8-41DD-B201-8F5ECFB56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9BF98-0402-4BBC-AC1A-9FFC9F6F9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E6FBB-AADE-47A0-8200-87AD5EC53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429E-2D8C-4AA8-8F7B-673FB1E7D1DF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17E74-CE05-470A-AB22-B6E98529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E0D91-F721-4FDC-95AF-C36D5F38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A90-C70F-4A77-BC54-3AC15C49D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6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9DDB-B262-421C-8C7E-E025C292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2085B-1D0D-4848-B51D-8D8134F0D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605E5-B284-4C11-8C34-DF7FCE7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2EF02-54EF-4F49-BB24-FA64A7108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66F12-240E-4C1B-80E8-4982D8688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1A5901-B712-4C37-9D90-5952B42F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429E-2D8C-4AA8-8F7B-673FB1E7D1DF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E31C6-507C-4F8E-8D4A-6E0C1F33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36750-1830-4055-9D46-D59D2E5E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A90-C70F-4A77-BC54-3AC15C49D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31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4E9D-C70A-4A11-9553-BA2BBCEB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AF373-ABFC-46EA-B8CB-CE72D496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429E-2D8C-4AA8-8F7B-673FB1E7D1DF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A2A07-696B-4E52-9BEC-DE2A737C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33D7B-8FE4-4761-AB82-679154F7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A90-C70F-4A77-BC54-3AC15C49D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63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45394-ECFB-4033-B49B-8943C126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429E-2D8C-4AA8-8F7B-673FB1E7D1DF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2CA54-92C9-4B19-BDC7-D436CCFC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8C4B8-96D5-4227-BBCB-D4A39A5A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A90-C70F-4A77-BC54-3AC15C49D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17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77CE-BC2A-4BF4-BD91-96ACD89CB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0FD04-B993-423B-9251-45534FE4B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4C367-F4A1-4F40-9981-05B5D46FA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6E061-0E28-4AA8-9D9F-986519B8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429E-2D8C-4AA8-8F7B-673FB1E7D1DF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7747B-5FA9-429F-BA16-48538D4F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90A63-05C9-48F3-AEFD-E7A41F06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A90-C70F-4A77-BC54-3AC15C49D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45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97C6-244D-4CE6-82D9-DC54E77C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B08D6-2238-4B82-9108-536B4BAA3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92131-1A39-4222-94E3-690C627A3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EA66A-3749-4FC2-AC53-22434467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429E-2D8C-4AA8-8F7B-673FB1E7D1DF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B1B45-4D0C-40D8-AF23-CF7E3E02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40CB6-6CB9-47D8-BF30-EFAAD10F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A90-C70F-4A77-BC54-3AC15C49D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06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FFBF2">
                <a:lumMod val="5000"/>
                <a:lumOff val="95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FB4D7-5965-4C4C-9B3A-3621F683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E8860-9699-4A46-B486-A14D60D51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16A82-BFF6-4811-B44A-DC2A51B60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1429E-2D8C-4AA8-8F7B-673FB1E7D1DF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B16D7-F774-4A68-BE1C-76D8803A1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B1D5E-859F-4187-8295-159616651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47A90-C70F-4A77-BC54-3AC15C49D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71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D29B6231-8998-4FBF-9DDE-9CB6BB60E417}"/>
              </a:ext>
            </a:extLst>
          </p:cNvPr>
          <p:cNvSpPr/>
          <p:nvPr/>
        </p:nvSpPr>
        <p:spPr>
          <a:xfrm>
            <a:off x="0" y="0"/>
            <a:ext cx="12192000" cy="26604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084E4D90-A74D-48EC-AA61-ECA77BBC5085}"/>
              </a:ext>
            </a:extLst>
          </p:cNvPr>
          <p:cNvSpPr txBox="1">
            <a:spLocks/>
          </p:cNvSpPr>
          <p:nvPr/>
        </p:nvSpPr>
        <p:spPr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Use Case </a:t>
            </a:r>
          </a:p>
        </p:txBody>
      </p:sp>
      <p:sp>
        <p:nvSpPr>
          <p:cNvPr id="31" name="AutoShape 76">
            <a:extLst>
              <a:ext uri="{FF2B5EF4-FFF2-40B4-BE49-F238E27FC236}">
                <a16:creationId xmlns:a16="http://schemas.microsoft.com/office/drawing/2014/main" id="{12A50FB5-0FC3-41C4-8F72-F466D989718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579402" y="1015342"/>
            <a:ext cx="144430" cy="144429"/>
          </a:xfrm>
          <a:prstGeom prst="flowChartConnector">
            <a:avLst/>
          </a:prstGeom>
          <a:noFill/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89979" tIns="46789" rIns="89979" bIns="46789" anchor="ctr"/>
          <a:lstStyle/>
          <a:p>
            <a:endParaRPr lang="en-US"/>
          </a:p>
        </p:txBody>
      </p:sp>
      <p:sp>
        <p:nvSpPr>
          <p:cNvPr id="32" name="AutoShape 76">
            <a:extLst>
              <a:ext uri="{FF2B5EF4-FFF2-40B4-BE49-F238E27FC236}">
                <a16:creationId xmlns:a16="http://schemas.microsoft.com/office/drawing/2014/main" id="{194750AB-5A39-4DBC-A1AC-6A468BFD27F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830068" y="2319446"/>
            <a:ext cx="144430" cy="144429"/>
          </a:xfrm>
          <a:prstGeom prst="flowChartConnector">
            <a:avLst/>
          </a:prstGeom>
          <a:noFill/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89979" tIns="46789" rIns="89979" bIns="46789" anchor="ctr"/>
          <a:lstStyle/>
          <a:p>
            <a:endParaRPr lang="en-US"/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0D0A371D-6358-4A1F-BE4B-825B8B45B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140" y="1800260"/>
            <a:ext cx="2889648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/>
              <a:t>Employee Self-Services</a:t>
            </a:r>
            <a:endParaRPr lang="ru-RU" sz="2000" b="1" dirty="0"/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30F34B87-3EF4-4B56-8428-7AE28AF4C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2620" y="1779363"/>
            <a:ext cx="279869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/>
              <a:t>Manager service</a:t>
            </a:r>
            <a:endParaRPr lang="ru-RU" sz="2000" b="1" dirty="0"/>
          </a:p>
        </p:txBody>
      </p:sp>
      <p:sp>
        <p:nvSpPr>
          <p:cNvPr id="35" name="Rectangle 137">
            <a:extLst>
              <a:ext uri="{FF2B5EF4-FFF2-40B4-BE49-F238E27FC236}">
                <a16:creationId xmlns:a16="http://schemas.microsoft.com/office/drawing/2014/main" id="{2880866C-9D51-4AE0-8A34-F22D34A8B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903" y="2710173"/>
            <a:ext cx="1325423" cy="1007788"/>
          </a:xfrm>
          <a:prstGeom prst="rect">
            <a:avLst/>
          </a:prstGeom>
          <a:noFill/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>
              <a:buClrTx/>
              <a:buSzTx/>
              <a:buFontTx/>
              <a:buNone/>
            </a:pPr>
            <a:endParaRPr lang="en-US" sz="1200"/>
          </a:p>
        </p:txBody>
      </p:sp>
      <p:sp>
        <p:nvSpPr>
          <p:cNvPr id="36" name="Rectangle 138">
            <a:extLst>
              <a:ext uri="{FF2B5EF4-FFF2-40B4-BE49-F238E27FC236}">
                <a16:creationId xmlns:a16="http://schemas.microsoft.com/office/drawing/2014/main" id="{752E6EC6-9444-4D6C-B638-AAF6628C2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205" y="2862846"/>
            <a:ext cx="1358587" cy="954668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 algn="ctr">
              <a:buClrTx/>
              <a:buSzTx/>
              <a:buFontTx/>
              <a:buNone/>
            </a:pPr>
            <a:endParaRPr lang="en-US" sz="1200" dirty="0"/>
          </a:p>
        </p:txBody>
      </p:sp>
      <p:sp>
        <p:nvSpPr>
          <p:cNvPr id="37" name="Rectangle 137">
            <a:extLst>
              <a:ext uri="{FF2B5EF4-FFF2-40B4-BE49-F238E27FC236}">
                <a16:creationId xmlns:a16="http://schemas.microsoft.com/office/drawing/2014/main" id="{95BBED95-1175-40F4-BF1C-FB696307D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269" y="2711074"/>
            <a:ext cx="1325423" cy="1007788"/>
          </a:xfrm>
          <a:prstGeom prst="rect">
            <a:avLst/>
          </a:prstGeom>
          <a:noFill/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>
              <a:buClrTx/>
              <a:buSzTx/>
              <a:buFontTx/>
              <a:buNone/>
            </a:pPr>
            <a:endParaRPr lang="en-US" sz="1200"/>
          </a:p>
        </p:txBody>
      </p:sp>
      <p:sp>
        <p:nvSpPr>
          <p:cNvPr id="38" name="Rectangle 138">
            <a:extLst>
              <a:ext uri="{FF2B5EF4-FFF2-40B4-BE49-F238E27FC236}">
                <a16:creationId xmlns:a16="http://schemas.microsoft.com/office/drawing/2014/main" id="{249E1161-6A10-497B-8C6A-F22BD50F5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571" y="2863747"/>
            <a:ext cx="1358587" cy="954668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 algn="ctr">
              <a:buClrTx/>
              <a:buSzTx/>
              <a:buFontTx/>
              <a:buNone/>
            </a:pPr>
            <a:endParaRPr lang="en-US" sz="1200" dirty="0"/>
          </a:p>
        </p:txBody>
      </p:sp>
      <p:sp>
        <p:nvSpPr>
          <p:cNvPr id="39" name="Text Box 33">
            <a:extLst>
              <a:ext uri="{FF2B5EF4-FFF2-40B4-BE49-F238E27FC236}">
                <a16:creationId xmlns:a16="http://schemas.microsoft.com/office/drawing/2014/main" id="{849C5B2A-E09D-4A49-B4C6-90379A63F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5091" y="1765291"/>
            <a:ext cx="2867678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/>
              <a:t>Help-desk</a:t>
            </a:r>
            <a:endParaRPr lang="ru-RU" sz="2000" b="1" dirty="0"/>
          </a:p>
        </p:txBody>
      </p:sp>
      <p:sp>
        <p:nvSpPr>
          <p:cNvPr id="40" name="Text Box 33">
            <a:extLst>
              <a:ext uri="{FF2B5EF4-FFF2-40B4-BE49-F238E27FC236}">
                <a16:creationId xmlns:a16="http://schemas.microsoft.com/office/drawing/2014/main" id="{5B8E2D41-9527-464B-9C56-B294CF152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919" y="1821563"/>
            <a:ext cx="2889648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/>
              <a:t>Business steps service</a:t>
            </a:r>
            <a:endParaRPr lang="ru-RU" sz="2000" b="1" dirty="0"/>
          </a:p>
        </p:txBody>
      </p:sp>
      <p:cxnSp>
        <p:nvCxnSpPr>
          <p:cNvPr id="41" name="Straight Connector 101">
            <a:extLst>
              <a:ext uri="{FF2B5EF4-FFF2-40B4-BE49-F238E27FC236}">
                <a16:creationId xmlns:a16="http://schemas.microsoft.com/office/drawing/2014/main" id="{82A4C127-53F1-4796-A536-8FBE436391D8}"/>
              </a:ext>
            </a:extLst>
          </p:cNvPr>
          <p:cNvCxnSpPr>
            <a:cxnSpLocks/>
          </p:cNvCxnSpPr>
          <p:nvPr/>
        </p:nvCxnSpPr>
        <p:spPr>
          <a:xfrm flipH="1">
            <a:off x="3246446" y="873332"/>
            <a:ext cx="10985" cy="54806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03">
            <a:extLst>
              <a:ext uri="{FF2B5EF4-FFF2-40B4-BE49-F238E27FC236}">
                <a16:creationId xmlns:a16="http://schemas.microsoft.com/office/drawing/2014/main" id="{49A6FA0B-BE0E-4804-A458-C1AA74993E15}"/>
              </a:ext>
            </a:extLst>
          </p:cNvPr>
          <p:cNvCxnSpPr>
            <a:cxnSpLocks/>
          </p:cNvCxnSpPr>
          <p:nvPr/>
        </p:nvCxnSpPr>
        <p:spPr>
          <a:xfrm flipH="1">
            <a:off x="6100689" y="971554"/>
            <a:ext cx="10985" cy="54806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04">
            <a:extLst>
              <a:ext uri="{FF2B5EF4-FFF2-40B4-BE49-F238E27FC236}">
                <a16:creationId xmlns:a16="http://schemas.microsoft.com/office/drawing/2014/main" id="{7D104A46-826E-443F-A8AA-4B5AC063FC71}"/>
              </a:ext>
            </a:extLst>
          </p:cNvPr>
          <p:cNvCxnSpPr>
            <a:cxnSpLocks/>
          </p:cNvCxnSpPr>
          <p:nvPr/>
        </p:nvCxnSpPr>
        <p:spPr>
          <a:xfrm flipH="1">
            <a:off x="9011784" y="888817"/>
            <a:ext cx="10985" cy="54806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137">
            <a:extLst>
              <a:ext uri="{FF2B5EF4-FFF2-40B4-BE49-F238E27FC236}">
                <a16:creationId xmlns:a16="http://schemas.microsoft.com/office/drawing/2014/main" id="{28C8E019-AC11-4414-84BE-FCF3F7C99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7093" y="2710173"/>
            <a:ext cx="1325423" cy="1007788"/>
          </a:xfrm>
          <a:prstGeom prst="rect">
            <a:avLst/>
          </a:prstGeom>
          <a:noFill/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>
              <a:buClrTx/>
              <a:buSzTx/>
              <a:buFontTx/>
              <a:buNone/>
            </a:pPr>
            <a:endParaRPr lang="en-US" sz="1200"/>
          </a:p>
        </p:txBody>
      </p:sp>
      <p:sp>
        <p:nvSpPr>
          <p:cNvPr id="45" name="Rectangle 138">
            <a:extLst>
              <a:ext uri="{FF2B5EF4-FFF2-40B4-BE49-F238E27FC236}">
                <a16:creationId xmlns:a16="http://schemas.microsoft.com/office/drawing/2014/main" id="{CC1AAA7A-A23D-42E5-89F4-209AABF81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0395" y="2862846"/>
            <a:ext cx="1358587" cy="954668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 algn="ctr">
              <a:buClrTx/>
              <a:buSzTx/>
              <a:buFontTx/>
              <a:buNone/>
            </a:pPr>
            <a:endParaRPr lang="en-US" sz="1200" dirty="0"/>
          </a:p>
        </p:txBody>
      </p:sp>
      <p:sp>
        <p:nvSpPr>
          <p:cNvPr id="46" name="Rectangle 137">
            <a:extLst>
              <a:ext uri="{FF2B5EF4-FFF2-40B4-BE49-F238E27FC236}">
                <a16:creationId xmlns:a16="http://schemas.microsoft.com/office/drawing/2014/main" id="{AA6061FC-F9F0-4752-B03A-EE2B56567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65" y="2710173"/>
            <a:ext cx="1325423" cy="1007788"/>
          </a:xfrm>
          <a:prstGeom prst="rect">
            <a:avLst/>
          </a:prstGeom>
          <a:noFill/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>
              <a:buClrTx/>
              <a:buSzTx/>
              <a:buFontTx/>
              <a:buNone/>
            </a:pPr>
            <a:endParaRPr lang="en-US" sz="1200"/>
          </a:p>
        </p:txBody>
      </p:sp>
      <p:sp>
        <p:nvSpPr>
          <p:cNvPr id="47" name="Rectangle 138">
            <a:extLst>
              <a:ext uri="{FF2B5EF4-FFF2-40B4-BE49-F238E27FC236}">
                <a16:creationId xmlns:a16="http://schemas.microsoft.com/office/drawing/2014/main" id="{573578C4-B9E3-438E-839E-D79553035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67" y="2862846"/>
            <a:ext cx="1358587" cy="954668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 algn="ctr">
              <a:buClrTx/>
              <a:buSzTx/>
              <a:buFontTx/>
              <a:buNone/>
            </a:pPr>
            <a:endParaRPr lang="en-US" sz="1200" dirty="0"/>
          </a:p>
        </p:txBody>
      </p:sp>
      <p:pic>
        <p:nvPicPr>
          <p:cNvPr id="48" name="Рисунок 47" descr="Изображение выглядит как внешний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10537F12-E164-4B2B-A104-33259C696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44" y="2928251"/>
            <a:ext cx="726631" cy="768668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CE3B5EFC-B60B-4BE6-A051-76B9F0F58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753" y="2818963"/>
            <a:ext cx="987243" cy="987243"/>
          </a:xfrm>
          <a:prstGeom prst="rect">
            <a:avLst/>
          </a:prstGeom>
        </p:spPr>
      </p:pic>
      <p:pic>
        <p:nvPicPr>
          <p:cNvPr id="50" name="Рисунок 49" descr="Изображение выглядит как устройство, вентилятор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5A253BB6-3743-473D-A20E-E6E8859CB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143" y="2923345"/>
            <a:ext cx="855442" cy="855442"/>
          </a:xfrm>
          <a:prstGeom prst="rect">
            <a:avLst/>
          </a:prstGeom>
        </p:spPr>
      </p:pic>
      <p:pic>
        <p:nvPicPr>
          <p:cNvPr id="51" name="Рисунок 50" descr="Изображение выглядит как электроника, цепь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4EC0289-2E5A-4F5D-BC61-B803327331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317" y="2950560"/>
            <a:ext cx="782879" cy="78287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3D8B74C-79CB-4AA5-AB0A-E01193E51B04}"/>
              </a:ext>
            </a:extLst>
          </p:cNvPr>
          <p:cNvSpPr txBox="1"/>
          <p:nvPr/>
        </p:nvSpPr>
        <p:spPr>
          <a:xfrm>
            <a:off x="529303" y="4128586"/>
            <a:ext cx="2168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Reset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Ask to role assign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 for vacation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Ask for vacation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BE4E5B-96B2-49C8-AFBB-76F34A5E873B}"/>
              </a:ext>
            </a:extLst>
          </p:cNvPr>
          <p:cNvSpPr txBox="1"/>
          <p:nvPr/>
        </p:nvSpPr>
        <p:spPr>
          <a:xfrm>
            <a:off x="3605400" y="4131555"/>
            <a:ext cx="2168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KPI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reports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38732D-7DCA-4741-ADEE-3FD567EC631D}"/>
              </a:ext>
            </a:extLst>
          </p:cNvPr>
          <p:cNvSpPr txBox="1"/>
          <p:nvPr/>
        </p:nvSpPr>
        <p:spPr>
          <a:xfrm>
            <a:off x="6535504" y="4128586"/>
            <a:ext cx="2168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SAP product support 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guidance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F2D84D-607D-41A7-88C3-5184972699D9}"/>
              </a:ext>
            </a:extLst>
          </p:cNvPr>
          <p:cNvSpPr txBox="1"/>
          <p:nvPr/>
        </p:nvSpPr>
        <p:spPr>
          <a:xfrm>
            <a:off x="9377717" y="4128586"/>
            <a:ext cx="21682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Workflow steps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SAP Artefacts create (QM message, Orders,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Attach picture and file with orders and message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49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436AFF2-3E4E-4E21-979F-9AC4753D2F18}"/>
              </a:ext>
            </a:extLst>
          </p:cNvPr>
          <p:cNvSpPr txBox="1">
            <a:spLocks/>
          </p:cNvSpPr>
          <p:nvPr/>
        </p:nvSpPr>
        <p:spPr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Out-of-the Box function</a:t>
            </a:r>
          </a:p>
        </p:txBody>
      </p:sp>
      <p:sp>
        <p:nvSpPr>
          <p:cNvPr id="11" name="AutoShape 76">
            <a:extLst>
              <a:ext uri="{FF2B5EF4-FFF2-40B4-BE49-F238E27FC236}">
                <a16:creationId xmlns:a16="http://schemas.microsoft.com/office/drawing/2014/main" id="{63E9451E-C79D-4B8C-B211-530C3DF1E4E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579402" y="1015342"/>
            <a:ext cx="144430" cy="144429"/>
          </a:xfrm>
          <a:prstGeom prst="flowChartConnector">
            <a:avLst/>
          </a:prstGeom>
          <a:noFill/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89979" tIns="46789" rIns="89979" bIns="46789" anchor="ctr"/>
          <a:lstStyle/>
          <a:p>
            <a:endParaRPr lang="en-US"/>
          </a:p>
        </p:txBody>
      </p:sp>
      <p:sp>
        <p:nvSpPr>
          <p:cNvPr id="16" name="AutoShape 76">
            <a:extLst>
              <a:ext uri="{FF2B5EF4-FFF2-40B4-BE49-F238E27FC236}">
                <a16:creationId xmlns:a16="http://schemas.microsoft.com/office/drawing/2014/main" id="{789C3EBB-6D14-44B0-865B-019B83E8337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830068" y="2319446"/>
            <a:ext cx="144430" cy="144429"/>
          </a:xfrm>
          <a:prstGeom prst="flowChartConnector">
            <a:avLst/>
          </a:prstGeom>
          <a:noFill/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89979" tIns="46789" rIns="89979" bIns="46789" anchor="ctr"/>
          <a:lstStyle/>
          <a:p>
            <a:endParaRPr lang="en-US"/>
          </a:p>
        </p:txBody>
      </p:sp>
      <p:sp>
        <p:nvSpPr>
          <p:cNvPr id="22" name="Text Box 33">
            <a:extLst>
              <a:ext uri="{FF2B5EF4-FFF2-40B4-BE49-F238E27FC236}">
                <a16:creationId xmlns:a16="http://schemas.microsoft.com/office/drawing/2014/main" id="{64D43BF8-E239-4B8E-9816-077874EC1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4903" y="4807461"/>
            <a:ext cx="950692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ClrTx/>
              <a:buSzTx/>
            </a:pPr>
            <a:r>
              <a:rPr lang="en-US" sz="1000" dirty="0"/>
              <a:t>HTTPS </a:t>
            </a:r>
          </a:p>
          <a:p>
            <a:pPr algn="ctr">
              <a:spcBef>
                <a:spcPct val="50000"/>
              </a:spcBef>
              <a:buClrTx/>
              <a:buSzTx/>
            </a:pPr>
            <a:r>
              <a:rPr lang="en-US" sz="1000" dirty="0"/>
              <a:t>Rabbit 128 bit</a:t>
            </a:r>
          </a:p>
        </p:txBody>
      </p:sp>
      <p:sp>
        <p:nvSpPr>
          <p:cNvPr id="23" name="Text Box 33">
            <a:extLst>
              <a:ext uri="{FF2B5EF4-FFF2-40B4-BE49-F238E27FC236}">
                <a16:creationId xmlns:a16="http://schemas.microsoft.com/office/drawing/2014/main" id="{FC5FAE95-EE44-41EB-9D7D-7470697A3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7589" y="4807424"/>
            <a:ext cx="1769176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0" dirty="0"/>
              <a:t>HTTPS/</a:t>
            </a:r>
            <a:r>
              <a:rPr lang="ru-RU" sz="1000" dirty="0"/>
              <a:t> </a:t>
            </a:r>
            <a:r>
              <a:rPr lang="en-US" sz="1000" dirty="0"/>
              <a:t>SICF* service</a:t>
            </a:r>
            <a:r>
              <a:rPr lang="ru-RU" sz="1000" dirty="0"/>
              <a:t> (</a:t>
            </a:r>
            <a:r>
              <a:rPr lang="en-US" sz="1000" dirty="0"/>
              <a:t>With </a:t>
            </a:r>
            <a:r>
              <a:rPr lang="ru-RU" sz="1000" dirty="0"/>
              <a:t> </a:t>
            </a:r>
            <a:r>
              <a:rPr lang="en-US" sz="1000" dirty="0"/>
              <a:t>X.509 </a:t>
            </a:r>
            <a:r>
              <a:rPr lang="en-US" sz="1000" dirty="0" err="1"/>
              <a:t>authentification</a:t>
            </a:r>
            <a:r>
              <a:rPr lang="en-US" sz="1000" dirty="0"/>
              <a:t> )</a:t>
            </a:r>
          </a:p>
        </p:txBody>
      </p:sp>
      <p:sp>
        <p:nvSpPr>
          <p:cNvPr id="25" name="Text Box 33">
            <a:extLst>
              <a:ext uri="{FF2B5EF4-FFF2-40B4-BE49-F238E27FC236}">
                <a16:creationId xmlns:a16="http://schemas.microsoft.com/office/drawing/2014/main" id="{C1259432-3DF7-4612-B801-C889F218E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140" y="1800260"/>
            <a:ext cx="2889648" cy="6155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/>
              <a:t>Installed on mobile and desktop  </a:t>
            </a:r>
            <a:endParaRPr lang="ru-RU" sz="2000" b="1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B6231-8998-4FBF-9DDE-9CB6BB60E417}"/>
              </a:ext>
            </a:extLst>
          </p:cNvPr>
          <p:cNvSpPr/>
          <p:nvPr/>
        </p:nvSpPr>
        <p:spPr>
          <a:xfrm>
            <a:off x="0" y="0"/>
            <a:ext cx="12192000" cy="26604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Text Box 33">
            <a:extLst>
              <a:ext uri="{FF2B5EF4-FFF2-40B4-BE49-F238E27FC236}">
                <a16:creationId xmlns:a16="http://schemas.microsoft.com/office/drawing/2014/main" id="{0C1322CD-29C2-4E38-A94D-1BB56034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2620" y="1779363"/>
            <a:ext cx="2798692" cy="6155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/>
              <a:t>Secured protocol transfer data with crypted </a:t>
            </a:r>
            <a:endParaRPr lang="ru-RU" sz="2000" b="1" dirty="0"/>
          </a:p>
        </p:txBody>
      </p:sp>
      <p:sp>
        <p:nvSpPr>
          <p:cNvPr id="92" name="Rectangle 137">
            <a:extLst>
              <a:ext uri="{FF2B5EF4-FFF2-40B4-BE49-F238E27FC236}">
                <a16:creationId xmlns:a16="http://schemas.microsoft.com/office/drawing/2014/main" id="{2D5EE369-6971-45BC-98E2-846AC1983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903" y="3210922"/>
            <a:ext cx="1325423" cy="1007788"/>
          </a:xfrm>
          <a:prstGeom prst="rect">
            <a:avLst/>
          </a:prstGeom>
          <a:noFill/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>
              <a:buClrTx/>
              <a:buSzTx/>
              <a:buFontTx/>
              <a:buNone/>
            </a:pPr>
            <a:endParaRPr lang="en-US" sz="1200"/>
          </a:p>
        </p:txBody>
      </p:sp>
      <p:sp>
        <p:nvSpPr>
          <p:cNvPr id="86" name="Rectangle 138">
            <a:extLst>
              <a:ext uri="{FF2B5EF4-FFF2-40B4-BE49-F238E27FC236}">
                <a16:creationId xmlns:a16="http://schemas.microsoft.com/office/drawing/2014/main" id="{145A4C39-838C-4985-9F58-190FC6DEB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205" y="3363595"/>
            <a:ext cx="1358587" cy="954668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 algn="ctr">
              <a:buClrTx/>
              <a:buSzTx/>
              <a:buFontTx/>
              <a:buNone/>
            </a:pPr>
            <a:endParaRPr lang="en-US" sz="1200" dirty="0"/>
          </a:p>
        </p:txBody>
      </p:sp>
      <p:sp>
        <p:nvSpPr>
          <p:cNvPr id="97" name="Rectangle 137">
            <a:extLst>
              <a:ext uri="{FF2B5EF4-FFF2-40B4-BE49-F238E27FC236}">
                <a16:creationId xmlns:a16="http://schemas.microsoft.com/office/drawing/2014/main" id="{7AF2E072-7AC5-4E6A-BEC5-AC6F59861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269" y="3211823"/>
            <a:ext cx="1325423" cy="1007788"/>
          </a:xfrm>
          <a:prstGeom prst="rect">
            <a:avLst/>
          </a:prstGeom>
          <a:noFill/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>
              <a:buClrTx/>
              <a:buSzTx/>
              <a:buFontTx/>
              <a:buNone/>
            </a:pPr>
            <a:endParaRPr lang="en-US" sz="1200"/>
          </a:p>
        </p:txBody>
      </p:sp>
      <p:sp>
        <p:nvSpPr>
          <p:cNvPr id="98" name="Rectangle 138">
            <a:extLst>
              <a:ext uri="{FF2B5EF4-FFF2-40B4-BE49-F238E27FC236}">
                <a16:creationId xmlns:a16="http://schemas.microsoft.com/office/drawing/2014/main" id="{14EF0897-0E37-4102-B306-730F61030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571" y="3364496"/>
            <a:ext cx="1358587" cy="954668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 algn="ctr">
              <a:buClrTx/>
              <a:buSzTx/>
              <a:buFontTx/>
              <a:buNone/>
            </a:pPr>
            <a:endParaRPr lang="en-US" sz="1200" dirty="0"/>
          </a:p>
        </p:txBody>
      </p:sp>
      <p:pic>
        <p:nvPicPr>
          <p:cNvPr id="96" name="Picture 95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D098E23B-2E6D-4491-8672-06E7BE6FA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470" y="3579478"/>
            <a:ext cx="632677" cy="632677"/>
          </a:xfrm>
          <a:prstGeom prst="rect">
            <a:avLst/>
          </a:prstGeom>
        </p:spPr>
      </p:pic>
      <p:sp>
        <p:nvSpPr>
          <p:cNvPr id="99" name="Text Box 33">
            <a:extLst>
              <a:ext uri="{FF2B5EF4-FFF2-40B4-BE49-F238E27FC236}">
                <a16:creationId xmlns:a16="http://schemas.microsoft.com/office/drawing/2014/main" id="{F9BD26BA-5805-4769-99BC-09A137760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5091" y="1765291"/>
            <a:ext cx="286767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/>
              <a:t>Inbound classification message with </a:t>
            </a:r>
            <a:r>
              <a:rPr lang="en-US" sz="2000" b="1" dirty="0" err="1"/>
              <a:t>FastText</a:t>
            </a:r>
            <a:r>
              <a:rPr lang="en-US" sz="2000" b="1" dirty="0"/>
              <a:t> Core </a:t>
            </a:r>
            <a:endParaRPr lang="ru-RU" sz="2000" b="1" dirty="0"/>
          </a:p>
        </p:txBody>
      </p:sp>
      <p:sp>
        <p:nvSpPr>
          <p:cNvPr id="100" name="Text Box 33">
            <a:extLst>
              <a:ext uri="{FF2B5EF4-FFF2-40B4-BE49-F238E27FC236}">
                <a16:creationId xmlns:a16="http://schemas.microsoft.com/office/drawing/2014/main" id="{086CE08F-A5E0-4B9E-9546-009A21182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919" y="1821563"/>
            <a:ext cx="2889648" cy="6155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/>
              <a:t>Request to SAP NW via Gateway</a:t>
            </a:r>
            <a:endParaRPr lang="ru-RU" sz="2000" b="1" dirty="0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0DA0749-6BEE-43C0-A3DB-FD598151DBE9}"/>
              </a:ext>
            </a:extLst>
          </p:cNvPr>
          <p:cNvCxnSpPr>
            <a:cxnSpLocks/>
          </p:cNvCxnSpPr>
          <p:nvPr/>
        </p:nvCxnSpPr>
        <p:spPr>
          <a:xfrm flipH="1">
            <a:off x="3246446" y="873332"/>
            <a:ext cx="10985" cy="54806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C2548B3-D10F-438A-A964-B16F57FECC05}"/>
              </a:ext>
            </a:extLst>
          </p:cNvPr>
          <p:cNvCxnSpPr>
            <a:cxnSpLocks/>
          </p:cNvCxnSpPr>
          <p:nvPr/>
        </p:nvCxnSpPr>
        <p:spPr>
          <a:xfrm flipH="1">
            <a:off x="6100689" y="971554"/>
            <a:ext cx="10985" cy="54806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838F975-22A6-4AE2-AA4C-741B1720B99F}"/>
              </a:ext>
            </a:extLst>
          </p:cNvPr>
          <p:cNvCxnSpPr>
            <a:cxnSpLocks/>
          </p:cNvCxnSpPr>
          <p:nvPr/>
        </p:nvCxnSpPr>
        <p:spPr>
          <a:xfrm flipH="1">
            <a:off x="9011784" y="888817"/>
            <a:ext cx="10985" cy="54806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37">
            <a:extLst>
              <a:ext uri="{FF2B5EF4-FFF2-40B4-BE49-F238E27FC236}">
                <a16:creationId xmlns:a16="http://schemas.microsoft.com/office/drawing/2014/main" id="{AAA84015-AF23-4D3C-BBBB-B5DB9814E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7093" y="3210922"/>
            <a:ext cx="1325423" cy="1007788"/>
          </a:xfrm>
          <a:prstGeom prst="rect">
            <a:avLst/>
          </a:prstGeom>
          <a:noFill/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>
              <a:buClrTx/>
              <a:buSzTx/>
              <a:buFontTx/>
              <a:buNone/>
            </a:pPr>
            <a:endParaRPr lang="en-US" sz="1200"/>
          </a:p>
        </p:txBody>
      </p:sp>
      <p:sp>
        <p:nvSpPr>
          <p:cNvPr id="109" name="Rectangle 138">
            <a:extLst>
              <a:ext uri="{FF2B5EF4-FFF2-40B4-BE49-F238E27FC236}">
                <a16:creationId xmlns:a16="http://schemas.microsoft.com/office/drawing/2014/main" id="{96E01E1B-66E4-46F2-9DC2-7F69F7866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0395" y="3363595"/>
            <a:ext cx="1358587" cy="954668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 algn="ctr">
              <a:buClrTx/>
              <a:buSzTx/>
              <a:buFontTx/>
              <a:buNone/>
            </a:pPr>
            <a:endParaRPr lang="en-US" sz="1200" dirty="0"/>
          </a:p>
        </p:txBody>
      </p:sp>
      <p:pic>
        <p:nvPicPr>
          <p:cNvPr id="107" name="Picture 106" descr="A close up of a speaker&#10;&#10;Description generated with high confidence">
            <a:extLst>
              <a:ext uri="{FF2B5EF4-FFF2-40B4-BE49-F238E27FC236}">
                <a16:creationId xmlns:a16="http://schemas.microsoft.com/office/drawing/2014/main" id="{59902E31-3BBE-4B5B-8A19-037583D5B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506" y="3479769"/>
            <a:ext cx="767070" cy="767070"/>
          </a:xfrm>
          <a:prstGeom prst="rect">
            <a:avLst/>
          </a:prstGeom>
        </p:spPr>
      </p:pic>
      <p:sp>
        <p:nvSpPr>
          <p:cNvPr id="111" name="Rectangle 137">
            <a:extLst>
              <a:ext uri="{FF2B5EF4-FFF2-40B4-BE49-F238E27FC236}">
                <a16:creationId xmlns:a16="http://schemas.microsoft.com/office/drawing/2014/main" id="{4CAE6458-F92E-4B79-B6E2-F775DC264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65" y="3210922"/>
            <a:ext cx="1325423" cy="1007788"/>
          </a:xfrm>
          <a:prstGeom prst="rect">
            <a:avLst/>
          </a:prstGeom>
          <a:noFill/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>
              <a:buClrTx/>
              <a:buSzTx/>
              <a:buFontTx/>
              <a:buNone/>
            </a:pPr>
            <a:endParaRPr lang="en-US" sz="1200"/>
          </a:p>
        </p:txBody>
      </p:sp>
      <p:sp>
        <p:nvSpPr>
          <p:cNvPr id="112" name="Rectangle 138">
            <a:extLst>
              <a:ext uri="{FF2B5EF4-FFF2-40B4-BE49-F238E27FC236}">
                <a16:creationId xmlns:a16="http://schemas.microsoft.com/office/drawing/2014/main" id="{59F8A9EA-939F-4FED-B358-36A6A9766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67" y="3363595"/>
            <a:ext cx="1358587" cy="954668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 algn="ctr">
              <a:buClrTx/>
              <a:buSzTx/>
              <a:buFontTx/>
              <a:buNone/>
            </a:pPr>
            <a:endParaRPr lang="en-US" sz="1200" dirty="0"/>
          </a:p>
        </p:txBody>
      </p:sp>
      <p:pic>
        <p:nvPicPr>
          <p:cNvPr id="115" name="Picture 114" descr="A close up of a logo&#10;&#10;Description generated with high confidence">
            <a:extLst>
              <a:ext uri="{FF2B5EF4-FFF2-40B4-BE49-F238E27FC236}">
                <a16:creationId xmlns:a16="http://schemas.microsoft.com/office/drawing/2014/main" id="{28FBE4FE-9746-4CC1-8EFD-47DF18625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65" y="3785561"/>
            <a:ext cx="384224" cy="384224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2D8495FA-E44B-427E-9E3A-2FD9A50CB0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154" y="3625580"/>
            <a:ext cx="580931" cy="580931"/>
          </a:xfrm>
          <a:prstGeom prst="rect">
            <a:avLst/>
          </a:prstGeom>
        </p:spPr>
      </p:pic>
      <p:pic>
        <p:nvPicPr>
          <p:cNvPr id="119" name="Picture 11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61E11A2-D47A-44B3-8A36-F9D340D96B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42" y="3551192"/>
            <a:ext cx="707633" cy="707633"/>
          </a:xfrm>
          <a:prstGeom prst="rect">
            <a:avLst/>
          </a:prstGeom>
        </p:spPr>
      </p:pic>
      <p:sp>
        <p:nvSpPr>
          <p:cNvPr id="28" name="Text Box 33">
            <a:extLst>
              <a:ext uri="{FF2B5EF4-FFF2-40B4-BE49-F238E27FC236}">
                <a16:creationId xmlns:a16="http://schemas.microsoft.com/office/drawing/2014/main" id="{35A6EA35-6859-4BE8-8EF2-32786902F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766" y="4807424"/>
            <a:ext cx="1591161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  <a:buClrTx/>
              <a:buSzTx/>
            </a:pPr>
            <a:r>
              <a:rPr lang="en-US" sz="1000" dirty="0"/>
              <a:t>Opensource </a:t>
            </a:r>
            <a:r>
              <a:rPr lang="en-US" sz="1000" dirty="0" err="1"/>
              <a:t>FastText</a:t>
            </a:r>
            <a:r>
              <a:rPr lang="en-US" sz="1000" dirty="0"/>
              <a:t> Classification library  </a:t>
            </a:r>
          </a:p>
        </p:txBody>
      </p:sp>
      <p:sp>
        <p:nvSpPr>
          <p:cNvPr id="29" name="Text Box 33">
            <a:extLst>
              <a:ext uri="{FF2B5EF4-FFF2-40B4-BE49-F238E27FC236}">
                <a16:creationId xmlns:a16="http://schemas.microsoft.com/office/drawing/2014/main" id="{0049B0E2-69A9-4D3E-85D7-3B01EEA5D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867" y="4845895"/>
            <a:ext cx="149113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  <a:buClrTx/>
              <a:buSzTx/>
            </a:pPr>
            <a:r>
              <a:rPr lang="en-US" sz="1000" dirty="0"/>
              <a:t>Fully adopted client for </a:t>
            </a:r>
            <a:r>
              <a:rPr lang="ru-RU" sz="1000" dirty="0"/>
              <a:t> </a:t>
            </a:r>
            <a:r>
              <a:rPr lang="en-US" sz="1000" b="1" dirty="0"/>
              <a:t>Progressive Web Application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5335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7">
            <a:extLst>
              <a:ext uri="{FF2B5EF4-FFF2-40B4-BE49-F238E27FC236}">
                <a16:creationId xmlns:a16="http://schemas.microsoft.com/office/drawing/2014/main" id="{641AE619-B1A0-406E-8AC5-4C7129F8A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47" y="1348879"/>
            <a:ext cx="1330669" cy="954670"/>
          </a:xfrm>
          <a:prstGeom prst="rect">
            <a:avLst/>
          </a:prstGeom>
          <a:noFill/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>
              <a:buClrTx/>
              <a:buSzTx/>
              <a:buFontTx/>
              <a:buNone/>
            </a:pPr>
            <a:endParaRPr lang="en-US" sz="1200"/>
          </a:p>
        </p:txBody>
      </p:sp>
      <p:sp>
        <p:nvSpPr>
          <p:cNvPr id="5" name="Rectangle 137">
            <a:extLst>
              <a:ext uri="{FF2B5EF4-FFF2-40B4-BE49-F238E27FC236}">
                <a16:creationId xmlns:a16="http://schemas.microsoft.com/office/drawing/2014/main" id="{505EDBE1-F132-4447-99D9-84E13C948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47" y="2690356"/>
            <a:ext cx="1330669" cy="954670"/>
          </a:xfrm>
          <a:prstGeom prst="rect">
            <a:avLst/>
          </a:prstGeom>
          <a:noFill/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>
              <a:buClrTx/>
              <a:buSzTx/>
              <a:buFontTx/>
              <a:buNone/>
            </a:pPr>
            <a:endParaRPr lang="en-US" sz="12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436AFF2-3E4E-4E21-979F-9AC4753D2F18}"/>
              </a:ext>
            </a:extLst>
          </p:cNvPr>
          <p:cNvSpPr txBox="1">
            <a:spLocks/>
          </p:cNvSpPr>
          <p:nvPr/>
        </p:nvSpPr>
        <p:spPr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 architecture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15A6E1-6F24-4891-93A3-03B79CC42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260" y="1348879"/>
            <a:ext cx="8712730" cy="525709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/>
          <a:lstStyle/>
          <a:p>
            <a:pPr>
              <a:buClrTx/>
              <a:buSzTx/>
              <a:buFontTx/>
              <a:buNone/>
            </a:pPr>
            <a:r>
              <a:rPr lang="en-US" sz="12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812B0-26A4-4F39-AA3D-F082E0B65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294" y="1773379"/>
            <a:ext cx="3176158" cy="323164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/>
          <a:lstStyle/>
          <a:p>
            <a:pPr>
              <a:buClrTx/>
              <a:buSzTx/>
              <a:buFontTx/>
              <a:buNone/>
            </a:pPr>
            <a:r>
              <a:rPr lang="en-US" sz="1200" dirty="0"/>
              <a:t> Bot Service</a:t>
            </a:r>
          </a:p>
        </p:txBody>
      </p:sp>
      <p:sp>
        <p:nvSpPr>
          <p:cNvPr id="9" name="Rectangle 138">
            <a:extLst>
              <a:ext uri="{FF2B5EF4-FFF2-40B4-BE49-F238E27FC236}">
                <a16:creationId xmlns:a16="http://schemas.microsoft.com/office/drawing/2014/main" id="{1536A569-3CF9-4FB6-AAF2-C2096A63E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29" y="1490719"/>
            <a:ext cx="1358587" cy="954669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/>
              <a:t>Mobile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D55FF2-2ACD-4B4D-A8CC-89870434B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299" y="2104253"/>
            <a:ext cx="1194258" cy="576129"/>
          </a:xfrm>
          <a:prstGeom prst="rect">
            <a:avLst/>
          </a:prstGeom>
          <a:noFill/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/>
              <a:t>Bot Core Node.js server</a:t>
            </a:r>
          </a:p>
        </p:txBody>
      </p:sp>
      <p:sp>
        <p:nvSpPr>
          <p:cNvPr id="11" name="AutoShape 76">
            <a:extLst>
              <a:ext uri="{FF2B5EF4-FFF2-40B4-BE49-F238E27FC236}">
                <a16:creationId xmlns:a16="http://schemas.microsoft.com/office/drawing/2014/main" id="{63E9451E-C79D-4B8C-B211-530C3DF1E4E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5105" y="2327853"/>
            <a:ext cx="144430" cy="144429"/>
          </a:xfrm>
          <a:prstGeom prst="flowChartConnector">
            <a:avLst/>
          </a:prstGeom>
          <a:noFill/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89979" tIns="46789" rIns="89979" bIns="46789" anchor="ctr"/>
          <a:lstStyle/>
          <a:p>
            <a:endParaRPr lang="en-US"/>
          </a:p>
        </p:txBody>
      </p:sp>
      <p:cxnSp>
        <p:nvCxnSpPr>
          <p:cNvPr id="12" name="AutoShape 77">
            <a:extLst>
              <a:ext uri="{FF2B5EF4-FFF2-40B4-BE49-F238E27FC236}">
                <a16:creationId xmlns:a16="http://schemas.microsoft.com/office/drawing/2014/main" id="{D9F110E3-5F57-402D-B6F1-94834D6B56CD}"/>
              </a:ext>
            </a:extLst>
          </p:cNvPr>
          <p:cNvCxnSpPr>
            <a:cxnSpLocks noChangeShapeType="1"/>
            <a:stCxn id="9" idx="3"/>
            <a:endCxn id="11" idx="4"/>
          </p:cNvCxnSpPr>
          <p:nvPr/>
        </p:nvCxnSpPr>
        <p:spPr bwMode="auto">
          <a:xfrm>
            <a:off x="1837916" y="1968054"/>
            <a:ext cx="807190" cy="432014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78">
            <a:extLst>
              <a:ext uri="{FF2B5EF4-FFF2-40B4-BE49-F238E27FC236}">
                <a16:creationId xmlns:a16="http://schemas.microsoft.com/office/drawing/2014/main" id="{EA7BD1CA-A10F-4EB4-ABEA-5E79DCEED13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788585" y="2392318"/>
            <a:ext cx="1239479" cy="9226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0C5C7F0-CD74-4A0E-B12B-BDEF04F0F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405" y="3126072"/>
            <a:ext cx="1194258" cy="624386"/>
          </a:xfrm>
          <a:prstGeom prst="rect">
            <a:avLst/>
          </a:prstGeom>
          <a:noFill/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/>
              <a:t> </a:t>
            </a:r>
            <a:r>
              <a:rPr lang="en-US" sz="1200" dirty="0" err="1"/>
              <a:t>FastText</a:t>
            </a:r>
            <a:r>
              <a:rPr lang="en-US" sz="1200" dirty="0"/>
              <a:t> </a:t>
            </a:r>
            <a:r>
              <a:rPr lang="ru-RU" sz="1200" dirty="0"/>
              <a:t>С</a:t>
            </a:r>
            <a:r>
              <a:rPr lang="en-US" sz="1200" dirty="0"/>
              <a:t>ore Classification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B77948-6FD2-40C4-B80B-D71139509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996" y="2046732"/>
            <a:ext cx="1311968" cy="2274815"/>
          </a:xfrm>
          <a:prstGeom prst="rect">
            <a:avLst/>
          </a:prstGeom>
          <a:noFill/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/>
              <a:t>SAP NW Gateway</a:t>
            </a:r>
            <a:r>
              <a:rPr lang="ru-RU" sz="1200" dirty="0"/>
              <a:t> *</a:t>
            </a:r>
            <a:endParaRPr lang="en-US" sz="1200" dirty="0"/>
          </a:p>
        </p:txBody>
      </p:sp>
      <p:sp>
        <p:nvSpPr>
          <p:cNvPr id="16" name="AutoShape 76">
            <a:extLst>
              <a:ext uri="{FF2B5EF4-FFF2-40B4-BE49-F238E27FC236}">
                <a16:creationId xmlns:a16="http://schemas.microsoft.com/office/drawing/2014/main" id="{789C3EBB-6D14-44B0-865B-019B83E8337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830068" y="2319446"/>
            <a:ext cx="144430" cy="144429"/>
          </a:xfrm>
          <a:prstGeom prst="flowChartConnector">
            <a:avLst/>
          </a:prstGeom>
          <a:noFill/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89979" tIns="46789" rIns="89979" bIns="46789" anchor="ctr"/>
          <a:lstStyle/>
          <a:p>
            <a:endParaRPr lang="en-US"/>
          </a:p>
        </p:txBody>
      </p:sp>
      <p:cxnSp>
        <p:nvCxnSpPr>
          <p:cNvPr id="17" name="AutoShape 77">
            <a:extLst>
              <a:ext uri="{FF2B5EF4-FFF2-40B4-BE49-F238E27FC236}">
                <a16:creationId xmlns:a16="http://schemas.microsoft.com/office/drawing/2014/main" id="{F3AA341A-D021-4416-9E47-C9DB7FC32B14}"/>
              </a:ext>
            </a:extLst>
          </p:cNvPr>
          <p:cNvCxnSpPr>
            <a:cxnSpLocks noChangeShapeType="1"/>
            <a:endCxn id="16" idx="4"/>
          </p:cNvCxnSpPr>
          <p:nvPr/>
        </p:nvCxnSpPr>
        <p:spPr bwMode="auto">
          <a:xfrm flipV="1">
            <a:off x="5262663" y="2391661"/>
            <a:ext cx="567406" cy="66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 type="triangle"/>
            <a:tailEnd/>
          </a:ln>
        </p:spPr>
      </p:cxnSp>
      <p:cxnSp>
        <p:nvCxnSpPr>
          <p:cNvPr id="18" name="AutoShape 78">
            <a:extLst>
              <a:ext uri="{FF2B5EF4-FFF2-40B4-BE49-F238E27FC236}">
                <a16:creationId xmlns:a16="http://schemas.microsoft.com/office/drawing/2014/main" id="{06BCCB6B-4FBD-494C-8724-D4A4FEAA10C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2156" y="2391660"/>
            <a:ext cx="1221840" cy="8407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/>
          </a:ln>
        </p:spPr>
      </p:cxnSp>
      <p:sp>
        <p:nvSpPr>
          <p:cNvPr id="19" name="AutoShape 76">
            <a:extLst>
              <a:ext uri="{FF2B5EF4-FFF2-40B4-BE49-F238E27FC236}">
                <a16:creationId xmlns:a16="http://schemas.microsoft.com/office/drawing/2014/main" id="{25406297-BFBC-4716-A2B7-E73EB6757B9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53741" y="2838936"/>
            <a:ext cx="144430" cy="144429"/>
          </a:xfrm>
          <a:prstGeom prst="flowChartConnector">
            <a:avLst/>
          </a:prstGeom>
          <a:noFill/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89979" tIns="46789" rIns="89979" bIns="46789" anchor="ctr"/>
          <a:lstStyle/>
          <a:p>
            <a:endParaRPr lang="en-US"/>
          </a:p>
        </p:txBody>
      </p:sp>
      <p:cxnSp>
        <p:nvCxnSpPr>
          <p:cNvPr id="20" name="AutoShape 77">
            <a:extLst>
              <a:ext uri="{FF2B5EF4-FFF2-40B4-BE49-F238E27FC236}">
                <a16:creationId xmlns:a16="http://schemas.microsoft.com/office/drawing/2014/main" id="{7D609DF8-896C-4E1D-B77F-861F0BB82ED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25193" y="2680383"/>
            <a:ext cx="763" cy="158554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 type="triangle"/>
            <a:tailEnd/>
          </a:ln>
        </p:spPr>
      </p:cxnSp>
      <p:cxnSp>
        <p:nvCxnSpPr>
          <p:cNvPr id="21" name="AutoShape 78">
            <a:extLst>
              <a:ext uri="{FF2B5EF4-FFF2-40B4-BE49-F238E27FC236}">
                <a16:creationId xmlns:a16="http://schemas.microsoft.com/office/drawing/2014/main" id="{29BE4D74-9BCD-405B-A37C-A17412FD099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625193" y="2983366"/>
            <a:ext cx="763" cy="142705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/>
          </a:ln>
        </p:spPr>
      </p:cxnSp>
      <p:sp>
        <p:nvSpPr>
          <p:cNvPr id="22" name="Text Box 33">
            <a:extLst>
              <a:ext uri="{FF2B5EF4-FFF2-40B4-BE49-F238E27FC236}">
                <a16:creationId xmlns:a16="http://schemas.microsoft.com/office/drawing/2014/main" id="{64D43BF8-E239-4B8E-9816-077874EC1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220" y="2056820"/>
            <a:ext cx="950692" cy="1538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0" dirty="0"/>
              <a:t>HTTPS / Rabbit</a:t>
            </a:r>
          </a:p>
        </p:txBody>
      </p:sp>
      <p:sp>
        <p:nvSpPr>
          <p:cNvPr id="23" name="Text Box 33">
            <a:extLst>
              <a:ext uri="{FF2B5EF4-FFF2-40B4-BE49-F238E27FC236}">
                <a16:creationId xmlns:a16="http://schemas.microsoft.com/office/drawing/2014/main" id="{FC5FAE95-EE44-41EB-9D7D-7470697A3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792" y="2052941"/>
            <a:ext cx="1769176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0" dirty="0"/>
              <a:t>HTTPS/Call</a:t>
            </a:r>
            <a:r>
              <a:rPr lang="ru-RU" sz="1000" dirty="0"/>
              <a:t> </a:t>
            </a:r>
            <a:r>
              <a:rPr lang="en-US" sz="1000" dirty="0"/>
              <a:t>SICF service </a:t>
            </a:r>
            <a:r>
              <a:rPr lang="ru-RU" sz="1000" dirty="0"/>
              <a:t>(</a:t>
            </a:r>
            <a:r>
              <a:rPr lang="en-US" sz="1000" dirty="0"/>
              <a:t>X.509 </a:t>
            </a:r>
            <a:r>
              <a:rPr lang="en-US" sz="1000" dirty="0" err="1"/>
              <a:t>Auth</a:t>
            </a:r>
            <a:r>
              <a:rPr lang="en-US" sz="1000" dirty="0"/>
              <a:t>)</a:t>
            </a:r>
          </a:p>
        </p:txBody>
      </p:sp>
      <p:sp>
        <p:nvSpPr>
          <p:cNvPr id="24" name="Text Box 33">
            <a:extLst>
              <a:ext uri="{FF2B5EF4-FFF2-40B4-BE49-F238E27FC236}">
                <a16:creationId xmlns:a16="http://schemas.microsoft.com/office/drawing/2014/main" id="{7D17ADB4-2AE1-4CC6-BBD2-293363446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686" y="4380789"/>
            <a:ext cx="2159505" cy="6924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0" dirty="0"/>
              <a:t>Browser or installed</a:t>
            </a:r>
            <a:r>
              <a:rPr lang="ru-RU" sz="1000" dirty="0"/>
              <a:t> </a:t>
            </a:r>
            <a:r>
              <a:rPr lang="en-US" sz="1000" dirty="0"/>
              <a:t>PWA </a:t>
            </a:r>
            <a:r>
              <a:rPr lang="ru-RU" sz="1000" dirty="0"/>
              <a:t> </a:t>
            </a:r>
            <a:br>
              <a:rPr lang="en-US" sz="1000" dirty="0"/>
            </a:br>
            <a:r>
              <a:rPr lang="en-US" sz="1000" dirty="0"/>
              <a:t>Windows 10 Desktop *, Linux Desktop, Windows 10 Mobile *, </a:t>
            </a:r>
            <a:r>
              <a:rPr lang="en-US" sz="1000" dirty="0" err="1"/>
              <a:t>IoS</a:t>
            </a:r>
            <a:r>
              <a:rPr lang="en-US" sz="1000" dirty="0"/>
              <a:t> *, Android *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ru-RU" sz="1000" dirty="0"/>
              <a:t>*  </a:t>
            </a:r>
            <a:r>
              <a:rPr lang="en-US" sz="1000" dirty="0"/>
              <a:t>With restriction of each platform </a:t>
            </a:r>
            <a:endParaRPr lang="pt-BR" sz="1000" dirty="0"/>
          </a:p>
        </p:txBody>
      </p:sp>
      <p:sp>
        <p:nvSpPr>
          <p:cNvPr id="25" name="Text Box 33">
            <a:extLst>
              <a:ext uri="{FF2B5EF4-FFF2-40B4-BE49-F238E27FC236}">
                <a16:creationId xmlns:a16="http://schemas.microsoft.com/office/drawing/2014/main" id="{C1259432-3DF7-4612-B801-C889F218E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8946" y="1409819"/>
            <a:ext cx="6107658" cy="3077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/>
              <a:t>Customer’s local network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D57969-DB6C-44AC-BA1D-96956AC29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836" y="1779717"/>
            <a:ext cx="4726153" cy="32370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/>
          <a:lstStyle/>
          <a:p>
            <a:pPr>
              <a:buClrTx/>
              <a:buSzTx/>
              <a:buFontTx/>
              <a:buNone/>
            </a:pPr>
            <a:r>
              <a:rPr lang="en-US" sz="1200" dirty="0"/>
              <a:t> </a:t>
            </a:r>
          </a:p>
        </p:txBody>
      </p:sp>
      <p:sp>
        <p:nvSpPr>
          <p:cNvPr id="27" name="Text Box 33">
            <a:extLst>
              <a:ext uri="{FF2B5EF4-FFF2-40B4-BE49-F238E27FC236}">
                <a16:creationId xmlns:a16="http://schemas.microsoft.com/office/drawing/2014/main" id="{4222F705-6D09-47D0-9379-C06A33C01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3939" y="1411654"/>
            <a:ext cx="2277660" cy="3090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/>
              <a:t>SAP Landscape  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FCD2B7A3-C960-4D3E-A69C-0C6C568AC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6955" y="3615388"/>
            <a:ext cx="1120047" cy="706159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S/4Hana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CD5A9B1E-99EE-4523-930A-EF9EFC7A0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1367" y="2053996"/>
            <a:ext cx="1105635" cy="706159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SAP HCM</a:t>
            </a: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576DC242-C61D-46A2-A46A-54D69143C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6955" y="2827597"/>
            <a:ext cx="1120047" cy="706159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SAP BW/BPC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691E5B-1CC8-4BE8-BCA1-A865B49AC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617" y="2057663"/>
            <a:ext cx="1311968" cy="2862904"/>
          </a:xfrm>
          <a:prstGeom prst="rect">
            <a:avLst/>
          </a:prstGeom>
          <a:noFill/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 algn="ctr">
              <a:buClrTx/>
              <a:buSzTx/>
              <a:buFontTx/>
              <a:buNone/>
            </a:pPr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A6E539-ADFA-489F-BCE5-C909D0371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001" y="4217326"/>
            <a:ext cx="1186109" cy="634074"/>
          </a:xfrm>
          <a:prstGeom prst="rect">
            <a:avLst/>
          </a:prstGeom>
          <a:noFill/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 algn="ctr"/>
            <a:r>
              <a:rPr lang="en-US" sz="1200" dirty="0"/>
              <a:t>Classification Service Cockpit</a:t>
            </a:r>
          </a:p>
        </p:txBody>
      </p:sp>
      <p:sp>
        <p:nvSpPr>
          <p:cNvPr id="33" name="AutoShape 76">
            <a:extLst>
              <a:ext uri="{FF2B5EF4-FFF2-40B4-BE49-F238E27FC236}">
                <a16:creationId xmlns:a16="http://schemas.microsoft.com/office/drawing/2014/main" id="{6F478D9A-306E-42B3-9535-8410C8F12C4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71671" y="3919179"/>
            <a:ext cx="144430" cy="144429"/>
          </a:xfrm>
          <a:prstGeom prst="flowChartConnector">
            <a:avLst/>
          </a:prstGeom>
          <a:noFill/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89979" tIns="46789" rIns="89979" bIns="46789" anchor="ctr"/>
          <a:lstStyle/>
          <a:p>
            <a:endParaRPr lang="en-US"/>
          </a:p>
        </p:txBody>
      </p:sp>
      <p:cxnSp>
        <p:nvCxnSpPr>
          <p:cNvPr id="34" name="AutoShape 77">
            <a:extLst>
              <a:ext uri="{FF2B5EF4-FFF2-40B4-BE49-F238E27FC236}">
                <a16:creationId xmlns:a16="http://schemas.microsoft.com/office/drawing/2014/main" id="{FED4D0E4-B939-440D-B98A-4DC8225F1E6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43123" y="3733732"/>
            <a:ext cx="763" cy="158554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 type="triangle"/>
            <a:tailEnd/>
          </a:ln>
        </p:spPr>
      </p:cxnSp>
      <p:cxnSp>
        <p:nvCxnSpPr>
          <p:cNvPr id="35" name="AutoShape 78">
            <a:extLst>
              <a:ext uri="{FF2B5EF4-FFF2-40B4-BE49-F238E27FC236}">
                <a16:creationId xmlns:a16="http://schemas.microsoft.com/office/drawing/2014/main" id="{2C4A73EE-1321-49B8-AB5B-D83A1A05B3C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643123" y="4063609"/>
            <a:ext cx="763" cy="142705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/>
          </a:ln>
        </p:spPr>
      </p:cxnSp>
      <p:sp>
        <p:nvSpPr>
          <p:cNvPr id="37" name="Rectangle 138">
            <a:extLst>
              <a:ext uri="{FF2B5EF4-FFF2-40B4-BE49-F238E27FC236}">
                <a16:creationId xmlns:a16="http://schemas.microsoft.com/office/drawing/2014/main" id="{5E45F6EA-38EE-44E4-947A-704D9AB6B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29" y="2853532"/>
            <a:ext cx="1352554" cy="864003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/>
              <a:t>Desktop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DCD9693-F68E-415D-8D82-07DFB85E6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29" y="2894042"/>
            <a:ext cx="317952" cy="31795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F1A4791-F484-4531-9A16-BD21300B4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29" y="1530453"/>
            <a:ext cx="327928" cy="32792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0CDAB54-AD3E-4942-86AD-57F66B21D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67621" y="3387381"/>
            <a:ext cx="248694" cy="24869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674DE9D-F92A-4085-8C8F-D4876D77C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149" y="3385649"/>
            <a:ext cx="277320" cy="27732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4231F23-022D-47BC-8EAA-CB23B4349B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3466" y="3355476"/>
            <a:ext cx="311564" cy="311564"/>
          </a:xfrm>
          <a:prstGeom prst="rect">
            <a:avLst/>
          </a:prstGeom>
        </p:spPr>
      </p:pic>
      <p:cxnSp>
        <p:nvCxnSpPr>
          <p:cNvPr id="43" name="AutoShape 77">
            <a:extLst>
              <a:ext uri="{FF2B5EF4-FFF2-40B4-BE49-F238E27FC236}">
                <a16:creationId xmlns:a16="http://schemas.microsoft.com/office/drawing/2014/main" id="{2A22B185-E2CB-4A26-BDAF-2E3D3D47EF06}"/>
              </a:ext>
            </a:extLst>
          </p:cNvPr>
          <p:cNvCxnSpPr>
            <a:cxnSpLocks noChangeShapeType="1"/>
            <a:endCxn id="11" idx="5"/>
          </p:cNvCxnSpPr>
          <p:nvPr/>
        </p:nvCxnSpPr>
        <p:spPr bwMode="auto">
          <a:xfrm flipV="1">
            <a:off x="1823432" y="2451132"/>
            <a:ext cx="842825" cy="75293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3FA9B8CE-E4E1-4604-8FE1-76D8718C70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85" y="2053996"/>
            <a:ext cx="361762" cy="36176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8635DD3-9EAA-437F-8A26-B12D5A2F1D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246" y="2039477"/>
            <a:ext cx="382906" cy="38290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80021E2-B5C9-4286-ABCE-ABF99C252E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3641" y="2079720"/>
            <a:ext cx="302419" cy="302419"/>
          </a:xfrm>
          <a:prstGeom prst="rect">
            <a:avLst/>
          </a:prstGeom>
        </p:spPr>
      </p:pic>
      <p:sp>
        <p:nvSpPr>
          <p:cNvPr id="47" name="Rectangle 138">
            <a:extLst>
              <a:ext uri="{FF2B5EF4-FFF2-40B4-BE49-F238E27FC236}">
                <a16:creationId xmlns:a16="http://schemas.microsoft.com/office/drawing/2014/main" id="{DED5C5D8-C9C4-43D0-BEF2-9C461335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0962" y="5479321"/>
            <a:ext cx="1352554" cy="864003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 algn="ctr"/>
            <a:r>
              <a:rPr lang="en-US" sz="1200" dirty="0"/>
              <a:t>Classification </a:t>
            </a:r>
          </a:p>
          <a:p>
            <a:pPr algn="ctr"/>
            <a:r>
              <a:rPr lang="en-US" sz="1200" dirty="0"/>
              <a:t>Admin </a:t>
            </a:r>
          </a:p>
        </p:txBody>
      </p:sp>
      <p:grpSp>
        <p:nvGrpSpPr>
          <p:cNvPr id="48" name="Group 49">
            <a:extLst>
              <a:ext uri="{FF2B5EF4-FFF2-40B4-BE49-F238E27FC236}">
                <a16:creationId xmlns:a16="http://schemas.microsoft.com/office/drawing/2014/main" id="{873B2486-BD98-43A1-B307-8144A59125D5}"/>
              </a:ext>
            </a:extLst>
          </p:cNvPr>
          <p:cNvGrpSpPr>
            <a:grpSpLocks/>
          </p:cNvGrpSpPr>
          <p:nvPr/>
        </p:nvGrpSpPr>
        <p:grpSpPr bwMode="auto">
          <a:xfrm>
            <a:off x="5549150" y="5976215"/>
            <a:ext cx="163474" cy="287271"/>
            <a:chOff x="1348" y="521"/>
            <a:chExt cx="103" cy="181"/>
          </a:xfrm>
          <a:noFill/>
        </p:grpSpPr>
        <p:sp>
          <p:nvSpPr>
            <p:cNvPr id="49" name="Oval 50">
              <a:extLst>
                <a:ext uri="{FF2B5EF4-FFF2-40B4-BE49-F238E27FC236}">
                  <a16:creationId xmlns:a16="http://schemas.microsoft.com/office/drawing/2014/main" id="{369C660E-AEAB-439C-8DE6-E98DFAC01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522"/>
              <a:ext cx="52" cy="52"/>
            </a:xfrm>
            <a:prstGeom prst="ellipse">
              <a:avLst/>
            </a:prstGeom>
            <a:grpFill/>
            <a:ln w="7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9730EDBA-6EB7-40DB-AB99-8284FB6DA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574"/>
              <a:ext cx="1" cy="78"/>
            </a:xfrm>
            <a:prstGeom prst="line">
              <a:avLst/>
            </a:prstGeom>
            <a:grpFill/>
            <a:ln w="7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10B1A386-D4F5-4BC4-8830-C0B3591D25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0" y="572"/>
              <a:ext cx="52" cy="28"/>
            </a:xfrm>
            <a:prstGeom prst="line">
              <a:avLst/>
            </a:prstGeom>
            <a:grpFill/>
            <a:ln w="7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754C3B2B-8BE6-4972-B9A8-6914739951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47" y="572"/>
              <a:ext cx="54" cy="28"/>
            </a:xfrm>
            <a:prstGeom prst="line">
              <a:avLst/>
            </a:prstGeom>
            <a:grpFill/>
            <a:ln w="7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95FB833D-1052-4B7F-869B-8EB40CDE70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7" y="651"/>
              <a:ext cx="54" cy="52"/>
            </a:xfrm>
            <a:prstGeom prst="line">
              <a:avLst/>
            </a:prstGeom>
            <a:grpFill/>
            <a:ln w="7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4697310D-CB9B-4685-AC40-3D0D0DEC6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651"/>
              <a:ext cx="52" cy="52"/>
            </a:xfrm>
            <a:prstGeom prst="line">
              <a:avLst/>
            </a:prstGeom>
            <a:grpFill/>
            <a:ln w="7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" name="Rectangle 138">
            <a:extLst>
              <a:ext uri="{FF2B5EF4-FFF2-40B4-BE49-F238E27FC236}">
                <a16:creationId xmlns:a16="http://schemas.microsoft.com/office/drawing/2014/main" id="{1DD40281-CDF6-468C-93E6-A17DDD26D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294" y="5487886"/>
            <a:ext cx="1352554" cy="864003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1200" dirty="0"/>
              <a:t>Bot User Intranet</a:t>
            </a:r>
          </a:p>
        </p:txBody>
      </p:sp>
      <p:grpSp>
        <p:nvGrpSpPr>
          <p:cNvPr id="56" name="Group 49">
            <a:extLst>
              <a:ext uri="{FF2B5EF4-FFF2-40B4-BE49-F238E27FC236}">
                <a16:creationId xmlns:a16="http://schemas.microsoft.com/office/drawing/2014/main" id="{18B88DF8-22D1-428A-A65E-74B4878BEA9A}"/>
              </a:ext>
            </a:extLst>
          </p:cNvPr>
          <p:cNvGrpSpPr>
            <a:grpSpLocks/>
          </p:cNvGrpSpPr>
          <p:nvPr/>
        </p:nvGrpSpPr>
        <p:grpSpPr bwMode="auto">
          <a:xfrm>
            <a:off x="3900108" y="5988976"/>
            <a:ext cx="163474" cy="287271"/>
            <a:chOff x="1348" y="521"/>
            <a:chExt cx="103" cy="181"/>
          </a:xfrm>
          <a:noFill/>
        </p:grpSpPr>
        <p:sp>
          <p:nvSpPr>
            <p:cNvPr id="57" name="Oval 50">
              <a:extLst>
                <a:ext uri="{FF2B5EF4-FFF2-40B4-BE49-F238E27FC236}">
                  <a16:creationId xmlns:a16="http://schemas.microsoft.com/office/drawing/2014/main" id="{B69EF83F-9DB2-4F00-BB66-AC349895E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522"/>
              <a:ext cx="52" cy="52"/>
            </a:xfrm>
            <a:prstGeom prst="ellipse">
              <a:avLst/>
            </a:prstGeom>
            <a:grpFill/>
            <a:ln w="7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51">
              <a:extLst>
                <a:ext uri="{FF2B5EF4-FFF2-40B4-BE49-F238E27FC236}">
                  <a16:creationId xmlns:a16="http://schemas.microsoft.com/office/drawing/2014/main" id="{C3E0F6BC-01C6-4544-B049-6F3EAEDC3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574"/>
              <a:ext cx="1" cy="78"/>
            </a:xfrm>
            <a:prstGeom prst="line">
              <a:avLst/>
            </a:prstGeom>
            <a:grpFill/>
            <a:ln w="7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2">
              <a:extLst>
                <a:ext uri="{FF2B5EF4-FFF2-40B4-BE49-F238E27FC236}">
                  <a16:creationId xmlns:a16="http://schemas.microsoft.com/office/drawing/2014/main" id="{72012D70-50BE-48DE-92BA-E8A4A84C5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0" y="572"/>
              <a:ext cx="52" cy="28"/>
            </a:xfrm>
            <a:prstGeom prst="line">
              <a:avLst/>
            </a:prstGeom>
            <a:grpFill/>
            <a:ln w="7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3">
              <a:extLst>
                <a:ext uri="{FF2B5EF4-FFF2-40B4-BE49-F238E27FC236}">
                  <a16:creationId xmlns:a16="http://schemas.microsoft.com/office/drawing/2014/main" id="{66AEB222-8586-4CF8-A5D3-0C95CF699F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47" y="572"/>
              <a:ext cx="54" cy="28"/>
            </a:xfrm>
            <a:prstGeom prst="line">
              <a:avLst/>
            </a:prstGeom>
            <a:grpFill/>
            <a:ln w="7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54">
              <a:extLst>
                <a:ext uri="{FF2B5EF4-FFF2-40B4-BE49-F238E27FC236}">
                  <a16:creationId xmlns:a16="http://schemas.microsoft.com/office/drawing/2014/main" id="{269729E3-37A8-4E7D-AC7A-F470A620C9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7" y="651"/>
              <a:ext cx="54" cy="52"/>
            </a:xfrm>
            <a:prstGeom prst="line">
              <a:avLst/>
            </a:prstGeom>
            <a:grpFill/>
            <a:ln w="7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55">
              <a:extLst>
                <a:ext uri="{FF2B5EF4-FFF2-40B4-BE49-F238E27FC236}">
                  <a16:creationId xmlns:a16="http://schemas.microsoft.com/office/drawing/2014/main" id="{A5D9C676-C84C-4BE1-871E-FBA814CC8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651"/>
              <a:ext cx="52" cy="52"/>
            </a:xfrm>
            <a:prstGeom prst="line">
              <a:avLst/>
            </a:prstGeom>
            <a:grpFill/>
            <a:ln w="7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" name="AutoShape 76">
            <a:extLst>
              <a:ext uri="{FF2B5EF4-FFF2-40B4-BE49-F238E27FC236}">
                <a16:creationId xmlns:a16="http://schemas.microsoft.com/office/drawing/2014/main" id="{55E50E9A-C073-4057-8F5F-732E031B61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473998" y="4737738"/>
            <a:ext cx="144430" cy="144429"/>
          </a:xfrm>
          <a:prstGeom prst="flowChartConnector">
            <a:avLst/>
          </a:prstGeom>
          <a:noFill/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89979" tIns="46789" rIns="89979" bIns="46789" anchor="ctr"/>
          <a:lstStyle/>
          <a:p>
            <a:endParaRPr lang="en-US"/>
          </a:p>
        </p:txBody>
      </p:sp>
      <p:cxnSp>
        <p:nvCxnSpPr>
          <p:cNvPr id="64" name="AutoShape 78">
            <a:extLst>
              <a:ext uri="{FF2B5EF4-FFF2-40B4-BE49-F238E27FC236}">
                <a16:creationId xmlns:a16="http://schemas.microsoft.com/office/drawing/2014/main" id="{9DC09ECD-9085-484A-AC60-CC3DD23A370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20019" y="2400067"/>
            <a:ext cx="21281" cy="2341157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AutoShape 78">
            <a:extLst>
              <a:ext uri="{FF2B5EF4-FFF2-40B4-BE49-F238E27FC236}">
                <a16:creationId xmlns:a16="http://schemas.microsoft.com/office/drawing/2014/main" id="{1ADA1B91-FC8A-4F8D-BE04-B4C4C2350E9F}"/>
              </a:ext>
            </a:extLst>
          </p:cNvPr>
          <p:cNvCxnSpPr>
            <a:cxnSpLocks noChangeShapeType="1"/>
            <a:stCxn id="66" idx="0"/>
            <a:endCxn id="68" idx="1"/>
          </p:cNvCxnSpPr>
          <p:nvPr/>
        </p:nvCxnSpPr>
        <p:spPr bwMode="auto">
          <a:xfrm>
            <a:off x="9388919" y="2429207"/>
            <a:ext cx="1056329" cy="7775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/>
          </a:ln>
        </p:spPr>
      </p:cxnSp>
      <p:sp>
        <p:nvSpPr>
          <p:cNvPr id="66" name="AutoShape 76">
            <a:extLst>
              <a:ext uri="{FF2B5EF4-FFF2-40B4-BE49-F238E27FC236}">
                <a16:creationId xmlns:a16="http://schemas.microsoft.com/office/drawing/2014/main" id="{FE9C3B8F-C672-4A08-9B49-70E103F5ABA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244489" y="2356992"/>
            <a:ext cx="144430" cy="144429"/>
          </a:xfrm>
          <a:prstGeom prst="flowChartConnector">
            <a:avLst/>
          </a:prstGeom>
          <a:noFill/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89979" tIns="46789" rIns="89979" bIns="46789" anchor="ctr"/>
          <a:lstStyle/>
          <a:p>
            <a:endParaRPr lang="en-US"/>
          </a:p>
        </p:txBody>
      </p:sp>
      <p:cxnSp>
        <p:nvCxnSpPr>
          <p:cNvPr id="67" name="AutoShape 77">
            <a:extLst>
              <a:ext uri="{FF2B5EF4-FFF2-40B4-BE49-F238E27FC236}">
                <a16:creationId xmlns:a16="http://schemas.microsoft.com/office/drawing/2014/main" id="{6BDFC841-F75F-4489-A3FA-B3E632E2309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498541" y="2429207"/>
            <a:ext cx="745949" cy="4711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 type="triangle"/>
            <a:tailEnd/>
          </a:ln>
        </p:spPr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61FF6D87-C17B-4FFF-A377-840C49B66F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45248" y="2247116"/>
            <a:ext cx="379732" cy="37973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9" name="Text Box 33">
            <a:extLst>
              <a:ext uri="{FF2B5EF4-FFF2-40B4-BE49-F238E27FC236}">
                <a16:creationId xmlns:a16="http://schemas.microsoft.com/office/drawing/2014/main" id="{34B5F833-BC21-4058-A02A-EAE8FFB58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7498" y="4630113"/>
            <a:ext cx="2159505" cy="153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ru-RU" sz="1000" dirty="0"/>
              <a:t>-</a:t>
            </a:r>
            <a:r>
              <a:rPr lang="en-US" sz="1000" dirty="0"/>
              <a:t> Customers or standard RFC</a:t>
            </a:r>
            <a:endParaRPr lang="pt-BR" sz="1000" dirty="0"/>
          </a:p>
        </p:txBody>
      </p:sp>
      <p:sp>
        <p:nvSpPr>
          <p:cNvPr id="70" name="Text Box 33">
            <a:extLst>
              <a:ext uri="{FF2B5EF4-FFF2-40B4-BE49-F238E27FC236}">
                <a16:creationId xmlns:a16="http://schemas.microsoft.com/office/drawing/2014/main" id="{E5961FBA-276A-4938-8822-F770637D0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0727" y="4652119"/>
            <a:ext cx="1442933" cy="153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0" dirty="0"/>
              <a:t>* One proxy service </a:t>
            </a:r>
            <a:endParaRPr lang="pt-BR" sz="1000" dirty="0"/>
          </a:p>
        </p:txBody>
      </p:sp>
      <p:cxnSp>
        <p:nvCxnSpPr>
          <p:cNvPr id="71" name="AutoShape 77">
            <a:extLst>
              <a:ext uri="{FF2B5EF4-FFF2-40B4-BE49-F238E27FC236}">
                <a16:creationId xmlns:a16="http://schemas.microsoft.com/office/drawing/2014/main" id="{3897F5AE-6392-4290-B3EE-57C5C5E51E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72903" y="4899922"/>
            <a:ext cx="972805" cy="602231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" name="AutoShape 77">
            <a:extLst>
              <a:ext uri="{FF2B5EF4-FFF2-40B4-BE49-F238E27FC236}">
                <a16:creationId xmlns:a16="http://schemas.microsoft.com/office/drawing/2014/main" id="{D7D70AF7-1CB7-4F2F-91F1-692A31034E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16101" y="4859966"/>
            <a:ext cx="972805" cy="602231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Text Box 33">
            <a:extLst>
              <a:ext uri="{FF2B5EF4-FFF2-40B4-BE49-F238E27FC236}">
                <a16:creationId xmlns:a16="http://schemas.microsoft.com/office/drawing/2014/main" id="{08386587-EAEB-4124-8783-D6D74E1BF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617" y="2173963"/>
            <a:ext cx="1769176" cy="153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0" dirty="0"/>
              <a:t>RFC Call </a:t>
            </a:r>
          </a:p>
        </p:txBody>
      </p:sp>
      <p:cxnSp>
        <p:nvCxnSpPr>
          <p:cNvPr id="74" name="AutoShape 78">
            <a:extLst>
              <a:ext uri="{FF2B5EF4-FFF2-40B4-BE49-F238E27FC236}">
                <a16:creationId xmlns:a16="http://schemas.microsoft.com/office/drawing/2014/main" id="{EC390A36-1A34-4C00-997D-7A245A3B99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401056" y="3222642"/>
            <a:ext cx="1056329" cy="7775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/>
          </a:ln>
        </p:spPr>
      </p:cxnSp>
      <p:cxnSp>
        <p:nvCxnSpPr>
          <p:cNvPr id="75" name="AutoShape 77">
            <a:extLst>
              <a:ext uri="{FF2B5EF4-FFF2-40B4-BE49-F238E27FC236}">
                <a16:creationId xmlns:a16="http://schemas.microsoft.com/office/drawing/2014/main" id="{C5FEFF7D-7327-4A8C-A04D-9CAEE91F195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510678" y="3222642"/>
            <a:ext cx="745949" cy="4711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 type="triangle"/>
            <a:tailEnd/>
          </a:ln>
        </p:spPr>
      </p:cxnSp>
      <p:cxnSp>
        <p:nvCxnSpPr>
          <p:cNvPr id="76" name="AutoShape 78">
            <a:extLst>
              <a:ext uri="{FF2B5EF4-FFF2-40B4-BE49-F238E27FC236}">
                <a16:creationId xmlns:a16="http://schemas.microsoft.com/office/drawing/2014/main" id="{BD2EE56B-E3B9-4E25-A87E-9162B2BDC71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388919" y="3951637"/>
            <a:ext cx="1056329" cy="7775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/>
          </a:ln>
        </p:spPr>
      </p:cxnSp>
      <p:cxnSp>
        <p:nvCxnSpPr>
          <p:cNvPr id="77" name="AutoShape 77">
            <a:extLst>
              <a:ext uri="{FF2B5EF4-FFF2-40B4-BE49-F238E27FC236}">
                <a16:creationId xmlns:a16="http://schemas.microsoft.com/office/drawing/2014/main" id="{CFF306F7-6EAD-414E-A9C6-ADB50347B8C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498541" y="3951637"/>
            <a:ext cx="745949" cy="4711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 type="triangle"/>
            <a:tailEnd/>
          </a:ln>
        </p:spPr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4B0A50F8-2EA4-4D72-9019-454DC3B370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57385" y="3027193"/>
            <a:ext cx="379732" cy="37973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A1ACCE7-C873-4358-8B3A-AA69D29AE3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16479" y="3778730"/>
            <a:ext cx="379732" cy="37973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E4DEFDE1-7686-4567-9049-42898D7BD7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26032" y="4575755"/>
            <a:ext cx="379732" cy="379732"/>
          </a:xfrm>
          <a:prstGeom prst="rect">
            <a:avLst/>
          </a:prstGeom>
          <a:noFill/>
        </p:spPr>
      </p:pic>
      <p:sp>
        <p:nvSpPr>
          <p:cNvPr id="81" name="AutoShape 76">
            <a:extLst>
              <a:ext uri="{FF2B5EF4-FFF2-40B4-BE49-F238E27FC236}">
                <a16:creationId xmlns:a16="http://schemas.microsoft.com/office/drawing/2014/main" id="{C46A5062-499B-4980-856A-A156C58A7A9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257936" y="3165716"/>
            <a:ext cx="144430" cy="144429"/>
          </a:xfrm>
          <a:prstGeom prst="flowChartConnector">
            <a:avLst/>
          </a:prstGeom>
          <a:noFill/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89979" tIns="46789" rIns="89979" bIns="46789" anchor="ctr"/>
          <a:lstStyle/>
          <a:p>
            <a:endParaRPr lang="en-US"/>
          </a:p>
        </p:txBody>
      </p:sp>
      <p:sp>
        <p:nvSpPr>
          <p:cNvPr id="82" name="AutoShape 76">
            <a:extLst>
              <a:ext uri="{FF2B5EF4-FFF2-40B4-BE49-F238E27FC236}">
                <a16:creationId xmlns:a16="http://schemas.microsoft.com/office/drawing/2014/main" id="{9398BC0A-F8FD-44B8-AFE5-9704DB2B275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244489" y="3892287"/>
            <a:ext cx="144430" cy="144429"/>
          </a:xfrm>
          <a:prstGeom prst="flowChartConnector">
            <a:avLst/>
          </a:prstGeom>
          <a:noFill/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89979" tIns="46789" rIns="89979" bIns="46789" anchor="ctr"/>
          <a:lstStyle/>
          <a:p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B6231-8998-4FBF-9DDE-9CB6BB60E417}"/>
              </a:ext>
            </a:extLst>
          </p:cNvPr>
          <p:cNvSpPr/>
          <p:nvPr/>
        </p:nvSpPr>
        <p:spPr>
          <a:xfrm>
            <a:off x="0" y="0"/>
            <a:ext cx="12192000" cy="26604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23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183</Words>
  <Application>Microsoft Office PowerPoint</Application>
  <PresentationFormat>Широкоэкранный</PresentationFormat>
  <Paragraphs>53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Evgeniy, Kalinogorsky</dc:creator>
  <cp:lastModifiedBy>Evgeny Kalinogorskiy</cp:lastModifiedBy>
  <cp:revision>31</cp:revision>
  <dcterms:created xsi:type="dcterms:W3CDTF">2018-08-07T14:06:54Z</dcterms:created>
  <dcterms:modified xsi:type="dcterms:W3CDTF">2018-10-18T07:23:58Z</dcterms:modified>
</cp:coreProperties>
</file>