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8C"/>
    <a:srgbClr val="FFFBF2"/>
    <a:srgbClr val="FF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70F6-427B-4E3D-B2B1-D1C4F79A9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6C6AC-D58C-4B90-B7CC-6FFB0243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852B-342C-4501-9F37-1E65897C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9C2C-035C-4D64-8279-A9CD606A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9EF1-830E-4BEF-8CFF-46BA6860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93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DC49-6065-4266-BE8C-6F21BBE5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83419-A988-4460-94CD-81B7D476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5E165-2055-4448-8AF8-1C3CEA7B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8DA8-BDEA-43EF-B79D-2D48F7F6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3AC7-60D3-41CE-9C93-E955E3E9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B97DA-95B9-4ACC-B17E-B456BA8C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3FF8C-8867-4DD1-A6CB-5392509B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5949A-0590-4B9A-BC1B-10397A53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125E-63ED-4A05-A5FF-585F0A26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C2FB-4713-431B-94E0-B588F40D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97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AFB3-8125-4B35-AC80-FB63E204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DDAE-7C8F-421E-A4DA-83F6F27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EA9B-FD38-40AF-8690-237AA124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58FD-052C-4518-A9F4-1036A3B6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4AF6-5DE6-43BE-B930-854414E5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1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00A9-BCD7-47A5-AF6F-8A799BD0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CA33-6543-4C1A-9F18-04F6FF88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9507-76C5-4D74-8B95-23153241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CFE5-EBB3-469D-ABAA-9CEB5D98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E5B2-1564-4F32-8FD1-16EABFE9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7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CCE4-8425-4D5F-B8AB-DC1F294F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BE19-20D8-41DD-B201-8F5ECFB5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BF98-0402-4BBC-AC1A-9FFC9F6F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6FBB-AADE-47A0-8200-87AD5EC5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17E74-CE05-470A-AB22-B6E98529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0D91-F721-4FDC-95AF-C36D5F38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9DDB-B262-421C-8C7E-E025C29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085B-1D0D-4848-B51D-8D8134F0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605E5-B284-4C11-8C34-DF7FCE7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2EF02-54EF-4F49-BB24-FA64A7108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66F12-240E-4C1B-80E8-4982D8688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A5901-B712-4C37-9D90-5952B42F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E31C6-507C-4F8E-8D4A-6E0C1F33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36750-1830-4055-9D46-D59D2E5E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4E9D-C70A-4A11-9553-BA2BBCE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AF373-ABFC-46EA-B8CB-CE72D496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A2A07-696B-4E52-9BEC-DE2A737C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33D7B-8FE4-4761-AB82-679154F7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63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45394-ECFB-4033-B49B-8943C126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2CA54-92C9-4B19-BDC7-D436CCF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C4B8-96D5-4227-BBCB-D4A39A5A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7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77CE-BC2A-4BF4-BD91-96ACD89C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0FD04-B993-423B-9251-45534FE4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4C367-F4A1-4F40-9981-05B5D46FA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6E061-0E28-4AA8-9D9F-986519B8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7747B-5FA9-429F-BA16-48538D4F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0A63-05C9-48F3-AEFD-E7A41F06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5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97C6-244D-4CE6-82D9-DC54E77C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B08D6-2238-4B82-9108-536B4BAA3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92131-1A39-4222-94E3-690C627A3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A66A-3749-4FC2-AC53-2243446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1B45-4D0C-40D8-AF23-CF7E3E0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40CB6-6CB9-47D8-BF30-EFAAD10F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6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FFFBF2">
                <a:lumMod val="5000"/>
                <a:lumOff val="95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FB4D7-5965-4C4C-9B3A-3621F683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E8860-9699-4A46-B486-A14D60D5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6A82-BFF6-4811-B44A-DC2A51B60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1429E-2D8C-4AA8-8F7B-673FB1E7D1DF}" type="datetimeFigureOut">
              <a:rPr lang="ru-RU" smtClean="0"/>
              <a:t>18.10.2018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B16D7-F774-4A68-BE1C-76D8803A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1D5E-859F-4187-8295-15961665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7A90-C70F-4A77-BC54-3AC15C49D0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7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6AFF2-3E4E-4E21-979F-9AC4753D2F18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Примеры использования</a:t>
            </a:r>
            <a:endParaRPr lang="en-US" b="1" dirty="0"/>
          </a:p>
        </p:txBody>
      </p:sp>
      <p:sp>
        <p:nvSpPr>
          <p:cNvPr id="11" name="AutoShape 76">
            <a:extLst>
              <a:ext uri="{FF2B5EF4-FFF2-40B4-BE49-F238E27FC236}">
                <a16:creationId xmlns:a16="http://schemas.microsoft.com/office/drawing/2014/main" id="{63E9451E-C79D-4B8C-B211-530C3DF1E4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79402" y="1015342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16" name="AutoShape 76">
            <a:extLst>
              <a:ext uri="{FF2B5EF4-FFF2-40B4-BE49-F238E27FC236}">
                <a16:creationId xmlns:a16="http://schemas.microsoft.com/office/drawing/2014/main" id="{789C3EBB-6D14-44B0-865B-019B83E833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0068" y="1911231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C1259432-3DF7-4612-B801-C889F218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22" y="1357076"/>
            <a:ext cx="2889648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Пользовательские сервисы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B6231-8998-4FBF-9DDE-9CB6BB60E417}"/>
              </a:ext>
            </a:extLst>
          </p:cNvPr>
          <p:cNvSpPr/>
          <p:nvPr/>
        </p:nvSpPr>
        <p:spPr>
          <a:xfrm>
            <a:off x="0" y="0"/>
            <a:ext cx="12192000" cy="2660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0C1322CD-29C2-4E38-A94D-1BB56034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620" y="1371148"/>
            <a:ext cx="2798692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Сервисы для менеджмента</a:t>
            </a:r>
          </a:p>
        </p:txBody>
      </p:sp>
      <p:sp>
        <p:nvSpPr>
          <p:cNvPr id="92" name="Rectangle 137">
            <a:extLst>
              <a:ext uri="{FF2B5EF4-FFF2-40B4-BE49-F238E27FC236}">
                <a16:creationId xmlns:a16="http://schemas.microsoft.com/office/drawing/2014/main" id="{2D5EE369-6971-45BC-98E2-846AC198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03" y="2301958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86" name="Rectangle 138">
            <a:extLst>
              <a:ext uri="{FF2B5EF4-FFF2-40B4-BE49-F238E27FC236}">
                <a16:creationId xmlns:a16="http://schemas.microsoft.com/office/drawing/2014/main" id="{145A4C39-838C-4985-9F58-190FC6DE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05" y="2454631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97" name="Rectangle 137">
            <a:extLst>
              <a:ext uri="{FF2B5EF4-FFF2-40B4-BE49-F238E27FC236}">
                <a16:creationId xmlns:a16="http://schemas.microsoft.com/office/drawing/2014/main" id="{7AF2E072-7AC5-4E6A-BEC5-AC6F5986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269" y="2302859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98" name="Rectangle 138">
            <a:extLst>
              <a:ext uri="{FF2B5EF4-FFF2-40B4-BE49-F238E27FC236}">
                <a16:creationId xmlns:a16="http://schemas.microsoft.com/office/drawing/2014/main" id="{14EF0897-0E37-4102-B306-730F6103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571" y="2455532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99" name="Text Box 33">
            <a:extLst>
              <a:ext uri="{FF2B5EF4-FFF2-40B4-BE49-F238E27FC236}">
                <a16:creationId xmlns:a16="http://schemas.microsoft.com/office/drawing/2014/main" id="{F9BD26BA-5805-4769-99BC-09A13776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91" y="1357076"/>
            <a:ext cx="286767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 err="1"/>
              <a:t>Хелп</a:t>
            </a:r>
            <a:r>
              <a:rPr lang="ru-RU" sz="2000" b="1" dirty="0"/>
              <a:t> деск</a:t>
            </a:r>
          </a:p>
        </p:txBody>
      </p:sp>
      <p:sp>
        <p:nvSpPr>
          <p:cNvPr id="100" name="Text Box 33">
            <a:extLst>
              <a:ext uri="{FF2B5EF4-FFF2-40B4-BE49-F238E27FC236}">
                <a16:creationId xmlns:a16="http://schemas.microsoft.com/office/drawing/2014/main" id="{086CE08F-A5E0-4B9E-9546-009A211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919" y="1413348"/>
            <a:ext cx="28896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Бизнес сервисы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DA0749-6BEE-43C0-A3DB-FD598151DBE9}"/>
              </a:ext>
            </a:extLst>
          </p:cNvPr>
          <p:cNvCxnSpPr>
            <a:cxnSpLocks/>
          </p:cNvCxnSpPr>
          <p:nvPr/>
        </p:nvCxnSpPr>
        <p:spPr>
          <a:xfrm flipH="1">
            <a:off x="3246446" y="873332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2548B3-D10F-438A-A964-B16F57FECC05}"/>
              </a:ext>
            </a:extLst>
          </p:cNvPr>
          <p:cNvCxnSpPr>
            <a:cxnSpLocks/>
          </p:cNvCxnSpPr>
          <p:nvPr/>
        </p:nvCxnSpPr>
        <p:spPr>
          <a:xfrm flipH="1">
            <a:off x="6100689" y="971554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38F975-22A6-4AE2-AA4C-741B1720B99F}"/>
              </a:ext>
            </a:extLst>
          </p:cNvPr>
          <p:cNvCxnSpPr>
            <a:cxnSpLocks/>
          </p:cNvCxnSpPr>
          <p:nvPr/>
        </p:nvCxnSpPr>
        <p:spPr>
          <a:xfrm flipH="1">
            <a:off x="9011784" y="888817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7">
            <a:extLst>
              <a:ext uri="{FF2B5EF4-FFF2-40B4-BE49-F238E27FC236}">
                <a16:creationId xmlns:a16="http://schemas.microsoft.com/office/drawing/2014/main" id="{AAA84015-AF23-4D3C-BBBB-B5DB9814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093" y="2301958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109" name="Rectangle 138">
            <a:extLst>
              <a:ext uri="{FF2B5EF4-FFF2-40B4-BE49-F238E27FC236}">
                <a16:creationId xmlns:a16="http://schemas.microsoft.com/office/drawing/2014/main" id="{96E01E1B-66E4-46F2-9DC2-7F69F786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395" y="2454631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111" name="Rectangle 137">
            <a:extLst>
              <a:ext uri="{FF2B5EF4-FFF2-40B4-BE49-F238E27FC236}">
                <a16:creationId xmlns:a16="http://schemas.microsoft.com/office/drawing/2014/main" id="{4CAE6458-F92E-4B79-B6E2-F775DC26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65" y="2301958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112" name="Rectangle 138">
            <a:extLst>
              <a:ext uri="{FF2B5EF4-FFF2-40B4-BE49-F238E27FC236}">
                <a16:creationId xmlns:a16="http://schemas.microsoft.com/office/drawing/2014/main" id="{59F8A9EA-939F-4FED-B358-36A6A976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67" y="2454631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3" name="Рисунок 2" descr="Изображение выглядит как внешний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C1A449A6-4AE1-41A2-908D-35162E6D1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4" y="2520036"/>
            <a:ext cx="726631" cy="7686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D1DB99-5148-4ADF-B163-F6D9496D9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753" y="2410748"/>
            <a:ext cx="987243" cy="987243"/>
          </a:xfrm>
          <a:prstGeom prst="rect">
            <a:avLst/>
          </a:prstGeom>
        </p:spPr>
      </p:pic>
      <p:pic>
        <p:nvPicPr>
          <p:cNvPr id="8" name="Рисунок 7" descr="Изображение выглядит как устройство, вентилятор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0AFA6FF-D52E-4967-8CA5-D90112E6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43" y="2515130"/>
            <a:ext cx="855442" cy="855442"/>
          </a:xfrm>
          <a:prstGeom prst="rect">
            <a:avLst/>
          </a:prstGeom>
        </p:spPr>
      </p:pic>
      <p:pic>
        <p:nvPicPr>
          <p:cNvPr id="10" name="Рисунок 9" descr="Изображение выглядит как электроника, цепь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A7A102F-2E97-4E7C-BF85-9FD28443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17" y="2542345"/>
            <a:ext cx="782879" cy="782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ACDAB-179F-4BAE-A10F-D4E7B0135F8B}"/>
              </a:ext>
            </a:extLst>
          </p:cNvPr>
          <p:cNvSpPr txBox="1"/>
          <p:nvPr/>
        </p:nvSpPr>
        <p:spPr>
          <a:xfrm>
            <a:off x="529303" y="3660501"/>
            <a:ext cx="2168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пользователя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Сброс пароля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Разблокирование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Запрос на присвоение ролей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дней отпуска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Заявка на отпуск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FC665B-352A-4613-A0A5-E25CD00CBADF}"/>
              </a:ext>
            </a:extLst>
          </p:cNvPr>
          <p:cNvSpPr txBox="1"/>
          <p:nvPr/>
        </p:nvSpPr>
        <p:spPr>
          <a:xfrm>
            <a:off x="3605400" y="3660501"/>
            <a:ext cx="2168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Текущие </a:t>
            </a:r>
            <a:r>
              <a:rPr lang="en-US" dirty="0"/>
              <a:t>KPI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Графические отчеты 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FE120D-3A67-47A9-9248-0251220944C8}"/>
              </a:ext>
            </a:extLst>
          </p:cNvPr>
          <p:cNvSpPr txBox="1"/>
          <p:nvPr/>
        </p:nvSpPr>
        <p:spPr>
          <a:xfrm>
            <a:off x="6555589" y="3616566"/>
            <a:ext cx="2168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продуктов и решений, пользовательские обращения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Предоставление руководства пользователя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76D36C-CA70-4D01-BC09-3E5795A2E420}"/>
              </a:ext>
            </a:extLst>
          </p:cNvPr>
          <p:cNvSpPr txBox="1"/>
          <p:nvPr/>
        </p:nvSpPr>
        <p:spPr>
          <a:xfrm>
            <a:off x="9377924" y="3660501"/>
            <a:ext cx="2168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Шаги согласования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</a:t>
            </a:r>
            <a:r>
              <a:rPr lang="en-US" dirty="0"/>
              <a:t>QM </a:t>
            </a:r>
            <a:r>
              <a:rPr lang="ru-RU" dirty="0"/>
              <a:t>сообщений</a:t>
            </a:r>
            <a:r>
              <a:rPr lang="en-US" dirty="0"/>
              <a:t>, </a:t>
            </a:r>
            <a:r>
              <a:rPr lang="ru-RU" dirty="0"/>
              <a:t>Заказов </a:t>
            </a:r>
            <a:r>
              <a:rPr lang="ru-RU" dirty="0" err="1"/>
              <a:t>итд</a:t>
            </a:r>
            <a:r>
              <a:rPr lang="en-US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Прикрепление файлов к объектам САП</a:t>
            </a:r>
            <a:r>
              <a:rPr lang="en-US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36AFF2-3E4E-4E21-979F-9AC4753D2F18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Функционал</a:t>
            </a:r>
            <a:r>
              <a:rPr lang="en-US" b="1" dirty="0"/>
              <a:t> Out-of-the Box</a:t>
            </a:r>
          </a:p>
        </p:txBody>
      </p:sp>
      <p:sp>
        <p:nvSpPr>
          <p:cNvPr id="11" name="AutoShape 76">
            <a:extLst>
              <a:ext uri="{FF2B5EF4-FFF2-40B4-BE49-F238E27FC236}">
                <a16:creationId xmlns:a16="http://schemas.microsoft.com/office/drawing/2014/main" id="{63E9451E-C79D-4B8C-B211-530C3DF1E4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79402" y="1015342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16" name="AutoShape 76">
            <a:extLst>
              <a:ext uri="{FF2B5EF4-FFF2-40B4-BE49-F238E27FC236}">
                <a16:creationId xmlns:a16="http://schemas.microsoft.com/office/drawing/2014/main" id="{789C3EBB-6D14-44B0-865B-019B83E833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0068" y="231944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22" name="Text Box 33">
            <a:extLst>
              <a:ext uri="{FF2B5EF4-FFF2-40B4-BE49-F238E27FC236}">
                <a16:creationId xmlns:a16="http://schemas.microsoft.com/office/drawing/2014/main" id="{64D43BF8-E239-4B8E-9816-077874EC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903" y="4807461"/>
            <a:ext cx="950692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HTTPS </a:t>
            </a:r>
          </a:p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Rabbit 128 bit</a:t>
            </a:r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FC5FAE95-EE44-41EB-9D7D-7470697A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7589" y="4807424"/>
            <a:ext cx="176917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HTTPS/</a:t>
            </a:r>
            <a:r>
              <a:rPr lang="ru-RU" sz="1000" dirty="0"/>
              <a:t> Серверный вызов </a:t>
            </a:r>
            <a:r>
              <a:rPr lang="en-US" sz="1000" dirty="0"/>
              <a:t>SICF* </a:t>
            </a:r>
            <a:r>
              <a:rPr lang="ru-RU" sz="1000" dirty="0"/>
              <a:t>сервиса (Аутентификация с помощью сертификата </a:t>
            </a:r>
            <a:r>
              <a:rPr lang="en-US" sz="1000" dirty="0"/>
              <a:t>X.509 )</a:t>
            </a:r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C1259432-3DF7-4612-B801-C889F218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40" y="1800260"/>
            <a:ext cx="288964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Инсталляция на мобильные устройства и десктоп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B6231-8998-4FBF-9DDE-9CB6BB60E417}"/>
              </a:ext>
            </a:extLst>
          </p:cNvPr>
          <p:cNvSpPr/>
          <p:nvPr/>
        </p:nvSpPr>
        <p:spPr>
          <a:xfrm>
            <a:off x="0" y="0"/>
            <a:ext cx="12192000" cy="2660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0C1322CD-29C2-4E38-A94D-1BB56034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620" y="1779363"/>
            <a:ext cx="2798692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Защищенный протокол передачи данных и шифрование данных</a:t>
            </a:r>
          </a:p>
        </p:txBody>
      </p:sp>
      <p:sp>
        <p:nvSpPr>
          <p:cNvPr id="92" name="Rectangle 137">
            <a:extLst>
              <a:ext uri="{FF2B5EF4-FFF2-40B4-BE49-F238E27FC236}">
                <a16:creationId xmlns:a16="http://schemas.microsoft.com/office/drawing/2014/main" id="{2D5EE369-6971-45BC-98E2-846AC198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03" y="3210922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86" name="Rectangle 138">
            <a:extLst>
              <a:ext uri="{FF2B5EF4-FFF2-40B4-BE49-F238E27FC236}">
                <a16:creationId xmlns:a16="http://schemas.microsoft.com/office/drawing/2014/main" id="{145A4C39-838C-4985-9F58-190FC6DE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05" y="3363595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97" name="Rectangle 137">
            <a:extLst>
              <a:ext uri="{FF2B5EF4-FFF2-40B4-BE49-F238E27FC236}">
                <a16:creationId xmlns:a16="http://schemas.microsoft.com/office/drawing/2014/main" id="{7AF2E072-7AC5-4E6A-BEC5-AC6F5986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269" y="3211823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98" name="Rectangle 138">
            <a:extLst>
              <a:ext uri="{FF2B5EF4-FFF2-40B4-BE49-F238E27FC236}">
                <a16:creationId xmlns:a16="http://schemas.microsoft.com/office/drawing/2014/main" id="{14EF0897-0E37-4102-B306-730F61030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571" y="3364496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96" name="Picture 95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D098E23B-2E6D-4491-8672-06E7BE6FA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70" y="3579478"/>
            <a:ext cx="632677" cy="632677"/>
          </a:xfrm>
          <a:prstGeom prst="rect">
            <a:avLst/>
          </a:prstGeom>
        </p:spPr>
      </p:pic>
      <p:sp>
        <p:nvSpPr>
          <p:cNvPr id="99" name="Text Box 33">
            <a:extLst>
              <a:ext uri="{FF2B5EF4-FFF2-40B4-BE49-F238E27FC236}">
                <a16:creationId xmlns:a16="http://schemas.microsoft.com/office/drawing/2014/main" id="{F9BD26BA-5805-4769-99BC-09A13776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091" y="1765291"/>
            <a:ext cx="286767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Встроенная классификация сообщений</a:t>
            </a:r>
          </a:p>
        </p:txBody>
      </p:sp>
      <p:sp>
        <p:nvSpPr>
          <p:cNvPr id="100" name="Text Box 33">
            <a:extLst>
              <a:ext uri="{FF2B5EF4-FFF2-40B4-BE49-F238E27FC236}">
                <a16:creationId xmlns:a16="http://schemas.microsoft.com/office/drawing/2014/main" id="{086CE08F-A5E0-4B9E-9546-009A2118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919" y="1821563"/>
            <a:ext cx="2889648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Обращение к</a:t>
            </a:r>
            <a:r>
              <a:rPr lang="en-US" sz="2000" b="1" dirty="0"/>
              <a:t> SAP NW </a:t>
            </a:r>
            <a:r>
              <a:rPr lang="ru-RU" sz="2000" b="1" dirty="0"/>
              <a:t>через</a:t>
            </a:r>
            <a:r>
              <a:rPr lang="en-US" sz="2000" b="1" dirty="0"/>
              <a:t> Gateway</a:t>
            </a:r>
            <a:endParaRPr lang="ru-RU" sz="2000" b="1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DA0749-6BEE-43C0-A3DB-FD598151DBE9}"/>
              </a:ext>
            </a:extLst>
          </p:cNvPr>
          <p:cNvCxnSpPr>
            <a:cxnSpLocks/>
          </p:cNvCxnSpPr>
          <p:nvPr/>
        </p:nvCxnSpPr>
        <p:spPr>
          <a:xfrm flipH="1">
            <a:off x="3246446" y="873332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2548B3-D10F-438A-A964-B16F57FECC05}"/>
              </a:ext>
            </a:extLst>
          </p:cNvPr>
          <p:cNvCxnSpPr>
            <a:cxnSpLocks/>
          </p:cNvCxnSpPr>
          <p:nvPr/>
        </p:nvCxnSpPr>
        <p:spPr>
          <a:xfrm flipH="1">
            <a:off x="6100689" y="971554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38F975-22A6-4AE2-AA4C-741B1720B99F}"/>
              </a:ext>
            </a:extLst>
          </p:cNvPr>
          <p:cNvCxnSpPr>
            <a:cxnSpLocks/>
          </p:cNvCxnSpPr>
          <p:nvPr/>
        </p:nvCxnSpPr>
        <p:spPr>
          <a:xfrm flipH="1">
            <a:off x="9011784" y="888817"/>
            <a:ext cx="10985" cy="54806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7">
            <a:extLst>
              <a:ext uri="{FF2B5EF4-FFF2-40B4-BE49-F238E27FC236}">
                <a16:creationId xmlns:a16="http://schemas.microsoft.com/office/drawing/2014/main" id="{AAA84015-AF23-4D3C-BBBB-B5DB9814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093" y="3210922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109" name="Rectangle 138">
            <a:extLst>
              <a:ext uri="{FF2B5EF4-FFF2-40B4-BE49-F238E27FC236}">
                <a16:creationId xmlns:a16="http://schemas.microsoft.com/office/drawing/2014/main" id="{96E01E1B-66E4-46F2-9DC2-7F69F786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395" y="3363595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107" name="Picture 106" descr="A close up of a speaker&#10;&#10;Description generated with high confidence">
            <a:extLst>
              <a:ext uri="{FF2B5EF4-FFF2-40B4-BE49-F238E27FC236}">
                <a16:creationId xmlns:a16="http://schemas.microsoft.com/office/drawing/2014/main" id="{59902E31-3BBE-4B5B-8A19-037583D5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506" y="3479769"/>
            <a:ext cx="767070" cy="767070"/>
          </a:xfrm>
          <a:prstGeom prst="rect">
            <a:avLst/>
          </a:prstGeom>
        </p:spPr>
      </p:pic>
      <p:sp>
        <p:nvSpPr>
          <p:cNvPr id="111" name="Rectangle 137">
            <a:extLst>
              <a:ext uri="{FF2B5EF4-FFF2-40B4-BE49-F238E27FC236}">
                <a16:creationId xmlns:a16="http://schemas.microsoft.com/office/drawing/2014/main" id="{4CAE6458-F92E-4B79-B6E2-F775DC26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65" y="3210922"/>
            <a:ext cx="1325423" cy="1007788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112" name="Rectangle 138">
            <a:extLst>
              <a:ext uri="{FF2B5EF4-FFF2-40B4-BE49-F238E27FC236}">
                <a16:creationId xmlns:a16="http://schemas.microsoft.com/office/drawing/2014/main" id="{59F8A9EA-939F-4FED-B358-36A6A976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67" y="3363595"/>
            <a:ext cx="1358587" cy="954668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pic>
        <p:nvPicPr>
          <p:cNvPr id="115" name="Picture 114" descr="A close up of a logo&#10;&#10;Description generated with high confidence">
            <a:extLst>
              <a:ext uri="{FF2B5EF4-FFF2-40B4-BE49-F238E27FC236}">
                <a16:creationId xmlns:a16="http://schemas.microsoft.com/office/drawing/2014/main" id="{28FBE4FE-9746-4CC1-8EFD-47DF18625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65" y="3785561"/>
            <a:ext cx="384224" cy="38422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D8495FA-E44B-427E-9E3A-2FD9A50CB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54" y="3625580"/>
            <a:ext cx="580931" cy="580931"/>
          </a:xfrm>
          <a:prstGeom prst="rect">
            <a:avLst/>
          </a:prstGeom>
        </p:spPr>
      </p:pic>
      <p:pic>
        <p:nvPicPr>
          <p:cNvPr id="119" name="Picture 1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61E11A2-D47A-44B3-8A36-F9D340D96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42" y="3551192"/>
            <a:ext cx="707633" cy="707633"/>
          </a:xfrm>
          <a:prstGeom prst="rect">
            <a:avLst/>
          </a:prstGeom>
        </p:spPr>
      </p:pic>
      <p:sp>
        <p:nvSpPr>
          <p:cNvPr id="28" name="Text Box 33">
            <a:extLst>
              <a:ext uri="{FF2B5EF4-FFF2-40B4-BE49-F238E27FC236}">
                <a16:creationId xmlns:a16="http://schemas.microsoft.com/office/drawing/2014/main" id="{35A6EA35-6859-4BE8-8EF2-32786902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766" y="4807424"/>
            <a:ext cx="1591161" cy="8463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</a:pPr>
            <a:r>
              <a:rPr lang="en-US" sz="1000" dirty="0"/>
              <a:t>Opensource </a:t>
            </a:r>
            <a:r>
              <a:rPr lang="en-US" sz="1000" dirty="0" err="1"/>
              <a:t>FastText</a:t>
            </a:r>
            <a:r>
              <a:rPr lang="en-US" sz="1000" dirty="0"/>
              <a:t> Classification library  </a:t>
            </a:r>
          </a:p>
          <a:p>
            <a:pPr algn="ctr">
              <a:spcBef>
                <a:spcPct val="50000"/>
              </a:spcBef>
              <a:buClrTx/>
              <a:buSzTx/>
            </a:pPr>
            <a:r>
              <a:rPr lang="ru-RU" sz="1000" dirty="0"/>
              <a:t>Разработанный  интерфейс для корректировки работы классификатора</a:t>
            </a:r>
            <a:endParaRPr lang="en-US" sz="1000" dirty="0"/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0049B0E2-69A9-4D3E-85D7-3B01EEA5D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67" y="4845895"/>
            <a:ext cx="1491135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</a:pPr>
            <a:r>
              <a:rPr lang="ru-RU" sz="1000" dirty="0"/>
              <a:t>Полная адаптация клиента под спецификацию </a:t>
            </a:r>
            <a:r>
              <a:rPr lang="en-US" sz="1000" b="1" dirty="0"/>
              <a:t>Progressive Web Application </a:t>
            </a:r>
            <a:r>
              <a:rPr lang="ru-RU" sz="1000" dirty="0"/>
              <a:t>позволяющая производить инсталляцию приложения под любую платформу и ОС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5335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7">
            <a:extLst>
              <a:ext uri="{FF2B5EF4-FFF2-40B4-BE49-F238E27FC236}">
                <a16:creationId xmlns:a16="http://schemas.microsoft.com/office/drawing/2014/main" id="{641AE619-B1A0-406E-8AC5-4C7129F8A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7" y="1348879"/>
            <a:ext cx="1330669" cy="954670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5" name="Rectangle 137">
            <a:extLst>
              <a:ext uri="{FF2B5EF4-FFF2-40B4-BE49-F238E27FC236}">
                <a16:creationId xmlns:a16="http://schemas.microsoft.com/office/drawing/2014/main" id="{505EDBE1-F132-4447-99D9-84E13C948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547" y="2690356"/>
            <a:ext cx="1330669" cy="954670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>
              <a:buClrTx/>
              <a:buSzTx/>
              <a:buFontTx/>
              <a:buNone/>
            </a:pPr>
            <a:endParaRPr lang="en-US" sz="12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36AFF2-3E4E-4E21-979F-9AC4753D2F18}"/>
              </a:ext>
            </a:extLst>
          </p:cNvPr>
          <p:cNvSpPr txBox="1">
            <a:spLocks/>
          </p:cNvSpPr>
          <p:nvPr/>
        </p:nvSpPr>
        <p:spPr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Архитектура решения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15A6E1-6F24-4891-93A3-03B79CC42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260" y="1348879"/>
            <a:ext cx="8712730" cy="52570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812B0-26A4-4F39-AA3D-F082E0B6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94" y="1773379"/>
            <a:ext cx="3176158" cy="32316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Bot Service</a:t>
            </a:r>
          </a:p>
        </p:txBody>
      </p:sp>
      <p:sp>
        <p:nvSpPr>
          <p:cNvPr id="9" name="Rectangle 138">
            <a:extLst>
              <a:ext uri="{FF2B5EF4-FFF2-40B4-BE49-F238E27FC236}">
                <a16:creationId xmlns:a16="http://schemas.microsoft.com/office/drawing/2014/main" id="{1536A569-3CF9-4FB6-AAF2-C2096A63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9" y="1490719"/>
            <a:ext cx="1358587" cy="95466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Mobile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55FF2-2ACD-4B4D-A8CC-89870434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299" y="2104253"/>
            <a:ext cx="1194258" cy="576129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Bot Core Node.js server</a:t>
            </a:r>
          </a:p>
        </p:txBody>
      </p:sp>
      <p:sp>
        <p:nvSpPr>
          <p:cNvPr id="11" name="AutoShape 76">
            <a:extLst>
              <a:ext uri="{FF2B5EF4-FFF2-40B4-BE49-F238E27FC236}">
                <a16:creationId xmlns:a16="http://schemas.microsoft.com/office/drawing/2014/main" id="{63E9451E-C79D-4B8C-B211-530C3DF1E4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5105" y="2327853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12" name="AutoShape 77">
            <a:extLst>
              <a:ext uri="{FF2B5EF4-FFF2-40B4-BE49-F238E27FC236}">
                <a16:creationId xmlns:a16="http://schemas.microsoft.com/office/drawing/2014/main" id="{D9F110E3-5F57-402D-B6F1-94834D6B56CD}"/>
              </a:ext>
            </a:extLst>
          </p:cNvPr>
          <p:cNvCxnSpPr>
            <a:cxnSpLocks noChangeShapeType="1"/>
            <a:stCxn id="9" idx="3"/>
            <a:endCxn id="11" idx="4"/>
          </p:cNvCxnSpPr>
          <p:nvPr/>
        </p:nvCxnSpPr>
        <p:spPr bwMode="auto">
          <a:xfrm>
            <a:off x="1837916" y="1968054"/>
            <a:ext cx="807190" cy="43201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78">
            <a:extLst>
              <a:ext uri="{FF2B5EF4-FFF2-40B4-BE49-F238E27FC236}">
                <a16:creationId xmlns:a16="http://schemas.microsoft.com/office/drawing/2014/main" id="{EA7BD1CA-A10F-4EB4-ABEA-5E79DCEED1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88585" y="2392318"/>
            <a:ext cx="1239479" cy="9226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5C7F0-CD74-4A0E-B12B-BDEF04F0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405" y="3126072"/>
            <a:ext cx="1194258" cy="624386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 </a:t>
            </a:r>
            <a:r>
              <a:rPr lang="en-US" sz="1200" dirty="0" err="1"/>
              <a:t>FastText</a:t>
            </a:r>
            <a:r>
              <a:rPr lang="en-US" sz="1200" dirty="0"/>
              <a:t> </a:t>
            </a:r>
            <a:r>
              <a:rPr lang="ru-RU" sz="1200" dirty="0"/>
              <a:t>С</a:t>
            </a:r>
            <a:r>
              <a:rPr lang="en-US" sz="1200" dirty="0"/>
              <a:t>ore Classification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B77948-6FD2-40C4-B80B-D7113950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96" y="2046732"/>
            <a:ext cx="1311968" cy="2274815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SAP NW Gateway</a:t>
            </a:r>
            <a:r>
              <a:rPr lang="ru-RU" sz="1200" dirty="0"/>
              <a:t> *</a:t>
            </a:r>
            <a:endParaRPr lang="en-US" sz="1200" dirty="0"/>
          </a:p>
        </p:txBody>
      </p:sp>
      <p:sp>
        <p:nvSpPr>
          <p:cNvPr id="16" name="AutoShape 76">
            <a:extLst>
              <a:ext uri="{FF2B5EF4-FFF2-40B4-BE49-F238E27FC236}">
                <a16:creationId xmlns:a16="http://schemas.microsoft.com/office/drawing/2014/main" id="{789C3EBB-6D14-44B0-865B-019B83E833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0068" y="231944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17" name="AutoShape 77">
            <a:extLst>
              <a:ext uri="{FF2B5EF4-FFF2-40B4-BE49-F238E27FC236}">
                <a16:creationId xmlns:a16="http://schemas.microsoft.com/office/drawing/2014/main" id="{F3AA341A-D021-4416-9E47-C9DB7FC32B14}"/>
              </a:ext>
            </a:extLst>
          </p:cNvPr>
          <p:cNvCxnSpPr>
            <a:cxnSpLocks noChangeShapeType="1"/>
            <a:endCxn id="16" idx="4"/>
          </p:cNvCxnSpPr>
          <p:nvPr/>
        </p:nvCxnSpPr>
        <p:spPr bwMode="auto">
          <a:xfrm flipV="1">
            <a:off x="5262663" y="2391661"/>
            <a:ext cx="567406" cy="66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18" name="AutoShape 78">
            <a:extLst>
              <a:ext uri="{FF2B5EF4-FFF2-40B4-BE49-F238E27FC236}">
                <a16:creationId xmlns:a16="http://schemas.microsoft.com/office/drawing/2014/main" id="{06BCCB6B-4FBD-494C-8724-D4A4FEAA10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2156" y="2391660"/>
            <a:ext cx="1221840" cy="840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19" name="AutoShape 76">
            <a:extLst>
              <a:ext uri="{FF2B5EF4-FFF2-40B4-BE49-F238E27FC236}">
                <a16:creationId xmlns:a16="http://schemas.microsoft.com/office/drawing/2014/main" id="{25406297-BFBC-4716-A2B7-E73EB6757B9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53741" y="283893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20" name="AutoShape 77">
            <a:extLst>
              <a:ext uri="{FF2B5EF4-FFF2-40B4-BE49-F238E27FC236}">
                <a16:creationId xmlns:a16="http://schemas.microsoft.com/office/drawing/2014/main" id="{7D609DF8-896C-4E1D-B77F-861F0BB82E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5193" y="2680383"/>
            <a:ext cx="763" cy="1585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21" name="AutoShape 78">
            <a:extLst>
              <a:ext uri="{FF2B5EF4-FFF2-40B4-BE49-F238E27FC236}">
                <a16:creationId xmlns:a16="http://schemas.microsoft.com/office/drawing/2014/main" id="{29BE4D74-9BCD-405B-A37C-A17412FD09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25193" y="2983366"/>
            <a:ext cx="763" cy="1427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22" name="Text Box 33">
            <a:extLst>
              <a:ext uri="{FF2B5EF4-FFF2-40B4-BE49-F238E27FC236}">
                <a16:creationId xmlns:a16="http://schemas.microsoft.com/office/drawing/2014/main" id="{64D43BF8-E239-4B8E-9816-077874EC1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220" y="2056820"/>
            <a:ext cx="950692" cy="1538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HTTPS / Rabbit</a:t>
            </a:r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FC5FAE95-EE44-41EB-9D7D-7470697A3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792" y="2052941"/>
            <a:ext cx="176917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HTTPS/</a:t>
            </a:r>
            <a:r>
              <a:rPr lang="ru-RU" sz="1000" dirty="0"/>
              <a:t>Вызов </a:t>
            </a:r>
            <a:r>
              <a:rPr lang="en-US" sz="1000" dirty="0"/>
              <a:t>SICF* </a:t>
            </a:r>
            <a:r>
              <a:rPr lang="ru-RU" sz="1000" dirty="0"/>
              <a:t>сервиса (</a:t>
            </a:r>
            <a:r>
              <a:rPr lang="en-US" sz="1000" dirty="0"/>
              <a:t>X.509 </a:t>
            </a:r>
            <a:r>
              <a:rPr lang="en-US" sz="1000" dirty="0" err="1"/>
              <a:t>Auth</a:t>
            </a:r>
            <a:r>
              <a:rPr lang="en-US" sz="1000" dirty="0"/>
              <a:t>)</a:t>
            </a:r>
          </a:p>
        </p:txBody>
      </p:sp>
      <p:sp>
        <p:nvSpPr>
          <p:cNvPr id="24" name="Text Box 33">
            <a:extLst>
              <a:ext uri="{FF2B5EF4-FFF2-40B4-BE49-F238E27FC236}">
                <a16:creationId xmlns:a16="http://schemas.microsoft.com/office/drawing/2014/main" id="{7D17ADB4-2AE1-4CC6-BBD2-293363446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86" y="4380789"/>
            <a:ext cx="2159505" cy="10002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1000" dirty="0"/>
              <a:t>Обращение посредством браузера, либо через установку приложения </a:t>
            </a:r>
            <a:r>
              <a:rPr lang="en-US" sz="1000" dirty="0"/>
              <a:t>PWA </a:t>
            </a:r>
            <a:r>
              <a:rPr lang="ru-RU" sz="1000" dirty="0"/>
              <a:t> </a:t>
            </a:r>
            <a:br>
              <a:rPr lang="en-US" sz="1000" dirty="0"/>
            </a:br>
            <a:r>
              <a:rPr lang="en-US" sz="1000" dirty="0"/>
              <a:t>Windows 10 Desktop *, Linux Desktop, Windows 10 Mobile *, </a:t>
            </a:r>
            <a:r>
              <a:rPr lang="en-US" sz="1000" dirty="0" err="1"/>
              <a:t>IoS</a:t>
            </a:r>
            <a:r>
              <a:rPr lang="en-US" sz="1000" dirty="0"/>
              <a:t> *, Android *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1000" dirty="0"/>
              <a:t>*  С учетом ограничений</a:t>
            </a:r>
            <a:r>
              <a:rPr lang="en-US" sz="1000" dirty="0"/>
              <a:t> </a:t>
            </a:r>
            <a:r>
              <a:rPr lang="ru-RU" sz="1000" dirty="0"/>
              <a:t>вендора для каждой платформы</a:t>
            </a:r>
            <a:endParaRPr lang="pt-BR" sz="1000" dirty="0"/>
          </a:p>
        </p:txBody>
      </p:sp>
      <p:sp>
        <p:nvSpPr>
          <p:cNvPr id="25" name="Text Box 33">
            <a:extLst>
              <a:ext uri="{FF2B5EF4-FFF2-40B4-BE49-F238E27FC236}">
                <a16:creationId xmlns:a16="http://schemas.microsoft.com/office/drawing/2014/main" id="{C1259432-3DF7-4612-B801-C889F218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946" y="1409819"/>
            <a:ext cx="6107658" cy="3077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Периметр клиента</a:t>
            </a:r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D57969-DB6C-44AC-BA1D-96956AC2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836" y="1779717"/>
            <a:ext cx="4726153" cy="32370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/>
          <a:lstStyle/>
          <a:p>
            <a:pPr>
              <a:buClrTx/>
              <a:buSzTx/>
              <a:buFontTx/>
              <a:buNone/>
            </a:pPr>
            <a:r>
              <a:rPr lang="en-US" sz="1200" dirty="0"/>
              <a:t> </a:t>
            </a:r>
          </a:p>
        </p:txBody>
      </p:sp>
      <p:sp>
        <p:nvSpPr>
          <p:cNvPr id="27" name="Text Box 33">
            <a:extLst>
              <a:ext uri="{FF2B5EF4-FFF2-40B4-BE49-F238E27FC236}">
                <a16:creationId xmlns:a16="http://schemas.microsoft.com/office/drawing/2014/main" id="{4222F705-6D09-47D0-9379-C06A33C01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39" y="1411654"/>
            <a:ext cx="2277660" cy="309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2000" b="1" dirty="0"/>
              <a:t>Системы</a:t>
            </a:r>
            <a:r>
              <a:rPr lang="en-US" sz="2000" b="1" dirty="0"/>
              <a:t> 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CD2B7A3-C960-4D3E-A69C-0C6C568A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955" y="3615388"/>
            <a:ext cx="1120047" cy="70615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S/4Hana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CD5A9B1E-99EE-4523-930A-EF9EFC7A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367" y="2053996"/>
            <a:ext cx="1105635" cy="70615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SAP HCM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76DC242-C61D-46A2-A46A-54D69143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955" y="2827597"/>
            <a:ext cx="1120047" cy="706159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buClrTx/>
              <a:buSzTx/>
              <a:buFontTx/>
              <a:buNone/>
            </a:pPr>
            <a:r>
              <a:rPr lang="en-US" sz="1000" dirty="0"/>
              <a:t>SAP BW/BPC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91E5B-1CC8-4BE8-BCA1-A865B49A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617" y="2057663"/>
            <a:ext cx="1311968" cy="2862904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A6E539-ADFA-489F-BCE5-C909D0371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001" y="4217326"/>
            <a:ext cx="1186109" cy="634074"/>
          </a:xfrm>
          <a:prstGeom prst="rect">
            <a:avLst/>
          </a:prstGeom>
          <a:noFill/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/>
            <a:r>
              <a:rPr lang="en-US" sz="1200" dirty="0"/>
              <a:t>Classification Service Cockpit</a:t>
            </a:r>
          </a:p>
        </p:txBody>
      </p:sp>
      <p:sp>
        <p:nvSpPr>
          <p:cNvPr id="33" name="AutoShape 76">
            <a:extLst>
              <a:ext uri="{FF2B5EF4-FFF2-40B4-BE49-F238E27FC236}">
                <a16:creationId xmlns:a16="http://schemas.microsoft.com/office/drawing/2014/main" id="{6F478D9A-306E-42B3-9535-8410C8F12C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71671" y="3919179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34" name="AutoShape 77">
            <a:extLst>
              <a:ext uri="{FF2B5EF4-FFF2-40B4-BE49-F238E27FC236}">
                <a16:creationId xmlns:a16="http://schemas.microsoft.com/office/drawing/2014/main" id="{FED4D0E4-B939-440D-B98A-4DC8225F1E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3123" y="3733732"/>
            <a:ext cx="763" cy="158554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35" name="AutoShape 78">
            <a:extLst>
              <a:ext uri="{FF2B5EF4-FFF2-40B4-BE49-F238E27FC236}">
                <a16:creationId xmlns:a16="http://schemas.microsoft.com/office/drawing/2014/main" id="{2C4A73EE-1321-49B8-AB5B-D83A1A05B3C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43123" y="4063609"/>
            <a:ext cx="763" cy="14270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37" name="Rectangle 138">
            <a:extLst>
              <a:ext uri="{FF2B5EF4-FFF2-40B4-BE49-F238E27FC236}">
                <a16:creationId xmlns:a16="http://schemas.microsoft.com/office/drawing/2014/main" id="{5E45F6EA-38EE-44E4-947A-704D9AB6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9" y="2853532"/>
            <a:ext cx="1352554" cy="86400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buClrTx/>
              <a:buSzTx/>
              <a:buFontTx/>
              <a:buNone/>
            </a:pPr>
            <a:r>
              <a:rPr lang="en-US" sz="1200" dirty="0"/>
              <a:t>Desktop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DCD9693-F68E-415D-8D82-07DFB85E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9" y="2894042"/>
            <a:ext cx="317952" cy="3179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F1A4791-F484-4531-9A16-BD21300B4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29" y="1530453"/>
            <a:ext cx="327928" cy="3279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CDAB54-AD3E-4942-86AD-57F66B21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7621" y="3387381"/>
            <a:ext cx="248694" cy="2486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674DE9D-F92A-4085-8C8F-D4876D77C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49" y="3385649"/>
            <a:ext cx="277320" cy="27732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4231F23-022D-47BC-8EAA-CB23B4349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466" y="3355476"/>
            <a:ext cx="311564" cy="311564"/>
          </a:xfrm>
          <a:prstGeom prst="rect">
            <a:avLst/>
          </a:prstGeom>
        </p:spPr>
      </p:pic>
      <p:cxnSp>
        <p:nvCxnSpPr>
          <p:cNvPr id="43" name="AutoShape 77">
            <a:extLst>
              <a:ext uri="{FF2B5EF4-FFF2-40B4-BE49-F238E27FC236}">
                <a16:creationId xmlns:a16="http://schemas.microsoft.com/office/drawing/2014/main" id="{2A22B185-E2CB-4A26-BDAF-2E3D3D47EF06}"/>
              </a:ext>
            </a:extLst>
          </p:cNvPr>
          <p:cNvCxnSpPr>
            <a:cxnSpLocks noChangeShapeType="1"/>
            <a:endCxn id="11" idx="5"/>
          </p:cNvCxnSpPr>
          <p:nvPr/>
        </p:nvCxnSpPr>
        <p:spPr bwMode="auto">
          <a:xfrm flipV="1">
            <a:off x="1823432" y="2451132"/>
            <a:ext cx="842825" cy="752930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FA9B8CE-E4E1-4604-8FE1-76D8718C7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85" y="2053996"/>
            <a:ext cx="361762" cy="3617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8635DD3-9EAA-437F-8A26-B12D5A2F1D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246" y="2039477"/>
            <a:ext cx="382906" cy="3829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0021E2-B5C9-4286-ABCE-ABF99C252E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3641" y="2079720"/>
            <a:ext cx="302419" cy="302419"/>
          </a:xfrm>
          <a:prstGeom prst="rect">
            <a:avLst/>
          </a:prstGeom>
        </p:spPr>
      </p:pic>
      <p:sp>
        <p:nvSpPr>
          <p:cNvPr id="47" name="Rectangle 138">
            <a:extLst>
              <a:ext uri="{FF2B5EF4-FFF2-40B4-BE49-F238E27FC236}">
                <a16:creationId xmlns:a16="http://schemas.microsoft.com/office/drawing/2014/main" id="{DED5C5D8-C9C4-43D0-BEF2-9C461335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962" y="5479321"/>
            <a:ext cx="1352554" cy="86400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/>
            <a:r>
              <a:rPr lang="en-US" sz="1200" dirty="0"/>
              <a:t>Classification </a:t>
            </a:r>
            <a:r>
              <a:rPr lang="ru-RU" sz="1200" dirty="0"/>
              <a:t>Админ</a:t>
            </a:r>
            <a:endParaRPr lang="en-US" sz="1200" dirty="0"/>
          </a:p>
        </p:txBody>
      </p:sp>
      <p:grpSp>
        <p:nvGrpSpPr>
          <p:cNvPr id="48" name="Group 49">
            <a:extLst>
              <a:ext uri="{FF2B5EF4-FFF2-40B4-BE49-F238E27FC236}">
                <a16:creationId xmlns:a16="http://schemas.microsoft.com/office/drawing/2014/main" id="{873B2486-BD98-43A1-B307-8144A59125D5}"/>
              </a:ext>
            </a:extLst>
          </p:cNvPr>
          <p:cNvGrpSpPr>
            <a:grpSpLocks/>
          </p:cNvGrpSpPr>
          <p:nvPr/>
        </p:nvGrpSpPr>
        <p:grpSpPr bwMode="auto">
          <a:xfrm>
            <a:off x="5549150" y="5976215"/>
            <a:ext cx="163474" cy="287271"/>
            <a:chOff x="1348" y="521"/>
            <a:chExt cx="103" cy="181"/>
          </a:xfrm>
          <a:noFill/>
        </p:grpSpPr>
        <p:sp>
          <p:nvSpPr>
            <p:cNvPr id="49" name="Oval 50">
              <a:extLst>
                <a:ext uri="{FF2B5EF4-FFF2-40B4-BE49-F238E27FC236}">
                  <a16:creationId xmlns:a16="http://schemas.microsoft.com/office/drawing/2014/main" id="{369C660E-AEAB-439C-8DE6-E98DFAC0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9730EDBA-6EB7-40DB-AB99-8284FB6DA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10B1A386-D4F5-4BC4-8830-C0B3591D2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754C3B2B-8BE6-4972-B9A8-691473995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95FB833D-1052-4B7F-869B-8EB40CDE7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4697310D-CB9B-4685-AC40-3D0D0DEC6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Rectangle 138">
            <a:extLst>
              <a:ext uri="{FF2B5EF4-FFF2-40B4-BE49-F238E27FC236}">
                <a16:creationId xmlns:a16="http://schemas.microsoft.com/office/drawing/2014/main" id="{1DD40281-CDF6-468C-93E6-A17DDD26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294" y="5487886"/>
            <a:ext cx="1352554" cy="864003"/>
          </a:xfrm>
          <a:prstGeom prst="rect">
            <a:avLst/>
          </a:prstGeom>
          <a:solidFill>
            <a:schemeClr val="bg1"/>
          </a:solidFill>
          <a:ln w="17780">
            <a:solidFill>
              <a:schemeClr val="tx1"/>
            </a:solidFill>
            <a:miter lim="800000"/>
            <a:headEnd/>
            <a:tailEnd/>
          </a:ln>
        </p:spPr>
        <p:txBody>
          <a:bodyPr lIns="35992" tIns="35992" rIns="35992" bIns="35992" anchor="ctr"/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sz="1200" dirty="0"/>
              <a:t>Bot User Intranet</a:t>
            </a:r>
          </a:p>
        </p:txBody>
      </p:sp>
      <p:grpSp>
        <p:nvGrpSpPr>
          <p:cNvPr id="56" name="Group 49">
            <a:extLst>
              <a:ext uri="{FF2B5EF4-FFF2-40B4-BE49-F238E27FC236}">
                <a16:creationId xmlns:a16="http://schemas.microsoft.com/office/drawing/2014/main" id="{18B88DF8-22D1-428A-A65E-74B4878BEA9A}"/>
              </a:ext>
            </a:extLst>
          </p:cNvPr>
          <p:cNvGrpSpPr>
            <a:grpSpLocks/>
          </p:cNvGrpSpPr>
          <p:nvPr/>
        </p:nvGrpSpPr>
        <p:grpSpPr bwMode="auto">
          <a:xfrm>
            <a:off x="3900108" y="5988976"/>
            <a:ext cx="163474" cy="287271"/>
            <a:chOff x="1348" y="521"/>
            <a:chExt cx="103" cy="181"/>
          </a:xfrm>
          <a:noFill/>
        </p:grpSpPr>
        <p:sp>
          <p:nvSpPr>
            <p:cNvPr id="57" name="Oval 50">
              <a:extLst>
                <a:ext uri="{FF2B5EF4-FFF2-40B4-BE49-F238E27FC236}">
                  <a16:creationId xmlns:a16="http://schemas.microsoft.com/office/drawing/2014/main" id="{B69EF83F-9DB2-4F00-BB66-AC349895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522"/>
              <a:ext cx="52" cy="52"/>
            </a:xfrm>
            <a:prstGeom prst="ellips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1">
              <a:extLst>
                <a:ext uri="{FF2B5EF4-FFF2-40B4-BE49-F238E27FC236}">
                  <a16:creationId xmlns:a16="http://schemas.microsoft.com/office/drawing/2014/main" id="{C3E0F6BC-01C6-4544-B049-6F3EAEDC3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74"/>
              <a:ext cx="1" cy="7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72012D70-50BE-48DE-92BA-E8A4A84C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0" y="572"/>
              <a:ext cx="52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3">
              <a:extLst>
                <a:ext uri="{FF2B5EF4-FFF2-40B4-BE49-F238E27FC236}">
                  <a16:creationId xmlns:a16="http://schemas.microsoft.com/office/drawing/2014/main" id="{66AEB222-8586-4CF8-A5D3-0C95CF699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7" y="572"/>
              <a:ext cx="54" cy="28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4">
              <a:extLst>
                <a:ext uri="{FF2B5EF4-FFF2-40B4-BE49-F238E27FC236}">
                  <a16:creationId xmlns:a16="http://schemas.microsoft.com/office/drawing/2014/main" id="{269729E3-37A8-4E7D-AC7A-F470A620C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651"/>
              <a:ext cx="54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A5D9C676-C84C-4BE1-871E-FBA814CC8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651"/>
              <a:ext cx="52" cy="52"/>
            </a:xfrm>
            <a:prstGeom prst="line">
              <a:avLst/>
            </a:prstGeom>
            <a:grpFill/>
            <a:ln w="7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AutoShape 76">
            <a:extLst>
              <a:ext uri="{FF2B5EF4-FFF2-40B4-BE49-F238E27FC236}">
                <a16:creationId xmlns:a16="http://schemas.microsoft.com/office/drawing/2014/main" id="{55E50E9A-C073-4057-8F5F-732E031B61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73998" y="4737738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64" name="AutoShape 78">
            <a:extLst>
              <a:ext uri="{FF2B5EF4-FFF2-40B4-BE49-F238E27FC236}">
                <a16:creationId xmlns:a16="http://schemas.microsoft.com/office/drawing/2014/main" id="{9DC09ECD-9085-484A-AC60-CC3DD23A37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20019" y="2400067"/>
            <a:ext cx="21281" cy="2341157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78">
            <a:extLst>
              <a:ext uri="{FF2B5EF4-FFF2-40B4-BE49-F238E27FC236}">
                <a16:creationId xmlns:a16="http://schemas.microsoft.com/office/drawing/2014/main" id="{1ADA1B91-FC8A-4F8D-BE04-B4C4C2350E9F}"/>
              </a:ext>
            </a:extLst>
          </p:cNvPr>
          <p:cNvCxnSpPr>
            <a:cxnSpLocks noChangeShapeType="1"/>
            <a:stCxn id="66" idx="0"/>
            <a:endCxn id="68" idx="1"/>
          </p:cNvCxnSpPr>
          <p:nvPr/>
        </p:nvCxnSpPr>
        <p:spPr bwMode="auto">
          <a:xfrm>
            <a:off x="9388919" y="2429207"/>
            <a:ext cx="1056329" cy="777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66" name="AutoShape 76">
            <a:extLst>
              <a:ext uri="{FF2B5EF4-FFF2-40B4-BE49-F238E27FC236}">
                <a16:creationId xmlns:a16="http://schemas.microsoft.com/office/drawing/2014/main" id="{FE9C3B8F-C672-4A08-9B49-70E103F5AB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44489" y="2356992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cxnSp>
        <p:nvCxnSpPr>
          <p:cNvPr id="67" name="AutoShape 77">
            <a:extLst>
              <a:ext uri="{FF2B5EF4-FFF2-40B4-BE49-F238E27FC236}">
                <a16:creationId xmlns:a16="http://schemas.microsoft.com/office/drawing/2014/main" id="{6BDFC841-F75F-4489-A3FA-B3E632E230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8541" y="2429207"/>
            <a:ext cx="745949" cy="471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1FF6D87-C17B-4FFF-A377-840C49B66F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5248" y="2247116"/>
            <a:ext cx="379732" cy="3797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9" name="Text Box 33">
            <a:extLst>
              <a:ext uri="{FF2B5EF4-FFF2-40B4-BE49-F238E27FC236}">
                <a16:creationId xmlns:a16="http://schemas.microsoft.com/office/drawing/2014/main" id="{34B5F833-BC21-4058-A02A-EAE8FFB58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498" y="4630113"/>
            <a:ext cx="215950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ru-RU" sz="1000" dirty="0"/>
              <a:t>-</a:t>
            </a:r>
            <a:r>
              <a:rPr lang="en-US" sz="1000" dirty="0"/>
              <a:t> </a:t>
            </a:r>
            <a:r>
              <a:rPr lang="ru-RU" sz="1000" dirty="0"/>
              <a:t>Вызов </a:t>
            </a:r>
            <a:r>
              <a:rPr lang="ru-RU" sz="1000" dirty="0" err="1"/>
              <a:t>кастомного</a:t>
            </a:r>
            <a:r>
              <a:rPr lang="ru-RU" sz="1000" dirty="0"/>
              <a:t> либо стандартного </a:t>
            </a:r>
            <a:r>
              <a:rPr lang="en-US" sz="1000" dirty="0"/>
              <a:t>RFC</a:t>
            </a:r>
            <a:endParaRPr lang="pt-BR" sz="1000" dirty="0"/>
          </a:p>
        </p:txBody>
      </p:sp>
      <p:sp>
        <p:nvSpPr>
          <p:cNvPr id="70" name="Text Box 33">
            <a:extLst>
              <a:ext uri="{FF2B5EF4-FFF2-40B4-BE49-F238E27FC236}">
                <a16:creationId xmlns:a16="http://schemas.microsoft.com/office/drawing/2014/main" id="{E5961FBA-276A-4938-8822-F770637D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727" y="4652119"/>
            <a:ext cx="1442933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000" dirty="0"/>
              <a:t>* </a:t>
            </a:r>
            <a:r>
              <a:rPr lang="ru-RU" sz="1000" dirty="0"/>
              <a:t>Единый сервис - прокси</a:t>
            </a:r>
            <a:endParaRPr lang="pt-BR" sz="1000" dirty="0"/>
          </a:p>
        </p:txBody>
      </p:sp>
      <p:cxnSp>
        <p:nvCxnSpPr>
          <p:cNvPr id="71" name="AutoShape 77">
            <a:extLst>
              <a:ext uri="{FF2B5EF4-FFF2-40B4-BE49-F238E27FC236}">
                <a16:creationId xmlns:a16="http://schemas.microsoft.com/office/drawing/2014/main" id="{3897F5AE-6392-4290-B3EE-57C5C5E51E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72903" y="4899922"/>
            <a:ext cx="972805" cy="6022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AutoShape 77">
            <a:extLst>
              <a:ext uri="{FF2B5EF4-FFF2-40B4-BE49-F238E27FC236}">
                <a16:creationId xmlns:a16="http://schemas.microsoft.com/office/drawing/2014/main" id="{D7D70AF7-1CB7-4F2F-91F1-692A31034E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16101" y="4859966"/>
            <a:ext cx="972805" cy="60223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Text Box 33">
            <a:extLst>
              <a:ext uri="{FF2B5EF4-FFF2-40B4-BE49-F238E27FC236}">
                <a16:creationId xmlns:a16="http://schemas.microsoft.com/office/drawing/2014/main" id="{08386587-EAEB-4124-8783-D6D74E1B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617" y="2173963"/>
            <a:ext cx="1769176" cy="15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ru-RU" sz="1000" dirty="0"/>
              <a:t>Вызов </a:t>
            </a:r>
            <a:r>
              <a:rPr lang="en-US" sz="1000" dirty="0"/>
              <a:t>RFC </a:t>
            </a:r>
            <a:r>
              <a:rPr lang="ru-RU" sz="1000" dirty="0"/>
              <a:t>сервиса</a:t>
            </a:r>
            <a:r>
              <a:rPr lang="en-US" sz="1000" dirty="0"/>
              <a:t> </a:t>
            </a:r>
          </a:p>
        </p:txBody>
      </p:sp>
      <p:cxnSp>
        <p:nvCxnSpPr>
          <p:cNvPr id="74" name="AutoShape 78">
            <a:extLst>
              <a:ext uri="{FF2B5EF4-FFF2-40B4-BE49-F238E27FC236}">
                <a16:creationId xmlns:a16="http://schemas.microsoft.com/office/drawing/2014/main" id="{EC390A36-1A34-4C00-997D-7A245A3B99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401056" y="3222642"/>
            <a:ext cx="1056329" cy="777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75" name="AutoShape 77">
            <a:extLst>
              <a:ext uri="{FF2B5EF4-FFF2-40B4-BE49-F238E27FC236}">
                <a16:creationId xmlns:a16="http://schemas.microsoft.com/office/drawing/2014/main" id="{C5FEFF7D-7327-4A8C-A04D-9CAEE91F19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10678" y="3222642"/>
            <a:ext cx="745949" cy="471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cxnSp>
        <p:nvCxnSpPr>
          <p:cNvPr id="76" name="AutoShape 78">
            <a:extLst>
              <a:ext uri="{FF2B5EF4-FFF2-40B4-BE49-F238E27FC236}">
                <a16:creationId xmlns:a16="http://schemas.microsoft.com/office/drawing/2014/main" id="{BD2EE56B-E3B9-4E25-A87E-9162B2BDC7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388919" y="3951637"/>
            <a:ext cx="1056329" cy="7775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77" name="AutoShape 77">
            <a:extLst>
              <a:ext uri="{FF2B5EF4-FFF2-40B4-BE49-F238E27FC236}">
                <a16:creationId xmlns:a16="http://schemas.microsoft.com/office/drawing/2014/main" id="{CFF306F7-6EAD-414E-A9C6-ADB50347B8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98541" y="3951637"/>
            <a:ext cx="745949" cy="4711"/>
          </a:xfrm>
          <a:prstGeom prst="straightConnector1">
            <a:avLst/>
          </a:prstGeom>
          <a:noFill/>
          <a:ln w="8890">
            <a:solidFill>
              <a:schemeClr val="tx1"/>
            </a:solidFill>
            <a:round/>
            <a:headEnd type="triangle"/>
            <a:tailEnd/>
          </a:ln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4B0A50F8-2EA4-4D72-9019-454DC3B370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57385" y="3027193"/>
            <a:ext cx="379732" cy="3797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A1ACCE7-C873-4358-8B3A-AA69D29A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6479" y="3778730"/>
            <a:ext cx="379732" cy="3797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4DEFDE1-7686-4567-9049-42898D7BD7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6032" y="4575755"/>
            <a:ext cx="379732" cy="379732"/>
          </a:xfrm>
          <a:prstGeom prst="rect">
            <a:avLst/>
          </a:prstGeom>
          <a:noFill/>
        </p:spPr>
      </p:pic>
      <p:sp>
        <p:nvSpPr>
          <p:cNvPr id="81" name="AutoShape 76">
            <a:extLst>
              <a:ext uri="{FF2B5EF4-FFF2-40B4-BE49-F238E27FC236}">
                <a16:creationId xmlns:a16="http://schemas.microsoft.com/office/drawing/2014/main" id="{C46A5062-499B-4980-856A-A156C58A7A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57936" y="3165716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82" name="AutoShape 76">
            <a:extLst>
              <a:ext uri="{FF2B5EF4-FFF2-40B4-BE49-F238E27FC236}">
                <a16:creationId xmlns:a16="http://schemas.microsoft.com/office/drawing/2014/main" id="{9398BC0A-F8FD-44B8-AFE5-9704DB2B27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44489" y="3892287"/>
            <a:ext cx="144430" cy="144429"/>
          </a:xfrm>
          <a:prstGeom prst="flowChartConnector">
            <a:avLst/>
          </a:prstGeom>
          <a:noFill/>
          <a:ln w="17780">
            <a:solidFill>
              <a:schemeClr val="tx1"/>
            </a:solidFill>
            <a:round/>
            <a:headEnd/>
            <a:tailEnd/>
          </a:ln>
        </p:spPr>
        <p:txBody>
          <a:bodyPr wrap="none" lIns="89979" tIns="46789" rIns="89979" bIns="46789" anchor="ctr"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B6231-8998-4FBF-9DDE-9CB6BB60E417}"/>
              </a:ext>
            </a:extLst>
          </p:cNvPr>
          <p:cNvSpPr/>
          <p:nvPr/>
        </p:nvSpPr>
        <p:spPr>
          <a:xfrm>
            <a:off x="0" y="0"/>
            <a:ext cx="12192000" cy="26604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2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209</Words>
  <Application>Microsoft Office PowerPoint</Application>
  <PresentationFormat>Широкоэкранный</PresentationFormat>
  <Paragraphs>53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Evgeniy, Kalinogorsky</dc:creator>
  <cp:lastModifiedBy>Evgeny Kalinogorskiy</cp:lastModifiedBy>
  <cp:revision>28</cp:revision>
  <dcterms:created xsi:type="dcterms:W3CDTF">2018-08-07T14:06:54Z</dcterms:created>
  <dcterms:modified xsi:type="dcterms:W3CDTF">2018-10-18T07:31:05Z</dcterms:modified>
</cp:coreProperties>
</file>