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6"/>
  </p:notesMasterIdLst>
  <p:sldIdLst>
    <p:sldId id="256" r:id="rId6"/>
    <p:sldId id="259" r:id="rId7"/>
    <p:sldId id="28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87" r:id="rId17"/>
    <p:sldId id="289" r:id="rId18"/>
    <p:sldId id="270" r:id="rId19"/>
    <p:sldId id="291" r:id="rId20"/>
    <p:sldId id="273" r:id="rId21"/>
    <p:sldId id="275" r:id="rId22"/>
    <p:sldId id="276" r:id="rId23"/>
    <p:sldId id="292" r:id="rId24"/>
    <p:sldId id="277" r:id="rId25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29" autoAdjust="0"/>
  </p:normalViewPr>
  <p:slideViewPr>
    <p:cSldViewPr>
      <p:cViewPr>
        <p:scale>
          <a:sx n="125" d="100"/>
          <a:sy n="125" d="100"/>
        </p:scale>
        <p:origin x="-828" y="22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Содержимое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Регистрация</c:v>
                </c:pt>
                <c:pt idx="1">
                  <c:v>Новая страница</c:v>
                </c:pt>
                <c:pt idx="2">
                  <c:v>Новая страница</c:v>
                </c:pt>
                <c:pt idx="3">
                  <c:v>Новая страница</c:v>
                </c:pt>
                <c:pt idx="4">
                  <c:v>Завершение сеанса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4.3</c:v>
                </c:pt>
                <c:pt idx="1">
                  <c:v>3.5</c:v>
                </c:pt>
                <c:pt idx="2">
                  <c:v>4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Стандартные элементы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Регистрация</c:v>
                </c:pt>
                <c:pt idx="1">
                  <c:v>Новая страница</c:v>
                </c:pt>
                <c:pt idx="2">
                  <c:v>Новая страница</c:v>
                </c:pt>
                <c:pt idx="3">
                  <c:v>Новая страница</c:v>
                </c:pt>
                <c:pt idx="4">
                  <c:v>Завершение сеанса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Данные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Регистрация</c:v>
                </c:pt>
                <c:pt idx="1">
                  <c:v>Новая страница</c:v>
                </c:pt>
                <c:pt idx="2">
                  <c:v>Новая страница</c:v>
                </c:pt>
                <c:pt idx="3">
                  <c:v>Новая страница</c:v>
                </c:pt>
                <c:pt idx="4">
                  <c:v>Завершение сеанса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4.2</c:v>
                </c:pt>
                <c:pt idx="1">
                  <c:v>5</c:v>
                </c:pt>
                <c:pt idx="2">
                  <c:v>2.5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610624"/>
        <c:axId val="103702528"/>
      </c:barChart>
      <c:catAx>
        <c:axId val="103610624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4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ru-RU"/>
          </a:p>
        </c:txPr>
        <c:crossAx val="103702528"/>
        <c:crosses val="autoZero"/>
        <c:auto val="1"/>
        <c:lblAlgn val="ctr"/>
        <c:lblOffset val="100"/>
        <c:noMultiLvlLbl val="1"/>
      </c:catAx>
      <c:valAx>
        <c:axId val="103702528"/>
        <c:scaling>
          <c:orientation val="minMax"/>
        </c:scaling>
        <c:delete val="1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crossAx val="103610624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75161857554156397"/>
          <c:y val="3.1644464919364297E-2"/>
          <c:w val="0.240178201560722"/>
          <c:h val="0.18269535952902899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400" b="0" strike="noStrike" spc="-1">
              <a:solidFill>
                <a:srgbClr val="000000"/>
              </a:solidFill>
              <a:latin typeface="Arial"/>
              <a:ea typeface="DejaVu Sans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Логика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9"/>
                <c:pt idx="0">
                  <c:v>Регистрация</c:v>
                </c:pt>
                <c:pt idx="8">
                  <c:v>Завершение сеанса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Представление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9"/>
                <c:pt idx="0">
                  <c:v>Регистрация</c:v>
                </c:pt>
                <c:pt idx="8">
                  <c:v>Завершение сеанса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2">
                  <c:v>2.5</c:v>
                </c:pt>
                <c:pt idx="4">
                  <c:v>2</c:v>
                </c:pt>
                <c:pt idx="8">
                  <c:v>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Данные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9"/>
                <c:pt idx="0">
                  <c:v>Регистрация</c:v>
                </c:pt>
                <c:pt idx="8">
                  <c:v>Завершение сеанса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4</c:v>
                </c:pt>
                <c:pt idx="1">
                  <c:v>1.5</c:v>
                </c:pt>
                <c:pt idx="2">
                  <c:v>2</c:v>
                </c:pt>
                <c:pt idx="3">
                  <c:v>3</c:v>
                </c:pt>
                <c:pt idx="4">
                  <c:v>1.5</c:v>
                </c:pt>
                <c:pt idx="5">
                  <c:v>0.5</c:v>
                </c:pt>
                <c:pt idx="6">
                  <c:v>0.5</c:v>
                </c:pt>
                <c:pt idx="7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832384"/>
        <c:axId val="40949248"/>
      </c:barChart>
      <c:catAx>
        <c:axId val="40832384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4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ru-RU"/>
          </a:p>
        </c:txPr>
        <c:crossAx val="40949248"/>
        <c:crosses val="autoZero"/>
        <c:auto val="1"/>
        <c:lblAlgn val="ctr"/>
        <c:lblOffset val="100"/>
        <c:noMultiLvlLbl val="1"/>
      </c:catAx>
      <c:valAx>
        <c:axId val="40949248"/>
        <c:scaling>
          <c:orientation val="minMax"/>
        </c:scaling>
        <c:delete val="1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crossAx val="40832384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75161857554156397"/>
          <c:y val="3.1644464919364297E-2"/>
          <c:w val="0.240178201560722"/>
          <c:h val="0.18269535952902899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400" b="0" strike="noStrike" spc="-1">
              <a:solidFill>
                <a:srgbClr val="000000"/>
              </a:solidFill>
              <a:latin typeface="Arial"/>
              <a:ea typeface="DejaVu Sans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C103D-6AC8-46E2-A1F0-D2F0003750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157A5C7-291B-4FA2-898C-0D37A12C01D6}">
      <dgm:prSet custT="1"/>
      <dgm:spPr/>
      <dgm:t>
        <a:bodyPr/>
        <a:lstStyle/>
        <a:p>
          <a:r>
            <a:rPr lang="ru-RU" sz="2000" dirty="0" smtClean="0"/>
            <a:t>1. Код ориентирован на работу от момента загрузки приложения до окончания сеанса</a:t>
          </a:r>
          <a:endParaRPr lang="ru-RU" sz="2000" dirty="0"/>
        </a:p>
      </dgm:t>
    </dgm:pt>
    <dgm:pt modelId="{FF0AA349-B5C9-47B9-B191-CEEA4FB62E38}" type="parTrans" cxnId="{953FD074-84A3-4BD5-B035-7556495F429E}">
      <dgm:prSet/>
      <dgm:spPr/>
      <dgm:t>
        <a:bodyPr/>
        <a:lstStyle/>
        <a:p>
          <a:endParaRPr lang="ru-RU"/>
        </a:p>
      </dgm:t>
    </dgm:pt>
    <dgm:pt modelId="{2DEC0889-E08B-477D-96F2-96B1F1AA81BA}" type="sibTrans" cxnId="{953FD074-84A3-4BD5-B035-7556495F429E}">
      <dgm:prSet/>
      <dgm:spPr/>
      <dgm:t>
        <a:bodyPr/>
        <a:lstStyle/>
        <a:p>
          <a:endParaRPr lang="ru-RU"/>
        </a:p>
      </dgm:t>
    </dgm:pt>
    <dgm:pt modelId="{1F44014A-1D77-4BE0-9C1E-14A7898B993E}">
      <dgm:prSet custT="1"/>
      <dgm:spPr/>
      <dgm:t>
        <a:bodyPr/>
        <a:lstStyle/>
        <a:p>
          <a:r>
            <a:rPr lang="ru-RU" sz="2000" smtClean="0"/>
            <a:t>2. Код не прерывает и не замедляет работу пользователя и не приводит к напрасному расходованию памяти</a:t>
          </a:r>
          <a:endParaRPr lang="ru-RU" sz="2000"/>
        </a:p>
      </dgm:t>
    </dgm:pt>
    <dgm:pt modelId="{471B4DB5-86A9-4505-BA3B-F9AD57825859}" type="parTrans" cxnId="{52961C80-FDD3-47D9-A2B2-FAB5B0FAB918}">
      <dgm:prSet/>
      <dgm:spPr/>
      <dgm:t>
        <a:bodyPr/>
        <a:lstStyle/>
        <a:p>
          <a:endParaRPr lang="ru-RU"/>
        </a:p>
      </dgm:t>
    </dgm:pt>
    <dgm:pt modelId="{090907E4-9A12-4E2C-ACEE-93AD3910A751}" type="sibTrans" cxnId="{52961C80-FDD3-47D9-A2B2-FAB5B0FAB918}">
      <dgm:prSet/>
      <dgm:spPr/>
      <dgm:t>
        <a:bodyPr/>
        <a:lstStyle/>
        <a:p>
          <a:endParaRPr lang="ru-RU"/>
        </a:p>
      </dgm:t>
    </dgm:pt>
    <dgm:pt modelId="{94AF2B61-368F-4951-A385-07D4FC16589F}">
      <dgm:prSet custT="1"/>
      <dgm:spPr/>
      <dgm:t>
        <a:bodyPr/>
        <a:lstStyle/>
        <a:p>
          <a:r>
            <a:rPr lang="ru-RU" sz="2000" dirty="0" smtClean="0"/>
            <a:t>3. В процессе работы над кодом необходимо обеспечить выделение подзадач, учитывать дальнейшую поддержку</a:t>
          </a:r>
          <a:endParaRPr lang="ru-RU" sz="2000" dirty="0"/>
        </a:p>
      </dgm:t>
    </dgm:pt>
    <dgm:pt modelId="{9A340C2D-6072-48A7-BDDC-C433CA57A1D7}" type="parTrans" cxnId="{06AAD8F7-B155-4387-AE8D-B551B4DE8A28}">
      <dgm:prSet/>
      <dgm:spPr/>
      <dgm:t>
        <a:bodyPr/>
        <a:lstStyle/>
        <a:p>
          <a:endParaRPr lang="ru-RU"/>
        </a:p>
      </dgm:t>
    </dgm:pt>
    <dgm:pt modelId="{8643F3F9-4DFC-4E21-BF53-FF06BC4E870E}" type="sibTrans" cxnId="{06AAD8F7-B155-4387-AE8D-B551B4DE8A28}">
      <dgm:prSet/>
      <dgm:spPr/>
      <dgm:t>
        <a:bodyPr/>
        <a:lstStyle/>
        <a:p>
          <a:endParaRPr lang="ru-RU"/>
        </a:p>
      </dgm:t>
    </dgm:pt>
    <dgm:pt modelId="{8D892EE6-CEF1-42F0-AE9F-9FF88A394980}" type="pres">
      <dgm:prSet presAssocID="{9A9C103D-6AC8-46E2-A1F0-D2F0003750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4C51675-1A79-4C39-B954-B8C4BEE56649}" type="pres">
      <dgm:prSet presAssocID="{C157A5C7-291B-4FA2-898C-0D37A12C01D6}" presName="node" presStyleLbl="node1" presStyleIdx="0" presStyleCnt="3" custScaleX="110715" custLinFactNeighborX="-22180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ru-RU"/>
        </a:p>
      </dgm:t>
    </dgm:pt>
    <dgm:pt modelId="{090A3D60-3EC9-4356-828D-DEC55E60AAB7}" type="pres">
      <dgm:prSet presAssocID="{2DEC0889-E08B-477D-96F2-96B1F1AA81BA}" presName="sibTrans" presStyleCnt="0"/>
      <dgm:spPr/>
    </dgm:pt>
    <dgm:pt modelId="{52E004C6-AB6D-4BBE-BABD-40A12B13C3E2}" type="pres">
      <dgm:prSet presAssocID="{1F44014A-1D77-4BE0-9C1E-14A7898B993E}" presName="node" presStyleLbl="node1" presStyleIdx="1" presStyleCnt="3" custScaleX="110715" custLinFactNeighborX="7914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ru-RU"/>
        </a:p>
      </dgm:t>
    </dgm:pt>
    <dgm:pt modelId="{0D6C201A-D7ED-4699-A92F-EACBD9478F7E}" type="pres">
      <dgm:prSet presAssocID="{090907E4-9A12-4E2C-ACEE-93AD3910A751}" presName="sibTrans" presStyleCnt="0"/>
      <dgm:spPr/>
    </dgm:pt>
    <dgm:pt modelId="{7F57452F-B8FF-4545-9E42-843F4B0341EF}" type="pres">
      <dgm:prSet presAssocID="{94AF2B61-368F-4951-A385-07D4FC16589F}" presName="node" presStyleLbl="node1" presStyleIdx="2" presStyleCnt="3" custScaleX="129635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ru-RU"/>
        </a:p>
      </dgm:t>
    </dgm:pt>
  </dgm:ptLst>
  <dgm:cxnLst>
    <dgm:cxn modelId="{32C9DAFB-F795-4B2F-9BA3-ABC7D72786A9}" type="presOf" srcId="{94AF2B61-368F-4951-A385-07D4FC16589F}" destId="{7F57452F-B8FF-4545-9E42-843F4B0341EF}" srcOrd="0" destOrd="0" presId="urn:microsoft.com/office/officeart/2005/8/layout/default"/>
    <dgm:cxn modelId="{06AAD8F7-B155-4387-AE8D-B551B4DE8A28}" srcId="{9A9C103D-6AC8-46E2-A1F0-D2F0003750D0}" destId="{94AF2B61-368F-4951-A385-07D4FC16589F}" srcOrd="2" destOrd="0" parTransId="{9A340C2D-6072-48A7-BDDC-C433CA57A1D7}" sibTransId="{8643F3F9-4DFC-4E21-BF53-FF06BC4E870E}"/>
    <dgm:cxn modelId="{AF22EDEF-43A3-4918-A07A-938BE7125B2A}" type="presOf" srcId="{C157A5C7-291B-4FA2-898C-0D37A12C01D6}" destId="{54C51675-1A79-4C39-B954-B8C4BEE56649}" srcOrd="0" destOrd="0" presId="urn:microsoft.com/office/officeart/2005/8/layout/default"/>
    <dgm:cxn modelId="{1D758ACB-E182-4E15-A93F-E76438E76003}" type="presOf" srcId="{1F44014A-1D77-4BE0-9C1E-14A7898B993E}" destId="{52E004C6-AB6D-4BBE-BABD-40A12B13C3E2}" srcOrd="0" destOrd="0" presId="urn:microsoft.com/office/officeart/2005/8/layout/default"/>
    <dgm:cxn modelId="{28BD74A6-AF77-42FB-86D5-463FD01C9932}" type="presOf" srcId="{9A9C103D-6AC8-46E2-A1F0-D2F0003750D0}" destId="{8D892EE6-CEF1-42F0-AE9F-9FF88A394980}" srcOrd="0" destOrd="0" presId="urn:microsoft.com/office/officeart/2005/8/layout/default"/>
    <dgm:cxn modelId="{953FD074-84A3-4BD5-B035-7556495F429E}" srcId="{9A9C103D-6AC8-46E2-A1F0-D2F0003750D0}" destId="{C157A5C7-291B-4FA2-898C-0D37A12C01D6}" srcOrd="0" destOrd="0" parTransId="{FF0AA349-B5C9-47B9-B191-CEEA4FB62E38}" sibTransId="{2DEC0889-E08B-477D-96F2-96B1F1AA81BA}"/>
    <dgm:cxn modelId="{52961C80-FDD3-47D9-A2B2-FAB5B0FAB918}" srcId="{9A9C103D-6AC8-46E2-A1F0-D2F0003750D0}" destId="{1F44014A-1D77-4BE0-9C1E-14A7898B993E}" srcOrd="1" destOrd="0" parTransId="{471B4DB5-86A9-4505-BA3B-F9AD57825859}" sibTransId="{090907E4-9A12-4E2C-ACEE-93AD3910A751}"/>
    <dgm:cxn modelId="{2BB65EE2-E8F5-4980-B756-FF6D39F77174}" type="presParOf" srcId="{8D892EE6-CEF1-42F0-AE9F-9FF88A394980}" destId="{54C51675-1A79-4C39-B954-B8C4BEE56649}" srcOrd="0" destOrd="0" presId="urn:microsoft.com/office/officeart/2005/8/layout/default"/>
    <dgm:cxn modelId="{A472B2B1-A3F5-4FCD-A30A-D15B8E67CD1B}" type="presParOf" srcId="{8D892EE6-CEF1-42F0-AE9F-9FF88A394980}" destId="{090A3D60-3EC9-4356-828D-DEC55E60AAB7}" srcOrd="1" destOrd="0" presId="urn:microsoft.com/office/officeart/2005/8/layout/default"/>
    <dgm:cxn modelId="{FA4FF09B-4C8D-42AF-A404-FC3A35872D50}" type="presParOf" srcId="{8D892EE6-CEF1-42F0-AE9F-9FF88A394980}" destId="{52E004C6-AB6D-4BBE-BABD-40A12B13C3E2}" srcOrd="2" destOrd="0" presId="urn:microsoft.com/office/officeart/2005/8/layout/default"/>
    <dgm:cxn modelId="{83CE5D59-E77E-47C1-8D14-D560DD7FAFD0}" type="presParOf" srcId="{8D892EE6-CEF1-42F0-AE9F-9FF88A394980}" destId="{0D6C201A-D7ED-4699-A92F-EACBD9478F7E}" srcOrd="3" destOrd="0" presId="urn:microsoft.com/office/officeart/2005/8/layout/default"/>
    <dgm:cxn modelId="{DE5AAAE4-F472-4C9E-ADCA-5D9B708E8BA9}" type="presParOf" srcId="{8D892EE6-CEF1-42F0-AE9F-9FF88A394980}" destId="{7F57452F-B8FF-4545-9E42-843F4B0341E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A4E2A-6F76-4E66-BE8B-BAA0B13E60FD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</dgm:pt>
    <dgm:pt modelId="{AA566B00-261E-499D-8C38-A1C87D34E87F}">
      <dgm:prSet phldrT="[Текст]" custT="1"/>
      <dgm:spPr/>
      <dgm:t>
        <a:bodyPr/>
        <a:lstStyle/>
        <a:p>
          <a:r>
            <a:rPr lang="ru-RU" sz="2400" dirty="0" smtClean="0"/>
            <a:t>Создание экземпляра объекта </a:t>
          </a:r>
          <a:r>
            <a:rPr lang="en-US" sz="2400" dirty="0" err="1" smtClean="0"/>
            <a:t>XMLHTTPRequest</a:t>
          </a:r>
          <a:endParaRPr lang="ru-RU" sz="2400" dirty="0"/>
        </a:p>
      </dgm:t>
    </dgm:pt>
    <dgm:pt modelId="{1986E197-D9D7-4F4D-8C2B-DD8487B2012E}" type="parTrans" cxnId="{8FC0782F-866F-4046-9952-2CE4330854AE}">
      <dgm:prSet/>
      <dgm:spPr/>
      <dgm:t>
        <a:bodyPr/>
        <a:lstStyle/>
        <a:p>
          <a:endParaRPr lang="ru-RU"/>
        </a:p>
      </dgm:t>
    </dgm:pt>
    <dgm:pt modelId="{6C6898A5-4A04-4BE3-A5E0-08BF981F73E4}" type="sibTrans" cxnId="{8FC0782F-866F-4046-9952-2CE4330854AE}">
      <dgm:prSet/>
      <dgm:spPr/>
      <dgm:t>
        <a:bodyPr/>
        <a:lstStyle/>
        <a:p>
          <a:endParaRPr lang="ru-RU"/>
        </a:p>
      </dgm:t>
    </dgm:pt>
    <dgm:pt modelId="{9C195069-67DE-4C43-BEE5-71A2BBD477C2}">
      <dgm:prSet phldrT="[Текст]" custT="1"/>
      <dgm:spPr/>
      <dgm:t>
        <a:bodyPr/>
        <a:lstStyle/>
        <a:p>
          <a:r>
            <a:rPr lang="ru-RU" sz="2400" dirty="0" smtClean="0"/>
            <a:t>Отправка запроса на сервер с помощью методов </a:t>
          </a:r>
          <a:r>
            <a:rPr lang="en-US" sz="2400" dirty="0" smtClean="0"/>
            <a:t>open </a:t>
          </a:r>
          <a:r>
            <a:rPr lang="ru-RU" sz="2400" dirty="0" smtClean="0"/>
            <a:t>и </a:t>
          </a:r>
          <a:r>
            <a:rPr lang="en-US" sz="2400" dirty="0" smtClean="0"/>
            <a:t>send</a:t>
          </a:r>
          <a:endParaRPr lang="ru-RU" sz="2400" dirty="0"/>
        </a:p>
      </dgm:t>
    </dgm:pt>
    <dgm:pt modelId="{ACED3A88-3DDB-453A-922C-530BFC25FEF5}" type="parTrans" cxnId="{0B0E4DAD-C6C5-46E6-9DB9-6A06835A667E}">
      <dgm:prSet/>
      <dgm:spPr/>
      <dgm:t>
        <a:bodyPr/>
        <a:lstStyle/>
        <a:p>
          <a:endParaRPr lang="ru-RU"/>
        </a:p>
      </dgm:t>
    </dgm:pt>
    <dgm:pt modelId="{7CAF435B-FAB8-4040-B9EE-7533FC9877F9}" type="sibTrans" cxnId="{0B0E4DAD-C6C5-46E6-9DB9-6A06835A667E}">
      <dgm:prSet/>
      <dgm:spPr/>
      <dgm:t>
        <a:bodyPr/>
        <a:lstStyle/>
        <a:p>
          <a:endParaRPr lang="ru-RU"/>
        </a:p>
      </dgm:t>
    </dgm:pt>
    <dgm:pt modelId="{4C83F279-A91E-44F7-B215-A10640065A42}">
      <dgm:prSet phldrT="[Текст]" custT="1"/>
      <dgm:spPr/>
      <dgm:t>
        <a:bodyPr/>
        <a:lstStyle/>
        <a:p>
          <a:r>
            <a:rPr lang="ru-RU" sz="2400" dirty="0" smtClean="0"/>
            <a:t>Принятие сервером запроса, обработка и отправление ответа запрашивающему</a:t>
          </a:r>
          <a:endParaRPr lang="ru-RU" sz="2400" dirty="0"/>
        </a:p>
      </dgm:t>
    </dgm:pt>
    <dgm:pt modelId="{58360107-E275-4556-BA4B-4D8EE1024D07}" type="parTrans" cxnId="{5046BA31-F8EC-409F-94E8-E36EF1ADCC26}">
      <dgm:prSet/>
      <dgm:spPr/>
      <dgm:t>
        <a:bodyPr/>
        <a:lstStyle/>
        <a:p>
          <a:endParaRPr lang="ru-RU"/>
        </a:p>
      </dgm:t>
    </dgm:pt>
    <dgm:pt modelId="{B8564401-75DC-445E-BC74-1A432E67B337}" type="sibTrans" cxnId="{5046BA31-F8EC-409F-94E8-E36EF1ADCC26}">
      <dgm:prSet/>
      <dgm:spPr/>
      <dgm:t>
        <a:bodyPr/>
        <a:lstStyle/>
        <a:p>
          <a:endParaRPr lang="ru-RU"/>
        </a:p>
      </dgm:t>
    </dgm:pt>
    <dgm:pt modelId="{D0563602-EFDA-4C13-A9A9-64D2836BCA23}">
      <dgm:prSet phldrT="[Текст]" custT="1"/>
      <dgm:spPr/>
      <dgm:t>
        <a:bodyPr/>
        <a:lstStyle/>
        <a:p>
          <a:r>
            <a:rPr lang="ru-RU" sz="2400" dirty="0" smtClean="0"/>
            <a:t>Принятие и обработка ответа сервера с помощью </a:t>
          </a:r>
          <a:r>
            <a:rPr lang="en-US" sz="2400" dirty="0" err="1" smtClean="0"/>
            <a:t>onreadystatechange</a:t>
          </a:r>
          <a:endParaRPr lang="ru-RU" sz="2400" dirty="0"/>
        </a:p>
      </dgm:t>
    </dgm:pt>
    <dgm:pt modelId="{BCC19809-0456-4CAF-8AF8-5169765EB7E0}" type="parTrans" cxnId="{6AB91D55-41FB-4FBB-970A-1FF201BD065F}">
      <dgm:prSet/>
      <dgm:spPr/>
      <dgm:t>
        <a:bodyPr/>
        <a:lstStyle/>
        <a:p>
          <a:endParaRPr lang="ru-RU"/>
        </a:p>
      </dgm:t>
    </dgm:pt>
    <dgm:pt modelId="{9470556F-4BA4-46C5-B75F-9509D6964B14}" type="sibTrans" cxnId="{6AB91D55-41FB-4FBB-970A-1FF201BD065F}">
      <dgm:prSet/>
      <dgm:spPr/>
      <dgm:t>
        <a:bodyPr/>
        <a:lstStyle/>
        <a:p>
          <a:endParaRPr lang="ru-RU"/>
        </a:p>
      </dgm:t>
    </dgm:pt>
    <dgm:pt modelId="{759BAF8D-EF20-4C21-BD60-8AE3EBB4B9E6}" type="pres">
      <dgm:prSet presAssocID="{620A4E2A-6F76-4E66-BE8B-BAA0B13E60FD}" presName="diagram" presStyleCnt="0">
        <dgm:presLayoutVars>
          <dgm:dir/>
          <dgm:resizeHandles val="exact"/>
        </dgm:presLayoutVars>
      </dgm:prSet>
      <dgm:spPr/>
    </dgm:pt>
    <dgm:pt modelId="{0B48E602-0908-4905-B4D7-2367FB4FAC5D}" type="pres">
      <dgm:prSet presAssocID="{AA566B00-261E-499D-8C38-A1C87D34E87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F1FBA0-FEBB-4A29-82AF-99B95B8595E7}" type="pres">
      <dgm:prSet presAssocID="{6C6898A5-4A04-4BE3-A5E0-08BF981F73E4}" presName="sibTrans" presStyleLbl="sibTrans2D1" presStyleIdx="0" presStyleCnt="3"/>
      <dgm:spPr/>
      <dgm:t>
        <a:bodyPr/>
        <a:lstStyle/>
        <a:p>
          <a:endParaRPr lang="ru-RU"/>
        </a:p>
      </dgm:t>
    </dgm:pt>
    <dgm:pt modelId="{B865B612-CB13-4805-97E6-835CDA95B600}" type="pres">
      <dgm:prSet presAssocID="{6C6898A5-4A04-4BE3-A5E0-08BF981F73E4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FD9F7437-88E7-45EA-821C-7405F4725ACB}" type="pres">
      <dgm:prSet presAssocID="{9C195069-67DE-4C43-BEE5-71A2BBD477C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5EAA12-09CA-402F-969C-2F5BFE4FD69C}" type="pres">
      <dgm:prSet presAssocID="{7CAF435B-FAB8-4040-B9EE-7533FC9877F9}" presName="sibTrans" presStyleLbl="sibTrans2D1" presStyleIdx="1" presStyleCnt="3"/>
      <dgm:spPr/>
      <dgm:t>
        <a:bodyPr/>
        <a:lstStyle/>
        <a:p>
          <a:endParaRPr lang="ru-RU"/>
        </a:p>
      </dgm:t>
    </dgm:pt>
    <dgm:pt modelId="{EF5464C4-9439-4F7D-97A0-39764C7F2FF8}" type="pres">
      <dgm:prSet presAssocID="{7CAF435B-FAB8-4040-B9EE-7533FC9877F9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77EB468-60B9-488D-86AF-629B492A5B16}" type="pres">
      <dgm:prSet presAssocID="{4C83F279-A91E-44F7-B215-A10640065A4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7EF37C-0C80-4FBB-9778-EC6426D06FCA}" type="pres">
      <dgm:prSet presAssocID="{B8564401-75DC-445E-BC74-1A432E67B337}" presName="sibTrans" presStyleLbl="sibTrans2D1" presStyleIdx="2" presStyleCnt="3"/>
      <dgm:spPr/>
      <dgm:t>
        <a:bodyPr/>
        <a:lstStyle/>
        <a:p>
          <a:endParaRPr lang="ru-RU"/>
        </a:p>
      </dgm:t>
    </dgm:pt>
    <dgm:pt modelId="{BCB0793C-125E-4D48-84BC-42F16B3307E2}" type="pres">
      <dgm:prSet presAssocID="{B8564401-75DC-445E-BC74-1A432E67B337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905DE14B-D90B-4818-A9E2-E68FE987FA31}" type="pres">
      <dgm:prSet presAssocID="{D0563602-EFDA-4C13-A9A9-64D2836BCA2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76F8728-EF69-49B8-87E7-A94D87CF37B3}" type="presOf" srcId="{9C195069-67DE-4C43-BEE5-71A2BBD477C2}" destId="{FD9F7437-88E7-45EA-821C-7405F4725ACB}" srcOrd="0" destOrd="0" presId="urn:microsoft.com/office/officeart/2005/8/layout/process5"/>
    <dgm:cxn modelId="{5046BA31-F8EC-409F-94E8-E36EF1ADCC26}" srcId="{620A4E2A-6F76-4E66-BE8B-BAA0B13E60FD}" destId="{4C83F279-A91E-44F7-B215-A10640065A42}" srcOrd="2" destOrd="0" parTransId="{58360107-E275-4556-BA4B-4D8EE1024D07}" sibTransId="{B8564401-75DC-445E-BC74-1A432E67B337}"/>
    <dgm:cxn modelId="{87098F83-ABC8-486C-AF9D-25D01A50EC73}" type="presOf" srcId="{6C6898A5-4A04-4BE3-A5E0-08BF981F73E4}" destId="{B865B612-CB13-4805-97E6-835CDA95B600}" srcOrd="1" destOrd="0" presId="urn:microsoft.com/office/officeart/2005/8/layout/process5"/>
    <dgm:cxn modelId="{6AB91D55-41FB-4FBB-970A-1FF201BD065F}" srcId="{620A4E2A-6F76-4E66-BE8B-BAA0B13E60FD}" destId="{D0563602-EFDA-4C13-A9A9-64D2836BCA23}" srcOrd="3" destOrd="0" parTransId="{BCC19809-0456-4CAF-8AF8-5169765EB7E0}" sibTransId="{9470556F-4BA4-46C5-B75F-9509D6964B14}"/>
    <dgm:cxn modelId="{EB6103AC-6A39-47FF-B188-FFF10DEE1DA7}" type="presOf" srcId="{B8564401-75DC-445E-BC74-1A432E67B337}" destId="{547EF37C-0C80-4FBB-9778-EC6426D06FCA}" srcOrd="0" destOrd="0" presId="urn:microsoft.com/office/officeart/2005/8/layout/process5"/>
    <dgm:cxn modelId="{D8F002E2-AE16-4DFA-BBA7-2BFC5A164C85}" type="presOf" srcId="{7CAF435B-FAB8-4040-B9EE-7533FC9877F9}" destId="{EF5464C4-9439-4F7D-97A0-39764C7F2FF8}" srcOrd="1" destOrd="0" presId="urn:microsoft.com/office/officeart/2005/8/layout/process5"/>
    <dgm:cxn modelId="{47EFB6D4-17B2-4E97-82AC-56768890ACC6}" type="presOf" srcId="{D0563602-EFDA-4C13-A9A9-64D2836BCA23}" destId="{905DE14B-D90B-4818-A9E2-E68FE987FA31}" srcOrd="0" destOrd="0" presId="urn:microsoft.com/office/officeart/2005/8/layout/process5"/>
    <dgm:cxn modelId="{6435609D-90F9-4676-85B5-DB11844EB676}" type="presOf" srcId="{7CAF435B-FAB8-4040-B9EE-7533FC9877F9}" destId="{495EAA12-09CA-402F-969C-2F5BFE4FD69C}" srcOrd="0" destOrd="0" presId="urn:microsoft.com/office/officeart/2005/8/layout/process5"/>
    <dgm:cxn modelId="{1C27A5CD-3E76-496C-9433-8FD93CAD8B0E}" type="presOf" srcId="{B8564401-75DC-445E-BC74-1A432E67B337}" destId="{BCB0793C-125E-4D48-84BC-42F16B3307E2}" srcOrd="1" destOrd="0" presId="urn:microsoft.com/office/officeart/2005/8/layout/process5"/>
    <dgm:cxn modelId="{561179C7-87C2-42FD-8EB4-1FA1DC325AFA}" type="presOf" srcId="{620A4E2A-6F76-4E66-BE8B-BAA0B13E60FD}" destId="{759BAF8D-EF20-4C21-BD60-8AE3EBB4B9E6}" srcOrd="0" destOrd="0" presId="urn:microsoft.com/office/officeart/2005/8/layout/process5"/>
    <dgm:cxn modelId="{28A059BA-72F7-42D5-8DC0-E2CE38CA6E8F}" type="presOf" srcId="{6C6898A5-4A04-4BE3-A5E0-08BF981F73E4}" destId="{BEF1FBA0-FEBB-4A29-82AF-99B95B8595E7}" srcOrd="0" destOrd="0" presId="urn:microsoft.com/office/officeart/2005/8/layout/process5"/>
    <dgm:cxn modelId="{CC60CC34-268C-46D9-B881-321F5DD59DCB}" type="presOf" srcId="{4C83F279-A91E-44F7-B215-A10640065A42}" destId="{677EB468-60B9-488D-86AF-629B492A5B16}" srcOrd="0" destOrd="0" presId="urn:microsoft.com/office/officeart/2005/8/layout/process5"/>
    <dgm:cxn modelId="{0B0E4DAD-C6C5-46E6-9DB9-6A06835A667E}" srcId="{620A4E2A-6F76-4E66-BE8B-BAA0B13E60FD}" destId="{9C195069-67DE-4C43-BEE5-71A2BBD477C2}" srcOrd="1" destOrd="0" parTransId="{ACED3A88-3DDB-453A-922C-530BFC25FEF5}" sibTransId="{7CAF435B-FAB8-4040-B9EE-7533FC9877F9}"/>
    <dgm:cxn modelId="{8FC0782F-866F-4046-9952-2CE4330854AE}" srcId="{620A4E2A-6F76-4E66-BE8B-BAA0B13E60FD}" destId="{AA566B00-261E-499D-8C38-A1C87D34E87F}" srcOrd="0" destOrd="0" parTransId="{1986E197-D9D7-4F4D-8C2B-DD8487B2012E}" sibTransId="{6C6898A5-4A04-4BE3-A5E0-08BF981F73E4}"/>
    <dgm:cxn modelId="{ABBD7775-90FA-4F58-91FC-A140E4F3F089}" type="presOf" srcId="{AA566B00-261E-499D-8C38-A1C87D34E87F}" destId="{0B48E602-0908-4905-B4D7-2367FB4FAC5D}" srcOrd="0" destOrd="0" presId="urn:microsoft.com/office/officeart/2005/8/layout/process5"/>
    <dgm:cxn modelId="{F1FFFEE5-363A-4342-BE57-37A5AB61C69C}" type="presParOf" srcId="{759BAF8D-EF20-4C21-BD60-8AE3EBB4B9E6}" destId="{0B48E602-0908-4905-B4D7-2367FB4FAC5D}" srcOrd="0" destOrd="0" presId="urn:microsoft.com/office/officeart/2005/8/layout/process5"/>
    <dgm:cxn modelId="{BFCEC0A5-A5D7-4D8E-8696-6708A42B3F9B}" type="presParOf" srcId="{759BAF8D-EF20-4C21-BD60-8AE3EBB4B9E6}" destId="{BEF1FBA0-FEBB-4A29-82AF-99B95B8595E7}" srcOrd="1" destOrd="0" presId="urn:microsoft.com/office/officeart/2005/8/layout/process5"/>
    <dgm:cxn modelId="{4B0B6167-5E13-463C-BCE9-0802AFEBA526}" type="presParOf" srcId="{BEF1FBA0-FEBB-4A29-82AF-99B95B8595E7}" destId="{B865B612-CB13-4805-97E6-835CDA95B600}" srcOrd="0" destOrd="0" presId="urn:microsoft.com/office/officeart/2005/8/layout/process5"/>
    <dgm:cxn modelId="{6C3DA6E5-872B-4C63-B8B7-E8D17688BCF4}" type="presParOf" srcId="{759BAF8D-EF20-4C21-BD60-8AE3EBB4B9E6}" destId="{FD9F7437-88E7-45EA-821C-7405F4725ACB}" srcOrd="2" destOrd="0" presId="urn:microsoft.com/office/officeart/2005/8/layout/process5"/>
    <dgm:cxn modelId="{FADD77EC-0ACA-4B06-9A5C-6DC2735FA084}" type="presParOf" srcId="{759BAF8D-EF20-4C21-BD60-8AE3EBB4B9E6}" destId="{495EAA12-09CA-402F-969C-2F5BFE4FD69C}" srcOrd="3" destOrd="0" presId="urn:microsoft.com/office/officeart/2005/8/layout/process5"/>
    <dgm:cxn modelId="{F328975E-1CBC-48EB-B936-BB3214DC10FE}" type="presParOf" srcId="{495EAA12-09CA-402F-969C-2F5BFE4FD69C}" destId="{EF5464C4-9439-4F7D-97A0-39764C7F2FF8}" srcOrd="0" destOrd="0" presId="urn:microsoft.com/office/officeart/2005/8/layout/process5"/>
    <dgm:cxn modelId="{38250B9F-B942-4B95-BBF0-4F29A2D6D7E8}" type="presParOf" srcId="{759BAF8D-EF20-4C21-BD60-8AE3EBB4B9E6}" destId="{677EB468-60B9-488D-86AF-629B492A5B16}" srcOrd="4" destOrd="0" presId="urn:microsoft.com/office/officeart/2005/8/layout/process5"/>
    <dgm:cxn modelId="{72B77828-31BD-41CF-84C8-84BB61DEC600}" type="presParOf" srcId="{759BAF8D-EF20-4C21-BD60-8AE3EBB4B9E6}" destId="{547EF37C-0C80-4FBB-9778-EC6426D06FCA}" srcOrd="5" destOrd="0" presId="urn:microsoft.com/office/officeart/2005/8/layout/process5"/>
    <dgm:cxn modelId="{835801F8-83A8-4883-BD4D-956B448BAB4A}" type="presParOf" srcId="{547EF37C-0C80-4FBB-9778-EC6426D06FCA}" destId="{BCB0793C-125E-4D48-84BC-42F16B3307E2}" srcOrd="0" destOrd="0" presId="urn:microsoft.com/office/officeart/2005/8/layout/process5"/>
    <dgm:cxn modelId="{108BF092-D110-469C-82D4-966816D58DBE}" type="presParOf" srcId="{759BAF8D-EF20-4C21-BD60-8AE3EBB4B9E6}" destId="{905DE14B-D90B-4818-A9E2-E68FE987FA31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51675-1A79-4C39-B954-B8C4BEE56649}">
      <dsp:nvSpPr>
        <dsp:cNvPr id="0" name=""/>
        <dsp:cNvSpPr/>
      </dsp:nvSpPr>
      <dsp:spPr>
        <a:xfrm>
          <a:off x="3801" y="1683"/>
          <a:ext cx="3812778" cy="2066266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1. Код ориентирован на работу от момента загрузки приложения до окончания сеанса</a:t>
          </a:r>
          <a:endParaRPr lang="ru-RU" sz="2000" kern="1200" dirty="0"/>
        </a:p>
      </dsp:txBody>
      <dsp:txXfrm>
        <a:off x="104668" y="102550"/>
        <a:ext cx="3611044" cy="1864532"/>
      </dsp:txXfrm>
    </dsp:sp>
    <dsp:sp modelId="{52E004C6-AB6D-4BBE-BABD-40A12B13C3E2}">
      <dsp:nvSpPr>
        <dsp:cNvPr id="0" name=""/>
        <dsp:cNvSpPr/>
      </dsp:nvSpPr>
      <dsp:spPr>
        <a:xfrm>
          <a:off x="5197329" y="1683"/>
          <a:ext cx="3812778" cy="2066266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2. Код не прерывает и не замедляет работу пользователя и не приводит к напрасному расходованию памяти</a:t>
          </a:r>
          <a:endParaRPr lang="ru-RU" sz="2000" kern="1200"/>
        </a:p>
      </dsp:txBody>
      <dsp:txXfrm>
        <a:off x="5298196" y="102550"/>
        <a:ext cx="3611044" cy="1864532"/>
      </dsp:txXfrm>
    </dsp:sp>
    <dsp:sp modelId="{7F57452F-B8FF-4545-9E42-843F4B0341EF}">
      <dsp:nvSpPr>
        <dsp:cNvPr id="0" name=""/>
        <dsp:cNvSpPr/>
      </dsp:nvSpPr>
      <dsp:spPr>
        <a:xfrm>
          <a:off x="2520428" y="2412327"/>
          <a:ext cx="4464341" cy="2066266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3. В процессе работы над кодом необходимо обеспечить выделение подзадач, учитывать дальнейшую поддержку</a:t>
          </a:r>
          <a:endParaRPr lang="ru-RU" sz="2000" kern="1200" dirty="0"/>
        </a:p>
      </dsp:txBody>
      <dsp:txXfrm>
        <a:off x="2621295" y="2513194"/>
        <a:ext cx="4262607" cy="1864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8E602-0908-4905-B4D7-2367FB4FAC5D}">
      <dsp:nvSpPr>
        <dsp:cNvPr id="0" name=""/>
        <dsp:cNvSpPr/>
      </dsp:nvSpPr>
      <dsp:spPr>
        <a:xfrm>
          <a:off x="649506" y="956"/>
          <a:ext cx="3329174" cy="1997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Создание экземпляра объекта </a:t>
          </a:r>
          <a:r>
            <a:rPr lang="en-US" sz="2400" kern="1200" dirty="0" err="1" smtClean="0"/>
            <a:t>XMLHTTPRequest</a:t>
          </a:r>
          <a:endParaRPr lang="ru-RU" sz="2400" kern="1200" dirty="0"/>
        </a:p>
      </dsp:txBody>
      <dsp:txXfrm>
        <a:off x="708011" y="59461"/>
        <a:ext cx="3212164" cy="1880494"/>
      </dsp:txXfrm>
    </dsp:sp>
    <dsp:sp modelId="{BEF1FBA0-FEBB-4A29-82AF-99B95B8595E7}">
      <dsp:nvSpPr>
        <dsp:cNvPr id="0" name=""/>
        <dsp:cNvSpPr/>
      </dsp:nvSpPr>
      <dsp:spPr>
        <a:xfrm>
          <a:off x="4271648" y="586891"/>
          <a:ext cx="705785" cy="825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700" kern="1200"/>
        </a:p>
      </dsp:txBody>
      <dsp:txXfrm>
        <a:off x="4271648" y="752018"/>
        <a:ext cx="494050" cy="495381"/>
      </dsp:txXfrm>
    </dsp:sp>
    <dsp:sp modelId="{FD9F7437-88E7-45EA-821C-7405F4725ACB}">
      <dsp:nvSpPr>
        <dsp:cNvPr id="0" name=""/>
        <dsp:cNvSpPr/>
      </dsp:nvSpPr>
      <dsp:spPr>
        <a:xfrm>
          <a:off x="5310350" y="956"/>
          <a:ext cx="3329174" cy="1997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Отправка запроса на сервер с помощью методов </a:t>
          </a:r>
          <a:r>
            <a:rPr lang="en-US" sz="2400" kern="1200" dirty="0" smtClean="0"/>
            <a:t>open </a:t>
          </a:r>
          <a:r>
            <a:rPr lang="ru-RU" sz="2400" kern="1200" dirty="0" smtClean="0"/>
            <a:t>и </a:t>
          </a:r>
          <a:r>
            <a:rPr lang="en-US" sz="2400" kern="1200" dirty="0" smtClean="0"/>
            <a:t>send</a:t>
          </a:r>
          <a:endParaRPr lang="ru-RU" sz="2400" kern="1200" dirty="0"/>
        </a:p>
      </dsp:txBody>
      <dsp:txXfrm>
        <a:off x="5368855" y="59461"/>
        <a:ext cx="3212164" cy="1880494"/>
      </dsp:txXfrm>
    </dsp:sp>
    <dsp:sp modelId="{495EAA12-09CA-402F-969C-2F5BFE4FD69C}">
      <dsp:nvSpPr>
        <dsp:cNvPr id="0" name=""/>
        <dsp:cNvSpPr/>
      </dsp:nvSpPr>
      <dsp:spPr>
        <a:xfrm rot="5400000">
          <a:off x="6622045" y="2231503"/>
          <a:ext cx="705785" cy="825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700" kern="1200"/>
        </a:p>
      </dsp:txBody>
      <dsp:txXfrm rot="-5400000">
        <a:off x="6727248" y="2291428"/>
        <a:ext cx="495381" cy="494050"/>
      </dsp:txXfrm>
    </dsp:sp>
    <dsp:sp modelId="{677EB468-60B9-488D-86AF-629B492A5B16}">
      <dsp:nvSpPr>
        <dsp:cNvPr id="0" name=""/>
        <dsp:cNvSpPr/>
      </dsp:nvSpPr>
      <dsp:spPr>
        <a:xfrm>
          <a:off x="5310350" y="3330130"/>
          <a:ext cx="3329174" cy="1997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Принятие сервером запроса, обработка и отправление ответа запрашивающему</a:t>
          </a:r>
          <a:endParaRPr lang="ru-RU" sz="2400" kern="1200" dirty="0"/>
        </a:p>
      </dsp:txBody>
      <dsp:txXfrm>
        <a:off x="5368855" y="3388635"/>
        <a:ext cx="3212164" cy="1880494"/>
      </dsp:txXfrm>
    </dsp:sp>
    <dsp:sp modelId="{547EF37C-0C80-4FBB-9778-EC6426D06FCA}">
      <dsp:nvSpPr>
        <dsp:cNvPr id="0" name=""/>
        <dsp:cNvSpPr/>
      </dsp:nvSpPr>
      <dsp:spPr>
        <a:xfrm rot="10800000">
          <a:off x="4311598" y="3916065"/>
          <a:ext cx="705785" cy="825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700" kern="1200"/>
        </a:p>
      </dsp:txBody>
      <dsp:txXfrm rot="10800000">
        <a:off x="4523333" y="4081192"/>
        <a:ext cx="494050" cy="495381"/>
      </dsp:txXfrm>
    </dsp:sp>
    <dsp:sp modelId="{905DE14B-D90B-4818-A9E2-E68FE987FA31}">
      <dsp:nvSpPr>
        <dsp:cNvPr id="0" name=""/>
        <dsp:cNvSpPr/>
      </dsp:nvSpPr>
      <dsp:spPr>
        <a:xfrm>
          <a:off x="649506" y="3330130"/>
          <a:ext cx="3329174" cy="1997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Принятие и обработка ответа сервера с помощью </a:t>
          </a:r>
          <a:r>
            <a:rPr lang="en-US" sz="2400" kern="1200" dirty="0" err="1" smtClean="0"/>
            <a:t>onreadystatechange</a:t>
          </a:r>
          <a:endParaRPr lang="ru-RU" sz="2400" kern="1200" dirty="0"/>
        </a:p>
      </dsp:txBody>
      <dsp:txXfrm>
        <a:off x="708011" y="3388635"/>
        <a:ext cx="3212164" cy="1880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766F80-19E6-4D67-B081-301C031A811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451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3525" cy="400685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4281480" y="10155240"/>
            <a:ext cx="327348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523CD0D-271B-4C27-B658-A6DF141BDFC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5"/>
          <p:cNvPicPr/>
          <p:nvPr/>
        </p:nvPicPr>
        <p:blipFill>
          <a:blip r:embed="rId14"/>
          <a:stretch/>
        </p:blipFill>
        <p:spPr>
          <a:xfrm>
            <a:off x="0" y="5806440"/>
            <a:ext cx="10076400" cy="17510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3520" cy="9385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3520" cy="9385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3520" cy="9385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3520" cy="9385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3520" cy="9385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6620400"/>
            <a:ext cx="10073520" cy="9385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3520" cy="9385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6620400"/>
            <a:ext cx="10073520" cy="9385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341080"/>
            <a:ext cx="906840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6699"/>
                </a:solidFill>
                <a:latin typeface="Arial"/>
                <a:ea typeface="DejaVu Sans"/>
              </a:rPr>
              <a:t>AJAX </a:t>
            </a:r>
            <a:r>
              <a:rPr lang="en-US" sz="2800" b="0" strike="noStrike" spc="-1" dirty="0">
                <a:solidFill>
                  <a:srgbClr val="006699"/>
                </a:solidFill>
                <a:latin typeface="Arial"/>
                <a:ea typeface="DejaVu Sans"/>
              </a:rPr>
              <a:t>in Salesforce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35240" y="7068240"/>
            <a:ext cx="9068400" cy="28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AJAX - Asynchronous JavaScript and XML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8046720" y="5906520"/>
            <a:ext cx="1825560" cy="1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287640" y="251280"/>
            <a:ext cx="741348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Четыре основных принципа Ajax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2468880" y="914400"/>
            <a:ext cx="4111920" cy="37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4. Кодирование требует порядка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257292805"/>
              </p:ext>
            </p:extLst>
          </p:nvPr>
        </p:nvGraphicFramePr>
        <p:xfrm>
          <a:off x="264512" y="1459799"/>
          <a:ext cx="9505199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1" u="sng" strike="noStrike" spc="-1" dirty="0" err="1">
                <a:solidFill>
                  <a:srgbClr val="FFFFFF"/>
                </a:solidFill>
                <a:uFillTx/>
                <a:latin typeface="Arial"/>
                <a:ea typeface="DejaVu Sans"/>
              </a:rPr>
              <a:t>Основные</a:t>
            </a:r>
            <a:r>
              <a:rPr lang="en-US" sz="20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r>
            <a:r>
              <a:rPr lang="en-US" sz="2000" b="1" u="sng" strike="noStrike" spc="-1" dirty="0" err="1">
                <a:solidFill>
                  <a:srgbClr val="FFFFFF"/>
                </a:solidFill>
                <a:uFillTx/>
                <a:latin typeface="Arial"/>
                <a:ea typeface="DejaVu Sans"/>
              </a:rPr>
              <a:t>элементы</a:t>
            </a:r>
            <a:r>
              <a:rPr lang="en-US" sz="20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 Ajax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408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027" name="Picture 3" descr="C:\Users\Админ\Downloads\java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7" y="972882"/>
            <a:ext cx="4613265" cy="276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Админ\Downloads\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076" y="972881"/>
            <a:ext cx="4656604" cy="276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Админ\Downloads\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7" y="3851845"/>
            <a:ext cx="4607507" cy="27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Админ\Downloads\aja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73" y="3851845"/>
            <a:ext cx="4582607" cy="270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62010412"/>
              </p:ext>
            </p:extLst>
          </p:nvPr>
        </p:nvGraphicFramePr>
        <p:xfrm>
          <a:off x="431800" y="1115541"/>
          <a:ext cx="928903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stomShape 1"/>
          <p:cNvSpPr/>
          <p:nvPr/>
        </p:nvSpPr>
        <p:spPr>
          <a:xfrm>
            <a:off x="506112" y="265197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2000" b="1" u="sng" spc="-1" dirty="0">
                <a:solidFill>
                  <a:srgbClr val="FFFFFF"/>
                </a:solidFill>
              </a:rPr>
              <a:t>Этапы выполнения </a:t>
            </a:r>
            <a:r>
              <a:rPr lang="en-US" sz="2000" b="1" u="sng" spc="-1" dirty="0">
                <a:solidFill>
                  <a:srgbClr val="FFFFFF"/>
                </a:solidFill>
              </a:rPr>
              <a:t>AJAX </a:t>
            </a:r>
            <a:r>
              <a:rPr lang="ru-RU" sz="2000" b="1" u="sng" spc="-1" dirty="0" smtClean="0">
                <a:solidFill>
                  <a:srgbClr val="FFFFFF"/>
                </a:solidFill>
              </a:rPr>
              <a:t>запроса</a:t>
            </a:r>
            <a:endParaRPr lang="ru-RU" sz="2000" b="1" u="sng" spc="-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Прямая соединительная линия 36"/>
          <p:cNvCxnSpPr/>
          <p:nvPr/>
        </p:nvCxnSpPr>
        <p:spPr>
          <a:xfrm>
            <a:off x="2517432" y="1835621"/>
            <a:ext cx="2600" cy="3744416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кругленный прямоугольник 1"/>
          <p:cNvSpPr/>
          <p:nvPr/>
        </p:nvSpPr>
        <p:spPr>
          <a:xfrm>
            <a:off x="1655936" y="1259557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Контент документа</a:t>
            </a:r>
            <a:endParaRPr lang="ru-RU" sz="20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888184" y="1259557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Функция вызова</a:t>
            </a:r>
            <a:endParaRPr lang="ru-RU" sz="20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48424" y="1259557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Функция обратного вызова</a:t>
            </a:r>
            <a:endParaRPr lang="ru-RU" sz="2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136656" y="1259557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Сервер</a:t>
            </a:r>
            <a:endParaRPr lang="ru-RU" sz="20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587509" y="2951745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Пользователь</a:t>
            </a:r>
            <a:endParaRPr lang="ru-RU" sz="2000" dirty="0"/>
          </a:p>
        </p:txBody>
      </p:sp>
      <p:sp>
        <p:nvSpPr>
          <p:cNvPr id="7" name="Улыбающееся лицо 6"/>
          <p:cNvSpPr/>
          <p:nvPr/>
        </p:nvSpPr>
        <p:spPr>
          <a:xfrm>
            <a:off x="642225" y="2843733"/>
            <a:ext cx="576064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>
            <a:stCxn id="3" idx="2"/>
          </p:cNvCxnSpPr>
          <p:nvPr/>
        </p:nvCxnSpPr>
        <p:spPr>
          <a:xfrm>
            <a:off x="4752280" y="1835621"/>
            <a:ext cx="0" cy="3744416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25364" y="254640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Инициация запроса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752280" y="3131765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5400352" y="3131765"/>
            <a:ext cx="0" cy="4390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1079872" y="3570862"/>
            <a:ext cx="43204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30796" y="3210822"/>
            <a:ext cx="287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Быстрая разблокировка интерфейса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1367904" y="2915741"/>
            <a:ext cx="3384376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804508" y="2123653"/>
            <a:ext cx="0" cy="3384376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9000752" y="1835621"/>
            <a:ext cx="0" cy="3672408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4752280" y="3995861"/>
            <a:ext cx="4248472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24288" y="362205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ru-RU" dirty="0" smtClean="0"/>
              <a:t>запрос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6804508" y="4499917"/>
            <a:ext cx="21962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28544" y="41038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ru-RU" dirty="0" smtClean="0"/>
              <a:t>ответ</a:t>
            </a:r>
            <a:endParaRPr lang="ru-RU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2484028" y="5003973"/>
            <a:ext cx="43204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21018" y="4619325"/>
            <a:ext cx="38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Обновление контента документа</a:t>
            </a:r>
            <a:endParaRPr lang="ru-RU" dirty="0"/>
          </a:p>
        </p:txBody>
      </p:sp>
      <p:sp>
        <p:nvSpPr>
          <p:cNvPr id="53" name="CustomShape 1"/>
          <p:cNvSpPr/>
          <p:nvPr/>
        </p:nvSpPr>
        <p:spPr>
          <a:xfrm>
            <a:off x="506112" y="265197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2000" b="1" u="sng" spc="-1" dirty="0">
                <a:solidFill>
                  <a:srgbClr val="FFFFFF"/>
                </a:solidFill>
              </a:rPr>
              <a:t>Этапы выполнения </a:t>
            </a:r>
            <a:r>
              <a:rPr lang="en-US" sz="2000" b="1" u="sng" spc="-1" dirty="0">
                <a:solidFill>
                  <a:srgbClr val="FFFFFF"/>
                </a:solidFill>
              </a:rPr>
              <a:t>AJAX </a:t>
            </a:r>
            <a:r>
              <a:rPr lang="ru-RU" sz="2000" b="1" u="sng" spc="-1" dirty="0" smtClean="0">
                <a:solidFill>
                  <a:srgbClr val="FFFFFF"/>
                </a:solidFill>
              </a:rPr>
              <a:t>запроса</a:t>
            </a:r>
            <a:endParaRPr lang="ru-RU" sz="2000" b="1" u="sng" spc="-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4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2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Описание XMLHttpRequest</a:t>
            </a:r>
            <a:endParaRPr lang="en-US" sz="2200" b="0" strike="noStrike" spc="-1" dirty="0">
              <a:latin typeface="Arial"/>
            </a:endParaRPr>
          </a:p>
        </p:txBody>
      </p:sp>
      <p:graphicFrame>
        <p:nvGraphicFramePr>
          <p:cNvPr id="6" name="Table 1"/>
          <p:cNvGraphicFramePr/>
          <p:nvPr>
            <p:extLst>
              <p:ext uri="{D42A27DB-BD31-4B8C-83A1-F6EECF244321}">
                <p14:modId xmlns:p14="http://schemas.microsoft.com/office/powerpoint/2010/main" val="1632954600"/>
              </p:ext>
            </p:extLst>
          </p:nvPr>
        </p:nvGraphicFramePr>
        <p:xfrm>
          <a:off x="300960" y="1331565"/>
          <a:ext cx="9326880" cy="4663440"/>
        </p:xfrm>
        <a:graphic>
          <a:graphicData uri="http://schemas.openxmlformats.org/drawingml/2006/table">
            <a:tbl>
              <a:tblPr/>
              <a:tblGrid>
                <a:gridCol w="2219072"/>
                <a:gridCol w="7107808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XMLHttpRequest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()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Создает новый объект</a:t>
                      </a:r>
                      <a:r>
                        <a:rPr lang="en-US" sz="15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XMLHttpRequest</a:t>
                      </a:r>
                      <a:endParaRPr lang="ru-RU" sz="1500" b="0" strike="noStrike" spc="-1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open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(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method</a:t>
                      </a:r>
                      <a:r>
                        <a:rPr lang="en-US" sz="1800" b="0" strike="noStrike" spc="-1" dirty="0">
                          <a:latin typeface="Arial"/>
                        </a:rPr>
                        <a:t>, </a:t>
                      </a:r>
                      <a:endParaRPr lang="ru-RU" sz="18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latin typeface="Arial"/>
                        </a:rPr>
                        <a:t>url</a:t>
                      </a:r>
                      <a:r>
                        <a:rPr lang="en-US" sz="1800" b="0" strike="noStrike" spc="-1" dirty="0">
                          <a:latin typeface="Arial"/>
                        </a:rPr>
                        <a:t>, </a:t>
                      </a:r>
                      <a:endParaRPr lang="ru-RU" sz="18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optional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boolean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 smtClean="0">
                          <a:latin typeface="Arial"/>
                        </a:rPr>
                        <a:t>async</a:t>
                      </a:r>
                      <a:r>
                        <a:rPr lang="en-US" sz="1800" b="0" strike="noStrike" spc="-1" dirty="0">
                          <a:latin typeface="Arial"/>
                        </a:rPr>
                        <a:t>, </a:t>
                      </a:r>
                      <a:endParaRPr lang="ru-RU" sz="18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optional </a:t>
                      </a:r>
                      <a:r>
                        <a:rPr lang="en-US" sz="1800" b="0" strike="noStrike" spc="-1" dirty="0">
                          <a:latin typeface="Arial"/>
                        </a:rPr>
                        <a:t>user, </a:t>
                      </a:r>
                      <a:endParaRPr lang="en-US" sz="18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optional </a:t>
                      </a:r>
                      <a:r>
                        <a:rPr lang="en-US" sz="1800" b="0" strike="noStrike" spc="-1" dirty="0">
                          <a:latin typeface="Arial"/>
                        </a:rPr>
                        <a:t>password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инициализирует запрос и определяет его</a:t>
                      </a:r>
                      <a:r>
                        <a:rPr lang="ru-RU" sz="1500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параметры</a:t>
                      </a:r>
                      <a:endParaRPr lang="ru-RU" sz="15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5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method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Используемый метод HTTP-запроса, такой как «GET», «POST», «PUT», «DELETE» и 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т.д.</a:t>
                      </a:r>
                    </a:p>
                    <a:p>
                      <a:endParaRPr lang="en-US" sz="15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Строка, представляющая URL-адрес для отправки запроса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endParaRPr lang="en-US" sz="15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5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async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Указывает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выполнять операцию асинхронно или нет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endParaRPr lang="en-US" sz="15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500" b="1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Имя 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пользователя для использования в целях аутентификации; по умолчанию имеет значение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endParaRPr lang="en-US" sz="15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5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Пароль 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для использования в целях аутентификации; по умолчанию имеет значение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send(body</a:t>
                      </a:r>
                      <a:r>
                        <a:rPr lang="en-US" sz="1800" b="0" strike="noStrike" spc="-1" dirty="0">
                          <a:latin typeface="Arial"/>
                        </a:rPr>
                        <a:t>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Отправляет запрос на сервер.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</a:t>
                      </a: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() принимает необязательный параметр</a:t>
                      </a:r>
                      <a:r>
                        <a:rPr lang="ru-RU" sz="1500" b="0" strike="noStrike" spc="-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тело запроса; </a:t>
                      </a:r>
                      <a:endParaRPr lang="en-US" sz="1500" b="0" strike="noStrike" spc="-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это в основном используется для запросов, таких как PUT</a:t>
                      </a:r>
                      <a:r>
                        <a:rPr lang="en-US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500" b="0" strike="noStrike" spc="-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POST</a:t>
                      </a: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n-US" sz="1500" b="0" strike="noStrike" spc="-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Если метод запроса - GET или HEAD, параметр </a:t>
                      </a:r>
                      <a:r>
                        <a:rPr lang="ru-RU" sz="1500" b="0" strike="noStrike" spc="-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</a:t>
                      </a: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игнорируется, а тело запроса имеет значение </a:t>
                      </a:r>
                      <a:r>
                        <a:rPr lang="ru-RU" sz="1500" b="0" strike="noStrike" spc="-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500" b="0" strike="noStrike" spc="-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ustomShape 3"/>
          <p:cNvSpPr/>
          <p:nvPr/>
        </p:nvSpPr>
        <p:spPr>
          <a:xfrm>
            <a:off x="2304008" y="951237"/>
            <a:ext cx="45698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</a:rPr>
              <a:t>Методы</a:t>
            </a:r>
            <a:r>
              <a:rPr lang="ru-RU" spc="-1" dirty="0">
                <a:solidFill>
                  <a:srgbClr val="000000"/>
                </a:solidFill>
              </a:rPr>
              <a:t> </a:t>
            </a:r>
            <a:r>
              <a:rPr lang="en-US" spc="-1" dirty="0">
                <a:solidFill>
                  <a:srgbClr val="000000"/>
                </a:solidFill>
              </a:rPr>
              <a:t>XMLHttpRequest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2186712945"/>
              </p:ext>
            </p:extLst>
          </p:nvPr>
        </p:nvGraphicFramePr>
        <p:xfrm>
          <a:off x="215776" y="1475581"/>
          <a:ext cx="9649072" cy="3769608"/>
        </p:xfrm>
        <a:graphic>
          <a:graphicData uri="http://schemas.openxmlformats.org/drawingml/2006/table">
            <a:tbl>
              <a:tblPr/>
              <a:tblGrid>
                <a:gridCol w="3168352"/>
                <a:gridCol w="6480720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abort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()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Arial"/>
                        </a:rPr>
                        <a:t>П</a:t>
                      </a:r>
                      <a:r>
                        <a:rPr lang="en-US" sz="1500" b="0" strike="noStrike" spc="-1" dirty="0" err="1" smtClean="0">
                          <a:latin typeface="Arial"/>
                        </a:rPr>
                        <a:t>рерывает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уже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отправленный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 smtClean="0">
                          <a:latin typeface="Arial"/>
                        </a:rPr>
                        <a:t>запрос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getAllResponseHeaders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()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Возвращает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все заголовки ответа, разделенные переводом строки, в виде строки или возвращает </a:t>
                      </a:r>
                      <a:r>
                        <a:rPr lang="en-US" sz="1500" b="0" strike="noStrike" spc="-1" dirty="0" smtClean="0">
                          <a:latin typeface="+mn-lt"/>
                        </a:rPr>
                        <a:t>null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, если ответ не был получен. Если произошла ошибка сети, возвращается пустая строка.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8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latin typeface="Arial"/>
                        </a:rPr>
                        <a:t>getResponseHeader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(header)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Возвращает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строку, содержащую текст значения конкретного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заголовка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overrideMimeType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(</a:t>
                      </a:r>
                      <a:endParaRPr lang="ru-RU" sz="18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latin typeface="Arial"/>
                        </a:rPr>
                        <a:t>mimeType</a:t>
                      </a:r>
                      <a:r>
                        <a:rPr lang="en-US" sz="1800" b="0" strike="noStrike" spc="-1" dirty="0">
                          <a:latin typeface="Arial"/>
                        </a:rPr>
                        <a:t>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указывает тип MIME, для использования при интерпретации данных, передаваемых в запросе. Это может быть использовано, например, для принудительной обработки и анализа потока как «</a:t>
                      </a:r>
                      <a:r>
                        <a:rPr lang="ru-RU" sz="15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ru-RU" sz="15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xml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». 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latin typeface="Arial"/>
                        </a:rPr>
                        <a:t>setRequestHeader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(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header</a:t>
                      </a:r>
                      <a:r>
                        <a:rPr lang="en-US" sz="1800" b="0" strike="noStrike" spc="-1" dirty="0">
                          <a:latin typeface="Arial"/>
                        </a:rPr>
                        <a:t>, 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value</a:t>
                      </a:r>
                      <a:r>
                        <a:rPr lang="en-US" sz="1800" b="0" strike="noStrike" spc="-1" dirty="0">
                          <a:latin typeface="Arial"/>
                        </a:rPr>
                        <a:t>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значение заголовка HTTP-запроса. </a:t>
                      </a:r>
                      <a:endParaRPr lang="ru-RU" sz="1500" b="0" strike="noStrike" spc="-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1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</a:t>
                      </a:r>
                      <a:r>
                        <a:rPr lang="ru-RU" sz="1500" b="1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соображениям безопасности некоторые заголовки могут контролироваться только пользовательским </a:t>
                      </a:r>
                      <a:r>
                        <a:rPr lang="ru-RU" sz="1500" b="1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агентом</a:t>
                      </a: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ru-RU" sz="1500" b="0" strike="noStrike" spc="-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Эти заголовки включают в себя имена запрещенных заголовков и имена заголовков запрещенных ответов.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" name="CustomShape 3"/>
          <p:cNvSpPr/>
          <p:nvPr/>
        </p:nvSpPr>
        <p:spPr>
          <a:xfrm>
            <a:off x="2520032" y="1005840"/>
            <a:ext cx="45698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Методы</a:t>
            </a: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XMLHttpRequest</a:t>
            </a:r>
            <a:endParaRPr lang="en-US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2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Описание XMLHttpRequest</a:t>
            </a: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77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2"/>
          <p:cNvSpPr/>
          <p:nvPr/>
        </p:nvSpPr>
        <p:spPr>
          <a:xfrm>
            <a:off x="1583928" y="935640"/>
            <a:ext cx="676440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П</a:t>
            </a:r>
            <a:r>
              <a:rPr lang="ru-RU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араметры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dirty="0" smtClean="0">
                <a:solidFill>
                  <a:srgbClr val="000000"/>
                </a:solidFill>
              </a:rPr>
              <a:t>XMLHttpRequest</a:t>
            </a:r>
            <a:endParaRPr lang="en-US" spc="-1" dirty="0">
              <a:solidFill>
                <a:srgbClr val="000000"/>
              </a:solidFill>
            </a:endParaRPr>
          </a:p>
        </p:txBody>
      </p:sp>
      <p:graphicFrame>
        <p:nvGraphicFramePr>
          <p:cNvPr id="426" name="Table 3"/>
          <p:cNvGraphicFramePr/>
          <p:nvPr>
            <p:extLst>
              <p:ext uri="{D42A27DB-BD31-4B8C-83A1-F6EECF244321}">
                <p14:modId xmlns:p14="http://schemas.microsoft.com/office/powerpoint/2010/main" val="2174499037"/>
              </p:ext>
            </p:extLst>
          </p:nvPr>
        </p:nvGraphicFramePr>
        <p:xfrm>
          <a:off x="285672" y="1314405"/>
          <a:ext cx="9505056" cy="4625672"/>
        </p:xfrm>
        <a:graphic>
          <a:graphicData uri="http://schemas.openxmlformats.org/drawingml/2006/table">
            <a:tbl>
              <a:tblPr/>
              <a:tblGrid>
                <a:gridCol w="2450384"/>
                <a:gridCol w="7054672"/>
              </a:tblGrid>
              <a:tr h="57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latin typeface="Arial"/>
                        </a:rPr>
                        <a:t>onreadystatechange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 dirty="0">
                          <a:latin typeface="Arial"/>
                        </a:rPr>
                        <a:t>Callback - </a:t>
                      </a:r>
                      <a:r>
                        <a:rPr lang="en-US" sz="1500" b="1" strike="noStrike" spc="-1" dirty="0" err="1">
                          <a:latin typeface="Arial"/>
                        </a:rPr>
                        <a:t>функция</a:t>
                      </a:r>
                      <a:r>
                        <a:rPr lang="en-US" sz="1500" b="0" strike="noStrike" spc="-1" dirty="0">
                          <a:latin typeface="Arial"/>
                        </a:rPr>
                        <a:t>, которая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вызывается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всякий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раз</a:t>
                      </a:r>
                      <a:r>
                        <a:rPr lang="en-US" sz="1500" b="0" strike="noStrike" spc="-1" dirty="0">
                          <a:latin typeface="Arial"/>
                        </a:rPr>
                        <a:t>,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когда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поле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readyState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меняет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свое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значение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. Callback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выполняется</a:t>
                      </a:r>
                      <a:r>
                        <a:rPr lang="en-US" sz="1500" b="0" strike="noStrike" spc="-1" dirty="0">
                          <a:latin typeface="Arial"/>
                        </a:rPr>
                        <a:t> в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потоке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работы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приложения</a:t>
                      </a:r>
                      <a:r>
                        <a:rPr lang="en-US" sz="1500" b="0" strike="noStrike" spc="-1" dirty="0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167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readyState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0: запрос не инициализирован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1: соединение с сервером установлено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2: запрос получен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3: обработка запроса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4: запрос завершен и ответ готов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response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 err="1">
                          <a:latin typeface="Arial"/>
                        </a:rPr>
                        <a:t>Тело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сущности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запроса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.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71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responseText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 err="1">
                          <a:latin typeface="Arial"/>
                        </a:rPr>
                        <a:t>Ответ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на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запрос</a:t>
                      </a:r>
                      <a:r>
                        <a:rPr lang="en-US" sz="1500" b="0" strike="noStrike" spc="-1" dirty="0">
                          <a:latin typeface="Arial"/>
                        </a:rPr>
                        <a:t> в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виде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строки</a:t>
                      </a:r>
                      <a:r>
                        <a:rPr lang="en-US" sz="1500" b="0" strike="noStrike" spc="-1" dirty="0">
                          <a:latin typeface="Arial"/>
                        </a:rPr>
                        <a:t> или null в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случае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если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запрос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не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 smtClean="0">
                          <a:latin typeface="Arial"/>
                        </a:rPr>
                        <a:t>успешен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13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responseType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Arial"/>
                        </a:rPr>
                        <a:t>Т</a:t>
                      </a:r>
                      <a:r>
                        <a:rPr lang="en-US" sz="1500" b="0" strike="noStrike" spc="-1" dirty="0" err="1" smtClean="0">
                          <a:latin typeface="Arial"/>
                        </a:rPr>
                        <a:t>ип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ответа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.</a:t>
                      </a:r>
                      <a:r>
                        <a:rPr lang="ru-RU" sz="1500" b="0" strike="noStrike" spc="-1" dirty="0" smtClean="0">
                          <a:latin typeface="Arial"/>
                        </a:rPr>
                        <a:t> </a:t>
                      </a:r>
                      <a:r>
                        <a:rPr lang="en-US" sz="1500" b="1" strike="noStrike" spc="-1" dirty="0" smtClean="0">
                          <a:latin typeface="Arial"/>
                        </a:rPr>
                        <a:t>"" </a:t>
                      </a:r>
                      <a:r>
                        <a:rPr lang="en-US" sz="1500" b="1" strike="noStrike" spc="-1" dirty="0">
                          <a:latin typeface="Arial"/>
                        </a:rPr>
                        <a:t>(</a:t>
                      </a:r>
                      <a:r>
                        <a:rPr lang="en-US" sz="1500" b="1" strike="noStrike" spc="-1" dirty="0" err="1">
                          <a:latin typeface="Arial"/>
                        </a:rPr>
                        <a:t>пустая</a:t>
                      </a:r>
                      <a:r>
                        <a:rPr lang="en-US" sz="1500" b="1" strike="noStrike" spc="-1" dirty="0">
                          <a:latin typeface="Arial"/>
                        </a:rPr>
                        <a:t> </a:t>
                      </a:r>
                      <a:r>
                        <a:rPr lang="en-US" sz="1500" b="1" strike="noStrike" spc="-1" dirty="0" err="1" smtClean="0">
                          <a:latin typeface="Arial"/>
                        </a:rPr>
                        <a:t>строка</a:t>
                      </a:r>
                      <a:r>
                        <a:rPr lang="en-US" sz="1500" b="1" strike="noStrike" spc="-1" dirty="0" smtClean="0">
                          <a:latin typeface="Arial"/>
                        </a:rPr>
                        <a:t>)</a:t>
                      </a:r>
                      <a:r>
                        <a:rPr lang="ru-RU" sz="1500" b="1" strike="noStrike" spc="-1" dirty="0" smtClean="0">
                          <a:latin typeface="Arial"/>
                        </a:rPr>
                        <a:t>,</a:t>
                      </a:r>
                      <a:r>
                        <a:rPr lang="ru-RU" sz="1500" b="1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500" b="1" strike="noStrike" spc="-1" dirty="0" err="1" smtClean="0">
                          <a:latin typeface="Arial"/>
                        </a:rPr>
                        <a:t>arraybuffer</a:t>
                      </a:r>
                      <a:r>
                        <a:rPr lang="ru-RU" sz="1500" b="0" strike="noStrike" spc="-1" dirty="0" smtClean="0">
                          <a:latin typeface="Arial"/>
                        </a:rPr>
                        <a:t>, </a:t>
                      </a:r>
                      <a:r>
                        <a:rPr lang="en-US" sz="1500" b="1" strike="noStrike" spc="-1" dirty="0" smtClean="0">
                          <a:latin typeface="Arial"/>
                        </a:rPr>
                        <a:t>blob</a:t>
                      </a:r>
                      <a:r>
                        <a:rPr lang="ru-RU" sz="1500" b="0" strike="noStrike" spc="-1" dirty="0" smtClean="0">
                          <a:latin typeface="Arial"/>
                        </a:rPr>
                        <a:t>, </a:t>
                      </a:r>
                      <a:r>
                        <a:rPr lang="en-US" sz="1500" b="1" strike="noStrike" spc="-1" dirty="0" smtClean="0">
                          <a:latin typeface="Arial"/>
                        </a:rPr>
                        <a:t>document</a:t>
                      </a:r>
                      <a:r>
                        <a:rPr lang="ru-RU" sz="1500" b="0" strike="noStrike" spc="-1" dirty="0" smtClean="0">
                          <a:latin typeface="Arial"/>
                        </a:rPr>
                        <a:t>, </a:t>
                      </a:r>
                      <a:r>
                        <a:rPr lang="en-US" sz="1500" b="1" strike="noStrike" spc="-1" dirty="0" err="1" smtClean="0">
                          <a:latin typeface="Arial"/>
                        </a:rPr>
                        <a:t>json</a:t>
                      </a:r>
                      <a:r>
                        <a:rPr lang="ru-RU" sz="1500" b="0" strike="noStrike" spc="-1" dirty="0" smtClean="0">
                          <a:latin typeface="Arial"/>
                        </a:rPr>
                        <a:t>, </a:t>
                      </a:r>
                      <a:r>
                        <a:rPr lang="en-US" sz="1500" b="1" strike="noStrike" spc="-1" dirty="0" smtClean="0">
                          <a:latin typeface="Arial"/>
                        </a:rPr>
                        <a:t>text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responseXML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 err="1">
                          <a:latin typeface="Arial"/>
                        </a:rPr>
                        <a:t>Ответ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является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объектом</a:t>
                      </a:r>
                      <a:r>
                        <a:rPr lang="en-US" sz="1500" b="0" strike="noStrike" spc="-1" dirty="0">
                          <a:latin typeface="Arial"/>
                        </a:rPr>
                        <a:t> DOM Document,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или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null. </a:t>
                      </a:r>
                      <a:r>
                        <a:rPr lang="en-US" sz="1500" b="0" strike="noStrike" spc="-1" dirty="0" err="1" smtClean="0">
                          <a:latin typeface="Arial"/>
                        </a:rPr>
                        <a:t>Когда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значение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responseType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равно</a:t>
                      </a:r>
                      <a:r>
                        <a:rPr lang="en-US" sz="1500" b="0" strike="noStrike" spc="-1" dirty="0">
                          <a:latin typeface="Arial"/>
                        </a:rPr>
                        <a:t> "document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",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ответ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парсится</a:t>
                      </a:r>
                      <a:r>
                        <a:rPr lang="en-US" sz="1500" b="0" strike="noStrike" spc="-1" dirty="0">
                          <a:latin typeface="Arial"/>
                        </a:rPr>
                        <a:t> как text/html stream.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status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 err="1">
                          <a:latin typeface="Arial"/>
                        </a:rPr>
                        <a:t>Статус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ответа</a:t>
                      </a:r>
                      <a:r>
                        <a:rPr lang="en-US" sz="1500" b="0" strike="noStrike" spc="-1" dirty="0">
                          <a:latin typeface="Arial"/>
                        </a:rPr>
                        <a:t> на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запрос</a:t>
                      </a:r>
                      <a:r>
                        <a:rPr lang="en-US" sz="1500" b="0" strike="noStrike" spc="-1" dirty="0">
                          <a:latin typeface="Arial"/>
                        </a:rPr>
                        <a:t>.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Равен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кодам</a:t>
                      </a:r>
                      <a:r>
                        <a:rPr lang="en-US" sz="1500" b="0" strike="noStrike" spc="-1" dirty="0">
                          <a:latin typeface="Arial"/>
                        </a:rPr>
                        <a:t> HTTP (200 -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успешно</a:t>
                      </a:r>
                      <a:r>
                        <a:rPr lang="en-US" sz="1500" b="0" strike="noStrike" spc="-1" dirty="0">
                          <a:latin typeface="Arial"/>
                        </a:rPr>
                        <a:t>, 404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не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 smtClean="0">
                          <a:latin typeface="Arial"/>
                        </a:rPr>
                        <a:t>найдено</a:t>
                      </a:r>
                      <a:r>
                        <a:rPr lang="ru-RU" sz="1500" b="0" strike="noStrike" spc="-1" baseline="0" dirty="0" smtClean="0">
                          <a:latin typeface="Arial"/>
                        </a:rPr>
                        <a:t> и т.д.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).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3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statusText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 err="1">
                          <a:latin typeface="Arial"/>
                        </a:rPr>
                        <a:t>Строка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статуса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ответа</a:t>
                      </a:r>
                      <a:r>
                        <a:rPr lang="en-US" sz="1500" b="0" strike="noStrike" spc="-1" dirty="0">
                          <a:latin typeface="Arial"/>
                        </a:rPr>
                        <a:t>. В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отличи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от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поля</a:t>
                      </a:r>
                      <a:r>
                        <a:rPr lang="en-US" sz="1500" b="0" strike="noStrike" spc="-1" dirty="0">
                          <a:latin typeface="Arial"/>
                        </a:rPr>
                        <a:t> status,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эта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строка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включает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в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себя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текст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- ("200 OK",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например</a:t>
                      </a:r>
                      <a:r>
                        <a:rPr lang="en-US" sz="1500" b="0" strike="noStrike" spc="-1" dirty="0">
                          <a:latin typeface="Arial"/>
                        </a:rPr>
                        <a:t>).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27" name="CustomShape 4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2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Описание XMLHttpRequest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" name="Table 1"/>
          <p:cNvGraphicFramePr/>
          <p:nvPr>
            <p:extLst>
              <p:ext uri="{D42A27DB-BD31-4B8C-83A1-F6EECF244321}">
                <p14:modId xmlns:p14="http://schemas.microsoft.com/office/powerpoint/2010/main" val="296176051"/>
              </p:ext>
            </p:extLst>
          </p:nvPr>
        </p:nvGraphicFramePr>
        <p:xfrm>
          <a:off x="376920" y="1305720"/>
          <a:ext cx="9271904" cy="2878560"/>
        </p:xfrm>
        <a:graphic>
          <a:graphicData uri="http://schemas.openxmlformats.org/drawingml/2006/table">
            <a:tbl>
              <a:tblPr/>
              <a:tblGrid>
                <a:gridCol w="1896958"/>
                <a:gridCol w="7374946"/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timeout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latin typeface="Arial"/>
                        </a:rPr>
                        <a:t>Время в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миллисекундах</a:t>
                      </a:r>
                      <a:r>
                        <a:rPr lang="en-US" sz="1500" b="0" strike="noStrike" spc="-1" dirty="0">
                          <a:latin typeface="Arial"/>
                        </a:rPr>
                        <a:t>,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после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которого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запрос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будет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отменен</a:t>
                      </a:r>
                      <a:r>
                        <a:rPr lang="en-US" sz="1500" b="0" strike="noStrike" spc="-1" dirty="0">
                          <a:latin typeface="Arial"/>
                        </a:rPr>
                        <a:t>.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Значение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0 (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по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умолчанию</a:t>
                      </a:r>
                      <a:r>
                        <a:rPr lang="en-US" sz="1500" b="0" strike="noStrike" spc="-1" dirty="0">
                          <a:latin typeface="Arial"/>
                        </a:rPr>
                        <a:t>)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значит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что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таймаута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не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 smtClean="0">
                          <a:latin typeface="Arial"/>
                        </a:rPr>
                        <a:t>будет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latin typeface="Arial"/>
                        </a:rPr>
                        <a:t>ontimeout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strike="noStrike" spc="-1" dirty="0" smtClean="0">
                          <a:latin typeface="+mn-lt"/>
                        </a:rPr>
                        <a:t>Callback – </a:t>
                      </a:r>
                      <a:r>
                        <a:rPr lang="en-US" sz="1500" b="1" strike="noStrike" spc="-1" dirty="0" err="1" smtClean="0">
                          <a:latin typeface="+mn-lt"/>
                        </a:rPr>
                        <a:t>функция</a:t>
                      </a:r>
                      <a:r>
                        <a:rPr lang="ru-RU" sz="1500" b="1" strike="noStrike" spc="-1" dirty="0" smtClean="0">
                          <a:latin typeface="+mn-lt"/>
                        </a:rPr>
                        <a:t>, </a:t>
                      </a:r>
                      <a:r>
                        <a:rPr lang="en-US" sz="1500" b="0" strike="noStrike" spc="-1" dirty="0" err="1" smtClean="0">
                          <a:latin typeface="Arial"/>
                        </a:rPr>
                        <a:t>которая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будет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вызвана</a:t>
                      </a:r>
                      <a:r>
                        <a:rPr lang="en-US" sz="1500" b="0" strike="noStrike" spc="-1" dirty="0">
                          <a:latin typeface="Arial"/>
                        </a:rPr>
                        <a:t> в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случае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таймаута</a:t>
                      </a:r>
                      <a:r>
                        <a:rPr lang="en-US" sz="1500" b="0" strike="noStrike" spc="-1" dirty="0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upload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 err="1" smtClean="0">
                          <a:latin typeface="Arial"/>
                        </a:rPr>
                        <a:t>Загр</a:t>
                      </a:r>
                      <a:r>
                        <a:rPr lang="ru-RU" sz="1500" b="0" strike="noStrike" spc="-1" dirty="0" smtClean="0">
                          <a:latin typeface="Arial"/>
                        </a:rPr>
                        <a:t>у</a:t>
                      </a:r>
                      <a:r>
                        <a:rPr lang="en-US" sz="1500" b="0" strike="noStrike" spc="-1" dirty="0" err="1" smtClean="0">
                          <a:latin typeface="Arial"/>
                        </a:rPr>
                        <a:t>зка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>
                          <a:latin typeface="Arial"/>
                        </a:rPr>
                        <a:t>(upload process) может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отслеживаться</a:t>
                      </a:r>
                      <a:r>
                        <a:rPr lang="en-US" sz="1500" b="0" strike="noStrike" spc="-1" dirty="0">
                          <a:latin typeface="Arial"/>
                        </a:rPr>
                        <a:t> event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listener'ом</a:t>
                      </a:r>
                      <a:r>
                        <a:rPr lang="en-US" sz="1500" b="0" strike="noStrike" spc="-1" dirty="0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withCredentials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 err="1">
                          <a:latin typeface="Arial"/>
                        </a:rPr>
                        <a:t>Определяет</a:t>
                      </a:r>
                      <a:r>
                        <a:rPr lang="en-US" sz="1500" b="0" strike="noStrike" spc="-1" dirty="0">
                          <a:latin typeface="Arial"/>
                        </a:rPr>
                        <a:t> что cross-site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запрос</a:t>
                      </a:r>
                      <a:r>
                        <a:rPr lang="en-US" sz="1500" b="0" strike="noStrike" spc="-1" dirty="0">
                          <a:latin typeface="Arial"/>
                        </a:rPr>
                        <a:t>,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согласно</a:t>
                      </a:r>
                      <a:r>
                        <a:rPr lang="en-US" sz="1500" b="0" strike="noStrike" spc="-1" dirty="0">
                          <a:latin typeface="Arial"/>
                        </a:rPr>
                        <a:t> Access-Control 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должен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использовать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 smtClean="0">
                          <a:latin typeface="Arial"/>
                        </a:rPr>
                        <a:t>авторизацию</a:t>
                      </a:r>
                      <a:r>
                        <a:rPr lang="en-US" sz="1500" b="0" strike="noStrike" spc="-1" dirty="0" smtClean="0">
                          <a:latin typeface="Arial"/>
                        </a:rPr>
                        <a:t>.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По</a:t>
                      </a:r>
                      <a:r>
                        <a:rPr lang="en-US" sz="1500" b="0" strike="noStrike" spc="-1" dirty="0">
                          <a:latin typeface="Arial"/>
                        </a:rPr>
                        <a:t> </a:t>
                      </a:r>
                      <a:r>
                        <a:rPr lang="en-US" sz="1500" b="0" strike="noStrike" spc="-1" dirty="0" err="1">
                          <a:latin typeface="Arial"/>
                        </a:rPr>
                        <a:t>умолчанию</a:t>
                      </a:r>
                      <a:r>
                        <a:rPr lang="en-US" sz="1500" b="0" strike="noStrike" spc="-1" dirty="0">
                          <a:latin typeface="Arial"/>
                        </a:rPr>
                        <a:t> false.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3" name="CustomShape 2"/>
          <p:cNvSpPr/>
          <p:nvPr/>
        </p:nvSpPr>
        <p:spPr>
          <a:xfrm>
            <a:off x="1554480" y="937800"/>
            <a:ext cx="54842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</a:rPr>
              <a:t>П</a:t>
            </a:r>
            <a:r>
              <a:rPr lang="ru-RU" spc="-1" dirty="0" err="1">
                <a:solidFill>
                  <a:srgbClr val="000000"/>
                </a:solidFill>
              </a:rPr>
              <a:t>араметры</a:t>
            </a:r>
            <a:r>
              <a:rPr lang="en-US" spc="-1" dirty="0">
                <a:solidFill>
                  <a:srgbClr val="000000"/>
                </a:solidFill>
              </a:rPr>
              <a:t> XMLHttpRequest</a:t>
            </a:r>
          </a:p>
        </p:txBody>
      </p:sp>
      <p:sp>
        <p:nvSpPr>
          <p:cNvPr id="434" name="CustomShape 3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2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Описание XMLHttpRequest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Table 1"/>
          <p:cNvGraphicFramePr/>
          <p:nvPr>
            <p:extLst>
              <p:ext uri="{D42A27DB-BD31-4B8C-83A1-F6EECF244321}">
                <p14:modId xmlns:p14="http://schemas.microsoft.com/office/powerpoint/2010/main" val="134657843"/>
              </p:ext>
            </p:extLst>
          </p:nvPr>
        </p:nvGraphicFramePr>
        <p:xfrm>
          <a:off x="365760" y="1425240"/>
          <a:ext cx="9418320" cy="3008389"/>
        </p:xfrm>
        <a:graphic>
          <a:graphicData uri="http://schemas.openxmlformats.org/drawingml/2006/table">
            <a:tbl>
              <a:tblPr/>
              <a:tblGrid>
                <a:gridCol w="2154272"/>
                <a:gridCol w="7264048"/>
              </a:tblGrid>
              <a:tr h="30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loadstart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запускается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, когда запрос начал загружать данные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progress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вызывается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периодически, когда запрос получает больше данных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6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abort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вызывается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,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если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ресурс не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полностью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загружен, но не в результате ошибки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4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error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вызывается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для объекта </a:t>
                      </a:r>
                      <a:r>
                        <a:rPr lang="ru-RU" sz="1500" b="0" strike="noStrike" spc="-1" dirty="0" err="1" smtClean="0">
                          <a:latin typeface="+mn-lt"/>
                        </a:rPr>
                        <a:t>Element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load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вызывается,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когда загружена вся страница, включая все зависимые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ресурсы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timeout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вызывается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, когда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прогресс завершен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из-за истечения заданного времени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6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loadend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вызывается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, когда запрос завершен,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- успешно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или 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безуспешно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readystatechange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 dirty="0" smtClean="0">
                          <a:latin typeface="+mn-lt"/>
                        </a:rPr>
                        <a:t>событие вызывается при изменении атрибута </a:t>
                      </a:r>
                      <a:r>
                        <a:rPr lang="ru-RU" sz="1500" b="0" strike="noStrike" spc="-1" dirty="0" err="1" smtClean="0">
                          <a:latin typeface="+mn-lt"/>
                        </a:rPr>
                        <a:t>readyState</a:t>
                      </a:r>
                      <a:r>
                        <a:rPr lang="ru-RU" sz="1500" b="0" strike="noStrike" spc="-1" dirty="0" smtClean="0">
                          <a:latin typeface="+mn-lt"/>
                        </a:rPr>
                        <a:t> документа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6" name="CustomShape 2"/>
          <p:cNvSpPr/>
          <p:nvPr/>
        </p:nvSpPr>
        <p:spPr>
          <a:xfrm>
            <a:off x="2304008" y="935640"/>
            <a:ext cx="466128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События</a:t>
            </a: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dirty="0" smtClean="0">
                <a:solidFill>
                  <a:srgbClr val="000000"/>
                </a:solidFill>
              </a:rPr>
              <a:t>XMLHttpRequest</a:t>
            </a:r>
            <a:endParaRPr lang="en-US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2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Описание XMLHttpRequest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02272" y="1043533"/>
            <a:ext cx="9433048" cy="1178736"/>
          </a:xfrm>
          <a:prstGeom prst="roundRect">
            <a:avLst>
              <a:gd name="adj" fmla="val 10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dirty="0" smtClean="0"/>
              <a:t>Недостатки</a:t>
            </a:r>
          </a:p>
          <a:p>
            <a:r>
              <a:rPr lang="ru-RU" dirty="0" smtClean="0"/>
              <a:t>Проблемы </a:t>
            </a:r>
            <a:r>
              <a:rPr lang="ru-RU" dirty="0"/>
              <a:t>с индексацией поисковыми системами </a:t>
            </a:r>
            <a:endParaRPr lang="ru-RU" dirty="0" smtClean="0"/>
          </a:p>
          <a:p>
            <a:r>
              <a:rPr lang="ru-RU" dirty="0" smtClean="0"/>
              <a:t>Отсутствие </a:t>
            </a:r>
            <a:r>
              <a:rPr lang="ru-RU" dirty="0"/>
              <a:t>интеграции со стандартным пользовательским интерфейсом браузера </a:t>
            </a:r>
            <a:r>
              <a:rPr lang="ru-RU" dirty="0" smtClean="0"/>
              <a:t>(например, </a:t>
            </a:r>
            <a:r>
              <a:rPr lang="ru-RU" dirty="0"/>
              <a:t>кнопка </a:t>
            </a:r>
            <a:r>
              <a:rPr lang="ru-RU" dirty="0" smtClean="0"/>
              <a:t>назад в самом браузере)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02272" y="2411685"/>
            <a:ext cx="9433048" cy="2637688"/>
          </a:xfrm>
          <a:prstGeom prst="roundRect">
            <a:avLst>
              <a:gd name="adj" fmla="val 3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Ограничения в AJAX запросах</a:t>
            </a:r>
          </a:p>
          <a:p>
            <a:r>
              <a:rPr lang="ru-RU" dirty="0" smtClean="0"/>
              <a:t>1. Запрос </a:t>
            </a:r>
            <a:r>
              <a:rPr lang="ru-RU" dirty="0"/>
              <a:t>ссылается на локальный файл. </a:t>
            </a:r>
            <a:endParaRPr lang="ru-RU" dirty="0" smtClean="0"/>
          </a:p>
          <a:p>
            <a:r>
              <a:rPr lang="ru-RU" dirty="0" smtClean="0"/>
              <a:t>Вариант решения - </a:t>
            </a:r>
            <a:r>
              <a:rPr lang="ru-RU" dirty="0" smtClean="0"/>
              <a:t>установить </a:t>
            </a:r>
            <a:r>
              <a:rPr lang="ru-RU" dirty="0"/>
              <a:t>локальный сервер и хранить файлы там. </a:t>
            </a:r>
          </a:p>
          <a:p>
            <a:r>
              <a:rPr lang="ru-RU" dirty="0"/>
              <a:t>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ru-RU" dirty="0" smtClean="0"/>
              <a:t>2. Данные </a:t>
            </a:r>
            <a:r>
              <a:rPr lang="ru-RU" dirty="0"/>
              <a:t>из запроса хранятся на другом домене относительно нашей страницы </a:t>
            </a:r>
            <a:r>
              <a:rPr lang="ru-RU" dirty="0" smtClean="0"/>
              <a:t>(правило </a:t>
            </a:r>
            <a:r>
              <a:rPr lang="ru-RU" dirty="0"/>
              <a:t>ограничения домена). </a:t>
            </a:r>
            <a:endParaRPr lang="ru-RU" dirty="0" smtClean="0"/>
          </a:p>
          <a:p>
            <a:r>
              <a:rPr lang="ru-RU" dirty="0" smtClean="0"/>
              <a:t>Варианты решения: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CORS </a:t>
            </a:r>
            <a:r>
              <a:rPr lang="ru-RU" dirty="0"/>
              <a:t>от W3C. 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Применение </a:t>
            </a:r>
            <a:r>
              <a:rPr lang="ru-RU" dirty="0" smtClean="0"/>
              <a:t>JSONP.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2272" y="5219997"/>
            <a:ext cx="9433048" cy="1296144"/>
          </a:xfrm>
          <a:prstGeom prst="roundRect">
            <a:avLst>
              <a:gd name="adj" fmla="val 10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b="1" u="sng" dirty="0"/>
              <a:t>Метод </a:t>
            </a:r>
            <a:r>
              <a:rPr lang="ru-RU" b="1" u="sng" dirty="0" err="1"/>
              <a:t>fetch</a:t>
            </a:r>
            <a:r>
              <a:rPr lang="ru-RU" b="1" u="sng" dirty="0"/>
              <a:t>: замена </a:t>
            </a:r>
            <a:r>
              <a:rPr lang="ru-RU" b="1" u="sng" dirty="0" err="1" smtClean="0"/>
              <a:t>XMLHttpRequest</a:t>
            </a:r>
            <a:endParaRPr lang="ru-RU" b="1" u="sng" dirty="0"/>
          </a:p>
          <a:p>
            <a:r>
              <a:rPr lang="ru-RU" dirty="0"/>
              <a:t>Метод </a:t>
            </a:r>
            <a:r>
              <a:rPr lang="ru-RU" dirty="0" err="1"/>
              <a:t>fetch</a:t>
            </a:r>
            <a:r>
              <a:rPr lang="ru-RU" dirty="0"/>
              <a:t> – это </a:t>
            </a:r>
            <a:r>
              <a:rPr lang="ru-RU" dirty="0" err="1"/>
              <a:t>XMLHttpRequest</a:t>
            </a:r>
            <a:r>
              <a:rPr lang="ru-RU" dirty="0"/>
              <a:t> нового поколения. </a:t>
            </a:r>
            <a:endParaRPr lang="ru-RU" dirty="0" smtClean="0"/>
          </a:p>
          <a:p>
            <a:r>
              <a:rPr lang="ru-RU" dirty="0" smtClean="0"/>
              <a:t>Это улучшенный </a:t>
            </a:r>
            <a:r>
              <a:rPr lang="ru-RU" dirty="0"/>
              <a:t>интерфейс для осуществления запросов к серверу: как по части возможностей и контроля над происходящим, так и по синтаксису, так как построен на </a:t>
            </a:r>
            <a:r>
              <a:rPr lang="ru-RU" dirty="0" err="1"/>
              <a:t>промисах</a:t>
            </a:r>
            <a:r>
              <a:rPr lang="ru-RU" dirty="0"/>
              <a:t>.</a:t>
            </a:r>
          </a:p>
        </p:txBody>
      </p:sp>
      <p:sp>
        <p:nvSpPr>
          <p:cNvPr id="7" name="CustomShape 3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2200" b="1" u="sng" strike="noStrike" spc="-1" dirty="0" smtClean="0">
                <a:solidFill>
                  <a:srgbClr val="FFFFFF"/>
                </a:solidFill>
                <a:uFillTx/>
                <a:latin typeface="Arial"/>
                <a:ea typeface="DejaVu Sans"/>
              </a:rPr>
              <a:t>Недостатки и ограничения в </a:t>
            </a:r>
            <a:r>
              <a:rPr lang="en-US" sz="2200" b="1" u="sng" strike="noStrike" spc="-1" dirty="0" smtClean="0">
                <a:solidFill>
                  <a:srgbClr val="FFFFFF"/>
                </a:solidFill>
                <a:uFillTx/>
                <a:latin typeface="Arial"/>
                <a:ea typeface="DejaVu Sans"/>
              </a:rPr>
              <a:t>AJAX </a:t>
            </a:r>
            <a:r>
              <a:rPr lang="ru-RU" sz="2200" b="1" u="sng" strike="noStrike" spc="-1" dirty="0" smtClean="0">
                <a:solidFill>
                  <a:srgbClr val="FFFFFF"/>
                </a:solidFill>
                <a:uFillTx/>
                <a:latin typeface="Arial"/>
                <a:ea typeface="DejaVu Sans"/>
              </a:rPr>
              <a:t>запросах</a:t>
            </a: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9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1440" y="91440"/>
            <a:ext cx="9872280" cy="90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Пару слов о паре клиент-сервер или зачем асинхронность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18336" y="899517"/>
            <a:ext cx="1021576" cy="3016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 err="1">
                <a:solidFill>
                  <a:srgbClr val="000000"/>
                </a:solidFill>
                <a:ea typeface="DejaVu Sans"/>
              </a:rPr>
              <a:t>Клиент</a:t>
            </a:r>
            <a:r>
              <a:rPr lang="en-US" sz="1600" b="0" strike="noStrike" spc="-1" dirty="0">
                <a:solidFill>
                  <a:srgbClr val="000000"/>
                </a:solidFill>
                <a:ea typeface="DejaVu Sans"/>
              </a:rPr>
              <a:t> </a:t>
            </a:r>
            <a:endParaRPr lang="en-US" sz="1400" b="0" strike="noStrike" spc="-1" dirty="0"/>
          </a:p>
        </p:txBody>
      </p:sp>
      <p:sp>
        <p:nvSpPr>
          <p:cNvPr id="221" name="CustomShape 3"/>
          <p:cNvSpPr/>
          <p:nvPr/>
        </p:nvSpPr>
        <p:spPr>
          <a:xfrm>
            <a:off x="5645728" y="956238"/>
            <a:ext cx="1450476" cy="3016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ea typeface="Times New Roman"/>
              </a:rPr>
              <a:t>Сервер</a:t>
            </a:r>
            <a:r>
              <a:rPr lang="en-US" b="0" strike="noStrike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400" b="0" strike="noStrike" spc="-1" dirty="0"/>
          </a:p>
        </p:txBody>
      </p:sp>
      <p:sp>
        <p:nvSpPr>
          <p:cNvPr id="222" name="CustomShape 4"/>
          <p:cNvSpPr/>
          <p:nvPr/>
        </p:nvSpPr>
        <p:spPr>
          <a:xfrm>
            <a:off x="2376016" y="4741145"/>
            <a:ext cx="1485200" cy="1414956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Вызывающая</a:t>
            </a:r>
            <a:endParaRPr lang="en-US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функция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4824288" y="4427909"/>
            <a:ext cx="1152128" cy="494497"/>
          </a:xfrm>
          <a:custGeom>
            <a:avLst/>
            <a:gdLst/>
            <a:ahLst/>
            <a:cxnLst/>
            <a:rect l="l" t="t" r="r" b="b"/>
            <a:pathLst>
              <a:path w="5844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5673" y="1017"/>
                </a:lnTo>
                <a:cubicBezTo>
                  <a:pt x="5758" y="1017"/>
                  <a:pt x="5843" y="932"/>
                  <a:pt x="5843" y="847"/>
                </a:cubicBezTo>
                <a:lnTo>
                  <a:pt x="5843" y="169"/>
                </a:lnTo>
                <a:cubicBezTo>
                  <a:pt x="5843" y="84"/>
                  <a:pt x="5758" y="0"/>
                  <a:pt x="5673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Модель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6984528" y="4438002"/>
            <a:ext cx="2376264" cy="494497"/>
          </a:xfrm>
          <a:custGeom>
            <a:avLst/>
            <a:gdLst/>
            <a:ahLst/>
            <a:cxnLst/>
            <a:rect l="l" t="t" r="r" b="b"/>
            <a:pathLst>
              <a:path w="5844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5673" y="1017"/>
                </a:lnTo>
                <a:cubicBezTo>
                  <a:pt x="5758" y="1017"/>
                  <a:pt x="5843" y="932"/>
                  <a:pt x="5843" y="847"/>
                </a:cubicBezTo>
                <a:lnTo>
                  <a:pt x="5843" y="169"/>
                </a:lnTo>
                <a:cubicBezTo>
                  <a:pt x="5843" y="84"/>
                  <a:pt x="5758" y="0"/>
                  <a:pt x="5673" y="0"/>
                </a:cubicBezTo>
                <a:lnTo>
                  <a:pt x="16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Локальная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память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26" name="Line 8"/>
          <p:cNvSpPr/>
          <p:nvPr/>
        </p:nvSpPr>
        <p:spPr>
          <a:xfrm>
            <a:off x="5379536" y="4925645"/>
            <a:ext cx="360" cy="1230456"/>
          </a:xfrm>
          <a:prstGeom prst="line">
            <a:avLst/>
          </a:prstGeom>
          <a:ln w="31750">
            <a:solidFill>
              <a:srgbClr val="3465A4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9"/>
          <p:cNvSpPr/>
          <p:nvPr/>
        </p:nvSpPr>
        <p:spPr>
          <a:xfrm>
            <a:off x="8100652" y="4927468"/>
            <a:ext cx="360" cy="1238727"/>
          </a:xfrm>
          <a:prstGeom prst="line">
            <a:avLst/>
          </a:prstGeom>
          <a:ln w="31750">
            <a:solidFill>
              <a:srgbClr val="3465A4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Овал 1"/>
          <p:cNvSpPr/>
          <p:nvPr/>
        </p:nvSpPr>
        <p:spPr>
          <a:xfrm>
            <a:off x="2952080" y="1242565"/>
            <a:ext cx="2220888" cy="1643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хранение и управление большими объемами информации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4637616" y="1467089"/>
            <a:ext cx="277784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ru-RU" dirty="0" smtClean="0"/>
              <a:t>разделяемая </a:t>
            </a:r>
            <a:r>
              <a:rPr lang="ru-RU" dirty="0"/>
              <a:t>модель </a:t>
            </a:r>
            <a:r>
              <a:rPr lang="ru-RU" dirty="0" smtClean="0"/>
              <a:t>данных, </a:t>
            </a:r>
            <a:r>
              <a:rPr lang="ru-RU" dirty="0"/>
              <a:t>с которой </a:t>
            </a:r>
            <a:r>
              <a:rPr lang="ru-RU" dirty="0" smtClean="0"/>
              <a:t>работают клиенты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633972" y="2064356"/>
            <a:ext cx="3195652" cy="1499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избирательная блокировка данных при работе с ними нескольких клиентов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24904" y="1259557"/>
            <a:ext cx="2079104" cy="417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/>
              <a:t>взаимодействует </a:t>
            </a:r>
            <a:r>
              <a:rPr lang="ru-RU" dirty="0"/>
              <a:t>с </a:t>
            </a:r>
            <a:r>
              <a:rPr lang="ru-RU" dirty="0" smtClean="0"/>
              <a:t>независимыми </a:t>
            </a:r>
            <a:r>
              <a:rPr lang="ru-RU" dirty="0"/>
              <a:t>друг от друга процессами, выполняемыми </a:t>
            </a:r>
            <a:r>
              <a:rPr lang="ru-RU" dirty="0" smtClean="0"/>
              <a:t>на сервере. Позволяет пользователю </a:t>
            </a:r>
            <a:r>
              <a:rPr lang="ru-RU" dirty="0"/>
              <a:t>просматривать и </a:t>
            </a:r>
            <a:r>
              <a:rPr lang="ru-RU" dirty="0" smtClean="0"/>
              <a:t>модифицировать данные</a:t>
            </a:r>
            <a:endParaRPr lang="ru-RU" dirty="0"/>
          </a:p>
          <a:p>
            <a:pPr algn="ctr"/>
            <a:r>
              <a:rPr lang="ru-RU" dirty="0"/>
              <a:t>* </a:t>
            </a:r>
            <a:r>
              <a:rPr lang="ru-RU" dirty="0" err="1"/>
              <a:t>Web</a:t>
            </a:r>
            <a:r>
              <a:rPr lang="ru-RU" dirty="0"/>
              <a:t>-браузер является клиентом</a:t>
            </a:r>
          </a:p>
        </p:txBody>
      </p:sp>
      <p:sp>
        <p:nvSpPr>
          <p:cNvPr id="19" name="CustomShape 3"/>
          <p:cNvSpPr/>
          <p:nvPr/>
        </p:nvSpPr>
        <p:spPr>
          <a:xfrm>
            <a:off x="3461712" y="3923853"/>
            <a:ext cx="5467032" cy="3016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ea typeface="Arial"/>
              </a:rPr>
              <a:t>Схема взаимодействия </a:t>
            </a:r>
            <a:r>
              <a:rPr lang="en-US" spc="-1" dirty="0" err="1" smtClean="0">
                <a:solidFill>
                  <a:srgbClr val="000000"/>
                </a:solidFill>
                <a:ea typeface="Arial"/>
              </a:rPr>
              <a:t>без</a:t>
            </a:r>
            <a:r>
              <a:rPr lang="en-US" spc="-1" dirty="0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"/>
              </a:rPr>
              <a:t>обращения</a:t>
            </a:r>
            <a:r>
              <a:rPr lang="en-US" spc="-1" dirty="0">
                <a:solidFill>
                  <a:srgbClr val="000000"/>
                </a:solidFill>
                <a:ea typeface="Arial"/>
              </a:rPr>
              <a:t> к </a:t>
            </a:r>
            <a:r>
              <a:rPr lang="en-US" spc="-1" dirty="0" err="1" smtClean="0">
                <a:solidFill>
                  <a:srgbClr val="000000"/>
                </a:solidFill>
                <a:ea typeface="Arial"/>
              </a:rPr>
              <a:t>сети</a:t>
            </a:r>
            <a:r>
              <a:rPr lang="ru-RU" spc="-1" dirty="0" smtClean="0">
                <a:solidFill>
                  <a:srgbClr val="000000"/>
                </a:solidFill>
                <a:ea typeface="Arial"/>
              </a:rPr>
              <a:t> </a:t>
            </a:r>
            <a:endParaRPr lang="en-US" sz="1400" b="0" strike="noStrike" spc="-1" dirty="0"/>
          </a:p>
        </p:txBody>
      </p:sp>
      <p:cxnSp>
        <p:nvCxnSpPr>
          <p:cNvPr id="6" name="Прямая со стрелкой 5"/>
          <p:cNvCxnSpPr>
            <a:stCxn id="222" idx="6"/>
          </p:cNvCxnSpPr>
          <p:nvPr/>
        </p:nvCxnSpPr>
        <p:spPr>
          <a:xfrm>
            <a:off x="3861216" y="5448623"/>
            <a:ext cx="15183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379896" y="5652045"/>
            <a:ext cx="27207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504000" y="301320"/>
            <a:ext cx="906984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39" name="Table 2"/>
          <p:cNvGraphicFramePr/>
          <p:nvPr>
            <p:extLst>
              <p:ext uri="{D42A27DB-BD31-4B8C-83A1-F6EECF244321}">
                <p14:modId xmlns:p14="http://schemas.microsoft.com/office/powerpoint/2010/main" val="2714512858"/>
              </p:ext>
            </p:extLst>
          </p:nvPr>
        </p:nvGraphicFramePr>
        <p:xfrm>
          <a:off x="91440" y="1002960"/>
          <a:ext cx="9875520" cy="5549040"/>
        </p:xfrm>
        <a:graphic>
          <a:graphicData uri="http://schemas.openxmlformats.org/drawingml/2006/table">
            <a:tbl>
              <a:tblPr/>
              <a:tblGrid>
                <a:gridCol w="3108960"/>
                <a:gridCol w="3325320"/>
                <a:gridCol w="3441240"/>
              </a:tblGrid>
              <a:tr h="554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&lt;html&gt;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&lt;head&gt;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&lt;script type='text/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javascript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'&gt;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req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=null;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console=null;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READY_STATE_UNINITIALIZED=O;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READY_STATE_LOADING=1 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READY_STATE_L0ADED=2 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READY_STATE_INTERACTIVE=3;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READY_STATE_COMPLETE=4;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function </a:t>
                      </a:r>
                      <a:r>
                        <a:rPr lang="en-US" sz="1600" b="1" strike="noStrike" spc="-1" dirty="0" err="1">
                          <a:solidFill>
                            <a:srgbClr val="00B050"/>
                          </a:solidFill>
                          <a:latin typeface="Courier New"/>
                          <a:ea typeface="DejaVu Sans"/>
                        </a:rPr>
                        <a:t>sendRequest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url,params,HttpMethod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if (!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HttpMethod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HttpMethod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="GET";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}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req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=</a:t>
                      </a:r>
                      <a:r>
                        <a:rPr lang="en-US" sz="1400" b="1" strike="noStrike" spc="-1" dirty="0" err="1">
                          <a:solidFill>
                            <a:srgbClr val="0070C0"/>
                          </a:solidFill>
                          <a:latin typeface="Courier New"/>
                          <a:ea typeface="DejaVu Sans"/>
                        </a:rPr>
                        <a:t>initXMLHTTPRequest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() 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if (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req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req.onreadystatechange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=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 err="1" smtClean="0">
                          <a:solidFill>
                            <a:srgbClr val="FF3300"/>
                          </a:solidFill>
                          <a:latin typeface="Courier New"/>
                          <a:ea typeface="DejaVu Sans"/>
                        </a:rPr>
                        <a:t>onReadyState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req.open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HttpMethod,url,true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);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req.setRequestHeader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("Content-Type", "application/x-www-form-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urlencoded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");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req.send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params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);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}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}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8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function </a:t>
                      </a:r>
                      <a:r>
                        <a:rPr lang="en-US" sz="1600" b="1" strike="noStrike" spc="-1" dirty="0" err="1">
                          <a:solidFill>
                            <a:srgbClr val="0070C0"/>
                          </a:solidFill>
                          <a:latin typeface="Courier New"/>
                          <a:ea typeface="DejaVu Sans"/>
                        </a:rPr>
                        <a:t>initXMLHTTPRequest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xRequest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=null;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//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Инициализация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объекта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запроса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if (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window.XMLHttpRequest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xRequest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=new XMLHttpRequest();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} else if (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window.ActiveXObject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xRequest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=new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ActiveXObject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("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Microsoft.XMLHTTP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");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}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return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xRequest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}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//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Определение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обработчика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обратного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вызова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function </a:t>
                      </a:r>
                      <a:r>
                        <a:rPr lang="en-US" sz="1600" b="1" strike="noStrike" spc="-1" dirty="0" err="1">
                          <a:solidFill>
                            <a:srgbClr val="FF3300"/>
                          </a:solidFill>
                          <a:latin typeface="Courier New"/>
                          <a:ea typeface="DejaVu Sans"/>
                          <a:cs typeface="+mn-cs"/>
                        </a:rPr>
                        <a:t>onReadyState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ready=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req.readyState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data=null;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//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Проверка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readyState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if 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(ready==READY_STATE_COMPLETE){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//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Чтение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данных 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ответа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data=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req.responseText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}else{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data="loading...["+ready+"]";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}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/>
                          <a:ea typeface="DejaVu Sans"/>
                        </a:rPr>
                        <a:t>toConsole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(data);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}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8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function </a:t>
                      </a:r>
                      <a:r>
                        <a:rPr lang="en-US" sz="1600" b="1" strike="noStrike" spc="-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/>
                          <a:ea typeface="DejaVu Sans"/>
                        </a:rPr>
                        <a:t>toConsole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(data){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if (console!=null){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newline=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document.createElement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("div");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console.appendChild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(newline) 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var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 txt=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document.createTextNode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(data) 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newline.appendChild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(txt) 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}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 err="1">
                          <a:solidFill>
                            <a:srgbClr val="FF0000"/>
                          </a:solidFill>
                          <a:latin typeface="Courier New"/>
                          <a:ea typeface="Helvetica-Oblique"/>
                        </a:rPr>
                        <a:t>window.onload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Helvetica-Oblique"/>
                        </a:rPr>
                        <a:t>=function(){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console=</a:t>
                      </a: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document.getElementById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(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'console')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 err="1">
                          <a:solidFill>
                            <a:srgbClr val="00B050"/>
                          </a:solidFill>
                          <a:latin typeface="Courier New"/>
                          <a:ea typeface="Courier New"/>
                        </a:rPr>
                        <a:t>sendRequest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("data.txt");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&lt;/script&gt;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&lt;/head&gt;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&lt;body&gt;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&lt;div id=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'console'&lt;/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div&gt;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&lt;/body&gt;</a:t>
                      </a:r>
                      <a:endParaRPr lang="en-US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&lt;/html&gt;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8C7C7"/>
                    </a:solidFill>
                  </a:tcPr>
                </a:tc>
              </a:tr>
            </a:tbl>
          </a:graphicData>
        </a:graphic>
      </p:graphicFrame>
      <p:sp>
        <p:nvSpPr>
          <p:cNvPr id="440" name="CustomShape 3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200" b="1" u="sng" strike="noStrike" spc="-1" dirty="0" err="1">
                <a:solidFill>
                  <a:srgbClr val="FFFFFF"/>
                </a:solidFill>
                <a:uFillTx/>
                <a:latin typeface="Arial"/>
                <a:ea typeface="DejaVu Sans"/>
              </a:rPr>
              <a:t>Листинг</a:t>
            </a:r>
            <a:r>
              <a:rPr lang="en-US" sz="22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r>
            <a:r>
              <a:rPr lang="en-US" sz="2200" b="1" u="sng" strike="noStrike" spc="-1" dirty="0" err="1">
                <a:solidFill>
                  <a:srgbClr val="FFFFFF"/>
                </a:solidFill>
                <a:uFillTx/>
                <a:latin typeface="Arial"/>
                <a:ea typeface="DejaVu Sans"/>
              </a:rPr>
              <a:t>кода</a:t>
            </a:r>
            <a:r>
              <a:rPr lang="en-US" sz="22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 с </a:t>
            </a:r>
            <a:r>
              <a:rPr lang="en-US" sz="2200" b="1" u="sng" strike="noStrike" spc="-1" dirty="0" err="1">
                <a:solidFill>
                  <a:srgbClr val="FFFFFF"/>
                </a:solidFill>
                <a:uFillTx/>
                <a:latin typeface="Arial"/>
                <a:ea typeface="DejaVu Sans"/>
              </a:rPr>
              <a:t>использованием</a:t>
            </a:r>
            <a:r>
              <a:rPr lang="en-US" sz="2200" b="1" u="sng" strike="noStrike" spc="-1" dirty="0">
                <a:solidFill>
                  <a:srgbClr val="FFFFFF"/>
                </a:solidFill>
                <a:uFillTx/>
                <a:latin typeface="Arial"/>
                <a:ea typeface="DejaVu Sans"/>
              </a:rPr>
              <a:t> XMLHttpRequest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627632" y="1190942"/>
            <a:ext cx="1892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Вызывающая функция</a:t>
            </a:r>
            <a:endParaRPr lang="ru-RU" sz="2000" dirty="0"/>
          </a:p>
        </p:txBody>
      </p:sp>
      <p:sp>
        <p:nvSpPr>
          <p:cNvPr id="16" name="Цилиндр 15"/>
          <p:cNvSpPr/>
          <p:nvPr/>
        </p:nvSpPr>
        <p:spPr>
          <a:xfrm>
            <a:off x="791840" y="2483693"/>
            <a:ext cx="1512168" cy="7920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Локальная </a:t>
            </a:r>
          </a:p>
          <a:p>
            <a:pPr algn="ctr"/>
            <a:r>
              <a:rPr lang="ru-RU" sz="2000" dirty="0"/>
              <a:t>модель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03808" y="4211885"/>
            <a:ext cx="20178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Сериализация</a:t>
            </a:r>
            <a:endParaRPr lang="ru-RU" sz="2000" dirty="0"/>
          </a:p>
        </p:txBody>
      </p:sp>
      <p:sp>
        <p:nvSpPr>
          <p:cNvPr id="20" name="Выноска-облако 19"/>
          <p:cNvSpPr/>
          <p:nvPr/>
        </p:nvSpPr>
        <p:spPr>
          <a:xfrm>
            <a:off x="3672160" y="5305820"/>
            <a:ext cx="2880320" cy="9721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Среда </a:t>
            </a:r>
          </a:p>
          <a:p>
            <a:pPr algn="ctr"/>
            <a:r>
              <a:rPr lang="ru-RU" sz="2400" dirty="0"/>
              <a:t>передачи</a:t>
            </a:r>
          </a:p>
        </p:txBody>
      </p:sp>
      <p:sp>
        <p:nvSpPr>
          <p:cNvPr id="21" name="Прямоугольник с двумя вырезанными соседними углами 20"/>
          <p:cNvSpPr/>
          <p:nvPr/>
        </p:nvSpPr>
        <p:spPr>
          <a:xfrm>
            <a:off x="575816" y="5219997"/>
            <a:ext cx="1892400" cy="950302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Протокол </a:t>
            </a:r>
          </a:p>
          <a:p>
            <a:pPr algn="ctr"/>
            <a:r>
              <a:rPr lang="ru-RU" sz="2000" dirty="0"/>
              <a:t>прикладного </a:t>
            </a:r>
          </a:p>
          <a:p>
            <a:pPr algn="ctr"/>
            <a:r>
              <a:rPr lang="ru-RU" sz="2000" dirty="0"/>
              <a:t>уровня</a:t>
            </a:r>
          </a:p>
        </p:txBody>
      </p:sp>
      <p:sp>
        <p:nvSpPr>
          <p:cNvPr id="22" name="Прямоугольник с двумя вырезанными соседними углами 21"/>
          <p:cNvSpPr/>
          <p:nvPr/>
        </p:nvSpPr>
        <p:spPr>
          <a:xfrm>
            <a:off x="7704608" y="5288200"/>
            <a:ext cx="1872208" cy="98972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Протокол </a:t>
            </a:r>
          </a:p>
          <a:p>
            <a:pPr algn="ctr"/>
            <a:r>
              <a:rPr lang="ru-RU" sz="2000" dirty="0"/>
              <a:t>прикладного </a:t>
            </a:r>
          </a:p>
          <a:p>
            <a:pPr algn="ctr"/>
            <a:r>
              <a:rPr lang="ru-RU" sz="2000" dirty="0"/>
              <a:t>уровня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632600" y="4209538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Сериализация</a:t>
            </a:r>
            <a:endParaRPr lang="ru-RU" sz="2000" dirty="0"/>
          </a:p>
        </p:txBody>
      </p:sp>
      <p:sp>
        <p:nvSpPr>
          <p:cNvPr id="24" name="Цилиндр 23"/>
          <p:cNvSpPr/>
          <p:nvPr/>
        </p:nvSpPr>
        <p:spPr>
          <a:xfrm>
            <a:off x="7848624" y="2411685"/>
            <a:ext cx="1512168" cy="7920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Удаленная </a:t>
            </a:r>
            <a:endParaRPr lang="ru-RU" sz="2000" dirty="0"/>
          </a:p>
          <a:p>
            <a:pPr algn="ctr"/>
            <a:r>
              <a:rPr lang="ru-RU" sz="2000" dirty="0"/>
              <a:t>модель</a:t>
            </a:r>
          </a:p>
        </p:txBody>
      </p:sp>
      <p:sp>
        <p:nvSpPr>
          <p:cNvPr id="25" name="CustomShape 33"/>
          <p:cNvSpPr/>
          <p:nvPr/>
        </p:nvSpPr>
        <p:spPr>
          <a:xfrm>
            <a:off x="3024088" y="1187549"/>
            <a:ext cx="4072680" cy="4032448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Процесс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сетевого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взаимодействия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FFFFFF"/>
                </a:solidFill>
                <a:ea typeface="DejaVu Sans"/>
              </a:rPr>
              <a:t>включает</a:t>
            </a:r>
            <a:r>
              <a:rPr lang="en-US" sz="2000" b="0" strike="noStrike" spc="-1" dirty="0" smtClean="0">
                <a:solidFill>
                  <a:srgbClr val="FFFFFF"/>
                </a:solidFill>
                <a:ea typeface="DejaVu Sans"/>
              </a:rPr>
              <a:t>: </a:t>
            </a:r>
            <a:endParaRPr lang="en-US" sz="2000" b="0" strike="noStrike" spc="-1" dirty="0"/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-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передачу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электрических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сигналов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по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каналам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связи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, </a:t>
            </a:r>
            <a:endParaRPr lang="en-US" sz="2000" b="0" strike="noStrike" spc="-1" dirty="0"/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-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представление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этих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сигналов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в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виде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двоичных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данных, </a:t>
            </a:r>
            <a:endParaRPr lang="en-US" sz="2000" b="0" strike="noStrike" spc="-1" dirty="0"/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-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проверку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на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наличие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ошибок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и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организацию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повторной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передачи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, </a:t>
            </a:r>
            <a:endParaRPr lang="en-US" sz="2000" b="0" strike="noStrike" spc="-1" dirty="0"/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-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восстановление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битовой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последовательности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, </a:t>
            </a:r>
            <a:endParaRPr lang="en-US" sz="2000" b="0" strike="noStrike" spc="-1" dirty="0"/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-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интерпретацию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ea typeface="DejaVu Sans"/>
              </a:rPr>
              <a:t>двоичной</a:t>
            </a:r>
            <a:r>
              <a:rPr lang="en-US" sz="2000" b="0" strike="noStrike" spc="-1" dirty="0">
                <a:solidFill>
                  <a:srgbClr val="FFFFFF"/>
                </a:solidFill>
                <a:ea typeface="DejaVu Sans"/>
              </a:rPr>
              <a:t> информации.</a:t>
            </a:r>
            <a:endParaRPr lang="en-US" sz="2000" b="0" strike="noStrike" spc="-1" dirty="0"/>
          </a:p>
        </p:txBody>
      </p:sp>
      <p:sp>
        <p:nvSpPr>
          <p:cNvPr id="30" name="Двойная стрелка вверх/вниз 29"/>
          <p:cNvSpPr/>
          <p:nvPr/>
        </p:nvSpPr>
        <p:spPr>
          <a:xfrm>
            <a:off x="1296732" y="1767005"/>
            <a:ext cx="432048" cy="7166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верх/вниз 30"/>
          <p:cNvSpPr/>
          <p:nvPr/>
        </p:nvSpPr>
        <p:spPr>
          <a:xfrm>
            <a:off x="1305992" y="3275781"/>
            <a:ext cx="432048" cy="9337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верх/вниз 31"/>
          <p:cNvSpPr/>
          <p:nvPr/>
        </p:nvSpPr>
        <p:spPr>
          <a:xfrm>
            <a:off x="1296732" y="4569578"/>
            <a:ext cx="432048" cy="6504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войная стрелка вверх/вниз 32"/>
          <p:cNvSpPr/>
          <p:nvPr/>
        </p:nvSpPr>
        <p:spPr>
          <a:xfrm>
            <a:off x="8424688" y="3203773"/>
            <a:ext cx="432048" cy="10057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войная стрелка вверх/вниз 33"/>
          <p:cNvSpPr/>
          <p:nvPr/>
        </p:nvSpPr>
        <p:spPr>
          <a:xfrm>
            <a:off x="8424688" y="4571925"/>
            <a:ext cx="432048" cy="7338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войная стрелка влево/вправо 34"/>
          <p:cNvSpPr/>
          <p:nvPr/>
        </p:nvSpPr>
        <p:spPr>
          <a:xfrm>
            <a:off x="2459924" y="5508029"/>
            <a:ext cx="1203944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войная стрелка влево/вправо 35"/>
          <p:cNvSpPr/>
          <p:nvPr/>
        </p:nvSpPr>
        <p:spPr>
          <a:xfrm>
            <a:off x="6552480" y="5508029"/>
            <a:ext cx="11521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CustomShape 35"/>
          <p:cNvSpPr/>
          <p:nvPr/>
        </p:nvSpPr>
        <p:spPr>
          <a:xfrm>
            <a:off x="1799952" y="3563195"/>
            <a:ext cx="819720" cy="2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объект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8" name="CustomShape 36"/>
          <p:cNvSpPr/>
          <p:nvPr/>
        </p:nvSpPr>
        <p:spPr>
          <a:xfrm>
            <a:off x="1799952" y="4651427"/>
            <a:ext cx="8197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набор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байтов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9" name="CustomShape 35"/>
          <p:cNvSpPr/>
          <p:nvPr/>
        </p:nvSpPr>
        <p:spPr>
          <a:xfrm>
            <a:off x="7604968" y="3563195"/>
            <a:ext cx="819720" cy="2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объект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0" name="CustomShape 36"/>
          <p:cNvSpPr/>
          <p:nvPr/>
        </p:nvSpPr>
        <p:spPr>
          <a:xfrm>
            <a:off x="7604968" y="4661269"/>
            <a:ext cx="8197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набор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байтов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1" name="CustomShape 1"/>
          <p:cNvSpPr/>
          <p:nvPr/>
        </p:nvSpPr>
        <p:spPr>
          <a:xfrm>
            <a:off x="504000" y="301320"/>
            <a:ext cx="90684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Пару слов о паре клиент-сервер или зачем асинхронность</a:t>
            </a:r>
            <a:endParaRPr lang="en-US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1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142920"/>
            <a:ext cx="9068400" cy="73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Памятка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разработчику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при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минимизации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ru-RU" sz="2600" b="0" strike="noStrike" spc="-1" dirty="0" smtClean="0">
              <a:solidFill>
                <a:srgbClr val="FFFFFF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 dirty="0" err="1" smtClean="0">
                <a:solidFill>
                  <a:srgbClr val="FFFFFF"/>
                </a:solidFill>
                <a:latin typeface="Arial"/>
                <a:ea typeface="DejaVu Sans"/>
              </a:rPr>
              <a:t>проблем</a:t>
            </a:r>
            <a:r>
              <a:rPr lang="en-US" sz="2600" b="0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работы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по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сети</a:t>
            </a:r>
            <a:endParaRPr lang="en-US" sz="26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4" y="2602035"/>
            <a:ext cx="3662134" cy="27698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9957"/>
            <a:ext cx="4176464" cy="2592288"/>
          </a:xfrm>
          <a:prstGeom prst="rect">
            <a:avLst/>
          </a:prstGeom>
        </p:spPr>
      </p:pic>
      <p:sp>
        <p:nvSpPr>
          <p:cNvPr id="6" name="Облако 5"/>
          <p:cNvSpPr/>
          <p:nvPr/>
        </p:nvSpPr>
        <p:spPr>
          <a:xfrm>
            <a:off x="0" y="899517"/>
            <a:ext cx="5832400" cy="17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spc="-1" dirty="0" smtClean="0">
                <a:solidFill>
                  <a:schemeClr val="bg1"/>
                </a:solidFill>
              </a:rPr>
              <a:t>1. </a:t>
            </a:r>
            <a:r>
              <a:rPr lang="en-US" sz="1600" spc="-1" dirty="0" err="1" smtClean="0">
                <a:solidFill>
                  <a:schemeClr val="bg1"/>
                </a:solidFill>
              </a:rPr>
              <a:t>Предположить</a:t>
            </a:r>
            <a:r>
              <a:rPr lang="en-US" sz="1600" spc="-1" dirty="0" smtClean="0">
                <a:solidFill>
                  <a:schemeClr val="bg1"/>
                </a:solidFill>
              </a:rPr>
              <a:t> </a:t>
            </a:r>
            <a:r>
              <a:rPr lang="en-US" sz="1600" spc="-1" dirty="0" err="1" smtClean="0">
                <a:solidFill>
                  <a:schemeClr val="bg1"/>
                </a:solidFill>
              </a:rPr>
              <a:t>наихудшее</a:t>
            </a:r>
            <a:r>
              <a:rPr lang="en-US" sz="1600" spc="-1" dirty="0" smtClean="0">
                <a:solidFill>
                  <a:schemeClr val="bg1"/>
                </a:solidFill>
              </a:rPr>
              <a:t> </a:t>
            </a:r>
            <a:r>
              <a:rPr lang="en-US" sz="1600" spc="-1" dirty="0" err="1" smtClean="0">
                <a:solidFill>
                  <a:schemeClr val="bg1"/>
                </a:solidFill>
              </a:rPr>
              <a:t>развитие</a:t>
            </a:r>
            <a:r>
              <a:rPr lang="en-US" sz="1600" spc="-1" dirty="0" smtClean="0">
                <a:solidFill>
                  <a:schemeClr val="bg1"/>
                </a:solidFill>
              </a:rPr>
              <a:t> </a:t>
            </a:r>
            <a:r>
              <a:rPr lang="en-US" sz="1600" spc="-1" dirty="0" err="1" smtClean="0">
                <a:solidFill>
                  <a:schemeClr val="bg1"/>
                </a:solidFill>
              </a:rPr>
              <a:t>событий</a:t>
            </a:r>
            <a:r>
              <a:rPr lang="en-US" sz="1600" spc="-1" dirty="0" smtClean="0">
                <a:solidFill>
                  <a:schemeClr val="bg1"/>
                </a:solidFill>
              </a:rPr>
              <a:t>. На </a:t>
            </a:r>
            <a:r>
              <a:rPr lang="en-US" sz="1600" spc="-1" dirty="0" err="1" smtClean="0">
                <a:solidFill>
                  <a:schemeClr val="bg1"/>
                </a:solidFill>
              </a:rPr>
              <a:t>практике</a:t>
            </a:r>
            <a:r>
              <a:rPr lang="en-US" sz="1600" spc="-1" dirty="0" smtClean="0">
                <a:solidFill>
                  <a:schemeClr val="bg1"/>
                </a:solidFill>
              </a:rPr>
              <a:t> </a:t>
            </a:r>
            <a:r>
              <a:rPr lang="en-US" sz="1600" spc="-1" dirty="0" err="1" smtClean="0">
                <a:solidFill>
                  <a:schemeClr val="bg1"/>
                </a:solidFill>
              </a:rPr>
              <a:t>это</a:t>
            </a:r>
            <a:r>
              <a:rPr lang="en-US" sz="1600" spc="-1" dirty="0" smtClean="0">
                <a:solidFill>
                  <a:schemeClr val="bg1"/>
                </a:solidFill>
              </a:rPr>
              <a:t> </a:t>
            </a:r>
            <a:r>
              <a:rPr lang="en-US" sz="1600" spc="-1" dirty="0" err="1" smtClean="0">
                <a:solidFill>
                  <a:schemeClr val="bg1"/>
                </a:solidFill>
              </a:rPr>
              <a:t>означает</a:t>
            </a:r>
            <a:r>
              <a:rPr lang="en-US" sz="1600" spc="-1" dirty="0" smtClean="0">
                <a:solidFill>
                  <a:schemeClr val="bg1"/>
                </a:solidFill>
              </a:rPr>
              <a:t>, что </a:t>
            </a:r>
            <a:r>
              <a:rPr lang="en-US" sz="1600" spc="-1" dirty="0" err="1" smtClean="0">
                <a:solidFill>
                  <a:schemeClr val="bg1"/>
                </a:solidFill>
              </a:rPr>
              <a:t>надо</a:t>
            </a:r>
            <a:r>
              <a:rPr lang="en-US" sz="1600" spc="-1" dirty="0" smtClean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 smtClean="0">
                <a:solidFill>
                  <a:schemeClr val="bg1"/>
                </a:solidFill>
              </a:rPr>
              <a:t>создавать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 smtClean="0">
                <a:solidFill>
                  <a:schemeClr val="bg1"/>
                </a:solidFill>
              </a:rPr>
              <a:t>пользовательский</a:t>
            </a:r>
            <a:r>
              <a:rPr lang="en-US" sz="1600" b="1" u="sng" spc="-1" dirty="0" smtClean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 smtClean="0">
                <a:solidFill>
                  <a:schemeClr val="bg1"/>
                </a:solidFill>
              </a:rPr>
              <a:t>интерфейс</a:t>
            </a:r>
            <a:r>
              <a:rPr lang="en-US" sz="1600" b="1" u="sng" spc="-1" dirty="0" smtClean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 smtClean="0">
                <a:solidFill>
                  <a:schemeClr val="bg1"/>
                </a:solidFill>
              </a:rPr>
              <a:t>так</a:t>
            </a:r>
            <a:r>
              <a:rPr lang="en-US" sz="1600" b="1" u="sng" spc="-1" dirty="0" smtClean="0">
                <a:solidFill>
                  <a:schemeClr val="bg1"/>
                </a:solidFill>
              </a:rPr>
              <a:t>, </a:t>
            </a:r>
            <a:r>
              <a:rPr lang="en-US" sz="1600" b="1" u="sng" spc="-1" dirty="0" err="1" smtClean="0">
                <a:solidFill>
                  <a:schemeClr val="bg1"/>
                </a:solidFill>
              </a:rPr>
              <a:t>чтобы</a:t>
            </a:r>
            <a:r>
              <a:rPr lang="en-US" sz="1600" b="1" u="sng" spc="-1" dirty="0" smtClean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 smtClean="0">
                <a:solidFill>
                  <a:schemeClr val="bg1"/>
                </a:solidFill>
              </a:rPr>
              <a:t>он</a:t>
            </a:r>
            <a:r>
              <a:rPr lang="en-US" sz="1600" b="1" u="sng" spc="-1" dirty="0" smtClean="0">
                <a:solidFill>
                  <a:schemeClr val="bg1"/>
                </a:solidFill>
              </a:rPr>
              <a:t> не </a:t>
            </a:r>
            <a:r>
              <a:rPr lang="en-US" sz="1600" b="1" u="sng" spc="-1" dirty="0" err="1" smtClean="0">
                <a:solidFill>
                  <a:schemeClr val="bg1"/>
                </a:solidFill>
              </a:rPr>
              <a:t>зависел</a:t>
            </a:r>
            <a:r>
              <a:rPr lang="en-US" sz="1600" b="1" u="sng" spc="-1" dirty="0" smtClean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 smtClean="0">
                <a:solidFill>
                  <a:schemeClr val="bg1"/>
                </a:solidFill>
              </a:rPr>
              <a:t>от</a:t>
            </a:r>
            <a:r>
              <a:rPr lang="en-US" sz="1600" b="1" u="sng" spc="-1" dirty="0" smtClean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 smtClean="0">
                <a:solidFill>
                  <a:schemeClr val="bg1"/>
                </a:solidFill>
              </a:rPr>
              <a:t>сетевого</a:t>
            </a:r>
            <a:r>
              <a:rPr lang="en-US" sz="1600" b="1" u="sng" spc="-1" dirty="0" smtClean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 smtClean="0">
                <a:solidFill>
                  <a:schemeClr val="bg1"/>
                </a:solidFill>
              </a:rPr>
              <a:t>взаимодействия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4" y="2339677"/>
            <a:ext cx="3384128" cy="2259759"/>
          </a:xfrm>
          <a:prstGeom prst="rect">
            <a:avLst/>
          </a:prstGeom>
        </p:spPr>
      </p:pic>
      <p:sp>
        <p:nvSpPr>
          <p:cNvPr id="7" name="Облако 6"/>
          <p:cNvSpPr/>
          <p:nvPr/>
        </p:nvSpPr>
        <p:spPr>
          <a:xfrm>
            <a:off x="4690972" y="1187549"/>
            <a:ext cx="5400353" cy="1841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chemeClr val="bg1"/>
                </a:solidFill>
              </a:rPr>
              <a:t>2</a:t>
            </a:r>
            <a:r>
              <a:rPr lang="en-US" sz="1600" spc="-1" dirty="0">
                <a:solidFill>
                  <a:schemeClr val="bg1"/>
                </a:solidFill>
              </a:rPr>
              <a:t>. </a:t>
            </a:r>
            <a:r>
              <a:rPr lang="en-US" sz="1600" b="1" u="sng" spc="-1" dirty="0" err="1">
                <a:solidFill>
                  <a:schemeClr val="bg1"/>
                </a:solidFill>
              </a:rPr>
              <a:t>Длительные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вычисления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лучше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производить</a:t>
            </a:r>
            <a:r>
              <a:rPr lang="en-US" sz="1600" b="1" u="sng" spc="-1" dirty="0">
                <a:solidFill>
                  <a:schemeClr val="bg1"/>
                </a:solidFill>
              </a:rPr>
              <a:t> в </a:t>
            </a:r>
            <a:r>
              <a:rPr lang="en-US" sz="1600" b="1" u="sng" spc="-1" dirty="0" err="1">
                <a:solidFill>
                  <a:schemeClr val="bg1"/>
                </a:solidFill>
              </a:rPr>
              <a:t>отдельном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потоке</a:t>
            </a:r>
            <a:r>
              <a:rPr lang="en-US" sz="1600" b="1" u="sng" spc="-1" dirty="0">
                <a:solidFill>
                  <a:schemeClr val="bg1"/>
                </a:solidFill>
              </a:rPr>
              <a:t> в </a:t>
            </a:r>
            <a:r>
              <a:rPr lang="en-US" sz="1600" b="1" u="sng" spc="-1" dirty="0" err="1">
                <a:solidFill>
                  <a:schemeClr val="bg1"/>
                </a:solidFill>
              </a:rPr>
              <a:t>фоновом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режиме</a:t>
            </a:r>
            <a:r>
              <a:rPr lang="en-US" sz="1600" spc="-1" dirty="0">
                <a:solidFill>
                  <a:schemeClr val="bg1"/>
                </a:solidFill>
              </a:rPr>
              <a:t>; в </a:t>
            </a:r>
            <a:r>
              <a:rPr lang="en-US" sz="1600" spc="-1" dirty="0" err="1">
                <a:solidFill>
                  <a:schemeClr val="bg1"/>
                </a:solidFill>
              </a:rPr>
              <a:t>это</a:t>
            </a:r>
            <a:r>
              <a:rPr lang="en-US" sz="1600" spc="-1" dirty="0">
                <a:solidFill>
                  <a:schemeClr val="bg1"/>
                </a:solidFill>
              </a:rPr>
              <a:t> время </a:t>
            </a:r>
            <a:r>
              <a:rPr lang="en-US" sz="1600" spc="-1" dirty="0" err="1">
                <a:solidFill>
                  <a:schemeClr val="bg1"/>
                </a:solidFill>
              </a:rPr>
              <a:t>пользователь</a:t>
            </a:r>
            <a:r>
              <a:rPr lang="en-US" sz="1600" spc="-1" dirty="0">
                <a:solidFill>
                  <a:schemeClr val="bg1"/>
                </a:solidFill>
              </a:rPr>
              <a:t> может </a:t>
            </a:r>
            <a:r>
              <a:rPr lang="en-US" sz="1600" spc="-1" dirty="0" err="1">
                <a:solidFill>
                  <a:schemeClr val="bg1"/>
                </a:solidFill>
              </a:rPr>
              <a:t>выполнять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другие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 smtClean="0">
                <a:solidFill>
                  <a:schemeClr val="bg1"/>
                </a:solidFill>
              </a:rPr>
              <a:t>действия</a:t>
            </a:r>
            <a:endParaRPr lang="en-US" sz="1600" spc="-1" dirty="0">
              <a:solidFill>
                <a:schemeClr val="bg1"/>
              </a:solidFill>
            </a:endParaRPr>
          </a:p>
        </p:txBody>
      </p:sp>
      <p:sp>
        <p:nvSpPr>
          <p:cNvPr id="8" name="Облако 7"/>
          <p:cNvSpPr/>
          <p:nvPr/>
        </p:nvSpPr>
        <p:spPr>
          <a:xfrm>
            <a:off x="2808064" y="3491805"/>
            <a:ext cx="3998738" cy="18493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</a:rPr>
              <a:t>3. </a:t>
            </a:r>
            <a:r>
              <a:rPr lang="en-US" sz="1600" b="1" u="sng" spc="-1" dirty="0" err="1">
                <a:solidFill>
                  <a:schemeClr val="bg1"/>
                </a:solidFill>
              </a:rPr>
              <a:t>Априори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считать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любой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вызов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удаленной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процедуры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длительной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операцией</a:t>
            </a:r>
            <a:r>
              <a:rPr lang="en-US" sz="1600" b="1" u="sng" spc="-1" dirty="0">
                <a:solidFill>
                  <a:schemeClr val="bg1"/>
                </a:solidFill>
              </a:rPr>
              <a:t> и </a:t>
            </a:r>
            <a:r>
              <a:rPr lang="en-US" sz="1600" b="1" u="sng" spc="-1" dirty="0" err="1">
                <a:solidFill>
                  <a:schemeClr val="bg1"/>
                </a:solidFill>
              </a:rPr>
              <a:t>выполнять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ее</a:t>
            </a:r>
            <a:r>
              <a:rPr lang="en-US" sz="1600" b="1" u="sng" spc="-1" dirty="0">
                <a:solidFill>
                  <a:schemeClr val="bg1"/>
                </a:solidFill>
              </a:rPr>
              <a:t> </a:t>
            </a:r>
            <a:r>
              <a:rPr lang="en-US" sz="1600" b="1" u="sng" spc="-1" dirty="0" err="1">
                <a:solidFill>
                  <a:schemeClr val="bg1"/>
                </a:solidFill>
              </a:rPr>
              <a:t>асинхронно</a:t>
            </a:r>
            <a:endParaRPr lang="en-US" sz="1600" spc="-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59640" y="301320"/>
            <a:ext cx="741348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Четыре</a:t>
            </a:r>
            <a:r>
              <a:rPr lang="en-US" sz="2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основных</a:t>
            </a:r>
            <a:r>
              <a:rPr lang="en-US" sz="2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принципа</a:t>
            </a:r>
            <a:r>
              <a:rPr lang="en-US" sz="2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Ajax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86000" y="971640"/>
            <a:ext cx="777348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1. Браузер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имеет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дело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с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приложением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, а не с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содержимым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561440" y="1416600"/>
            <a:ext cx="2516040" cy="349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Жизненный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цикл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классического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Web-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приложения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Сведения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о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текущем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состоянии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диалога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пользователя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с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приложением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хранятся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на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Web-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сервере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пользователь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же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видит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лишь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последовательность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страниц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Ни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одна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из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них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не обеспечивает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продолжения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диалога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без обращения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к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серверу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280" name="Group 4"/>
          <p:cNvGrpSpPr/>
          <p:nvPr/>
        </p:nvGrpSpPr>
        <p:grpSpPr>
          <a:xfrm>
            <a:off x="536040" y="1475640"/>
            <a:ext cx="2445120" cy="3931920"/>
            <a:chOff x="536040" y="1475640"/>
            <a:chExt cx="2445120" cy="3931920"/>
          </a:xfrm>
        </p:grpSpPr>
        <p:sp>
          <p:nvSpPr>
            <p:cNvPr id="281" name="CustomShape 5"/>
            <p:cNvSpPr/>
            <p:nvPr/>
          </p:nvSpPr>
          <p:spPr>
            <a:xfrm>
              <a:off x="536040" y="1475640"/>
              <a:ext cx="2336400" cy="3931920"/>
            </a:xfrm>
            <a:custGeom>
              <a:avLst/>
              <a:gdLst/>
              <a:ahLst/>
              <a:cxnLst/>
              <a:rect l="l" t="t" r="r" b="b"/>
              <a:pathLst>
                <a:path w="6648408" h="3935287">
                  <a:moveTo>
                    <a:pt x="0" y="334499"/>
                  </a:moveTo>
                  <a:cubicBezTo>
                    <a:pt x="0" y="149760"/>
                    <a:pt x="149760" y="0"/>
                    <a:pt x="334499" y="0"/>
                  </a:cubicBezTo>
                  <a:lnTo>
                    <a:pt x="6313909" y="0"/>
                  </a:lnTo>
                  <a:cubicBezTo>
                    <a:pt x="6498648" y="0"/>
                    <a:pt x="6648408" y="149760"/>
                    <a:pt x="6648408" y="334499"/>
                  </a:cubicBezTo>
                  <a:lnTo>
                    <a:pt x="6648408" y="3600788"/>
                  </a:lnTo>
                  <a:cubicBezTo>
                    <a:pt x="6648408" y="3785527"/>
                    <a:pt x="6498648" y="3935287"/>
                    <a:pt x="6313909" y="3935287"/>
                  </a:cubicBezTo>
                  <a:lnTo>
                    <a:pt x="334499" y="3935287"/>
                  </a:lnTo>
                  <a:cubicBezTo>
                    <a:pt x="149760" y="3935287"/>
                    <a:pt x="0" y="3785527"/>
                    <a:pt x="0" y="3600788"/>
                  </a:cubicBezTo>
                  <a:lnTo>
                    <a:pt x="0" y="334499"/>
                  </a:lnTo>
                  <a:close/>
                </a:path>
              </a:pathLst>
            </a:custGeom>
            <a:noFill/>
            <a:ln>
              <a:round/>
            </a:ln>
            <a:scene3d>
              <a:camera prst="orthographicFront"/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50200" tIns="250200" rIns="250200" bIns="3152160"/>
            <a:lstStyle/>
            <a:p>
              <a:pPr>
                <a:lnSpc>
                  <a:spcPct val="90000"/>
                </a:lnSpc>
                <a:spcAft>
                  <a:spcPts val="629"/>
                </a:spcAft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регистрация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2" name="CustomShape 6"/>
            <p:cNvSpPr/>
            <p:nvPr/>
          </p:nvSpPr>
          <p:spPr>
            <a:xfrm>
              <a:off x="1705680" y="2396880"/>
              <a:ext cx="1275480" cy="584280"/>
            </a:xfrm>
            <a:custGeom>
              <a:avLst/>
              <a:gdLst/>
              <a:ahLst/>
              <a:cxnLst/>
              <a:rect l="l" t="t" r="r" b="b"/>
              <a:pathLst>
                <a:path w="2973726" h="1239615">
                  <a:moveTo>
                    <a:pt x="0" y="130160"/>
                  </a:moveTo>
                  <a:cubicBezTo>
                    <a:pt x="0" y="58275"/>
                    <a:pt x="58275" y="0"/>
                    <a:pt x="130160" y="0"/>
                  </a:cubicBezTo>
                  <a:lnTo>
                    <a:pt x="2843566" y="0"/>
                  </a:lnTo>
                  <a:cubicBezTo>
                    <a:pt x="2915451" y="0"/>
                    <a:pt x="2973726" y="58275"/>
                    <a:pt x="2973726" y="130160"/>
                  </a:cubicBezTo>
                  <a:lnTo>
                    <a:pt x="2973726" y="1109455"/>
                  </a:lnTo>
                  <a:cubicBezTo>
                    <a:pt x="2973726" y="1181340"/>
                    <a:pt x="2915451" y="1239615"/>
                    <a:pt x="2843566" y="1239615"/>
                  </a:cubicBezTo>
                  <a:lnTo>
                    <a:pt x="130160" y="1239615"/>
                  </a:lnTo>
                  <a:cubicBezTo>
                    <a:pt x="58275" y="1239615"/>
                    <a:pt x="0" y="1181340"/>
                    <a:pt x="0" y="1109455"/>
                  </a:cubicBezTo>
                  <a:lnTo>
                    <a:pt x="0" y="13016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51640" tIns="251640" rIns="251640" bIns="251640" anchor="ctr"/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Веб-страница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3" name="CustomShape 7"/>
            <p:cNvSpPr/>
            <p:nvPr/>
          </p:nvSpPr>
          <p:spPr>
            <a:xfrm>
              <a:off x="1705680" y="3056400"/>
              <a:ext cx="1275480" cy="584280"/>
            </a:xfrm>
            <a:custGeom>
              <a:avLst/>
              <a:gdLst/>
              <a:ahLst/>
              <a:cxnLst/>
              <a:rect l="l" t="t" r="r" b="b"/>
              <a:pathLst>
                <a:path w="2973726" h="1239615">
                  <a:moveTo>
                    <a:pt x="0" y="130160"/>
                  </a:moveTo>
                  <a:cubicBezTo>
                    <a:pt x="0" y="58275"/>
                    <a:pt x="58275" y="0"/>
                    <a:pt x="130160" y="0"/>
                  </a:cubicBezTo>
                  <a:lnTo>
                    <a:pt x="2843566" y="0"/>
                  </a:lnTo>
                  <a:cubicBezTo>
                    <a:pt x="2915451" y="0"/>
                    <a:pt x="2973726" y="58275"/>
                    <a:pt x="2973726" y="130160"/>
                  </a:cubicBezTo>
                  <a:lnTo>
                    <a:pt x="2973726" y="1109455"/>
                  </a:lnTo>
                  <a:cubicBezTo>
                    <a:pt x="2973726" y="1181340"/>
                    <a:pt x="2915451" y="1239615"/>
                    <a:pt x="2843566" y="1239615"/>
                  </a:cubicBezTo>
                  <a:lnTo>
                    <a:pt x="130160" y="1239615"/>
                  </a:lnTo>
                  <a:cubicBezTo>
                    <a:pt x="58275" y="1239615"/>
                    <a:pt x="0" y="1181340"/>
                    <a:pt x="0" y="1109455"/>
                  </a:cubicBezTo>
                  <a:lnTo>
                    <a:pt x="0" y="13016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51640" tIns="251640" rIns="251640" bIns="251640" anchor="ctr"/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Веб-страница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4" name="CustomShape 8"/>
            <p:cNvSpPr/>
            <p:nvPr/>
          </p:nvSpPr>
          <p:spPr>
            <a:xfrm>
              <a:off x="1705680" y="3704400"/>
              <a:ext cx="1275480" cy="584280"/>
            </a:xfrm>
            <a:custGeom>
              <a:avLst/>
              <a:gdLst/>
              <a:ahLst/>
              <a:cxnLst/>
              <a:rect l="l" t="t" r="r" b="b"/>
              <a:pathLst>
                <a:path w="2973726" h="1239615">
                  <a:moveTo>
                    <a:pt x="0" y="130160"/>
                  </a:moveTo>
                  <a:cubicBezTo>
                    <a:pt x="0" y="58275"/>
                    <a:pt x="58275" y="0"/>
                    <a:pt x="130160" y="0"/>
                  </a:cubicBezTo>
                  <a:lnTo>
                    <a:pt x="2843566" y="0"/>
                  </a:lnTo>
                  <a:cubicBezTo>
                    <a:pt x="2915451" y="0"/>
                    <a:pt x="2973726" y="58275"/>
                    <a:pt x="2973726" y="130160"/>
                  </a:cubicBezTo>
                  <a:lnTo>
                    <a:pt x="2973726" y="1109455"/>
                  </a:lnTo>
                  <a:cubicBezTo>
                    <a:pt x="2973726" y="1181340"/>
                    <a:pt x="2915451" y="1239615"/>
                    <a:pt x="2843566" y="1239615"/>
                  </a:cubicBezTo>
                  <a:lnTo>
                    <a:pt x="130160" y="1239615"/>
                  </a:lnTo>
                  <a:cubicBezTo>
                    <a:pt x="58275" y="1239615"/>
                    <a:pt x="0" y="1181340"/>
                    <a:pt x="0" y="1109455"/>
                  </a:cubicBezTo>
                  <a:lnTo>
                    <a:pt x="0" y="13016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51640" tIns="251640" rIns="251640" bIns="251640" anchor="ctr"/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Веб-страница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5" name="CustomShape 9"/>
            <p:cNvSpPr/>
            <p:nvPr/>
          </p:nvSpPr>
          <p:spPr>
            <a:xfrm>
              <a:off x="1544040" y="4352760"/>
              <a:ext cx="1436760" cy="788760"/>
            </a:xfrm>
            <a:custGeom>
              <a:avLst/>
              <a:gdLst/>
              <a:ahLst/>
              <a:cxnLst/>
              <a:rect l="l" t="t" r="r" b="b"/>
              <a:pathLst>
                <a:path w="2973726" h="1239615">
                  <a:moveTo>
                    <a:pt x="0" y="130160"/>
                  </a:moveTo>
                  <a:cubicBezTo>
                    <a:pt x="0" y="58275"/>
                    <a:pt x="58275" y="0"/>
                    <a:pt x="130160" y="0"/>
                  </a:cubicBezTo>
                  <a:lnTo>
                    <a:pt x="2843566" y="0"/>
                  </a:lnTo>
                  <a:cubicBezTo>
                    <a:pt x="2915451" y="0"/>
                    <a:pt x="2973726" y="58275"/>
                    <a:pt x="2973726" y="130160"/>
                  </a:cubicBezTo>
                  <a:lnTo>
                    <a:pt x="2973726" y="1109455"/>
                  </a:lnTo>
                  <a:cubicBezTo>
                    <a:pt x="2973726" y="1181340"/>
                    <a:pt x="2915451" y="1239615"/>
                    <a:pt x="2843566" y="1239615"/>
                  </a:cubicBezTo>
                  <a:lnTo>
                    <a:pt x="130160" y="1239615"/>
                  </a:lnTo>
                  <a:cubicBezTo>
                    <a:pt x="58275" y="1239615"/>
                    <a:pt x="0" y="1181340"/>
                    <a:pt x="0" y="1109455"/>
                  </a:cubicBezTo>
                  <a:lnTo>
                    <a:pt x="0" y="13016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51640" tIns="251640" rIns="251640" bIns="251640" anchor="ctr"/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Последняя веб-страница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86" name="CustomShape 10"/>
          <p:cNvSpPr/>
          <p:nvPr/>
        </p:nvSpPr>
        <p:spPr>
          <a:xfrm>
            <a:off x="864000" y="1331640"/>
            <a:ext cx="1675080" cy="284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Web-браузер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87" name="Group 11"/>
          <p:cNvGrpSpPr/>
          <p:nvPr/>
        </p:nvGrpSpPr>
        <p:grpSpPr>
          <a:xfrm>
            <a:off x="4248360" y="1475640"/>
            <a:ext cx="3237120" cy="3931920"/>
            <a:chOff x="4248360" y="1475640"/>
            <a:chExt cx="3237120" cy="3931920"/>
          </a:xfrm>
        </p:grpSpPr>
        <p:sp>
          <p:nvSpPr>
            <p:cNvPr id="288" name="CustomShape 12"/>
            <p:cNvSpPr/>
            <p:nvPr/>
          </p:nvSpPr>
          <p:spPr>
            <a:xfrm>
              <a:off x="4439520" y="1475640"/>
              <a:ext cx="3045960" cy="3931920"/>
            </a:xfrm>
            <a:custGeom>
              <a:avLst/>
              <a:gdLst/>
              <a:ahLst/>
              <a:cxnLst/>
              <a:rect l="l" t="t" r="r" b="b"/>
              <a:pathLst>
                <a:path w="6648408" h="3935287">
                  <a:moveTo>
                    <a:pt x="0" y="334499"/>
                  </a:moveTo>
                  <a:cubicBezTo>
                    <a:pt x="0" y="149760"/>
                    <a:pt x="149760" y="0"/>
                    <a:pt x="334499" y="0"/>
                  </a:cubicBezTo>
                  <a:lnTo>
                    <a:pt x="6313909" y="0"/>
                  </a:lnTo>
                  <a:cubicBezTo>
                    <a:pt x="6498648" y="0"/>
                    <a:pt x="6648408" y="149760"/>
                    <a:pt x="6648408" y="334499"/>
                  </a:cubicBezTo>
                  <a:lnTo>
                    <a:pt x="6648408" y="3600788"/>
                  </a:lnTo>
                  <a:cubicBezTo>
                    <a:pt x="6648408" y="3785527"/>
                    <a:pt x="6498648" y="3935287"/>
                    <a:pt x="6313909" y="3935287"/>
                  </a:cubicBezTo>
                  <a:lnTo>
                    <a:pt x="334499" y="3935287"/>
                  </a:lnTo>
                  <a:cubicBezTo>
                    <a:pt x="149760" y="3935287"/>
                    <a:pt x="0" y="3785527"/>
                    <a:pt x="0" y="3600788"/>
                  </a:cubicBezTo>
                  <a:lnTo>
                    <a:pt x="0" y="334499"/>
                  </a:lnTo>
                  <a:close/>
                </a:path>
              </a:pathLst>
            </a:custGeom>
            <a:noFill/>
            <a:ln>
              <a:round/>
            </a:ln>
            <a:scene3d>
              <a:camera prst="orthographicFront"/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89" name="CustomShape 13"/>
            <p:cNvSpPr/>
            <p:nvPr/>
          </p:nvSpPr>
          <p:spPr>
            <a:xfrm>
              <a:off x="4248360" y="1809000"/>
              <a:ext cx="1797120" cy="3407760"/>
            </a:xfrm>
            <a:custGeom>
              <a:avLst/>
              <a:gdLst/>
              <a:ahLst/>
              <a:cxnLst/>
              <a:rect l="l" t="t" r="r" b="b"/>
              <a:pathLst>
                <a:path w="2973726" h="1239615">
                  <a:moveTo>
                    <a:pt x="0" y="130160"/>
                  </a:moveTo>
                  <a:cubicBezTo>
                    <a:pt x="0" y="58275"/>
                    <a:pt x="58275" y="0"/>
                    <a:pt x="130160" y="0"/>
                  </a:cubicBezTo>
                  <a:lnTo>
                    <a:pt x="2843566" y="0"/>
                  </a:lnTo>
                  <a:cubicBezTo>
                    <a:pt x="2915451" y="0"/>
                    <a:pt x="2973726" y="58275"/>
                    <a:pt x="2973726" y="130160"/>
                  </a:cubicBezTo>
                  <a:lnTo>
                    <a:pt x="2973726" y="1109455"/>
                  </a:lnTo>
                  <a:cubicBezTo>
                    <a:pt x="2973726" y="1181340"/>
                    <a:pt x="2915451" y="1239615"/>
                    <a:pt x="2843566" y="1239615"/>
                  </a:cubicBezTo>
                  <a:lnTo>
                    <a:pt x="130160" y="1239615"/>
                  </a:lnTo>
                  <a:cubicBezTo>
                    <a:pt x="58275" y="1239615"/>
                    <a:pt x="0" y="1181340"/>
                    <a:pt x="0" y="1109455"/>
                  </a:cubicBezTo>
                  <a:lnTo>
                    <a:pt x="0" y="13016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51640" tIns="251640" rIns="251640" bIns="251640" anchor="ctr"/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n-US" sz="14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Сеанс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работы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пользователя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290" name="CustomShape 14"/>
          <p:cNvSpPr/>
          <p:nvPr/>
        </p:nvSpPr>
        <p:spPr>
          <a:xfrm>
            <a:off x="4753080" y="1331640"/>
            <a:ext cx="1675080" cy="284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Сервер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1" name="CustomShape 15"/>
          <p:cNvSpPr/>
          <p:nvPr/>
        </p:nvSpPr>
        <p:spPr>
          <a:xfrm>
            <a:off x="5256360" y="2021040"/>
            <a:ext cx="644760" cy="63576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6"/>
          <p:cNvSpPr/>
          <p:nvPr/>
        </p:nvSpPr>
        <p:spPr>
          <a:xfrm>
            <a:off x="4252680" y="1981440"/>
            <a:ext cx="10270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Пользова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тельская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модель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данных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93" name="CustomShape 17"/>
          <p:cNvSpPr/>
          <p:nvPr/>
        </p:nvSpPr>
        <p:spPr>
          <a:xfrm>
            <a:off x="6171480" y="2804400"/>
            <a:ext cx="644760" cy="63576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8"/>
          <p:cNvSpPr/>
          <p:nvPr/>
        </p:nvSpPr>
        <p:spPr>
          <a:xfrm>
            <a:off x="6131160" y="3563640"/>
            <a:ext cx="127836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Разделяемая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модель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данных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95" name="CustomShape 19"/>
          <p:cNvSpPr/>
          <p:nvPr/>
        </p:nvSpPr>
        <p:spPr>
          <a:xfrm>
            <a:off x="6231600" y="1608120"/>
            <a:ext cx="1076760" cy="960480"/>
          </a:xfrm>
          <a:prstGeom prst="donut">
            <a:avLst>
              <a:gd name="adj" fmla="val 929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0"/>
          <p:cNvSpPr/>
          <p:nvPr/>
        </p:nvSpPr>
        <p:spPr>
          <a:xfrm>
            <a:off x="6363360" y="1839600"/>
            <a:ext cx="86004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Бизнес-логика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7" name="CustomShape 21"/>
          <p:cNvSpPr/>
          <p:nvPr/>
        </p:nvSpPr>
        <p:spPr>
          <a:xfrm flipH="1">
            <a:off x="5901480" y="2089800"/>
            <a:ext cx="324000" cy="16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2"/>
          <p:cNvSpPr/>
          <p:nvPr/>
        </p:nvSpPr>
        <p:spPr>
          <a:xfrm flipH="1">
            <a:off x="6571800" y="2571840"/>
            <a:ext cx="19332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23"/>
          <p:cNvSpPr/>
          <p:nvPr/>
        </p:nvSpPr>
        <p:spPr>
          <a:xfrm>
            <a:off x="2264040" y="2209320"/>
            <a:ext cx="198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24"/>
          <p:cNvSpPr/>
          <p:nvPr/>
        </p:nvSpPr>
        <p:spPr>
          <a:xfrm flipH="1">
            <a:off x="2981520" y="2458440"/>
            <a:ext cx="126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5"/>
          <p:cNvSpPr/>
          <p:nvPr/>
        </p:nvSpPr>
        <p:spPr>
          <a:xfrm flipV="1">
            <a:off x="2984400" y="2863440"/>
            <a:ext cx="12607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6"/>
          <p:cNvSpPr/>
          <p:nvPr/>
        </p:nvSpPr>
        <p:spPr>
          <a:xfrm flipH="1">
            <a:off x="2981520" y="3106440"/>
            <a:ext cx="126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7"/>
          <p:cNvSpPr/>
          <p:nvPr/>
        </p:nvSpPr>
        <p:spPr>
          <a:xfrm flipV="1">
            <a:off x="2984400" y="3511440"/>
            <a:ext cx="12607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8"/>
          <p:cNvSpPr/>
          <p:nvPr/>
        </p:nvSpPr>
        <p:spPr>
          <a:xfrm flipH="1">
            <a:off x="2981520" y="3754800"/>
            <a:ext cx="126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9"/>
          <p:cNvSpPr/>
          <p:nvPr/>
        </p:nvSpPr>
        <p:spPr>
          <a:xfrm flipV="1">
            <a:off x="2984400" y="4159800"/>
            <a:ext cx="12607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0"/>
          <p:cNvSpPr/>
          <p:nvPr/>
        </p:nvSpPr>
        <p:spPr>
          <a:xfrm flipH="1">
            <a:off x="2981520" y="4474800"/>
            <a:ext cx="126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31"/>
          <p:cNvSpPr/>
          <p:nvPr/>
        </p:nvSpPr>
        <p:spPr>
          <a:xfrm>
            <a:off x="3055680" y="4504320"/>
            <a:ext cx="1189080" cy="4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Завершение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сеанса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1"/>
          <p:cNvGrpSpPr/>
          <p:nvPr/>
        </p:nvGrpSpPr>
        <p:grpSpPr>
          <a:xfrm>
            <a:off x="536040" y="1475640"/>
            <a:ext cx="2445120" cy="3931920"/>
            <a:chOff x="536040" y="1475640"/>
            <a:chExt cx="2445120" cy="3931920"/>
          </a:xfrm>
        </p:grpSpPr>
        <p:sp>
          <p:nvSpPr>
            <p:cNvPr id="310" name="CustomShape 2"/>
            <p:cNvSpPr/>
            <p:nvPr/>
          </p:nvSpPr>
          <p:spPr>
            <a:xfrm>
              <a:off x="536040" y="1475640"/>
              <a:ext cx="2336400" cy="3931920"/>
            </a:xfrm>
            <a:custGeom>
              <a:avLst/>
              <a:gdLst/>
              <a:ahLst/>
              <a:cxnLst/>
              <a:rect l="l" t="t" r="r" b="b"/>
              <a:pathLst>
                <a:path w="6648408" h="3935287">
                  <a:moveTo>
                    <a:pt x="0" y="334499"/>
                  </a:moveTo>
                  <a:cubicBezTo>
                    <a:pt x="0" y="149760"/>
                    <a:pt x="149760" y="0"/>
                    <a:pt x="334499" y="0"/>
                  </a:cubicBezTo>
                  <a:lnTo>
                    <a:pt x="6313909" y="0"/>
                  </a:lnTo>
                  <a:cubicBezTo>
                    <a:pt x="6498648" y="0"/>
                    <a:pt x="6648408" y="149760"/>
                    <a:pt x="6648408" y="334499"/>
                  </a:cubicBezTo>
                  <a:lnTo>
                    <a:pt x="6648408" y="3600788"/>
                  </a:lnTo>
                  <a:cubicBezTo>
                    <a:pt x="6648408" y="3785527"/>
                    <a:pt x="6498648" y="3935287"/>
                    <a:pt x="6313909" y="3935287"/>
                  </a:cubicBezTo>
                  <a:lnTo>
                    <a:pt x="334499" y="3935287"/>
                  </a:lnTo>
                  <a:cubicBezTo>
                    <a:pt x="149760" y="3935287"/>
                    <a:pt x="0" y="3785527"/>
                    <a:pt x="0" y="3600788"/>
                  </a:cubicBezTo>
                  <a:lnTo>
                    <a:pt x="0" y="334499"/>
                  </a:lnTo>
                  <a:close/>
                </a:path>
              </a:pathLst>
            </a:custGeom>
            <a:noFill/>
            <a:ln>
              <a:round/>
            </a:ln>
            <a:scene3d>
              <a:camera prst="orthographicFront"/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50200" tIns="250200" rIns="250200" bIns="3152160"/>
            <a:lstStyle/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регистрация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11" name="CustomShape 3"/>
            <p:cNvSpPr/>
            <p:nvPr/>
          </p:nvSpPr>
          <p:spPr>
            <a:xfrm>
              <a:off x="864000" y="2089800"/>
              <a:ext cx="2117160" cy="2334600"/>
            </a:xfrm>
            <a:custGeom>
              <a:avLst/>
              <a:gdLst/>
              <a:ahLst/>
              <a:cxnLst/>
              <a:rect l="l" t="t" r="r" b="b"/>
              <a:pathLst>
                <a:path w="2973726" h="1239615">
                  <a:moveTo>
                    <a:pt x="0" y="130160"/>
                  </a:moveTo>
                  <a:cubicBezTo>
                    <a:pt x="0" y="58275"/>
                    <a:pt x="58275" y="0"/>
                    <a:pt x="130160" y="0"/>
                  </a:cubicBezTo>
                  <a:lnTo>
                    <a:pt x="2843566" y="0"/>
                  </a:lnTo>
                  <a:cubicBezTo>
                    <a:pt x="2915451" y="0"/>
                    <a:pt x="2973726" y="58275"/>
                    <a:pt x="2973726" y="130160"/>
                  </a:cubicBezTo>
                  <a:lnTo>
                    <a:pt x="2973726" y="1109455"/>
                  </a:lnTo>
                  <a:cubicBezTo>
                    <a:pt x="2973726" y="1181340"/>
                    <a:pt x="2915451" y="1239615"/>
                    <a:pt x="2843566" y="1239615"/>
                  </a:cubicBezTo>
                  <a:lnTo>
                    <a:pt x="130160" y="1239615"/>
                  </a:lnTo>
                  <a:cubicBezTo>
                    <a:pt x="58275" y="1239615"/>
                    <a:pt x="0" y="1181340"/>
                    <a:pt x="0" y="1109455"/>
                  </a:cubicBezTo>
                  <a:lnTo>
                    <a:pt x="0" y="13016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51640" tIns="251640" rIns="251640" bIns="251640" anchor="ctr"/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lang="en-US" sz="15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Клиентское приложение</a:t>
              </a:r>
              <a:endParaRPr lang="en-US" sz="1500" b="0" strike="noStrike" spc="-1">
                <a:latin typeface="Arial"/>
              </a:endParaRPr>
            </a:p>
          </p:txBody>
        </p:sp>
        <p:sp>
          <p:nvSpPr>
            <p:cNvPr id="312" name="CustomShape 4"/>
            <p:cNvSpPr/>
            <p:nvPr/>
          </p:nvSpPr>
          <p:spPr>
            <a:xfrm>
              <a:off x="1544040" y="4500000"/>
              <a:ext cx="1436760" cy="788760"/>
            </a:xfrm>
            <a:custGeom>
              <a:avLst/>
              <a:gdLst/>
              <a:ahLst/>
              <a:cxnLst/>
              <a:rect l="l" t="t" r="r" b="b"/>
              <a:pathLst>
                <a:path w="2973726" h="1239615">
                  <a:moveTo>
                    <a:pt x="0" y="130160"/>
                  </a:moveTo>
                  <a:cubicBezTo>
                    <a:pt x="0" y="58275"/>
                    <a:pt x="58275" y="0"/>
                    <a:pt x="130160" y="0"/>
                  </a:cubicBezTo>
                  <a:lnTo>
                    <a:pt x="2843566" y="0"/>
                  </a:lnTo>
                  <a:cubicBezTo>
                    <a:pt x="2915451" y="0"/>
                    <a:pt x="2973726" y="58275"/>
                    <a:pt x="2973726" y="130160"/>
                  </a:cubicBezTo>
                  <a:lnTo>
                    <a:pt x="2973726" y="1109455"/>
                  </a:lnTo>
                  <a:cubicBezTo>
                    <a:pt x="2973726" y="1181340"/>
                    <a:pt x="2915451" y="1239615"/>
                    <a:pt x="2843566" y="1239615"/>
                  </a:cubicBezTo>
                  <a:lnTo>
                    <a:pt x="130160" y="1239615"/>
                  </a:lnTo>
                  <a:cubicBezTo>
                    <a:pt x="58275" y="1239615"/>
                    <a:pt x="0" y="1181340"/>
                    <a:pt x="0" y="1109455"/>
                  </a:cubicBezTo>
                  <a:lnTo>
                    <a:pt x="0" y="13016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51640" tIns="251640" rIns="251640" bIns="251640" anchor="ctr"/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Последняя веб-страница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313" name="CustomShape 5"/>
          <p:cNvSpPr/>
          <p:nvPr/>
        </p:nvSpPr>
        <p:spPr>
          <a:xfrm>
            <a:off x="864000" y="1331640"/>
            <a:ext cx="1675080" cy="284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Web-браузер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14" name="Group 6"/>
          <p:cNvGrpSpPr/>
          <p:nvPr/>
        </p:nvGrpSpPr>
        <p:grpSpPr>
          <a:xfrm>
            <a:off x="4248224" y="1475640"/>
            <a:ext cx="3237120" cy="3931920"/>
            <a:chOff x="4248360" y="1475640"/>
            <a:chExt cx="3237120" cy="3931920"/>
          </a:xfrm>
        </p:grpSpPr>
        <p:sp>
          <p:nvSpPr>
            <p:cNvPr id="315" name="CustomShape 7"/>
            <p:cNvSpPr/>
            <p:nvPr/>
          </p:nvSpPr>
          <p:spPr>
            <a:xfrm>
              <a:off x="4439520" y="1475640"/>
              <a:ext cx="3045960" cy="3931920"/>
            </a:xfrm>
            <a:custGeom>
              <a:avLst/>
              <a:gdLst/>
              <a:ahLst/>
              <a:cxnLst/>
              <a:rect l="l" t="t" r="r" b="b"/>
              <a:pathLst>
                <a:path w="6648408" h="3935287">
                  <a:moveTo>
                    <a:pt x="0" y="334499"/>
                  </a:moveTo>
                  <a:cubicBezTo>
                    <a:pt x="0" y="149760"/>
                    <a:pt x="149760" y="0"/>
                    <a:pt x="334499" y="0"/>
                  </a:cubicBezTo>
                  <a:lnTo>
                    <a:pt x="6313909" y="0"/>
                  </a:lnTo>
                  <a:cubicBezTo>
                    <a:pt x="6498648" y="0"/>
                    <a:pt x="6648408" y="149760"/>
                    <a:pt x="6648408" y="334499"/>
                  </a:cubicBezTo>
                  <a:lnTo>
                    <a:pt x="6648408" y="3600788"/>
                  </a:lnTo>
                  <a:cubicBezTo>
                    <a:pt x="6648408" y="3785527"/>
                    <a:pt x="6498648" y="3935287"/>
                    <a:pt x="6313909" y="3935287"/>
                  </a:cubicBezTo>
                  <a:lnTo>
                    <a:pt x="334499" y="3935287"/>
                  </a:lnTo>
                  <a:cubicBezTo>
                    <a:pt x="149760" y="3935287"/>
                    <a:pt x="0" y="3785527"/>
                    <a:pt x="0" y="3600788"/>
                  </a:cubicBezTo>
                  <a:lnTo>
                    <a:pt x="0" y="334499"/>
                  </a:lnTo>
                  <a:close/>
                </a:path>
              </a:pathLst>
            </a:custGeom>
            <a:noFill/>
            <a:ln>
              <a:round/>
            </a:ln>
            <a:scene3d>
              <a:camera prst="orthographicFront"/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16" name="CustomShape 8"/>
            <p:cNvSpPr/>
            <p:nvPr/>
          </p:nvSpPr>
          <p:spPr>
            <a:xfrm>
              <a:off x="4248360" y="1809000"/>
              <a:ext cx="1797120" cy="3407760"/>
            </a:xfrm>
            <a:custGeom>
              <a:avLst/>
              <a:gdLst/>
              <a:ahLst/>
              <a:cxnLst/>
              <a:rect l="l" t="t" r="r" b="b"/>
              <a:pathLst>
                <a:path w="2973726" h="1239615">
                  <a:moveTo>
                    <a:pt x="0" y="130160"/>
                  </a:moveTo>
                  <a:cubicBezTo>
                    <a:pt x="0" y="58275"/>
                    <a:pt x="58275" y="0"/>
                    <a:pt x="130160" y="0"/>
                  </a:cubicBezTo>
                  <a:lnTo>
                    <a:pt x="2843566" y="0"/>
                  </a:lnTo>
                  <a:cubicBezTo>
                    <a:pt x="2915451" y="0"/>
                    <a:pt x="2973726" y="58275"/>
                    <a:pt x="2973726" y="130160"/>
                  </a:cubicBezTo>
                  <a:lnTo>
                    <a:pt x="2973726" y="1109455"/>
                  </a:lnTo>
                  <a:cubicBezTo>
                    <a:pt x="2973726" y="1181340"/>
                    <a:pt x="2915451" y="1239615"/>
                    <a:pt x="2843566" y="1239615"/>
                  </a:cubicBezTo>
                  <a:lnTo>
                    <a:pt x="130160" y="1239615"/>
                  </a:lnTo>
                  <a:cubicBezTo>
                    <a:pt x="58275" y="1239615"/>
                    <a:pt x="0" y="1181340"/>
                    <a:pt x="0" y="1109455"/>
                  </a:cubicBezTo>
                  <a:lnTo>
                    <a:pt x="0" y="13016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51640" tIns="251640" rIns="251640" bIns="251640" anchor="ctr"/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n-US" sz="14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Сеанс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работы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пользователя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317" name="CustomShape 9"/>
          <p:cNvSpPr/>
          <p:nvPr/>
        </p:nvSpPr>
        <p:spPr>
          <a:xfrm>
            <a:off x="4752944" y="1331640"/>
            <a:ext cx="1675080" cy="284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Сервер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18" name="CustomShape 10"/>
          <p:cNvSpPr/>
          <p:nvPr/>
        </p:nvSpPr>
        <p:spPr>
          <a:xfrm>
            <a:off x="5256224" y="2021040"/>
            <a:ext cx="644760" cy="63576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1"/>
          <p:cNvSpPr/>
          <p:nvPr/>
        </p:nvSpPr>
        <p:spPr>
          <a:xfrm>
            <a:off x="4252544" y="1981440"/>
            <a:ext cx="10270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Пользова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тельская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модель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данных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20" name="CustomShape 12"/>
          <p:cNvSpPr/>
          <p:nvPr/>
        </p:nvSpPr>
        <p:spPr>
          <a:xfrm>
            <a:off x="6171344" y="2804400"/>
            <a:ext cx="644760" cy="63576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3"/>
          <p:cNvSpPr/>
          <p:nvPr/>
        </p:nvSpPr>
        <p:spPr>
          <a:xfrm>
            <a:off x="6131024" y="3563640"/>
            <a:ext cx="127836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Разделяемая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модель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данных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22" name="CustomShape 14"/>
          <p:cNvSpPr/>
          <p:nvPr/>
        </p:nvSpPr>
        <p:spPr>
          <a:xfrm>
            <a:off x="6231464" y="1608120"/>
            <a:ext cx="1076760" cy="960480"/>
          </a:xfrm>
          <a:prstGeom prst="donut">
            <a:avLst>
              <a:gd name="adj" fmla="val 929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5"/>
          <p:cNvSpPr/>
          <p:nvPr/>
        </p:nvSpPr>
        <p:spPr>
          <a:xfrm>
            <a:off x="6363224" y="1839600"/>
            <a:ext cx="86004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Бизнес-логика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4" name="CustomShape 16"/>
          <p:cNvSpPr/>
          <p:nvPr/>
        </p:nvSpPr>
        <p:spPr>
          <a:xfrm flipH="1">
            <a:off x="5901344" y="2089800"/>
            <a:ext cx="324000" cy="16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7"/>
          <p:cNvSpPr/>
          <p:nvPr/>
        </p:nvSpPr>
        <p:spPr>
          <a:xfrm flipH="1">
            <a:off x="6571664" y="2571840"/>
            <a:ext cx="19332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8"/>
          <p:cNvSpPr/>
          <p:nvPr/>
        </p:nvSpPr>
        <p:spPr>
          <a:xfrm>
            <a:off x="792000" y="1965600"/>
            <a:ext cx="345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20"/>
          <p:cNvSpPr/>
          <p:nvPr/>
        </p:nvSpPr>
        <p:spPr>
          <a:xfrm flipV="1">
            <a:off x="2984400" y="3511440"/>
            <a:ext cx="12607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custDash>
              <a:ds d="9400000" sp="29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1"/>
          <p:cNvSpPr/>
          <p:nvPr/>
        </p:nvSpPr>
        <p:spPr>
          <a:xfrm flipH="1">
            <a:off x="2981520" y="3707829"/>
            <a:ext cx="126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custDash>
              <a:ds d="9400000" sp="29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3"/>
          <p:cNvSpPr/>
          <p:nvPr/>
        </p:nvSpPr>
        <p:spPr>
          <a:xfrm flipH="1">
            <a:off x="2970664" y="5073131"/>
            <a:ext cx="126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25"/>
          <p:cNvSpPr/>
          <p:nvPr/>
        </p:nvSpPr>
        <p:spPr>
          <a:xfrm>
            <a:off x="936000" y="2165400"/>
            <a:ext cx="644760" cy="63576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26"/>
          <p:cNvSpPr/>
          <p:nvPr/>
        </p:nvSpPr>
        <p:spPr>
          <a:xfrm>
            <a:off x="1627920" y="2115360"/>
            <a:ext cx="1248120" cy="10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Частичная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модель 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Данных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Пользователя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r>
              <a:rPr lang="en-US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335" name="CustomShape 27"/>
          <p:cNvSpPr/>
          <p:nvPr/>
        </p:nvSpPr>
        <p:spPr>
          <a:xfrm>
            <a:off x="3050280" y="2032560"/>
            <a:ext cx="118872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Доставка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приложения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36" name="CustomShape 28"/>
          <p:cNvSpPr/>
          <p:nvPr/>
        </p:nvSpPr>
        <p:spPr>
          <a:xfrm flipV="1">
            <a:off x="2984400" y="2699717"/>
            <a:ext cx="126072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custDash>
              <a:ds d="9400000" sp="29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9"/>
          <p:cNvSpPr/>
          <p:nvPr/>
        </p:nvSpPr>
        <p:spPr>
          <a:xfrm flipH="1">
            <a:off x="2981520" y="2818440"/>
            <a:ext cx="126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custDash>
              <a:ds d="9400000" sp="29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0"/>
          <p:cNvSpPr/>
          <p:nvPr/>
        </p:nvSpPr>
        <p:spPr>
          <a:xfrm>
            <a:off x="3017880" y="2825280"/>
            <a:ext cx="119628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Запросы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на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получение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данных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39" name="CustomShape 31"/>
          <p:cNvSpPr/>
          <p:nvPr/>
        </p:nvSpPr>
        <p:spPr>
          <a:xfrm>
            <a:off x="7773120" y="1479240"/>
            <a:ext cx="204516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Жизненный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цикл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Ajax-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приложения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0" name="CustomShape 32"/>
          <p:cNvSpPr/>
          <p:nvPr/>
        </p:nvSpPr>
        <p:spPr>
          <a:xfrm>
            <a:off x="486000" y="971640"/>
            <a:ext cx="777348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1. Браузер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имеет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дело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с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приложением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, а не с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содержимым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1" name="CustomShape 33"/>
          <p:cNvSpPr/>
          <p:nvPr/>
        </p:nvSpPr>
        <p:spPr>
          <a:xfrm>
            <a:off x="359640" y="301320"/>
            <a:ext cx="741348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Четыре основных принципа Ajax</a:t>
            </a:r>
            <a:endParaRPr lang="en-US" sz="2400" b="0" strike="noStrike" spc="-1">
              <a:latin typeface="Arial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2990520" y="2338027"/>
            <a:ext cx="125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stomShape 27"/>
          <p:cNvSpPr/>
          <p:nvPr/>
        </p:nvSpPr>
        <p:spPr>
          <a:xfrm>
            <a:off x="3020400" y="3927060"/>
            <a:ext cx="118872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Завершение </a:t>
            </a:r>
          </a:p>
          <a:p>
            <a:pPr>
              <a:lnSpc>
                <a:spcPct val="100000"/>
              </a:lnSpc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сеанса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21" name="Прямая со стрелкой 20"/>
          <p:cNvCxnSpPr>
            <a:endCxn id="53" idx="3"/>
          </p:cNvCxnSpPr>
          <p:nvPr/>
        </p:nvCxnSpPr>
        <p:spPr>
          <a:xfrm>
            <a:off x="2990520" y="4183920"/>
            <a:ext cx="121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59640" y="301320"/>
            <a:ext cx="741348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Четыре основных принципа Ajax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43" name="Диаграмма 10"/>
          <p:cNvGraphicFramePr/>
          <p:nvPr/>
        </p:nvGraphicFramePr>
        <p:xfrm>
          <a:off x="503640" y="1413000"/>
          <a:ext cx="9285840" cy="447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4" name="CustomShape 2"/>
          <p:cNvSpPr/>
          <p:nvPr/>
        </p:nvSpPr>
        <p:spPr>
          <a:xfrm>
            <a:off x="1368000" y="5940000"/>
            <a:ext cx="68374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Информация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доставляемая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классическим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Web-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приложением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097280" y="1041840"/>
            <a:ext cx="7188120" cy="37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2. Сервер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доставляет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данные, а не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содержимое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59640" y="301320"/>
            <a:ext cx="741348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Четыре основных принципа Ajax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347" name="Диаграмма 9"/>
          <p:cNvGraphicFramePr/>
          <p:nvPr/>
        </p:nvGraphicFramePr>
        <p:xfrm>
          <a:off x="503640" y="1413000"/>
          <a:ext cx="9285840" cy="447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8" name="CustomShape 2"/>
          <p:cNvSpPr/>
          <p:nvPr/>
        </p:nvSpPr>
        <p:spPr>
          <a:xfrm>
            <a:off x="1296000" y="6084000"/>
            <a:ext cx="539640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Информация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доставляемая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Ajax-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приложением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221480" y="1005840"/>
            <a:ext cx="7188120" cy="37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2. Сервер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доставляет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данные, а не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содержимое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59640" y="301320"/>
            <a:ext cx="741348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Четыре основных принципа Ajax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1" name="Line 2"/>
          <p:cNvSpPr/>
          <p:nvPr/>
        </p:nvSpPr>
        <p:spPr>
          <a:xfrm>
            <a:off x="544320" y="2219349"/>
            <a:ext cx="1008000" cy="5040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3"/>
          <p:cNvSpPr/>
          <p:nvPr/>
        </p:nvSpPr>
        <p:spPr>
          <a:xfrm flipV="1">
            <a:off x="1552320" y="2219349"/>
            <a:ext cx="1008000" cy="5040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4"/>
          <p:cNvSpPr/>
          <p:nvPr/>
        </p:nvSpPr>
        <p:spPr>
          <a:xfrm flipH="1">
            <a:off x="1984320" y="2219349"/>
            <a:ext cx="576000" cy="594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5"/>
          <p:cNvSpPr/>
          <p:nvPr/>
        </p:nvSpPr>
        <p:spPr>
          <a:xfrm>
            <a:off x="1984320" y="2813709"/>
            <a:ext cx="1152360" cy="1256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6"/>
          <p:cNvSpPr/>
          <p:nvPr/>
        </p:nvSpPr>
        <p:spPr>
          <a:xfrm flipV="1">
            <a:off x="3136680" y="2074989"/>
            <a:ext cx="288000" cy="864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Line 7"/>
          <p:cNvSpPr/>
          <p:nvPr/>
        </p:nvSpPr>
        <p:spPr>
          <a:xfrm flipH="1">
            <a:off x="2848320" y="2074989"/>
            <a:ext cx="576360" cy="72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Line 8"/>
          <p:cNvSpPr/>
          <p:nvPr/>
        </p:nvSpPr>
        <p:spPr>
          <a:xfrm flipH="1" flipV="1">
            <a:off x="2812320" y="1930989"/>
            <a:ext cx="36000" cy="216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9"/>
          <p:cNvSpPr/>
          <p:nvPr/>
        </p:nvSpPr>
        <p:spPr>
          <a:xfrm flipV="1">
            <a:off x="2795755" y="1718229"/>
            <a:ext cx="1328760" cy="21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1"/>
          <p:cNvSpPr/>
          <p:nvPr/>
        </p:nvSpPr>
        <p:spPr>
          <a:xfrm>
            <a:off x="942120" y="2756109"/>
            <a:ext cx="12175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потребитель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1" name="CustomShape 12"/>
          <p:cNvSpPr/>
          <p:nvPr/>
        </p:nvSpPr>
        <p:spPr>
          <a:xfrm>
            <a:off x="2346840" y="1911549"/>
            <a:ext cx="53316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счет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2" name="CustomShape 13"/>
          <p:cNvSpPr/>
          <p:nvPr/>
        </p:nvSpPr>
        <p:spPr>
          <a:xfrm>
            <a:off x="2771280" y="2939349"/>
            <a:ext cx="9007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контракт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3" name="CustomShape 14"/>
          <p:cNvSpPr/>
          <p:nvPr/>
        </p:nvSpPr>
        <p:spPr>
          <a:xfrm>
            <a:off x="4075200" y="1547589"/>
            <a:ext cx="74988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сделка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4" name="Line 15"/>
          <p:cNvSpPr/>
          <p:nvPr/>
        </p:nvSpPr>
        <p:spPr>
          <a:xfrm>
            <a:off x="5918040" y="2343909"/>
            <a:ext cx="1008360" cy="5040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Line 16"/>
          <p:cNvSpPr/>
          <p:nvPr/>
        </p:nvSpPr>
        <p:spPr>
          <a:xfrm flipV="1">
            <a:off x="6926400" y="2343909"/>
            <a:ext cx="811440" cy="5040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Line 17"/>
          <p:cNvSpPr/>
          <p:nvPr/>
        </p:nvSpPr>
        <p:spPr>
          <a:xfrm flipH="1">
            <a:off x="7089120" y="2343909"/>
            <a:ext cx="845280" cy="2395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Line 18"/>
          <p:cNvSpPr/>
          <p:nvPr/>
        </p:nvSpPr>
        <p:spPr>
          <a:xfrm flipV="1">
            <a:off x="7089120" y="3093069"/>
            <a:ext cx="1296360" cy="164628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Line 19"/>
          <p:cNvSpPr/>
          <p:nvPr/>
        </p:nvSpPr>
        <p:spPr>
          <a:xfrm flipV="1">
            <a:off x="8385480" y="2199909"/>
            <a:ext cx="412920" cy="8931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Line 20"/>
          <p:cNvSpPr/>
          <p:nvPr/>
        </p:nvSpPr>
        <p:spPr>
          <a:xfrm flipH="1">
            <a:off x="8694720" y="2199909"/>
            <a:ext cx="103680" cy="2539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Line 21"/>
          <p:cNvSpPr/>
          <p:nvPr/>
        </p:nvSpPr>
        <p:spPr>
          <a:xfrm flipV="1">
            <a:off x="8694720" y="2199909"/>
            <a:ext cx="410760" cy="25394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2"/>
          <p:cNvSpPr/>
          <p:nvPr/>
        </p:nvSpPr>
        <p:spPr>
          <a:xfrm flipV="1">
            <a:off x="9105840" y="1999002"/>
            <a:ext cx="337680" cy="21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23"/>
          <p:cNvSpPr/>
          <p:nvPr/>
        </p:nvSpPr>
        <p:spPr>
          <a:xfrm>
            <a:off x="6315840" y="2785629"/>
            <a:ext cx="12175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потребитель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3" name="CustomShape 24"/>
          <p:cNvSpPr/>
          <p:nvPr/>
        </p:nvSpPr>
        <p:spPr>
          <a:xfrm>
            <a:off x="7600320" y="2048709"/>
            <a:ext cx="53316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счет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4" name="CustomShape 25"/>
          <p:cNvSpPr/>
          <p:nvPr/>
        </p:nvSpPr>
        <p:spPr>
          <a:xfrm>
            <a:off x="8140320" y="2881029"/>
            <a:ext cx="9007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контракт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5" name="CustomShape 26"/>
          <p:cNvSpPr/>
          <p:nvPr/>
        </p:nvSpPr>
        <p:spPr>
          <a:xfrm>
            <a:off x="8604000" y="1827669"/>
            <a:ext cx="74988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сделка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6" name="Line 27"/>
          <p:cNvSpPr/>
          <p:nvPr/>
        </p:nvSpPr>
        <p:spPr>
          <a:xfrm>
            <a:off x="7737840" y="2343909"/>
            <a:ext cx="196560" cy="108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28"/>
          <p:cNvSpPr/>
          <p:nvPr/>
        </p:nvSpPr>
        <p:spPr>
          <a:xfrm>
            <a:off x="0" y="3371349"/>
            <a:ext cx="10077480" cy="284760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Граница (желательно пересекать пореже)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2" name="CustomShape 33"/>
          <p:cNvSpPr/>
          <p:nvPr/>
        </p:nvSpPr>
        <p:spPr>
          <a:xfrm>
            <a:off x="1552680" y="3063909"/>
            <a:ext cx="794160" cy="251612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34"/>
          <p:cNvSpPr/>
          <p:nvPr/>
        </p:nvSpPr>
        <p:spPr>
          <a:xfrm rot="170400" flipV="1">
            <a:off x="2486091" y="2355252"/>
            <a:ext cx="45719" cy="32268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35"/>
          <p:cNvSpPr/>
          <p:nvPr/>
        </p:nvSpPr>
        <p:spPr>
          <a:xfrm flipV="1">
            <a:off x="2483995" y="3161968"/>
            <a:ext cx="623520" cy="241923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43"/>
          <p:cNvSpPr/>
          <p:nvPr/>
        </p:nvSpPr>
        <p:spPr>
          <a:xfrm>
            <a:off x="6978960" y="3043749"/>
            <a:ext cx="1085688" cy="253628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44"/>
          <p:cNvSpPr/>
          <p:nvPr/>
        </p:nvSpPr>
        <p:spPr>
          <a:xfrm flipH="1" flipV="1">
            <a:off x="7977406" y="2343909"/>
            <a:ext cx="162914" cy="323612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45"/>
          <p:cNvSpPr/>
          <p:nvPr/>
        </p:nvSpPr>
        <p:spPr>
          <a:xfrm flipV="1">
            <a:off x="8288280" y="3208809"/>
            <a:ext cx="356400" cy="237239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49"/>
          <p:cNvSpPr/>
          <p:nvPr/>
        </p:nvSpPr>
        <p:spPr>
          <a:xfrm>
            <a:off x="703440" y="899517"/>
            <a:ext cx="8803440" cy="37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3.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Пользователь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может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непрерывно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взаимодействовать</a:t>
            </a:r>
            <a:r>
              <a:rPr lang="en-US" sz="20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с </a:t>
            </a:r>
            <a:r>
              <a:rPr lang="en-US" sz="2000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приложением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770130" y="1270677"/>
            <a:ext cx="2046046" cy="427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Клиент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6617834" y="1289154"/>
            <a:ext cx="2046046" cy="427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Клиент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1439912" y="5585354"/>
            <a:ext cx="2046046" cy="427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Сервер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7001562" y="5580037"/>
            <a:ext cx="2046046" cy="427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Сервер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10223</TotalTime>
  <Words>1421</Words>
  <Application>Microsoft Office PowerPoint</Application>
  <PresentationFormat>Произвольный</PresentationFormat>
  <Paragraphs>331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Админ</dc:creator>
  <cp:lastModifiedBy>Админ</cp:lastModifiedBy>
  <cp:revision>363</cp:revision>
  <dcterms:created xsi:type="dcterms:W3CDTF">2019-03-26T15:08:26Z</dcterms:created>
  <dcterms:modified xsi:type="dcterms:W3CDTF">2019-06-13T07:14:37Z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