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61" r:id="rId3"/>
    <p:sldId id="264" r:id="rId4"/>
    <p:sldId id="279" r:id="rId5"/>
    <p:sldId id="281" r:id="rId6"/>
    <p:sldId id="280" r:id="rId7"/>
    <p:sldId id="266" r:id="rId8"/>
    <p:sldId id="267" r:id="rId9"/>
    <p:sldId id="27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32B42-C438-421A-A76C-FFF7AE0CBA36}">
  <a:tblStyle styleId="{28C32B42-C438-421A-A76C-FFF7AE0C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4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15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97f2fed6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97f2fed6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7f2fed6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7f2fed6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Крылов Евгений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/>
              <a:t>Проектная работа </a:t>
            </a:r>
            <a:br>
              <a:rPr lang="ru-RU" sz="2800" dirty="0"/>
            </a:br>
            <a:br>
              <a:rPr lang="ru-RU" sz="2800" dirty="0"/>
            </a:br>
            <a:r>
              <a:rPr lang="en-US" sz="2800" dirty="0"/>
              <a:t>Observability: </a:t>
            </a:r>
            <a:r>
              <a:rPr lang="ru-RU" sz="2800" dirty="0"/>
              <a:t>мониторинг, логирование, </a:t>
            </a:r>
            <a:r>
              <a:rPr lang="ru-RU" sz="2800" dirty="0" err="1"/>
              <a:t>трейсинг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128588" y="72025"/>
            <a:ext cx="8886824" cy="63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проектной работы</a:t>
            </a:r>
            <a:endParaRPr dirty="0"/>
          </a:p>
        </p:txBody>
      </p:sp>
      <p:sp>
        <p:nvSpPr>
          <p:cNvPr id="143" name="Google Shape;143;p21"/>
          <p:cNvSpPr/>
          <p:nvPr/>
        </p:nvSpPr>
        <p:spPr>
          <a:xfrm>
            <a:off x="500549" y="1589538"/>
            <a:ext cx="7881451" cy="4977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50505"/>
                </a:solidFill>
                <a:latin typeface="Roboto" panose="020B0604020202020204" pitchFamily="2" charset="0"/>
              </a:rPr>
              <a:t>Р</a:t>
            </a:r>
            <a:r>
              <a:rPr lang="ru-RU" b="0" i="0" dirty="0">
                <a:solidFill>
                  <a:srgbClr val="050505"/>
                </a:solidFill>
                <a:effectLst/>
                <a:latin typeface="Roboto" panose="020B0604020202020204" pitchFamily="2" charset="0"/>
              </a:rPr>
              <a:t>азвернуть заранее созданную инфраструктуру и настроить полный цикл мониторинга и логирования.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175" y="228"/>
            <a:ext cx="9130761" cy="76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400" dirty="0"/>
              <a:t>Инфраструктура</a:t>
            </a:r>
            <a:endParaRPr sz="3400" dirty="0"/>
          </a:p>
        </p:txBody>
      </p:sp>
      <p:sp>
        <p:nvSpPr>
          <p:cNvPr id="167" name="Google Shape;167;p24"/>
          <p:cNvSpPr/>
          <p:nvPr/>
        </p:nvSpPr>
        <p:spPr>
          <a:xfrm>
            <a:off x="3268347" y="953239"/>
            <a:ext cx="2607304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VM VB </a:t>
            </a:r>
            <a:r>
              <a:rPr lang="ru-RU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 Debian 11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89832" y="2435751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Nginx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270907" y="2272101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PHP-FPM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398200" y="3912342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CMS WordPress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637100" y="366814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4"/>
          <p:cNvCxnSpPr>
            <a:stCxn id="168" idx="3"/>
            <a:endCxn id="169" idx="1"/>
          </p:cNvCxnSpPr>
          <p:nvPr/>
        </p:nvCxnSpPr>
        <p:spPr>
          <a:xfrm flipV="1">
            <a:off x="3263032" y="2561751"/>
            <a:ext cx="2007875" cy="1636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cxnSpLocks/>
            <a:stCxn id="167" idx="2"/>
            <a:endCxn id="21" idx="0"/>
          </p:cNvCxnSpPr>
          <p:nvPr/>
        </p:nvCxnSpPr>
        <p:spPr>
          <a:xfrm rot="5400000">
            <a:off x="4269230" y="1814990"/>
            <a:ext cx="585220" cy="2031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69" idx="3"/>
            <a:endCxn id="171" idx="3"/>
          </p:cNvCxnSpPr>
          <p:nvPr/>
        </p:nvCxnSpPr>
        <p:spPr>
          <a:xfrm>
            <a:off x="7474107" y="2561751"/>
            <a:ext cx="636193" cy="1396041"/>
          </a:xfrm>
          <a:prstGeom prst="curvedConnector3">
            <a:avLst>
              <a:gd name="adj1" fmla="val 13593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71" idx="1"/>
            <a:endCxn id="170" idx="3"/>
          </p:cNvCxnSpPr>
          <p:nvPr/>
        </p:nvCxnSpPr>
        <p:spPr>
          <a:xfrm rot="10800000" flipV="1">
            <a:off x="4368800" y="3957792"/>
            <a:ext cx="12683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Updating a Container with Docker Compose">
            <a:extLst>
              <a:ext uri="{FF2B5EF4-FFF2-40B4-BE49-F238E27FC236}">
                <a16:creationId xmlns:a16="http://schemas.microsoft.com/office/drawing/2014/main" id="{3E1FC5D3-9263-78BD-4102-F74A6717F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204" r="5705" b="10033"/>
          <a:stretch/>
        </p:blipFill>
        <p:spPr bwMode="auto">
          <a:xfrm>
            <a:off x="3429208" y="2885027"/>
            <a:ext cx="2203200" cy="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9CB821C-E7B0-9908-73A3-3E8D688B9D26}"/>
              </a:ext>
            </a:extLst>
          </p:cNvPr>
          <p:cNvSpPr/>
          <p:nvPr/>
        </p:nvSpPr>
        <p:spPr>
          <a:xfrm>
            <a:off x="394208" y="2117759"/>
            <a:ext cx="8314944" cy="2514693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Google Shape;176;p24">
            <a:extLst>
              <a:ext uri="{FF2B5EF4-FFF2-40B4-BE49-F238E27FC236}">
                <a16:creationId xmlns:a16="http://schemas.microsoft.com/office/drawing/2014/main" id="{015F5D90-FB8F-6828-7CDE-CE277198894E}"/>
              </a:ext>
            </a:extLst>
          </p:cNvPr>
          <p:cNvCxnSpPr>
            <a:cxnSpLocks/>
            <a:stCxn id="170" idx="1"/>
            <a:endCxn id="168" idx="1"/>
          </p:cNvCxnSpPr>
          <p:nvPr/>
        </p:nvCxnSpPr>
        <p:spPr>
          <a:xfrm rot="10800000">
            <a:off x="789832" y="2725402"/>
            <a:ext cx="608368" cy="1476591"/>
          </a:xfrm>
          <a:prstGeom prst="curvedConnector3">
            <a:avLst>
              <a:gd name="adj1" fmla="val 13757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175" y="228"/>
            <a:ext cx="9130761" cy="76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400" dirty="0"/>
              <a:t>Мониторинг</a:t>
            </a:r>
            <a:endParaRPr sz="3400" dirty="0"/>
          </a:p>
        </p:txBody>
      </p:sp>
      <p:sp>
        <p:nvSpPr>
          <p:cNvPr id="168" name="Google Shape;168;p24"/>
          <p:cNvSpPr/>
          <p:nvPr/>
        </p:nvSpPr>
        <p:spPr>
          <a:xfrm>
            <a:off x="3572342" y="117841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Exporter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6515507" y="1766494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Blackbox Exporter</a:t>
            </a:r>
          </a:p>
        </p:txBody>
      </p:sp>
      <p:sp>
        <p:nvSpPr>
          <p:cNvPr id="170" name="Google Shape;170;p24"/>
          <p:cNvSpPr/>
          <p:nvPr/>
        </p:nvSpPr>
        <p:spPr>
          <a:xfrm>
            <a:off x="971342" y="3310833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045542" y="309275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Alertmanager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4"/>
          <p:cNvCxnSpPr>
            <a:cxnSpLocks/>
            <a:stCxn id="168" idx="3"/>
            <a:endCxn id="169" idx="1"/>
          </p:cNvCxnSpPr>
          <p:nvPr/>
        </p:nvCxnSpPr>
        <p:spPr>
          <a:xfrm>
            <a:off x="6045542" y="1468060"/>
            <a:ext cx="469965" cy="5880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69" idx="3"/>
            <a:endCxn id="171" idx="3"/>
          </p:cNvCxnSpPr>
          <p:nvPr/>
        </p:nvCxnSpPr>
        <p:spPr>
          <a:xfrm flipH="1">
            <a:off x="8518742" y="2056144"/>
            <a:ext cx="199965" cy="1326263"/>
          </a:xfrm>
          <a:prstGeom prst="curvedConnector3">
            <a:avLst>
              <a:gd name="adj1" fmla="val -11432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71" idx="1"/>
            <a:endCxn id="170" idx="3"/>
          </p:cNvCxnSpPr>
          <p:nvPr/>
        </p:nvCxnSpPr>
        <p:spPr>
          <a:xfrm rot="10800000" flipV="1">
            <a:off x="3941942" y="3382407"/>
            <a:ext cx="2103600" cy="2180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Updating a Container with Docker Compose">
            <a:extLst>
              <a:ext uri="{FF2B5EF4-FFF2-40B4-BE49-F238E27FC236}">
                <a16:creationId xmlns:a16="http://schemas.microsoft.com/office/drawing/2014/main" id="{3E1FC5D3-9263-78BD-4102-F74A6717F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204" r="5705" b="10033"/>
          <a:stretch/>
        </p:blipFill>
        <p:spPr bwMode="auto">
          <a:xfrm>
            <a:off x="3639142" y="2204378"/>
            <a:ext cx="2203200" cy="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89D2CD18-5BD9-A0FD-2B24-EEE26C0535A3}"/>
              </a:ext>
            </a:extLst>
          </p:cNvPr>
          <p:cNvSpPr/>
          <p:nvPr/>
        </p:nvSpPr>
        <p:spPr>
          <a:xfrm>
            <a:off x="593301" y="19924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Prometheus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72;p24">
            <a:extLst>
              <a:ext uri="{FF2B5EF4-FFF2-40B4-BE49-F238E27FC236}">
                <a16:creationId xmlns:a16="http://schemas.microsoft.com/office/drawing/2014/main" id="{31C2293F-3B0F-20AF-4645-BB57E97F679F}"/>
              </a:ext>
            </a:extLst>
          </p:cNvPr>
          <p:cNvCxnSpPr>
            <a:cxnSpLocks/>
            <a:stCxn id="5" idx="0"/>
            <a:endCxn id="168" idx="1"/>
          </p:cNvCxnSpPr>
          <p:nvPr/>
        </p:nvCxnSpPr>
        <p:spPr>
          <a:xfrm rot="5400000" flipH="1" flipV="1">
            <a:off x="2438926" y="859035"/>
            <a:ext cx="524390" cy="174244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" name="Google Shape;172;p24">
            <a:extLst>
              <a:ext uri="{FF2B5EF4-FFF2-40B4-BE49-F238E27FC236}">
                <a16:creationId xmlns:a16="http://schemas.microsoft.com/office/drawing/2014/main" id="{BF30F2F4-8819-0328-CFFC-F575D2F2BCDF}"/>
              </a:ext>
            </a:extLst>
          </p:cNvPr>
          <p:cNvCxnSpPr>
            <a:cxnSpLocks/>
            <a:stCxn id="5" idx="2"/>
            <a:endCxn id="170" idx="1"/>
          </p:cNvCxnSpPr>
          <p:nvPr/>
        </p:nvCxnSpPr>
        <p:spPr>
          <a:xfrm rot="5400000">
            <a:off x="886256" y="2656837"/>
            <a:ext cx="1028733" cy="858559"/>
          </a:xfrm>
          <a:prstGeom prst="curvedConnector4">
            <a:avLst>
              <a:gd name="adj1" fmla="val 35922"/>
              <a:gd name="adj2" fmla="val 12662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" name="Google Shape;171;p24">
            <a:extLst>
              <a:ext uri="{FF2B5EF4-FFF2-40B4-BE49-F238E27FC236}">
                <a16:creationId xmlns:a16="http://schemas.microsoft.com/office/drawing/2014/main" id="{7C111B84-BD23-121A-3014-9DDE820C71B5}"/>
              </a:ext>
            </a:extLst>
          </p:cNvPr>
          <p:cNvSpPr/>
          <p:nvPr/>
        </p:nvSpPr>
        <p:spPr>
          <a:xfrm>
            <a:off x="4808942" y="4153329"/>
            <a:ext cx="2103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Telepush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4" name="Google Shape;175;p24">
            <a:extLst>
              <a:ext uri="{FF2B5EF4-FFF2-40B4-BE49-F238E27FC236}">
                <a16:creationId xmlns:a16="http://schemas.microsoft.com/office/drawing/2014/main" id="{25CB4A02-44C4-BA8F-2EE9-B45634A214E4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6772861" y="3811738"/>
            <a:ext cx="770922" cy="49156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" name="Google Shape;175;p24">
            <a:extLst>
              <a:ext uri="{FF2B5EF4-FFF2-40B4-BE49-F238E27FC236}">
                <a16:creationId xmlns:a16="http://schemas.microsoft.com/office/drawing/2014/main" id="{EC6C9389-AE94-76F0-87D5-10217B8482F7}"/>
              </a:ext>
            </a:extLst>
          </p:cNvPr>
          <p:cNvCxnSpPr>
            <a:cxnSpLocks/>
            <a:stCxn id="31" idx="1"/>
            <a:endCxn id="170" idx="2"/>
          </p:cNvCxnSpPr>
          <p:nvPr/>
        </p:nvCxnSpPr>
        <p:spPr>
          <a:xfrm rot="10800000">
            <a:off x="2456642" y="3890133"/>
            <a:ext cx="2352300" cy="552846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67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A7E1F9-D6A2-514E-75F8-EBE012BB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0489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DC69CE-211C-66A1-7BF3-5CB14F8B6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0"/>
          <a:stretch/>
        </p:blipFill>
        <p:spPr>
          <a:xfrm>
            <a:off x="0" y="2040134"/>
            <a:ext cx="7429500" cy="31033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93A500-D32C-B21C-8062-FE096253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2040134"/>
            <a:ext cx="1720649" cy="22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175" y="228"/>
            <a:ext cx="9130761" cy="76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400" dirty="0"/>
              <a:t>Логирование</a:t>
            </a:r>
            <a:endParaRPr sz="3400" dirty="0"/>
          </a:p>
        </p:txBody>
      </p:sp>
      <p:sp>
        <p:nvSpPr>
          <p:cNvPr id="168" name="Google Shape;168;p24"/>
          <p:cNvSpPr/>
          <p:nvPr/>
        </p:nvSpPr>
        <p:spPr>
          <a:xfrm>
            <a:off x="2254044" y="106070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Elasticsearch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6045542" y="1510716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</a:p>
        </p:txBody>
      </p:sp>
      <p:sp>
        <p:nvSpPr>
          <p:cNvPr id="170" name="Google Shape;170;p24"/>
          <p:cNvSpPr/>
          <p:nvPr/>
        </p:nvSpPr>
        <p:spPr>
          <a:xfrm>
            <a:off x="1129623" y="3718932"/>
            <a:ext cx="2317356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4292F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Filebeat</a:t>
            </a:r>
            <a:endParaRPr lang="en-US" b="1" i="0" dirty="0">
              <a:solidFill>
                <a:srgbClr val="24292F"/>
              </a:solidFill>
              <a:effectLst/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133103" y="3413485"/>
            <a:ext cx="2329714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Metricbeat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4"/>
          <p:cNvCxnSpPr>
            <a:cxnSpLocks/>
            <a:stCxn id="168" idx="3"/>
            <a:endCxn id="169" idx="1"/>
          </p:cNvCxnSpPr>
          <p:nvPr/>
        </p:nvCxnSpPr>
        <p:spPr>
          <a:xfrm>
            <a:off x="4727244" y="1350352"/>
            <a:ext cx="1318298" cy="45001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Updating a Container with Docker Compose">
            <a:extLst>
              <a:ext uri="{FF2B5EF4-FFF2-40B4-BE49-F238E27FC236}">
                <a16:creationId xmlns:a16="http://schemas.microsoft.com/office/drawing/2014/main" id="{3E1FC5D3-9263-78BD-4102-F74A6717F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204" r="5705" b="10033"/>
          <a:stretch/>
        </p:blipFill>
        <p:spPr bwMode="auto">
          <a:xfrm>
            <a:off x="611205" y="2229108"/>
            <a:ext cx="2203200" cy="98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89D2CD18-5BD9-A0FD-2B24-EEE26C0535A3}"/>
              </a:ext>
            </a:extLst>
          </p:cNvPr>
          <p:cNvSpPr/>
          <p:nvPr/>
        </p:nvSpPr>
        <p:spPr>
          <a:xfrm>
            <a:off x="3659903" y="263905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Logstash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72;p24">
            <a:extLst>
              <a:ext uri="{FF2B5EF4-FFF2-40B4-BE49-F238E27FC236}">
                <a16:creationId xmlns:a16="http://schemas.microsoft.com/office/drawing/2014/main" id="{31C2293F-3B0F-20AF-4645-BB57E97F679F}"/>
              </a:ext>
            </a:extLst>
          </p:cNvPr>
          <p:cNvCxnSpPr>
            <a:cxnSpLocks/>
            <a:stCxn id="5" idx="0"/>
            <a:endCxn id="168" idx="1"/>
          </p:cNvCxnSpPr>
          <p:nvPr/>
        </p:nvCxnSpPr>
        <p:spPr>
          <a:xfrm rot="16200000" flipV="1">
            <a:off x="2930923" y="673473"/>
            <a:ext cx="1288702" cy="2642459"/>
          </a:xfrm>
          <a:prstGeom prst="curvedConnector4">
            <a:avLst>
              <a:gd name="adj1" fmla="val 38762"/>
              <a:gd name="adj2" fmla="val 10865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" name="Google Shape;172;p24">
            <a:extLst>
              <a:ext uri="{FF2B5EF4-FFF2-40B4-BE49-F238E27FC236}">
                <a16:creationId xmlns:a16="http://schemas.microsoft.com/office/drawing/2014/main" id="{BF30F2F4-8819-0328-CFFC-F575D2F2BCDF}"/>
              </a:ext>
            </a:extLst>
          </p:cNvPr>
          <p:cNvCxnSpPr>
            <a:cxnSpLocks/>
            <a:stCxn id="5" idx="2"/>
            <a:endCxn id="170" idx="0"/>
          </p:cNvCxnSpPr>
          <p:nvPr/>
        </p:nvCxnSpPr>
        <p:spPr>
          <a:xfrm rot="5400000">
            <a:off x="3342113" y="2164542"/>
            <a:ext cx="500578" cy="260820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" name="Google Shape;171;p24">
            <a:extLst>
              <a:ext uri="{FF2B5EF4-FFF2-40B4-BE49-F238E27FC236}">
                <a16:creationId xmlns:a16="http://schemas.microsoft.com/office/drawing/2014/main" id="{7C111B84-BD23-121A-3014-9DDE820C71B5}"/>
              </a:ext>
            </a:extLst>
          </p:cNvPr>
          <p:cNvSpPr/>
          <p:nvPr/>
        </p:nvSpPr>
        <p:spPr>
          <a:xfrm>
            <a:off x="3954302" y="4261572"/>
            <a:ext cx="2103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Heartbeat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172;p24">
            <a:extLst>
              <a:ext uri="{FF2B5EF4-FFF2-40B4-BE49-F238E27FC236}">
                <a16:creationId xmlns:a16="http://schemas.microsoft.com/office/drawing/2014/main" id="{8748D401-562E-A537-D595-C3131FDA3A7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4429693" y="3685163"/>
            <a:ext cx="1043218" cy="10959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172;p24">
            <a:extLst>
              <a:ext uri="{FF2B5EF4-FFF2-40B4-BE49-F238E27FC236}">
                <a16:creationId xmlns:a16="http://schemas.microsoft.com/office/drawing/2014/main" id="{0E5A0BD8-B273-D2AB-EB48-70280C696E26}"/>
              </a:ext>
            </a:extLst>
          </p:cNvPr>
          <p:cNvCxnSpPr>
            <a:cxnSpLocks/>
            <a:stCxn id="5" idx="2"/>
            <a:endCxn id="171" idx="1"/>
          </p:cNvCxnSpPr>
          <p:nvPr/>
        </p:nvCxnSpPr>
        <p:spPr>
          <a:xfrm rot="16200000" flipH="1">
            <a:off x="5272413" y="2842444"/>
            <a:ext cx="484781" cy="12366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494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B904B2-5BF2-433D-B475-BC27D5E3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30"/>
            <a:ext cx="9144000" cy="46153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500550" y="70374"/>
            <a:ext cx="8520600" cy="57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Результат</a:t>
            </a:r>
            <a:endParaRPr sz="3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97" name="Google Shape;197;p27"/>
          <p:cNvGraphicFramePr/>
          <p:nvPr>
            <p:extLst>
              <p:ext uri="{D42A27DB-BD31-4B8C-83A1-F6EECF244321}">
                <p14:modId xmlns:p14="http://schemas.microsoft.com/office/powerpoint/2010/main" val="615576250"/>
              </p:ext>
            </p:extLst>
          </p:nvPr>
        </p:nvGraphicFramePr>
        <p:xfrm>
          <a:off x="500550" y="1381225"/>
          <a:ext cx="7754450" cy="1767720"/>
        </p:xfrm>
        <a:graphic>
          <a:graphicData uri="http://schemas.openxmlformats.org/drawingml/2006/table">
            <a:tbl>
              <a:tblPr>
                <a:noFill/>
                <a:tableStyleId>{28C32B42-C438-421A-A76C-FFF7AE0CBA36}</a:tableStyleId>
              </a:tblPr>
              <a:tblGrid>
                <a:gridCol w="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Подготовлена</a:t>
                      </a:r>
                      <a:r>
                        <a:rPr lang="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инфрастуктура с использованием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VirtualBox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Compose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 стек мониторинга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Prometheus+Grafana+AlertManager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 стек логирования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Elasticsearch+Kibana+Logstash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674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    </a:t>
                      </a:r>
                      <a:endParaRPr sz="17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Настроен мониторинг и логирование целевых объектов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564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6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88;p36">
            <a:extLst>
              <a:ext uri="{FF2B5EF4-FFF2-40B4-BE49-F238E27FC236}">
                <a16:creationId xmlns:a16="http://schemas.microsoft.com/office/drawing/2014/main" id="{64568172-F320-8A3D-88FA-F28D92CDB5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3B2AEE-2586-3F49-4DED-68589DB328E0}"/>
              </a:ext>
            </a:extLst>
          </p:cNvPr>
          <p:cNvSpPr txBox="1"/>
          <p:nvPr/>
        </p:nvSpPr>
        <p:spPr>
          <a:xfrm>
            <a:off x="76200" y="84237"/>
            <a:ext cx="42798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sz="2800" b="1" dirty="0">
              <a:solidFill>
                <a:schemeClr val="bg1"/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Вопросы?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103</Words>
  <Application>Microsoft Office PowerPoint</Application>
  <PresentationFormat>Экран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Roboto</vt:lpstr>
      <vt:lpstr>Courier New</vt:lpstr>
      <vt:lpstr>Светлая тема</vt:lpstr>
      <vt:lpstr>Проектная работа   Observability: мониторинг, логирование, трейсинг</vt:lpstr>
      <vt:lpstr>Задача проектной работы</vt:lpstr>
      <vt:lpstr>Инфраструктура</vt:lpstr>
      <vt:lpstr>Мониторинг</vt:lpstr>
      <vt:lpstr>Презентация PowerPoint</vt:lpstr>
      <vt:lpstr>Логирование</vt:lpstr>
      <vt:lpstr>Презентация PowerPoint</vt:lpstr>
      <vt:lpstr>Результат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  Observability: мониторинг, логирование, трейсинг</dc:title>
  <dc:creator>Evgeny</dc:creator>
  <cp:lastModifiedBy>Evgeny</cp:lastModifiedBy>
  <cp:revision>2</cp:revision>
  <dcterms:modified xsi:type="dcterms:W3CDTF">2023-02-11T18:21:20Z</dcterms:modified>
</cp:coreProperties>
</file>