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c63879d72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c63879d7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63879d72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63879d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63879d72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63879d7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c63879d7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c63879d7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c63879d72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c63879d7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c63879d72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c63879d7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c63879d72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c63879d7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c63879d72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c63879d7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github.com/evgenymun/wake_word_detection"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commonvoice.mozilla.or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github.com/shlbatra/TriggerWakeWordDet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Spotify Wake Word Detection Project</a:t>
            </a:r>
            <a:endParaRPr/>
          </a:p>
        </p:txBody>
      </p:sp>
      <p:sp>
        <p:nvSpPr>
          <p:cNvPr id="86" name="Google Shape;86;p13"/>
          <p:cNvSpPr txBox="1"/>
          <p:nvPr>
            <p:ph idx="1" type="subTitle"/>
          </p:nvPr>
        </p:nvSpPr>
        <p:spPr>
          <a:xfrm>
            <a:off x="728263" y="28471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Roma Shusterman, Zan Butt, Evgeny Mun</a:t>
            </a:r>
            <a:endParaRPr sz="1600"/>
          </a:p>
        </p:txBody>
      </p:sp>
      <p:grpSp>
        <p:nvGrpSpPr>
          <p:cNvPr id="87" name="Google Shape;87;p13"/>
          <p:cNvGrpSpPr/>
          <p:nvPr/>
        </p:nvGrpSpPr>
        <p:grpSpPr>
          <a:xfrm>
            <a:off x="5560396" y="2524756"/>
            <a:ext cx="2802161" cy="1929176"/>
            <a:chOff x="4939500" y="1219611"/>
            <a:chExt cx="3837000" cy="2704200"/>
          </a:xfrm>
        </p:grpSpPr>
        <p:cxnSp>
          <p:nvCxnSpPr>
            <p:cNvPr id="88" name="Google Shape;88;p1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89" name="Google Shape;89;p1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0" name="Google Shape;90;p1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1" name="Google Shape;91;p1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2" name="Google Shape;92;p1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3" name="Google Shape;93;p1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4" name="Google Shape;94;p1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5" name="Google Shape;95;p1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6" name="Google Shape;96;p1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97" name="Google Shape;97;p1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grpSp>
        <p:nvGrpSpPr>
          <p:cNvPr id="98" name="Google Shape;98;p13"/>
          <p:cNvGrpSpPr/>
          <p:nvPr/>
        </p:nvGrpSpPr>
        <p:grpSpPr>
          <a:xfrm>
            <a:off x="5560626" y="3093787"/>
            <a:ext cx="2794043" cy="1122724"/>
            <a:chOff x="1000000" y="2393988"/>
            <a:chExt cx="4144235" cy="1704713"/>
          </a:xfrm>
        </p:grpSpPr>
        <p:sp>
          <p:nvSpPr>
            <p:cNvPr id="99" name="Google Shape;99;p13"/>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00" name="Google Shape;100;p1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3"/>
          <p:cNvGrpSpPr/>
          <p:nvPr/>
        </p:nvGrpSpPr>
        <p:grpSpPr>
          <a:xfrm>
            <a:off x="5560643" y="2923330"/>
            <a:ext cx="2802346" cy="1072909"/>
            <a:chOff x="1000025" y="2059300"/>
            <a:chExt cx="4156550" cy="1629075"/>
          </a:xfrm>
        </p:grpSpPr>
        <p:sp>
          <p:nvSpPr>
            <p:cNvPr id="109" name="Google Shape;109;p1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10" name="Google Shape;110;p1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Github repo</a:t>
            </a:r>
            <a:endParaRPr sz="2700"/>
          </a:p>
        </p:txBody>
      </p:sp>
      <p:sp>
        <p:nvSpPr>
          <p:cNvPr id="180" name="Google Shape;180;p22"/>
          <p:cNvSpPr txBox="1"/>
          <p:nvPr>
            <p:ph idx="4294967295" type="body"/>
          </p:nvPr>
        </p:nvSpPr>
        <p:spPr>
          <a:xfrm>
            <a:off x="456450" y="1075850"/>
            <a:ext cx="8231100" cy="238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u="sng">
                <a:solidFill>
                  <a:schemeClr val="hlink"/>
                </a:solidFill>
                <a:hlinkClick r:id="rId3"/>
              </a:rPr>
              <a:t>https://github.com/evgenymun/wake_word_detection</a:t>
            </a:r>
            <a:endParaRPr sz="1400"/>
          </a:p>
          <a:p>
            <a:pPr indent="0" lvl="0" marL="457200" rtl="0" algn="l">
              <a:lnSpc>
                <a:spcPct val="150000"/>
              </a:lnSpc>
              <a:spcBef>
                <a:spcPts val="1600"/>
              </a:spcBef>
              <a:spcAft>
                <a:spcPts val="0"/>
              </a:spcAft>
              <a:buNone/>
            </a:pPr>
            <a:r>
              <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pic>
        <p:nvPicPr>
          <p:cNvPr id="181" name="Google Shape;181;p22"/>
          <p:cNvPicPr preferRelativeResize="0"/>
          <p:nvPr/>
        </p:nvPicPr>
        <p:blipFill>
          <a:blip r:embed="rId4">
            <a:alphaModFix/>
          </a:blip>
          <a:stretch>
            <a:fillRect/>
          </a:stretch>
        </p:blipFill>
        <p:spPr>
          <a:xfrm>
            <a:off x="562575" y="1494825"/>
            <a:ext cx="5943598" cy="3203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Background and Significance of Project</a:t>
            </a:r>
            <a:endParaRPr sz="2700"/>
          </a:p>
        </p:txBody>
      </p:sp>
      <p:sp>
        <p:nvSpPr>
          <p:cNvPr id="123" name="Google Shape;123;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24" name="Google Shape;124;p14"/>
          <p:cNvSpPr txBox="1"/>
          <p:nvPr>
            <p:ph idx="4294967295" type="body"/>
          </p:nvPr>
        </p:nvSpPr>
        <p:spPr>
          <a:xfrm>
            <a:off x="456450" y="1075850"/>
            <a:ext cx="8231100" cy="16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Wake word detection is a critical part of the design of the system where AI is always listening to the incoming command before waking up to full power. The goal is to correctly identify the phrase, preserve power on device, and avoid possible privacy issues.</a:t>
            </a:r>
            <a:endParaRPr sz="1400"/>
          </a:p>
          <a:p>
            <a:pPr indent="0" lvl="0" marL="0" rtl="0" algn="l">
              <a:spcBef>
                <a:spcPts val="1600"/>
              </a:spcBef>
              <a:spcAft>
                <a:spcPts val="0"/>
              </a:spcAft>
              <a:buNone/>
            </a:pPr>
            <a:r>
              <a:rPr lang="en" sz="1400"/>
              <a:t>The overall structure of keyword-spotting algorithms is illustrated below </a:t>
            </a:r>
            <a:r>
              <a:rPr lang="en" sz="1200"/>
              <a:t>(adapted from https://wiki.aalto.fi/display/ITSP/Wake-word+and+keyword+spotting).</a:t>
            </a:r>
            <a:endParaRPr sz="12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pic>
        <p:nvPicPr>
          <p:cNvPr id="125" name="Google Shape;125;p14"/>
          <p:cNvPicPr preferRelativeResize="0"/>
          <p:nvPr/>
        </p:nvPicPr>
        <p:blipFill>
          <a:blip r:embed="rId3">
            <a:alphaModFix/>
          </a:blip>
          <a:stretch>
            <a:fillRect/>
          </a:stretch>
        </p:blipFill>
        <p:spPr>
          <a:xfrm>
            <a:off x="602800" y="2842837"/>
            <a:ext cx="7938376" cy="1662875"/>
          </a:xfrm>
          <a:prstGeom prst="rect">
            <a:avLst/>
          </a:prstGeom>
          <a:noFill/>
          <a:ln>
            <a:noFill/>
          </a:ln>
        </p:spPr>
      </p:pic>
      <p:sp>
        <p:nvSpPr>
          <p:cNvPr id="126" name="Google Shape;126;p14"/>
          <p:cNvSpPr txBox="1"/>
          <p:nvPr/>
        </p:nvSpPr>
        <p:spPr>
          <a:xfrm>
            <a:off x="506425" y="4505700"/>
            <a:ext cx="84600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172B4D"/>
                </a:solidFill>
                <a:highlight>
                  <a:srgbClr val="FFFFFF"/>
                </a:highlight>
                <a:latin typeface="Roboto"/>
                <a:ea typeface="Roboto"/>
                <a:cs typeface="Roboto"/>
                <a:sym typeface="Roboto"/>
              </a:rPr>
              <a:t>Adapted from Yundong Zhang, Naveen Suda, Liangzhen Lai and Vikas Chandra, "Hello Edge: Keyword Spotting on Microcontrollers"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Explanation of Data sets</a:t>
            </a:r>
            <a:endParaRPr sz="2700"/>
          </a:p>
        </p:txBody>
      </p:sp>
      <p:sp>
        <p:nvSpPr>
          <p:cNvPr id="132" name="Google Shape;132;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33" name="Google Shape;133;p15"/>
          <p:cNvSpPr txBox="1"/>
          <p:nvPr>
            <p:ph idx="4294967295" type="body"/>
          </p:nvPr>
        </p:nvSpPr>
        <p:spPr>
          <a:xfrm>
            <a:off x="456450" y="1075850"/>
            <a:ext cx="8231100" cy="31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We used MCV corpus 8 en </a:t>
            </a:r>
            <a:r>
              <a:rPr lang="en" sz="1400" u="sng">
                <a:solidFill>
                  <a:schemeClr val="hlink"/>
                </a:solidFill>
                <a:hlinkClick r:id="rId3"/>
              </a:rPr>
              <a:t>https://commonvoice.mozilla.org/en</a:t>
            </a:r>
            <a:r>
              <a:rPr lang="en" sz="1400"/>
              <a:t> datasets - 72Gb, 80K voices, MP3 data as a source for positive (hey, fourth &amp; brain) and negative wav files. </a:t>
            </a:r>
            <a:endParaRPr sz="1400"/>
          </a:p>
          <a:p>
            <a:pPr indent="0" lvl="0" marL="0" rtl="0" algn="l">
              <a:lnSpc>
                <a:spcPct val="115000"/>
              </a:lnSpc>
              <a:spcBef>
                <a:spcPts val="1600"/>
              </a:spcBef>
              <a:spcAft>
                <a:spcPts val="0"/>
              </a:spcAft>
              <a:buNone/>
            </a:pPr>
            <a:r>
              <a:rPr lang="en" sz="1400"/>
              <a:t>The data has MP3 files in the clips folder and .tsv files with transcriptions of the audio. There are train, test, and validation audio sets in the MCV. </a:t>
            </a:r>
            <a:endParaRPr sz="1400"/>
          </a:p>
          <a:p>
            <a:pPr indent="0" lvl="0" marL="0" rtl="0" algn="l">
              <a:lnSpc>
                <a:spcPct val="115000"/>
              </a:lnSpc>
              <a:spcBef>
                <a:spcPts val="1600"/>
              </a:spcBef>
              <a:spcAft>
                <a:spcPts val="0"/>
              </a:spcAft>
              <a:buNone/>
            </a:pPr>
            <a:r>
              <a:rPr lang="en" sz="1400"/>
              <a:t>We used MFA to create timestamps for each of the MP3 files. The timestamps are needed to extract the wake words from the audio files later. </a:t>
            </a:r>
            <a:endParaRPr sz="1400"/>
          </a:p>
          <a:p>
            <a:pPr indent="0" lvl="0" marL="0" rtl="0" algn="l">
              <a:lnSpc>
                <a:spcPct val="115000"/>
              </a:lnSpc>
              <a:spcBef>
                <a:spcPts val="1600"/>
              </a:spcBef>
              <a:spcAft>
                <a:spcPts val="0"/>
              </a:spcAft>
              <a:buNone/>
            </a:pPr>
            <a:r>
              <a:rPr lang="en" sz="1400"/>
              <a:t>To address the imbalanced data we used google cloud API to generate additional positive wav files. Then we recorded two hundred short audio files with background noise. </a:t>
            </a:r>
            <a:endParaRPr sz="1400"/>
          </a:p>
          <a:p>
            <a:pPr indent="0" lvl="0" marL="0" rtl="0" algn="l">
              <a:lnSpc>
                <a:spcPct val="115000"/>
              </a:lnSpc>
              <a:spcBef>
                <a:spcPts val="1600"/>
              </a:spcBef>
              <a:spcAft>
                <a:spcPts val="0"/>
              </a:spcAft>
              <a:buNone/>
            </a:pPr>
            <a:r>
              <a:rPr lang="en" sz="1400"/>
              <a:t>The final positive data had about 6K audio files and  4K negative data.</a:t>
            </a:r>
            <a:endParaRPr sz="12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Explanation of Processes: Data processing</a:t>
            </a:r>
            <a:endParaRPr sz="2700"/>
          </a:p>
        </p:txBody>
      </p:sp>
      <p:sp>
        <p:nvSpPr>
          <p:cNvPr id="139" name="Google Shape;139;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40" name="Google Shape;140;p16"/>
          <p:cNvSpPr txBox="1"/>
          <p:nvPr>
            <p:ph idx="4294967295" type="body"/>
          </p:nvPr>
        </p:nvSpPr>
        <p:spPr>
          <a:xfrm>
            <a:off x="456450" y="1075850"/>
            <a:ext cx="8231100" cy="3157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Created dataloader class to handle batch data processing on GPU</a:t>
            </a:r>
            <a:endParaRPr sz="1400"/>
          </a:p>
          <a:p>
            <a:pPr indent="-317500" lvl="0" marL="457200" rtl="0" algn="l">
              <a:lnSpc>
                <a:spcPct val="150000"/>
              </a:lnSpc>
              <a:spcBef>
                <a:spcPts val="0"/>
              </a:spcBef>
              <a:spcAft>
                <a:spcPts val="0"/>
              </a:spcAft>
              <a:buSzPts val="1400"/>
              <a:buChar char="●"/>
            </a:pPr>
            <a:r>
              <a:rPr lang="en" sz="1400"/>
              <a:t>Converted wave and frequency data into an array of numbers by applying MEL Spectogram</a:t>
            </a:r>
            <a:endParaRPr sz="1400"/>
          </a:p>
          <a:p>
            <a:pPr indent="-317500" lvl="0" marL="457200" rtl="0" algn="l">
              <a:lnSpc>
                <a:spcPct val="150000"/>
              </a:lnSpc>
              <a:spcBef>
                <a:spcPts val="0"/>
              </a:spcBef>
              <a:spcAft>
                <a:spcPts val="0"/>
              </a:spcAft>
              <a:buSzPts val="1400"/>
              <a:buChar char="●"/>
            </a:pPr>
            <a:r>
              <a:rPr lang="en" sz="1400"/>
              <a:t>Make audio length similar between positive and negative samples. Just like images are converted to an array we converted sound into an array of equal sizes. </a:t>
            </a:r>
            <a:endParaRPr sz="1400"/>
          </a:p>
          <a:p>
            <a:pPr indent="-317500" lvl="0" marL="457200" rtl="0" algn="l">
              <a:lnSpc>
                <a:spcPct val="150000"/>
              </a:lnSpc>
              <a:spcBef>
                <a:spcPts val="0"/>
              </a:spcBef>
              <a:spcAft>
                <a:spcPts val="0"/>
              </a:spcAft>
              <a:buSzPts val="1400"/>
              <a:buChar char="●"/>
            </a:pPr>
            <a:r>
              <a:rPr lang="en" sz="1400"/>
              <a:t>Finally added the noise. MCV audio is pretty clean and doesn't have much background noise. In a real-life situation, there is always background noise.  </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Explanation of Processes: Modeling approach</a:t>
            </a:r>
            <a:endParaRPr sz="2700"/>
          </a:p>
        </p:txBody>
      </p:sp>
      <p:sp>
        <p:nvSpPr>
          <p:cNvPr id="146" name="Google Shape;146;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47" name="Google Shape;147;p17"/>
          <p:cNvSpPr txBox="1"/>
          <p:nvPr>
            <p:ph idx="4294967295" type="body"/>
          </p:nvPr>
        </p:nvSpPr>
        <p:spPr>
          <a:xfrm>
            <a:off x="456450" y="1075850"/>
            <a:ext cx="8231100" cy="3157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Used CNN in pytorch to predict the label for each of the wake words instead of the complete phrase instream. </a:t>
            </a:r>
            <a:endParaRPr sz="1400"/>
          </a:p>
          <a:p>
            <a:pPr indent="-317500" lvl="0" marL="457200" rtl="0" algn="l">
              <a:lnSpc>
                <a:spcPct val="150000"/>
              </a:lnSpc>
              <a:spcBef>
                <a:spcPts val="0"/>
              </a:spcBef>
              <a:spcAft>
                <a:spcPts val="0"/>
              </a:spcAft>
              <a:buSzPts val="1400"/>
              <a:buChar char="●"/>
            </a:pPr>
            <a:r>
              <a:rPr lang="en" sz="1400"/>
              <a:t>Design # 1: 4 conv blocks / flatten / linear / softmax =&gt; Didn’t work</a:t>
            </a:r>
            <a:endParaRPr sz="1400"/>
          </a:p>
          <a:p>
            <a:pPr indent="-317500" lvl="0" marL="457200" rtl="0" algn="l">
              <a:lnSpc>
                <a:spcPct val="150000"/>
              </a:lnSpc>
              <a:spcBef>
                <a:spcPts val="0"/>
              </a:spcBef>
              <a:spcAft>
                <a:spcPts val="0"/>
              </a:spcAft>
              <a:buSzPts val="1400"/>
              <a:buChar char="●"/>
            </a:pPr>
            <a:r>
              <a:rPr lang="en" sz="1400"/>
              <a:t>Design # 2 was borrowed from </a:t>
            </a:r>
            <a:r>
              <a:rPr lang="en" sz="1400" u="sng">
                <a:solidFill>
                  <a:schemeClr val="hlink"/>
                </a:solidFill>
                <a:hlinkClick r:id="rId3"/>
              </a:rPr>
              <a:t>https://github.com/shlbatra/TriggerWakeWordDetection</a:t>
            </a:r>
            <a:endParaRPr sz="1400"/>
          </a:p>
          <a:p>
            <a:pPr indent="-317500" lvl="0" marL="457200" rtl="0" algn="l">
              <a:lnSpc>
                <a:spcPct val="150000"/>
              </a:lnSpc>
              <a:spcBef>
                <a:spcPts val="0"/>
              </a:spcBef>
              <a:spcAft>
                <a:spcPts val="0"/>
              </a:spcAft>
              <a:buSzPts val="1400"/>
              <a:buChar char="●"/>
            </a:pPr>
            <a:r>
              <a:rPr lang="en" sz="1400"/>
              <a:t>Overall we achieved a good accuracy and F1 results with this architecture but ran into some issues during a real-life test.</a:t>
            </a:r>
            <a:endParaRPr sz="1400"/>
          </a:p>
          <a:p>
            <a:pPr indent="-317500" lvl="0" marL="457200" rtl="0" algn="l">
              <a:lnSpc>
                <a:spcPct val="150000"/>
              </a:lnSpc>
              <a:spcBef>
                <a:spcPts val="0"/>
              </a:spcBef>
              <a:spcAft>
                <a:spcPts val="0"/>
              </a:spcAft>
              <a:buSzPts val="1400"/>
              <a:buChar char="●"/>
            </a:pPr>
            <a:r>
              <a:rPr lang="en" sz="1400"/>
              <a:t>Once the model was built we used HTML, JavaScript, Uvicorn and FastAPI deployed on AWS EC2 instance to test wake word detection.</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Explanation of Processes: CNN Architecture</a:t>
            </a:r>
            <a:endParaRPr sz="2700"/>
          </a:p>
        </p:txBody>
      </p:sp>
      <p:sp>
        <p:nvSpPr>
          <p:cNvPr id="153" name="Google Shape;153;p18"/>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pic>
        <p:nvPicPr>
          <p:cNvPr id="154" name="Google Shape;154;p18"/>
          <p:cNvPicPr preferRelativeResize="0"/>
          <p:nvPr/>
        </p:nvPicPr>
        <p:blipFill>
          <a:blip r:embed="rId3">
            <a:alphaModFix/>
          </a:blip>
          <a:stretch>
            <a:fillRect/>
          </a:stretch>
        </p:blipFill>
        <p:spPr>
          <a:xfrm>
            <a:off x="2520563" y="1304875"/>
            <a:ext cx="4102869" cy="307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Explanation of Outcomes</a:t>
            </a:r>
            <a:endParaRPr sz="2700"/>
          </a:p>
        </p:txBody>
      </p:sp>
      <p:sp>
        <p:nvSpPr>
          <p:cNvPr id="160" name="Google Shape;160;p19"/>
          <p:cNvSpPr txBox="1"/>
          <p:nvPr>
            <p:ph idx="4294967295" type="body"/>
          </p:nvPr>
        </p:nvSpPr>
        <p:spPr>
          <a:xfrm>
            <a:off x="456450" y="1075850"/>
            <a:ext cx="8231100" cy="766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We trained the model for 20 epochs while tracking the cross entropy loss. </a:t>
            </a:r>
            <a:endParaRPr sz="1400"/>
          </a:p>
          <a:p>
            <a:pPr indent="-317500" lvl="0" marL="457200" rtl="0" algn="l">
              <a:lnSpc>
                <a:spcPct val="150000"/>
              </a:lnSpc>
              <a:spcBef>
                <a:spcPts val="0"/>
              </a:spcBef>
              <a:spcAft>
                <a:spcPts val="0"/>
              </a:spcAft>
              <a:buSzPts val="1400"/>
              <a:buChar char="●"/>
            </a:pPr>
            <a:r>
              <a:rPr lang="en" sz="1400"/>
              <a:t>Running the model on test data produced an Accuracy of 0.96 with an F1 score above 0.93 for wake words.</a:t>
            </a:r>
            <a:endParaRPr sz="1400"/>
          </a:p>
          <a:p>
            <a:pPr indent="0" lvl="0" marL="0" rtl="0" algn="l">
              <a:lnSpc>
                <a:spcPct val="150000"/>
              </a:lnSpc>
              <a:spcBef>
                <a:spcPts val="1600"/>
              </a:spcBef>
              <a:spcAft>
                <a:spcPts val="0"/>
              </a:spcAft>
              <a:buNone/>
            </a:pPr>
            <a:r>
              <a:t/>
            </a:r>
            <a:endParaRPr sz="1400"/>
          </a:p>
          <a:p>
            <a:pPr indent="0" lvl="0" marL="0" rtl="0" algn="l">
              <a:lnSpc>
                <a:spcPct val="150000"/>
              </a:lnSpc>
              <a:spcBef>
                <a:spcPts val="1600"/>
              </a:spcBef>
              <a:spcAft>
                <a:spcPts val="0"/>
              </a:spcAft>
              <a:buNone/>
            </a:pPr>
            <a:r>
              <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pic>
        <p:nvPicPr>
          <p:cNvPr id="161" name="Google Shape;161;p19"/>
          <p:cNvPicPr preferRelativeResize="0"/>
          <p:nvPr/>
        </p:nvPicPr>
        <p:blipFill>
          <a:blip r:embed="rId3">
            <a:alphaModFix/>
          </a:blip>
          <a:stretch>
            <a:fillRect/>
          </a:stretch>
        </p:blipFill>
        <p:spPr>
          <a:xfrm>
            <a:off x="2197475" y="2158263"/>
            <a:ext cx="4027075" cy="15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Explanation of Outcomes</a:t>
            </a:r>
            <a:endParaRPr sz="2700"/>
          </a:p>
        </p:txBody>
      </p:sp>
      <p:sp>
        <p:nvSpPr>
          <p:cNvPr id="167" name="Google Shape;167;p20"/>
          <p:cNvSpPr txBox="1"/>
          <p:nvPr>
            <p:ph idx="4294967295" type="body"/>
          </p:nvPr>
        </p:nvSpPr>
        <p:spPr>
          <a:xfrm>
            <a:off x="456450" y="1075850"/>
            <a:ext cx="8231100" cy="1882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However, as mentioned before we ran into some challenges while testing live voice detection.</a:t>
            </a:r>
            <a:endParaRPr sz="1400"/>
          </a:p>
          <a:p>
            <a:pPr indent="-317500" lvl="0" marL="457200" rtl="0" algn="l">
              <a:lnSpc>
                <a:spcPct val="150000"/>
              </a:lnSpc>
              <a:spcBef>
                <a:spcPts val="0"/>
              </a:spcBef>
              <a:spcAft>
                <a:spcPts val="0"/>
              </a:spcAft>
              <a:buSzPts val="1400"/>
              <a:buChar char="●"/>
            </a:pPr>
            <a:r>
              <a:rPr lang="en" sz="1400"/>
              <a:t>Instead of using stream detection, we split the recorded audio into chunks of wav file based on the silence gap and the amplitude of the frequency. </a:t>
            </a:r>
            <a:endParaRPr sz="1400"/>
          </a:p>
          <a:p>
            <a:pPr indent="-317500" lvl="0" marL="457200" rtl="0" algn="l">
              <a:lnSpc>
                <a:spcPct val="150000"/>
              </a:lnSpc>
              <a:spcBef>
                <a:spcPts val="0"/>
              </a:spcBef>
              <a:spcAft>
                <a:spcPts val="0"/>
              </a:spcAft>
              <a:buSzPts val="1400"/>
              <a:buChar char="●"/>
            </a:pPr>
            <a:r>
              <a:rPr lang="en" sz="1400"/>
              <a:t>Overall the results are still encouraging and indicate that CNN can detect voice phrases. </a:t>
            </a:r>
            <a:endParaRPr sz="1400"/>
          </a:p>
          <a:p>
            <a:pPr indent="-317500" lvl="0" marL="457200" rtl="0" algn="l">
              <a:lnSpc>
                <a:spcPct val="150000"/>
              </a:lnSpc>
              <a:spcBef>
                <a:spcPts val="0"/>
              </a:spcBef>
              <a:spcAft>
                <a:spcPts val="0"/>
              </a:spcAft>
              <a:buSzPts val="1400"/>
              <a:buChar char="●"/>
            </a:pPr>
            <a:r>
              <a:rPr lang="en" sz="1400"/>
              <a:t>Here is the shape of one of the test audios with three words:</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pic>
        <p:nvPicPr>
          <p:cNvPr id="168" name="Google Shape;168;p20"/>
          <p:cNvPicPr preferRelativeResize="0"/>
          <p:nvPr/>
        </p:nvPicPr>
        <p:blipFill>
          <a:blip r:embed="rId3">
            <a:alphaModFix/>
          </a:blip>
          <a:stretch>
            <a:fillRect/>
          </a:stretch>
        </p:blipFill>
        <p:spPr>
          <a:xfrm>
            <a:off x="3018725" y="2885401"/>
            <a:ext cx="2750650" cy="198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System Design and Ethical Considerations</a:t>
            </a:r>
            <a:endParaRPr sz="2700"/>
          </a:p>
        </p:txBody>
      </p:sp>
      <p:sp>
        <p:nvSpPr>
          <p:cNvPr id="174" name="Google Shape;174;p21"/>
          <p:cNvSpPr txBox="1"/>
          <p:nvPr>
            <p:ph idx="4294967295" type="body"/>
          </p:nvPr>
        </p:nvSpPr>
        <p:spPr>
          <a:xfrm>
            <a:off x="456450" y="1075850"/>
            <a:ext cx="8231100" cy="2383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In this project, we focused more on designing a wake word API for testing and proving purposes. Thus our design doesn’t address possible issues with recording the audio before detecting the wake word phrase. </a:t>
            </a:r>
            <a:endParaRPr sz="1400"/>
          </a:p>
          <a:p>
            <a:pPr indent="-317500" lvl="0" marL="457200" rtl="0" algn="l">
              <a:lnSpc>
                <a:spcPct val="150000"/>
              </a:lnSpc>
              <a:spcBef>
                <a:spcPts val="0"/>
              </a:spcBef>
              <a:spcAft>
                <a:spcPts val="0"/>
              </a:spcAft>
              <a:buSzPts val="1400"/>
              <a:buChar char="●"/>
            </a:pPr>
            <a:r>
              <a:rPr lang="en" sz="1400"/>
              <a:t>As one can imagine recording the audio can lead to privacy and compliance concerns. </a:t>
            </a:r>
            <a:endParaRPr sz="1400"/>
          </a:p>
          <a:p>
            <a:pPr indent="-317500" lvl="0" marL="457200" rtl="0" algn="l">
              <a:lnSpc>
                <a:spcPct val="150000"/>
              </a:lnSpc>
              <a:spcBef>
                <a:spcPts val="0"/>
              </a:spcBef>
              <a:spcAft>
                <a:spcPts val="0"/>
              </a:spcAft>
              <a:buSzPts val="1400"/>
              <a:buChar char="●"/>
            </a:pPr>
            <a:r>
              <a:rPr lang="en" sz="1400"/>
              <a:t>In future improvements, we will move from recording audio to detecting the wake word in the stream.</a:t>
            </a:r>
            <a:endParaRPr sz="1400"/>
          </a:p>
          <a:p>
            <a:pPr indent="0" lvl="0" marL="0" rtl="0" algn="l">
              <a:lnSpc>
                <a:spcPct val="115000"/>
              </a:lnSpc>
              <a:spcBef>
                <a:spcPts val="1600"/>
              </a:spcBef>
              <a:spcAft>
                <a:spcPts val="0"/>
              </a:spcAft>
              <a:buNone/>
            </a:pPr>
            <a:r>
              <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