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6" r:id="rId15"/>
    <p:sldId id="287" r:id="rId16"/>
    <p:sldId id="288" r:id="rId17"/>
    <p:sldId id="289" r:id="rId18"/>
    <p:sldId id="290" r:id="rId19"/>
    <p:sldId id="310" r:id="rId20"/>
    <p:sldId id="291" r:id="rId21"/>
    <p:sldId id="311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3" r:id="rId32"/>
    <p:sldId id="312" r:id="rId33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B40D811C-87CC-438A-9C51-896A7F57A434}">
          <p14:sldIdLst>
            <p14:sldId id="256"/>
            <p14:sldId id="276"/>
          </p14:sldIdLst>
        </p14:section>
        <p14:section name="Операции с числами и векторами" id="{CB3B4B42-CE97-416C-B027-1968FE314E79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Массивы и матрицы" id="{38D011A8-EF45-47FF-9EE8-9B9A3B04BEC2}">
          <p14:sldIdLst>
            <p14:sldId id="264"/>
            <p14:sldId id="265"/>
            <p14:sldId id="266"/>
            <p14:sldId id="267"/>
          </p14:sldIdLst>
        </p14:section>
        <p14:section name="Циклы и условия" id="{DE15DAE7-3234-49E2-94A7-5097B61B0F5A}">
          <p14:sldIdLst>
            <p14:sldId id="286"/>
            <p14:sldId id="287"/>
          </p14:sldIdLst>
        </p14:section>
        <p14:section name="Функции и графики" id="{DEA1090A-5F2C-46BB-9E88-A29BD4B1B1D7}">
          <p14:sldIdLst>
            <p14:sldId id="288"/>
            <p14:sldId id="289"/>
            <p14:sldId id="290"/>
            <p14:sldId id="310"/>
            <p14:sldId id="291"/>
            <p14:sldId id="311"/>
          </p14:sldIdLst>
        </p14:section>
        <p14:section name="Пакеты и данные" id="{41396293-3201-4B3F-880E-B1A922E46649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93"/>
          </p14:sldIdLst>
        </p14:section>
        <p14:section name="Домашнее задание" id="{576D3582-8FEE-4D4D-9771-270E3B95A5BB}">
          <p14:sldIdLst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50740-EA2C-41BF-AE69-3C294044B357}" type="datetimeFigureOut">
              <a:rPr lang="ru-RU" smtClean="0"/>
              <a:t>03.10.2014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93DE7-4C3D-435E-8474-39C185685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76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54BBB-8A95-494B-B58E-B217959951C6}" type="datetimeFigureOut">
              <a:rPr lang="ru-RU" smtClean="0"/>
              <a:t>03.10.2014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1A4EB-29B3-40FA-9D53-4CC135A8F4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0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03.10.2014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Основы программной среды «</a:t>
            </a:r>
            <a:r>
              <a:rPr lang="en-US" sz="3200" dirty="0" smtClean="0"/>
              <a:t>R</a:t>
            </a:r>
            <a:r>
              <a:rPr lang="ru-RU" sz="3200" dirty="0" smtClean="0"/>
              <a:t>»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smtClean="0"/>
              <a:t>ЦМФ, математические финансы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7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pPr algn="ctr"/>
            <a:r>
              <a:rPr lang="ru-RU" sz="3600" dirty="0" smtClean="0"/>
              <a:t>Массивы и матрицы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755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Создание массива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52565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0" dirty="0" smtClean="0"/>
              <a:t># </a:t>
            </a:r>
            <a:r>
              <a:rPr lang="ru-RU" b="0" dirty="0" smtClean="0"/>
              <a:t>изменение размерности вектора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z &lt;- 1:1500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dim(z) &lt;- c(3,5,100)</a:t>
            </a:r>
            <a:endParaRPr lang="en-US" sz="1600" b="0" dirty="0" smtClean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в результате </a:t>
            </a:r>
            <a:r>
              <a:rPr lang="en-US" dirty="0" smtClean="0">
                <a:solidFill>
                  <a:srgbClr val="2F2B20"/>
                </a:solidFill>
              </a:rPr>
              <a:t>z </a:t>
            </a:r>
            <a:r>
              <a:rPr lang="en-US" dirty="0" smtClean="0"/>
              <a:t>—</a:t>
            </a:r>
            <a:r>
              <a:rPr lang="en-US" dirty="0"/>
              <a:t> </a:t>
            </a:r>
            <a:r>
              <a:rPr lang="ru-RU" dirty="0" smtClean="0"/>
              <a:t>матрица 3 на 5 на 100</a:t>
            </a:r>
            <a:endParaRPr lang="en-US" dirty="0" smtClean="0"/>
          </a:p>
          <a:p>
            <a:pPr marL="114300" indent="0">
              <a:buClr>
                <a:srgbClr val="A9A57C"/>
              </a:buClr>
              <a:buNone/>
            </a:pPr>
            <a:r>
              <a:rPr lang="en-US" dirty="0" smtClean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произведение размерностей равно длине вектора</a:t>
            </a:r>
            <a:endParaRPr lang="ru-RU" dirty="0" smtClean="0"/>
          </a:p>
          <a:p>
            <a:pPr marL="114300" indent="0">
              <a:buClr>
                <a:srgbClr val="A9A57C"/>
              </a:buClr>
              <a:buNone/>
            </a:pPr>
            <a:r>
              <a:rPr lang="en-US" dirty="0" smtClean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порядок значений: </a:t>
            </a:r>
            <a:r>
              <a:rPr lang="en-US" dirty="0" smtClean="0">
                <a:solidFill>
                  <a:srgbClr val="2F2B20"/>
                </a:solidFill>
              </a:rPr>
              <a:t>z[1,1,1], z[2,1,1], …, z[2,5,100], z[3,5,100]</a:t>
            </a:r>
            <a:r>
              <a:rPr lang="ru-RU" dirty="0" smtClean="0">
                <a:solidFill>
                  <a:srgbClr val="2F2B20"/>
                </a:solidFill>
              </a:rPr>
              <a:t> </a:t>
            </a:r>
            <a:endParaRPr lang="ru-RU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endParaRPr lang="en-US" sz="800" dirty="0">
              <a:solidFill>
                <a:srgbClr val="0070C0"/>
              </a:solidFill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с помощью функций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matrix()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 и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array()</a:t>
            </a:r>
            <a:endParaRPr lang="ru-RU" dirty="0" smtClean="0">
              <a:solidFill>
                <a:schemeClr val="tx2">
                  <a:lumMod val="50000"/>
                </a:schemeClr>
              </a:solidFill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 &lt;- matrix(1:20,nrow=5,ncol=4)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 &lt;- array(1:20,dim=c(5,4))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[,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1] [,2] [,3] [,4]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[1,]    1    6   11   16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[2,]    2    7   12   17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[3,]    3    8   13   18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[4,]    4    9   14   19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[5,]    5   10   15   20</a:t>
            </a:r>
            <a:endParaRPr lang="en-US" sz="800" dirty="0" smtClean="0">
              <a:solidFill>
                <a:srgbClr val="0070C0"/>
              </a:solidFill>
              <a:cs typeface="Courier New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4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Обращение к элементам матрицы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52565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 &lt;- array(1:20,dim=c(5,4))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[,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1] [,2] [,3] [,4]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[1,]    1    6   11   16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[2,]    2    7   12   17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[3,]    3    8   13   18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[4,]    4    9   14   19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[5,]    5   10   15  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20</a:t>
            </a:r>
            <a:endParaRPr lang="ru-RU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z[,1]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1 2 3 4 5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z[1,]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1 6 11 16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z[1:2,1:2]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[,1] [,2]</a:t>
            </a:r>
          </a:p>
          <a:p>
            <a:pPr marL="114300" indent="0">
              <a:buNone/>
            </a:pPr>
            <a:r>
              <a:rPr lang="ru-RU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[1,]    1    6</a:t>
            </a:r>
          </a:p>
          <a:p>
            <a:pPr marL="114300" indent="0">
              <a:buNone/>
            </a:pPr>
            <a:r>
              <a:rPr lang="ru-RU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[2,]    2    7</a:t>
            </a:r>
            <a:endParaRPr lang="ru-RU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800" dirty="0" smtClean="0">
              <a:solidFill>
                <a:srgbClr val="0070C0"/>
              </a:solidFill>
              <a:cs typeface="Courier New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Действия с матрицами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52565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транспонирование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tz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t(z)</a:t>
            </a:r>
          </a:p>
          <a:p>
            <a:pPr marL="114300" indent="0">
              <a:buNone/>
            </a:pPr>
            <a:endParaRPr lang="en-US" sz="800" dirty="0">
              <a:solidFill>
                <a:srgbClr val="FF0000"/>
              </a:solidFill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обращение</a:t>
            </a:r>
            <a:endParaRPr lang="ru-RU" dirty="0">
              <a:solidFill>
                <a:srgbClr val="2F2B20">
                  <a:lumMod val="90000"/>
                  <a:lumOff val="10000"/>
                </a:srgbClr>
              </a:solidFill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inv.z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solve(z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endParaRPr lang="en-US" sz="800" dirty="0" smtClean="0">
              <a:solidFill>
                <a:srgbClr val="FF0000"/>
              </a:solidFill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умножение</a:t>
            </a:r>
            <a:endParaRPr lang="ru-RU" dirty="0">
              <a:solidFill>
                <a:srgbClr val="2F2B20">
                  <a:lumMod val="90000"/>
                  <a:lumOff val="10000"/>
                </a:srgbClr>
              </a:solidFill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z.tz &lt;- z %*%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tz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>
              <a:solidFill>
                <a:srgbClr val="FF0000"/>
              </a:solidFill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создание диагональной матрицы</a:t>
            </a:r>
            <a:endParaRPr lang="ru-RU" dirty="0">
              <a:solidFill>
                <a:srgbClr val="2F2B20">
                  <a:lumMod val="90000"/>
                  <a:lumOff val="10000"/>
                </a:srgbClr>
              </a:solidFill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(1:5)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>
              <a:solidFill>
                <a:srgbClr val="FF0000"/>
              </a:solidFill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# </a:t>
            </a:r>
            <a:r>
              <a:rPr lang="ru-RU" dirty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собственные значения и вектора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eigen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(y)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e$vectors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e$values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>
              <a:solidFill>
                <a:srgbClr val="FF0000"/>
              </a:solidFill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квадратный корень из матрицы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y.sqrt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e$vectors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%*%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e$values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 %*%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e$vectors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1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pPr algn="ctr"/>
            <a:r>
              <a:rPr lang="ru-RU" sz="3600" dirty="0" smtClean="0"/>
              <a:t>Циклы и условия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615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Циклы и условия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200" b="0" dirty="0" smtClean="0"/>
              <a:t># </a:t>
            </a:r>
            <a:r>
              <a:rPr lang="ru-RU" sz="2200" b="0" dirty="0" smtClean="0"/>
              <a:t>цикл с предусловием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y &lt;- numeric(); </a:t>
            </a:r>
            <a:r>
              <a:rPr lang="en-US" sz="1600" dirty="0" err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 &lt;- 1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 &lt;= 5) {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 y[</a:t>
            </a:r>
            <a:r>
              <a:rPr lang="en-US" sz="1600" dirty="0" err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] &lt;- i^2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+ 1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1 4 9 16 25</a:t>
            </a:r>
          </a:p>
          <a:p>
            <a:pPr marL="114300" indent="0">
              <a:buNone/>
            </a:pPr>
            <a:endParaRPr lang="en-US" sz="800" dirty="0" smtClean="0"/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2200" dirty="0">
                <a:solidFill>
                  <a:srgbClr val="2F2B20"/>
                </a:solidFill>
              </a:rPr>
              <a:t># </a:t>
            </a:r>
            <a:r>
              <a:rPr lang="ru-RU" sz="2200" dirty="0">
                <a:solidFill>
                  <a:srgbClr val="2F2B20"/>
                </a:solidFill>
              </a:rPr>
              <a:t>цикл </a:t>
            </a:r>
            <a:r>
              <a:rPr lang="ru-RU" sz="2200" dirty="0" smtClean="0">
                <a:solidFill>
                  <a:srgbClr val="2F2B20"/>
                </a:solidFill>
              </a:rPr>
              <a:t>«от–до»</a:t>
            </a:r>
            <a:endParaRPr lang="ru-RU" sz="2200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y &lt;- numeric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ru-RU" sz="1600" dirty="0" smtClean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 in 1:5) </a:t>
            </a: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  y[</a:t>
            </a:r>
            <a:r>
              <a:rPr lang="en-US" sz="1600" dirty="0" err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] &lt;- i^2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1 4 9 16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25</a:t>
            </a: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200" dirty="0"/>
              <a:t># </a:t>
            </a:r>
            <a:r>
              <a:rPr lang="ru-RU" sz="2200" dirty="0"/>
              <a:t>оператор </a:t>
            </a:r>
            <a:r>
              <a:rPr lang="ru-RU" sz="2200" dirty="0" smtClean="0"/>
              <a:t>условия</a:t>
            </a:r>
            <a:endParaRPr lang="en-US" sz="2200" dirty="0" smtClean="0"/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if (y[1] == 1) {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 y &lt;- y + 5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5 9 14 21 30</a:t>
            </a: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pPr algn="ctr"/>
            <a:r>
              <a:rPr lang="ru-RU" sz="3600" dirty="0" smtClean="0"/>
              <a:t>Пользовательские функции и рисование графиков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642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Пользовательские функции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7787208" cy="547260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объявляем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 &lt;- function(x1,x2,c,alpha) {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c - x1^alpha - x2^alpha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f(0.5,0.5,1,2)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[1] 0.5</a:t>
                </a:r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заданные при объявлении функции значения параметров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воспринимаются как значения «по умолчанию»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 &lt;-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function(x1,x2,c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=1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,alpha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=2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 c - x1^alpha - x2^alpha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f(0.5,0.5)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[1] 0.5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sz="800" dirty="0" smtClean="0">
                  <a:solidFill>
                    <a:srgbClr val="2F2B20"/>
                  </a:solidFill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dirty="0" smtClean="0">
                    <a:solidFill>
                      <a:srgbClr val="2F2B20"/>
                    </a:solidFill>
                  </a:rPr>
                  <a:t># </a:t>
                </a:r>
                <a:r>
                  <a:rPr lang="ru-RU" dirty="0" smtClean="0">
                    <a:solidFill>
                      <a:srgbClr val="2F2B20"/>
                    </a:solidFill>
                  </a:rPr>
                  <a:t>обратиться к функции также можно, явно задав параметры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f(alpha=2,x2=0.5,x1=0.5,c=1)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[1] 0.5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ru-RU" dirty="0" smtClean="0">
                  <a:solidFill>
                    <a:srgbClr val="2F2B20"/>
                  </a:solidFill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7787208" cy="5472608"/>
              </a:xfrm>
              <a:blipFill rotWithShape="1">
                <a:blip r:embed="rId2"/>
                <a:stretch>
                  <a:fillRect t="-6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6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Двумерные графики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5472608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 &lt;- function(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=1) c*abs(x)^0.5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,length=10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команда «</a:t>
            </a:r>
            <a:r>
              <a:rPr lang="en-US" b="1" dirty="0" smtClean="0"/>
              <a:t>plot</a:t>
            </a:r>
            <a:r>
              <a:rPr lang="ru-RU" dirty="0" smtClean="0"/>
              <a:t>» рисует новый график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x,g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(x),type="l",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="solid",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=c(-5,5),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=c(0,2.5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График",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Аргумент",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Функция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ru-RU" dirty="0" smtClean="0">
              <a:solidFill>
                <a:srgbClr val="2F2B20"/>
              </a:solidFill>
            </a:endParaRPr>
          </a:p>
          <a:p>
            <a:pPr>
              <a:buClr>
                <a:srgbClr val="A9A57C"/>
              </a:buClr>
            </a:pPr>
            <a:r>
              <a:rPr lang="en-US" b="1" dirty="0" smtClean="0">
                <a:solidFill>
                  <a:srgbClr val="2F2B20"/>
                </a:solidFill>
              </a:rPr>
              <a:t>type </a:t>
            </a:r>
            <a:r>
              <a:rPr lang="en-US" dirty="0" smtClean="0"/>
              <a:t>—</a:t>
            </a:r>
            <a:r>
              <a:rPr lang="ru-RU" dirty="0" smtClean="0">
                <a:solidFill>
                  <a:srgbClr val="2F2B20"/>
                </a:solidFill>
              </a:rPr>
              <a:t> вид графика: </a:t>
            </a:r>
            <a:r>
              <a:rPr lang="en-US" dirty="0">
                <a:solidFill>
                  <a:srgbClr val="2F2B20"/>
                </a:solidFill>
              </a:rPr>
              <a:t>"l" — </a:t>
            </a:r>
            <a:r>
              <a:rPr lang="ru-RU" dirty="0">
                <a:solidFill>
                  <a:srgbClr val="2F2B20"/>
                </a:solidFill>
              </a:rPr>
              <a:t>линии, "</a:t>
            </a:r>
            <a:r>
              <a:rPr lang="en-US" dirty="0">
                <a:solidFill>
                  <a:srgbClr val="2F2B20"/>
                </a:solidFill>
              </a:rPr>
              <a:t>p" — </a:t>
            </a:r>
            <a:r>
              <a:rPr lang="ru-RU" dirty="0">
                <a:solidFill>
                  <a:srgbClr val="2F2B20"/>
                </a:solidFill>
              </a:rPr>
              <a:t>точки, </a:t>
            </a:r>
            <a:r>
              <a:rPr lang="ru-RU" dirty="0" smtClean="0">
                <a:solidFill>
                  <a:srgbClr val="2F2B20"/>
                </a:solidFill>
              </a:rPr>
              <a:t>...</a:t>
            </a:r>
          </a:p>
          <a:p>
            <a:pPr>
              <a:buClr>
                <a:srgbClr val="A9A57C"/>
              </a:buClr>
            </a:pPr>
            <a:r>
              <a:rPr lang="en-US" b="1" dirty="0" err="1" smtClean="0">
                <a:solidFill>
                  <a:srgbClr val="2F2B20"/>
                </a:solidFill>
              </a:rPr>
              <a:t>lty</a:t>
            </a:r>
            <a:r>
              <a:rPr lang="en-US" b="1" dirty="0" smtClean="0">
                <a:solidFill>
                  <a:srgbClr val="2F2B20"/>
                </a:solidFill>
              </a:rPr>
              <a:t> </a:t>
            </a:r>
            <a:r>
              <a:rPr lang="ru-RU" dirty="0" smtClean="0">
                <a:solidFill>
                  <a:srgbClr val="2F2B20"/>
                </a:solidFill>
              </a:rPr>
              <a:t>—</a:t>
            </a:r>
            <a:r>
              <a:rPr lang="ru-RU" b="1" dirty="0" smtClean="0">
                <a:solidFill>
                  <a:srgbClr val="2F2B20"/>
                </a:solidFill>
              </a:rPr>
              <a:t> </a:t>
            </a:r>
            <a:r>
              <a:rPr lang="ru-RU" dirty="0">
                <a:solidFill>
                  <a:srgbClr val="2F2B20"/>
                </a:solidFill>
              </a:rPr>
              <a:t>вид линии: "</a:t>
            </a:r>
            <a:r>
              <a:rPr lang="en-US" dirty="0">
                <a:solidFill>
                  <a:srgbClr val="2F2B20"/>
                </a:solidFill>
              </a:rPr>
              <a:t>solid" — </a:t>
            </a:r>
            <a:r>
              <a:rPr lang="ru-RU" dirty="0">
                <a:solidFill>
                  <a:srgbClr val="2F2B20"/>
                </a:solidFill>
              </a:rPr>
              <a:t>сплошная, "</a:t>
            </a:r>
            <a:r>
              <a:rPr lang="en-US" dirty="0">
                <a:solidFill>
                  <a:srgbClr val="2F2B20"/>
                </a:solidFill>
              </a:rPr>
              <a:t>dashed" — </a:t>
            </a:r>
            <a:r>
              <a:rPr lang="ru-RU" dirty="0">
                <a:solidFill>
                  <a:srgbClr val="2F2B20"/>
                </a:solidFill>
              </a:rPr>
              <a:t>пунктирная, "</a:t>
            </a:r>
            <a:r>
              <a:rPr lang="en-US" dirty="0">
                <a:solidFill>
                  <a:srgbClr val="2F2B20"/>
                </a:solidFill>
              </a:rPr>
              <a:t>dotted" — </a:t>
            </a:r>
            <a:r>
              <a:rPr lang="ru-RU" dirty="0">
                <a:solidFill>
                  <a:srgbClr val="2F2B20"/>
                </a:solidFill>
              </a:rPr>
              <a:t>точками, </a:t>
            </a:r>
            <a:r>
              <a:rPr lang="ru-RU" dirty="0" smtClean="0">
                <a:solidFill>
                  <a:srgbClr val="2F2B20"/>
                </a:solidFill>
              </a:rPr>
              <a:t>...</a:t>
            </a:r>
            <a:endParaRPr lang="en-US" dirty="0" smtClean="0">
              <a:solidFill>
                <a:srgbClr val="2F2B20"/>
              </a:solidFill>
            </a:endParaRPr>
          </a:p>
          <a:p>
            <a:pPr>
              <a:buClr>
                <a:srgbClr val="A9A57C"/>
              </a:buClr>
            </a:pPr>
            <a:r>
              <a:rPr lang="ru-RU" b="1" dirty="0" err="1">
                <a:solidFill>
                  <a:srgbClr val="2F2B20"/>
                </a:solidFill>
              </a:rPr>
              <a:t>xlim</a:t>
            </a:r>
            <a:r>
              <a:rPr lang="ru-RU" b="1" dirty="0">
                <a:solidFill>
                  <a:srgbClr val="2F2B20"/>
                </a:solidFill>
              </a:rPr>
              <a:t>, </a:t>
            </a:r>
            <a:r>
              <a:rPr lang="ru-RU" b="1" dirty="0" err="1">
                <a:solidFill>
                  <a:srgbClr val="2F2B20"/>
                </a:solidFill>
              </a:rPr>
              <a:t>ylim</a:t>
            </a:r>
            <a:r>
              <a:rPr lang="ru-RU" dirty="0">
                <a:solidFill>
                  <a:srgbClr val="2F2B20"/>
                </a:solidFill>
              </a:rPr>
              <a:t> — границы графика по осям x и </a:t>
            </a:r>
            <a:r>
              <a:rPr lang="ru-RU" dirty="0" smtClean="0">
                <a:solidFill>
                  <a:srgbClr val="2F2B20"/>
                </a:solidFill>
              </a:rPr>
              <a:t>y</a:t>
            </a:r>
            <a:endParaRPr lang="en-US" dirty="0" smtClean="0">
              <a:solidFill>
                <a:srgbClr val="2F2B20"/>
              </a:solidFill>
            </a:endParaRPr>
          </a:p>
          <a:p>
            <a:pPr>
              <a:buClr>
                <a:srgbClr val="A9A57C"/>
              </a:buClr>
            </a:pPr>
            <a:r>
              <a:rPr lang="ru-RU" b="1" dirty="0" err="1">
                <a:solidFill>
                  <a:srgbClr val="2F2B20"/>
                </a:solidFill>
              </a:rPr>
              <a:t>main</a:t>
            </a:r>
            <a:r>
              <a:rPr lang="ru-RU" b="1" dirty="0">
                <a:solidFill>
                  <a:srgbClr val="2F2B20"/>
                </a:solidFill>
              </a:rPr>
              <a:t>, </a:t>
            </a:r>
            <a:r>
              <a:rPr lang="ru-RU" b="1" dirty="0" err="1">
                <a:solidFill>
                  <a:srgbClr val="2F2B20"/>
                </a:solidFill>
              </a:rPr>
              <a:t>xlab</a:t>
            </a:r>
            <a:r>
              <a:rPr lang="ru-RU" b="1" dirty="0">
                <a:solidFill>
                  <a:srgbClr val="2F2B20"/>
                </a:solidFill>
              </a:rPr>
              <a:t>, </a:t>
            </a:r>
            <a:r>
              <a:rPr lang="ru-RU" b="1" dirty="0" err="1">
                <a:solidFill>
                  <a:srgbClr val="2F2B20"/>
                </a:solidFill>
              </a:rPr>
              <a:t>ylab</a:t>
            </a:r>
            <a:r>
              <a:rPr lang="ru-RU" b="1" dirty="0">
                <a:solidFill>
                  <a:srgbClr val="2F2B20"/>
                </a:solidFill>
              </a:rPr>
              <a:t> </a:t>
            </a:r>
            <a:r>
              <a:rPr lang="ru-RU" dirty="0">
                <a:solidFill>
                  <a:srgbClr val="2F2B20"/>
                </a:solidFill>
              </a:rPr>
              <a:t>— подписи графика и </a:t>
            </a:r>
            <a:r>
              <a:rPr lang="ru-RU" dirty="0" smtClean="0">
                <a:solidFill>
                  <a:srgbClr val="2F2B20"/>
                </a:solidFill>
              </a:rPr>
              <a:t>осей</a:t>
            </a:r>
            <a:endParaRPr lang="en-US" dirty="0">
              <a:solidFill>
                <a:srgbClr val="2F2B20"/>
              </a:solidFill>
            </a:endParaRPr>
          </a:p>
          <a:p>
            <a:pPr marL="114300" indent="0">
              <a:buClr>
                <a:srgbClr val="A9A57C"/>
              </a:buClr>
              <a:buNone/>
            </a:pPr>
            <a:endParaRPr lang="ru-RU" sz="800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r>
              <a:rPr lang="en-US" dirty="0" smtClean="0"/>
              <a:t>#</a:t>
            </a:r>
            <a:r>
              <a:rPr lang="ru-RU" dirty="0"/>
              <a:t> </a:t>
            </a:r>
            <a:r>
              <a:rPr lang="ru-RU" dirty="0" smtClean="0"/>
              <a:t>«</a:t>
            </a:r>
            <a:r>
              <a:rPr lang="en-US" b="1" dirty="0" smtClean="0"/>
              <a:t>lines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добавляет линии на существующий график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x,g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=0.5),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="dashed")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7917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Двумерный график</a:t>
            </a:r>
            <a:endParaRPr lang="ru-RU" sz="3200" dirty="0"/>
          </a:p>
        </p:txBody>
      </p:sp>
      <p:pic>
        <p:nvPicPr>
          <p:cNvPr id="3074" name="Picture 2" descr="C:\Users\y_bologov\Desktop\1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24744"/>
            <a:ext cx="5508091" cy="549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7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Содержание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5256584"/>
          </a:xfrm>
        </p:spPr>
        <p:txBody>
          <a:bodyPr/>
          <a:lstStyle/>
          <a:p>
            <a:r>
              <a:rPr lang="ru-RU" dirty="0" smtClean="0"/>
              <a:t>операции с числами и векторами</a:t>
            </a:r>
          </a:p>
          <a:p>
            <a:r>
              <a:rPr lang="ru-RU" dirty="0" smtClean="0"/>
              <a:t>массивы и матрицы</a:t>
            </a:r>
          </a:p>
          <a:p>
            <a:r>
              <a:rPr lang="ru-RU" dirty="0" smtClean="0"/>
              <a:t>циклы и условия</a:t>
            </a:r>
          </a:p>
          <a:p>
            <a:r>
              <a:rPr lang="ru-RU" dirty="0" smtClean="0"/>
              <a:t>функции и графики</a:t>
            </a:r>
          </a:p>
          <a:p>
            <a:r>
              <a:rPr lang="ru-RU" dirty="0" smtClean="0"/>
              <a:t>загрузка пакетов и данных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Трёхмерные графики и линии уровня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5472608"/>
          </a:xfrm>
        </p:spPr>
        <p:txBody>
          <a:bodyPr>
            <a:normAutofit/>
          </a:bodyPr>
          <a:lstStyle/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&lt;-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,length=5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 &lt;- outer(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x,y,f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команда «</a:t>
            </a:r>
            <a:r>
              <a:rPr lang="en-US" b="1" dirty="0" err="1" smtClean="0"/>
              <a:t>persp</a:t>
            </a:r>
            <a:r>
              <a:rPr lang="ru-RU" dirty="0" smtClean="0"/>
              <a:t>» рисует трёхмерный график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persp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x,y,z,theta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=30,phi=10,col="white",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ticktype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="detailed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A9A57C"/>
              </a:buClr>
            </a:pPr>
            <a:r>
              <a:rPr lang="ru-RU" b="1" dirty="0" err="1">
                <a:solidFill>
                  <a:srgbClr val="2F2B20"/>
                </a:solidFill>
              </a:rPr>
              <a:t>theta</a:t>
            </a:r>
            <a:r>
              <a:rPr lang="ru-RU" b="1" dirty="0">
                <a:solidFill>
                  <a:srgbClr val="2F2B20"/>
                </a:solidFill>
              </a:rPr>
              <a:t>, </a:t>
            </a:r>
            <a:r>
              <a:rPr lang="ru-RU" b="1" dirty="0" err="1">
                <a:solidFill>
                  <a:srgbClr val="2F2B20"/>
                </a:solidFill>
              </a:rPr>
              <a:t>phi</a:t>
            </a:r>
            <a:r>
              <a:rPr lang="ru-RU" b="1" dirty="0">
                <a:solidFill>
                  <a:srgbClr val="2F2B20"/>
                </a:solidFill>
              </a:rPr>
              <a:t> </a:t>
            </a:r>
            <a:r>
              <a:rPr lang="ru-RU" dirty="0">
                <a:solidFill>
                  <a:srgbClr val="2F2B20"/>
                </a:solidFill>
              </a:rPr>
              <a:t>— углы обзора по горизонтали и </a:t>
            </a:r>
            <a:r>
              <a:rPr lang="ru-RU" dirty="0" smtClean="0">
                <a:solidFill>
                  <a:srgbClr val="2F2B20"/>
                </a:solidFill>
              </a:rPr>
              <a:t>вертикали</a:t>
            </a:r>
          </a:p>
          <a:p>
            <a:pPr>
              <a:buClr>
                <a:srgbClr val="A9A57C"/>
              </a:buClr>
            </a:pPr>
            <a:r>
              <a:rPr lang="ru-RU" b="1" dirty="0" err="1">
                <a:solidFill>
                  <a:srgbClr val="2F2B20"/>
                </a:solidFill>
              </a:rPr>
              <a:t>col</a:t>
            </a:r>
            <a:r>
              <a:rPr lang="ru-RU" b="1" dirty="0">
                <a:solidFill>
                  <a:srgbClr val="2F2B20"/>
                </a:solidFill>
              </a:rPr>
              <a:t> </a:t>
            </a:r>
            <a:r>
              <a:rPr lang="ru-RU" dirty="0">
                <a:solidFill>
                  <a:srgbClr val="2F2B20"/>
                </a:solidFill>
              </a:rPr>
              <a:t>— цвет графика (см. функцию </a:t>
            </a:r>
            <a:r>
              <a:rPr lang="ru-RU" sz="1600" dirty="0" err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colors</a:t>
            </a:r>
            <a:r>
              <a:rPr lang="ru-RU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dirty="0">
                <a:solidFill>
                  <a:srgbClr val="2F2B20"/>
                </a:solidFill>
              </a:rPr>
              <a:t>) </a:t>
            </a:r>
            <a:endParaRPr lang="ru-RU" dirty="0" smtClean="0">
              <a:solidFill>
                <a:srgbClr val="2F2B20"/>
              </a:solidFill>
            </a:endParaRPr>
          </a:p>
          <a:p>
            <a:pPr>
              <a:buClr>
                <a:srgbClr val="A9A57C"/>
              </a:buClr>
            </a:pPr>
            <a:r>
              <a:rPr lang="ru-RU" b="1" dirty="0" err="1">
                <a:solidFill>
                  <a:srgbClr val="2F2B20"/>
                </a:solidFill>
              </a:rPr>
              <a:t>ticktype</a:t>
            </a:r>
            <a:r>
              <a:rPr lang="ru-RU" b="1" dirty="0">
                <a:solidFill>
                  <a:srgbClr val="2F2B20"/>
                </a:solidFill>
              </a:rPr>
              <a:t> </a:t>
            </a:r>
            <a:r>
              <a:rPr lang="ru-RU" dirty="0">
                <a:solidFill>
                  <a:srgbClr val="2F2B20"/>
                </a:solidFill>
              </a:rPr>
              <a:t>— маркировка осей: "</a:t>
            </a:r>
            <a:r>
              <a:rPr lang="ru-RU" dirty="0" err="1">
                <a:solidFill>
                  <a:srgbClr val="2F2B20"/>
                </a:solidFill>
              </a:rPr>
              <a:t>detailed</a:t>
            </a:r>
            <a:r>
              <a:rPr lang="ru-RU" dirty="0">
                <a:solidFill>
                  <a:srgbClr val="2F2B20"/>
                </a:solidFill>
              </a:rPr>
              <a:t>" — точные значения, "</a:t>
            </a:r>
            <a:r>
              <a:rPr lang="ru-RU" dirty="0" err="1">
                <a:solidFill>
                  <a:srgbClr val="2F2B20"/>
                </a:solidFill>
              </a:rPr>
              <a:t>simple</a:t>
            </a:r>
            <a:r>
              <a:rPr lang="ru-RU" dirty="0">
                <a:solidFill>
                  <a:srgbClr val="2F2B20"/>
                </a:solidFill>
              </a:rPr>
              <a:t>" — только стрелки </a:t>
            </a:r>
            <a:endParaRPr lang="ru-RU" dirty="0" smtClean="0">
              <a:solidFill>
                <a:srgbClr val="2F2B20"/>
              </a:solidFill>
            </a:endParaRPr>
          </a:p>
          <a:p>
            <a:pPr>
              <a:buClr>
                <a:srgbClr val="A9A57C"/>
              </a:buClr>
            </a:pPr>
            <a:r>
              <a:rPr lang="en-US" b="1" dirty="0" err="1" smtClean="0">
                <a:solidFill>
                  <a:srgbClr val="2F2B20"/>
                </a:solidFill>
              </a:rPr>
              <a:t>xlim</a:t>
            </a:r>
            <a:r>
              <a:rPr lang="en-US" b="1" dirty="0" smtClean="0">
                <a:solidFill>
                  <a:srgbClr val="2F2B20"/>
                </a:solidFill>
              </a:rPr>
              <a:t>, </a:t>
            </a:r>
            <a:r>
              <a:rPr lang="en-US" b="1" dirty="0" err="1" smtClean="0">
                <a:solidFill>
                  <a:srgbClr val="2F2B20"/>
                </a:solidFill>
              </a:rPr>
              <a:t>ylim</a:t>
            </a:r>
            <a:r>
              <a:rPr lang="en-US" b="1" dirty="0" smtClean="0">
                <a:solidFill>
                  <a:srgbClr val="2F2B20"/>
                </a:solidFill>
              </a:rPr>
              <a:t>, </a:t>
            </a:r>
            <a:r>
              <a:rPr lang="ru-RU" b="1" dirty="0" err="1" smtClean="0">
                <a:solidFill>
                  <a:srgbClr val="2F2B20"/>
                </a:solidFill>
              </a:rPr>
              <a:t>main</a:t>
            </a:r>
            <a:r>
              <a:rPr lang="ru-RU" b="1" dirty="0">
                <a:solidFill>
                  <a:srgbClr val="2F2B20"/>
                </a:solidFill>
              </a:rPr>
              <a:t>, </a:t>
            </a:r>
            <a:r>
              <a:rPr lang="ru-RU" b="1" dirty="0" err="1">
                <a:solidFill>
                  <a:srgbClr val="2F2B20"/>
                </a:solidFill>
              </a:rPr>
              <a:t>xlab</a:t>
            </a:r>
            <a:r>
              <a:rPr lang="ru-RU" b="1" dirty="0">
                <a:solidFill>
                  <a:srgbClr val="2F2B20"/>
                </a:solidFill>
              </a:rPr>
              <a:t>, </a:t>
            </a:r>
            <a:r>
              <a:rPr lang="ru-RU" b="1" dirty="0" err="1">
                <a:solidFill>
                  <a:srgbClr val="2F2B20"/>
                </a:solidFill>
              </a:rPr>
              <a:t>ylab</a:t>
            </a:r>
            <a:r>
              <a:rPr lang="ru-RU" b="1" dirty="0">
                <a:solidFill>
                  <a:srgbClr val="2F2B20"/>
                </a:solidFill>
              </a:rPr>
              <a:t> </a:t>
            </a:r>
            <a:r>
              <a:rPr lang="ru-RU" dirty="0">
                <a:solidFill>
                  <a:srgbClr val="2F2B20"/>
                </a:solidFill>
              </a:rPr>
              <a:t>— </a:t>
            </a:r>
            <a:r>
              <a:rPr lang="ru-RU" dirty="0" smtClean="0">
                <a:solidFill>
                  <a:srgbClr val="2F2B20"/>
                </a:solidFill>
              </a:rPr>
              <a:t>аналогично команде «</a:t>
            </a:r>
            <a:r>
              <a:rPr lang="en-US" b="1" dirty="0" smtClean="0">
                <a:solidFill>
                  <a:srgbClr val="2F2B20"/>
                </a:solidFill>
              </a:rPr>
              <a:t>plot</a:t>
            </a:r>
            <a:r>
              <a:rPr lang="ru-RU" dirty="0" smtClean="0">
                <a:solidFill>
                  <a:srgbClr val="2F2B20"/>
                </a:solidFill>
              </a:rPr>
              <a:t>»</a:t>
            </a:r>
            <a:endParaRPr lang="en-US" dirty="0">
              <a:solidFill>
                <a:srgbClr val="2F2B20"/>
              </a:solidFill>
            </a:endParaRPr>
          </a:p>
          <a:p>
            <a:pPr marL="114300" indent="0">
              <a:buClr>
                <a:srgbClr val="A9A57C"/>
              </a:buClr>
              <a:buNone/>
            </a:pPr>
            <a:endParaRPr lang="ru-RU" sz="800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r>
              <a:rPr lang="en-US" dirty="0" smtClean="0"/>
              <a:t>#</a:t>
            </a:r>
            <a:r>
              <a:rPr lang="ru-RU" dirty="0"/>
              <a:t> </a:t>
            </a:r>
            <a:r>
              <a:rPr lang="ru-RU" dirty="0" smtClean="0"/>
              <a:t>«</a:t>
            </a:r>
            <a:r>
              <a:rPr lang="en-US" b="1" dirty="0" smtClean="0"/>
              <a:t>contour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рисует линии уровня функции </a:t>
            </a:r>
            <a:r>
              <a:rPr lang="en-US" dirty="0" smtClean="0"/>
              <a:t>f</a:t>
            </a:r>
            <a:endParaRPr lang="ru-RU" dirty="0" smtClean="0"/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contour(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x,y,z,nlevels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=5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err="1">
                <a:solidFill>
                  <a:srgbClr val="2F2B20"/>
                </a:solidFill>
              </a:rPr>
              <a:t>nlevels</a:t>
            </a:r>
            <a:r>
              <a:rPr lang="en-US" b="1" dirty="0">
                <a:solidFill>
                  <a:srgbClr val="2F2B20"/>
                </a:solidFill>
              </a:rPr>
              <a:t> </a:t>
            </a:r>
            <a:r>
              <a:rPr lang="en-US" dirty="0">
                <a:solidFill>
                  <a:srgbClr val="2F2B20"/>
                </a:solidFill>
              </a:rPr>
              <a:t>— </a:t>
            </a:r>
            <a:r>
              <a:rPr lang="ru-RU" dirty="0">
                <a:solidFill>
                  <a:srgbClr val="2F2B20"/>
                </a:solidFill>
              </a:rPr>
              <a:t>количество линий уровня</a:t>
            </a:r>
          </a:p>
        </p:txBody>
      </p:sp>
    </p:spTree>
    <p:extLst>
      <p:ext uri="{BB962C8B-B14F-4D97-AF65-F5344CB8AC3E}">
        <p14:creationId xmlns:p14="http://schemas.microsoft.com/office/powerpoint/2010/main" val="125445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Трёхмерный график</a:t>
            </a:r>
            <a:endParaRPr lang="ru-RU" sz="3200" dirty="0"/>
          </a:p>
        </p:txBody>
      </p:sp>
      <p:pic>
        <p:nvPicPr>
          <p:cNvPr id="4098" name="Picture 2" descr="C:\Users\y_bologov\Desktop\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101"/>
            <a:ext cx="6400800" cy="639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4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pPr algn="ctr"/>
            <a:r>
              <a:rPr lang="ru-RU" sz="3600" dirty="0" smtClean="0"/>
              <a:t>Установка пакетов, загрузка и сохранение данных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432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Установка пакетов из локального диска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787208" cy="5544616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dirty="0" smtClean="0"/>
              <a:t>Шаг 1. Выбор команды из меню</a:t>
            </a: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dirty="0">
              <a:solidFill>
                <a:srgbClr val="2F2B20">
                  <a:lumMod val="90000"/>
                  <a:lumOff val="10000"/>
                </a:srgbClr>
              </a:solidFill>
              <a:cs typeface="Courier New" pitchFamily="49" charset="0"/>
            </a:endParaRPr>
          </a:p>
          <a:p>
            <a:pPr marL="114300" indent="0"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65151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42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Установка пакетов из локального диска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787208" cy="5544616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dirty="0" smtClean="0"/>
              <a:t>Шаг 2. Выбор пакетного </a:t>
            </a:r>
            <a:r>
              <a:rPr lang="en-US" dirty="0" smtClean="0"/>
              <a:t>zip-</a:t>
            </a:r>
            <a:r>
              <a:rPr lang="ru-RU" dirty="0" smtClean="0"/>
              <a:t>файла</a:t>
            </a: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dirty="0">
              <a:solidFill>
                <a:srgbClr val="2F2B20">
                  <a:lumMod val="90000"/>
                  <a:lumOff val="10000"/>
                </a:srgbClr>
              </a:solidFill>
              <a:cs typeface="Courier New" pitchFamily="49" charset="0"/>
            </a:endParaRPr>
          </a:p>
          <a:p>
            <a:pPr marL="114300" indent="0"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53" y="1484784"/>
            <a:ext cx="6505575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Установка пакетов из локального диска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787208" cy="5544616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dirty="0" smtClean="0"/>
              <a:t>Шаг 3. Объявление библиотеки</a:t>
            </a: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dirty="0">
              <a:solidFill>
                <a:srgbClr val="2F2B20">
                  <a:lumMod val="90000"/>
                  <a:lumOff val="10000"/>
                </a:srgbClr>
              </a:solidFill>
              <a:cs typeface="Courier New" pitchFamily="49" charset="0"/>
            </a:endParaRPr>
          </a:p>
          <a:p>
            <a:pPr marL="114300" indent="0"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49660"/>
            <a:ext cx="650557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99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Установка пакетов с </a:t>
            </a:r>
            <a:r>
              <a:rPr lang="ru-RU" sz="3200" dirty="0" smtClean="0">
                <a:hlinkClick r:id="rId2"/>
              </a:rPr>
              <a:t>сайта </a:t>
            </a:r>
            <a:r>
              <a:rPr lang="en-US" sz="3200" dirty="0" smtClean="0">
                <a:hlinkClick r:id="rId2"/>
              </a:rPr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787208" cy="5544616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dirty="0" smtClean="0"/>
              <a:t>Шаг 1. Выбор команды из меню</a:t>
            </a: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dirty="0">
              <a:solidFill>
                <a:srgbClr val="2F2B20">
                  <a:lumMod val="90000"/>
                  <a:lumOff val="10000"/>
                </a:srgbClr>
              </a:solidFill>
              <a:cs typeface="Courier New" pitchFamily="49" charset="0"/>
            </a:endParaRPr>
          </a:p>
          <a:p>
            <a:pPr marL="114300" indent="0"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49605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3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Установка пакетов с сайта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787208" cy="5544616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dirty="0" smtClean="0"/>
              <a:t>Шаг </a:t>
            </a:r>
            <a:r>
              <a:rPr lang="en-US" dirty="0" smtClean="0"/>
              <a:t>2</a:t>
            </a:r>
            <a:r>
              <a:rPr lang="ru-RU" dirty="0" smtClean="0"/>
              <a:t>. Выбор зеркала</a:t>
            </a: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dirty="0">
              <a:solidFill>
                <a:srgbClr val="2F2B20">
                  <a:lumMod val="90000"/>
                  <a:lumOff val="10000"/>
                </a:srgbClr>
              </a:solidFill>
              <a:cs typeface="Courier New" pitchFamily="49" charset="0"/>
            </a:endParaRPr>
          </a:p>
          <a:p>
            <a:pPr marL="114300" indent="0"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772814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9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Установка пакетов с сайта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787208" cy="5544616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dirty="0" smtClean="0"/>
              <a:t>Шаг 3. Выбор пакета</a:t>
            </a: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dirty="0">
              <a:solidFill>
                <a:srgbClr val="2F2B20">
                  <a:lumMod val="90000"/>
                  <a:lumOff val="10000"/>
                </a:srgbClr>
              </a:solidFill>
              <a:cs typeface="Courier New" pitchFamily="49" charset="0"/>
            </a:endParaRPr>
          </a:p>
          <a:p>
            <a:pPr marL="114300" indent="0"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632848" cy="450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9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Установка пакетов с сайта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787208" cy="5544616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dirty="0" smtClean="0"/>
              <a:t>Шаг 4. Объявление библиотеки</a:t>
            </a: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dirty="0">
              <a:solidFill>
                <a:srgbClr val="2F2B20">
                  <a:lumMod val="90000"/>
                  <a:lumOff val="10000"/>
                </a:srgbClr>
              </a:solidFill>
              <a:cs typeface="Courier New" pitchFamily="49" charset="0"/>
            </a:endParaRPr>
          </a:p>
          <a:p>
            <a:pPr marL="114300" indent="0"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6496397" cy="514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83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pPr algn="ctr"/>
            <a:r>
              <a:rPr lang="ru-RU" sz="3600" dirty="0" smtClean="0"/>
              <a:t>Операции с числами и векторами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798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Загрузка и сохранение данных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787208" cy="554461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загрузка данных из </a:t>
            </a:r>
            <a:r>
              <a:rPr lang="en-US" dirty="0" smtClean="0"/>
              <a:t>Excel</a:t>
            </a:r>
          </a:p>
          <a:p>
            <a:pPr marL="114300" indent="0">
              <a:buNone/>
            </a:pPr>
            <a:r>
              <a:rPr lang="en-US" dirty="0" smtClean="0"/>
              <a:t># (</a:t>
            </a:r>
            <a:r>
              <a:rPr lang="ru-RU" dirty="0" smtClean="0"/>
              <a:t>*</a:t>
            </a:r>
            <a:r>
              <a:rPr lang="en-US" dirty="0" smtClean="0"/>
              <a:t>.</a:t>
            </a:r>
            <a:r>
              <a:rPr lang="en-US" dirty="0" err="1" smtClean="0"/>
              <a:t>xlsx</a:t>
            </a:r>
            <a:r>
              <a:rPr lang="ru-RU" dirty="0" smtClean="0"/>
              <a:t>-файл должен существовать)</a:t>
            </a:r>
            <a:endParaRPr lang="en-US" dirty="0" smtClean="0"/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xlsx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read.xlsx("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C:/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R/input.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xls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sheetIndex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=1,header=TRUE)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as.matrix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V1 V2 V3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1  1  0  0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2  0  1  1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3  1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 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114300" indent="0">
              <a:buNone/>
            </a:pPr>
            <a:endParaRPr lang="en-US" sz="800" dirty="0" smtClean="0">
              <a:solidFill>
                <a:srgbClr val="0070C0"/>
              </a:solidFill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cs typeface="Courier New" pitchFamily="49" charset="0"/>
              </a:rPr>
              <a:t># </a:t>
            </a:r>
            <a:r>
              <a:rPr lang="ru-RU" dirty="0" smtClean="0">
                <a:cs typeface="Courier New" pitchFamily="49" charset="0"/>
              </a:rPr>
              <a:t>экспорт данных в </a:t>
            </a:r>
            <a:r>
              <a:rPr lang="en-US" dirty="0" smtClean="0">
                <a:cs typeface="Courier New" pitchFamily="49" charset="0"/>
              </a:rPr>
              <a:t>Excel</a:t>
            </a:r>
            <a:endParaRPr lang="ru-RU" dirty="0" smtClean="0"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dirty="0"/>
              <a:t># (</a:t>
            </a:r>
            <a:r>
              <a:rPr lang="ru-RU" dirty="0"/>
              <a:t>*</a:t>
            </a:r>
            <a:r>
              <a:rPr lang="en-US" dirty="0"/>
              <a:t>.</a:t>
            </a:r>
            <a:r>
              <a:rPr lang="en-US" dirty="0" err="1" smtClean="0"/>
              <a:t>xlsx</a:t>
            </a:r>
            <a:r>
              <a:rPr lang="ru-RU" dirty="0" smtClean="0"/>
              <a:t>-файл может не существовать)</a:t>
            </a:r>
            <a:endParaRPr lang="en-US" dirty="0"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write.xlsx(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,"C:/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R/output.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xlsx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sheetName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"Таблица1"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col.names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TRUE,row.names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FALSE,append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Загрузка и сохранение данных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787208" cy="554461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загрузка данных из *</a:t>
            </a:r>
            <a:r>
              <a:rPr lang="en-US" dirty="0" smtClean="0"/>
              <a:t>.</a:t>
            </a:r>
            <a:r>
              <a:rPr lang="en-US" dirty="0" err="1" smtClean="0"/>
              <a:t>csv</a:t>
            </a:r>
            <a:endParaRPr lang="en-US" dirty="0" smtClean="0"/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read.csv("C:/R/input.csv", header=TRUE,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=",")</a:t>
            </a:r>
          </a:p>
          <a:p>
            <a:pPr>
              <a:buClr>
                <a:srgbClr val="A9A57C"/>
              </a:buClr>
            </a:pPr>
            <a:r>
              <a:rPr lang="en-US" b="1" dirty="0" smtClean="0">
                <a:solidFill>
                  <a:srgbClr val="2F2B20"/>
                </a:solidFill>
              </a:rPr>
              <a:t>header</a:t>
            </a:r>
            <a:r>
              <a:rPr lang="en-US" dirty="0" smtClean="0">
                <a:solidFill>
                  <a:srgbClr val="2F2B20"/>
                </a:solidFill>
              </a:rPr>
              <a:t> == TRUE, </a:t>
            </a:r>
            <a:r>
              <a:rPr lang="ru-RU" dirty="0" smtClean="0">
                <a:solidFill>
                  <a:srgbClr val="2F2B20"/>
                </a:solidFill>
              </a:rPr>
              <a:t>если в файле есть заголовки столбцов</a:t>
            </a:r>
          </a:p>
          <a:p>
            <a:pPr>
              <a:buClr>
                <a:srgbClr val="A9A57C"/>
              </a:buClr>
            </a:pPr>
            <a:r>
              <a:rPr lang="en-US" b="1" dirty="0" err="1" smtClean="0">
                <a:solidFill>
                  <a:srgbClr val="2F2B20"/>
                </a:solidFill>
              </a:rPr>
              <a:t>sep</a:t>
            </a:r>
            <a:r>
              <a:rPr lang="en-US" b="1" dirty="0" smtClean="0">
                <a:solidFill>
                  <a:srgbClr val="2F2B20"/>
                </a:solidFill>
              </a:rPr>
              <a:t> </a:t>
            </a:r>
            <a:r>
              <a:rPr lang="en-US" dirty="0" smtClean="0"/>
              <a:t>— </a:t>
            </a:r>
            <a:r>
              <a:rPr lang="ru-RU" dirty="0"/>
              <a:t>разделитель столбцов ("," для *.</a:t>
            </a:r>
            <a:r>
              <a:rPr lang="en-US" dirty="0" err="1"/>
              <a:t>csv</a:t>
            </a:r>
            <a:r>
              <a:rPr lang="en-US" dirty="0"/>
              <a:t>)</a:t>
            </a:r>
            <a:endParaRPr lang="en-US" b="1" dirty="0"/>
          </a:p>
          <a:p>
            <a:pPr marL="114300" indent="0">
              <a:buNone/>
            </a:pPr>
            <a:endParaRPr lang="en-US" sz="800" dirty="0" smtClean="0">
              <a:solidFill>
                <a:srgbClr val="0070C0"/>
              </a:solidFill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cs typeface="Courier New" pitchFamily="49" charset="0"/>
              </a:rPr>
              <a:t># </a:t>
            </a:r>
            <a:r>
              <a:rPr lang="ru-RU" dirty="0" smtClean="0">
                <a:cs typeface="Courier New" pitchFamily="49" charset="0"/>
              </a:rPr>
              <a:t>загрузка данных из *</a:t>
            </a:r>
            <a:r>
              <a:rPr lang="en-US" dirty="0" smtClean="0">
                <a:cs typeface="Courier New" pitchFamily="49" charset="0"/>
              </a:rPr>
              <a:t>.txt</a:t>
            </a:r>
            <a:endParaRPr lang="ru-RU" dirty="0" smtClean="0"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C:/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R/input.txt",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header=TRUE,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="," 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=".")</a:t>
            </a:r>
          </a:p>
          <a:p>
            <a:pPr lvl="0">
              <a:buClr>
                <a:srgbClr val="A9A57C"/>
              </a:buClr>
            </a:pPr>
            <a:r>
              <a:rPr lang="en-US" b="1" dirty="0" err="1" smtClean="0">
                <a:solidFill>
                  <a:srgbClr val="2F2B20"/>
                </a:solidFill>
              </a:rPr>
              <a:t>dec</a:t>
            </a:r>
            <a:r>
              <a:rPr lang="en-US" dirty="0" smtClean="0">
                <a:solidFill>
                  <a:srgbClr val="2F2B20"/>
                </a:solidFill>
              </a:rPr>
              <a:t> </a:t>
            </a:r>
            <a:r>
              <a:rPr lang="en-US" dirty="0"/>
              <a:t>— </a:t>
            </a:r>
            <a:r>
              <a:rPr lang="ru-RU" dirty="0" smtClean="0">
                <a:solidFill>
                  <a:srgbClr val="2F2B20"/>
                </a:solidFill>
              </a:rPr>
              <a:t>разделитель целой и дробной частей</a:t>
            </a:r>
          </a:p>
          <a:p>
            <a:pPr lvl="0">
              <a:buClr>
                <a:srgbClr val="A9A57C"/>
              </a:buClr>
            </a:pPr>
            <a:r>
              <a:rPr lang="en-US" b="1" dirty="0" smtClean="0">
                <a:solidFill>
                  <a:srgbClr val="2F2B20"/>
                </a:solidFill>
              </a:rPr>
              <a:t>header</a:t>
            </a:r>
            <a:r>
              <a:rPr lang="en-US" dirty="0" smtClean="0">
                <a:solidFill>
                  <a:srgbClr val="2F2B20"/>
                </a:solidFill>
              </a:rPr>
              <a:t>, </a:t>
            </a:r>
            <a:r>
              <a:rPr lang="en-US" b="1" dirty="0" err="1" smtClean="0">
                <a:solidFill>
                  <a:srgbClr val="2F2B20"/>
                </a:solidFill>
              </a:rPr>
              <a:t>sep</a:t>
            </a:r>
            <a:r>
              <a:rPr lang="en-US" b="1" dirty="0" smtClean="0">
                <a:solidFill>
                  <a:srgbClr val="2F2B20"/>
                </a:solidFill>
              </a:rPr>
              <a:t> </a:t>
            </a:r>
            <a:r>
              <a:rPr lang="en-US" dirty="0" smtClean="0"/>
              <a:t>—</a:t>
            </a:r>
            <a:r>
              <a:rPr lang="ru-RU" dirty="0" smtClean="0"/>
              <a:t> аналогично </a:t>
            </a:r>
            <a:r>
              <a:rPr lang="en-US" b="1" dirty="0" smtClean="0"/>
              <a:t>read.csv</a:t>
            </a:r>
            <a:endParaRPr lang="ru-RU" b="1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Домашнее задание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787208" cy="554461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ru-RU" dirty="0" smtClean="0"/>
          </a:p>
          <a:p>
            <a:r>
              <a:rPr lang="ru-RU" dirty="0" smtClean="0"/>
              <a:t>загрузить в </a:t>
            </a:r>
            <a:r>
              <a:rPr lang="en-US" dirty="0" smtClean="0"/>
              <a:t>R</a:t>
            </a:r>
            <a:r>
              <a:rPr lang="ru-RU" dirty="0" smtClean="0"/>
              <a:t> котировки трёх акций или индексов</a:t>
            </a:r>
          </a:p>
          <a:p>
            <a:r>
              <a:rPr lang="ru-RU" dirty="0" smtClean="0"/>
              <a:t>перейти от цен финансовых инструментов к их доходностям</a:t>
            </a:r>
          </a:p>
          <a:p>
            <a:r>
              <a:rPr lang="ru-RU" dirty="0" smtClean="0"/>
              <a:t>построить графики цен и доходностей</a:t>
            </a:r>
          </a:p>
          <a:p>
            <a:r>
              <a:rPr lang="ru-RU" dirty="0" smtClean="0"/>
              <a:t>написать пользовательскую функцию, при подстановке в которую вектора доходностей актива, возвращается средняя доходность и её стандартное отклонение</a:t>
            </a:r>
          </a:p>
          <a:p>
            <a:endParaRPr lang="ru-RU" dirty="0"/>
          </a:p>
          <a:p>
            <a:pPr marL="114300" indent="0">
              <a:buNone/>
            </a:pPr>
            <a:r>
              <a:rPr lang="ru-RU" dirty="0"/>
              <a:t>Источник данных </a:t>
            </a:r>
            <a:r>
              <a:rPr lang="ru-RU" dirty="0" smtClean="0"/>
              <a:t>— сайты </a:t>
            </a:r>
            <a:r>
              <a:rPr lang="en-US" dirty="0" smtClean="0"/>
              <a:t>finam.ru, finance.yahoo.com </a:t>
            </a:r>
            <a:r>
              <a:rPr lang="ru-RU" dirty="0" smtClean="0"/>
              <a:t>и др.</a:t>
            </a:r>
            <a:endParaRPr lang="en-US" dirty="0" smtClean="0"/>
          </a:p>
          <a:p>
            <a:pPr marL="114300" indent="0"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9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Присвоение значений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5256584"/>
          </a:xfrm>
        </p:spPr>
        <p:txBody>
          <a:bodyPr/>
          <a:lstStyle/>
          <a:p>
            <a:pPr marL="114300" indent="0">
              <a:buNone/>
            </a:pPr>
            <a:r>
              <a:rPr lang="en-US" b="0" dirty="0" smtClean="0"/>
              <a:t># </a:t>
            </a:r>
            <a:r>
              <a:rPr lang="ru-RU" b="0" dirty="0" smtClean="0"/>
              <a:t>создание скалярной п</a:t>
            </a:r>
            <a:r>
              <a:rPr lang="ru-RU" b="0" dirty="0" smtClean="0">
                <a:solidFill>
                  <a:schemeClr val="tx2">
                    <a:lumMod val="50000"/>
                  </a:schemeClr>
                </a:solidFill>
              </a:rPr>
              <a:t>ереме</a:t>
            </a:r>
            <a:r>
              <a:rPr lang="ru-RU" b="0" dirty="0" smtClean="0"/>
              <a:t>нной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x &lt;- 5</a:t>
            </a:r>
          </a:p>
          <a:p>
            <a:pPr marL="114300" indent="0">
              <a:buNone/>
            </a:pPr>
            <a:r>
              <a:rPr lang="en-US" sz="1600" b="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114300" indent="0">
              <a:buNone/>
            </a:pPr>
            <a:r>
              <a:rPr lang="en-US" sz="1600" b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5</a:t>
            </a:r>
          </a:p>
          <a:p>
            <a:pPr marL="114300" indent="0">
              <a:buNone/>
            </a:pPr>
            <a:endParaRPr lang="en-US" sz="800" dirty="0">
              <a:solidFill>
                <a:srgbClr val="0070C0"/>
              </a:solidFill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cs typeface="Courier New" pitchFamily="49" charset="0"/>
              </a:rPr>
              <a:t>создание векторной переменной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&lt;- c(1,2,3)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1 2 3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x &lt;- 1:5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1 2 3 4 5</a:t>
            </a:r>
          </a:p>
          <a:p>
            <a:pPr marL="114300" indent="0">
              <a:buNone/>
            </a:pPr>
            <a:endParaRPr lang="en-US" sz="800" dirty="0">
              <a:solidFill>
                <a:srgbClr val="0070C0"/>
              </a:solidFill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повторение числа (вектора) несколько раз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y &lt;- rep(0,times=2)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0 0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y &lt;- rep(</a:t>
            </a:r>
            <a:r>
              <a:rPr lang="en-US" sz="1600" dirty="0" err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x,times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1 2 3 4 5 1 2 3 4 5</a:t>
            </a:r>
            <a:endParaRPr lang="ru-RU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Векторная арифметика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5256584"/>
          </a:xfrm>
        </p:spPr>
        <p:txBody>
          <a:bodyPr/>
          <a:lstStyle/>
          <a:p>
            <a:pPr marL="114300" indent="0">
              <a:buNone/>
            </a:pPr>
            <a:r>
              <a:rPr lang="en-US" b="0" dirty="0" smtClean="0"/>
              <a:t># </a:t>
            </a:r>
            <a:r>
              <a:rPr lang="ru-RU" b="0" dirty="0" smtClean="0"/>
              <a:t>операции с векторами выполняются </a:t>
            </a:r>
            <a:r>
              <a:rPr lang="ru-RU" b="0" dirty="0" err="1" smtClean="0"/>
              <a:t>покомпонентно</a:t>
            </a:r>
            <a:endParaRPr lang="ru-RU" b="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вектора меньшей длины повторяются несколько раз</a:t>
            </a:r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 smtClean="0"/>
              <a:t>размеры векторов должны быть кратными</a:t>
            </a:r>
            <a:endParaRPr lang="ru-RU" b="0" dirty="0" smtClean="0"/>
          </a:p>
          <a:p>
            <a:pPr marL="114300" indent="0"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ru-RU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+ 1</a:t>
            </a:r>
            <a:endParaRPr lang="en-US" sz="1600" b="0" dirty="0" smtClean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b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ru-RU" sz="1600" b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2 3 4 5 6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x + c(1:3,4,4)</a:t>
            </a:r>
            <a:endParaRPr lang="en-US" sz="1600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ru-RU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ru-RU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ru-RU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ru-RU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>
              <a:solidFill>
                <a:srgbClr val="0070C0"/>
              </a:solidFill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допустимые операции: +, -, *, /, </a:t>
            </a:r>
            <a:r>
              <a:rPr lang="en-US" dirty="0" smtClean="0">
                <a:solidFill>
                  <a:srgbClr val="2F2B20"/>
                </a:solidFill>
              </a:rPr>
              <a:t>^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арифметические функции: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>
                <a:solidFill>
                  <a:srgbClr val="2F2B20"/>
                </a:solidFill>
              </a:rPr>
              <a:t># log(), </a:t>
            </a:r>
            <a:r>
              <a:rPr lang="en-US" dirty="0" err="1" smtClean="0">
                <a:solidFill>
                  <a:srgbClr val="2F2B20"/>
                </a:solidFill>
              </a:rPr>
              <a:t>exp</a:t>
            </a:r>
            <a:r>
              <a:rPr lang="en-US" dirty="0" smtClean="0">
                <a:solidFill>
                  <a:srgbClr val="2F2B20"/>
                </a:solidFill>
              </a:rPr>
              <a:t>(), </a:t>
            </a:r>
            <a:r>
              <a:rPr lang="en-US" dirty="0" err="1" smtClean="0">
                <a:solidFill>
                  <a:srgbClr val="2F2B20"/>
                </a:solidFill>
              </a:rPr>
              <a:t>sqrt</a:t>
            </a:r>
            <a:r>
              <a:rPr lang="en-US" dirty="0" smtClean="0">
                <a:solidFill>
                  <a:srgbClr val="2F2B20"/>
                </a:solidFill>
              </a:rPr>
              <a:t>(), sin(), </a:t>
            </a:r>
            <a:r>
              <a:rPr lang="en-US" dirty="0" err="1" smtClean="0">
                <a:solidFill>
                  <a:srgbClr val="2F2B20"/>
                </a:solidFill>
              </a:rPr>
              <a:t>cos</a:t>
            </a:r>
            <a:r>
              <a:rPr lang="en-US" dirty="0" smtClean="0">
                <a:solidFill>
                  <a:srgbClr val="2F2B20"/>
                </a:solidFill>
              </a:rPr>
              <a:t>(), tan(), min(), max(), abs(), …</a:t>
            </a:r>
            <a:endParaRPr lang="ru-RU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0070C0"/>
              </a:solidFill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константа «пи»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pi</a:t>
            </a:r>
            <a:endParaRPr lang="en-US" sz="1600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ru-RU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3.141593</a:t>
            </a:r>
            <a:endParaRPr lang="en-US" sz="800" dirty="0">
              <a:solidFill>
                <a:srgbClr val="0070C0"/>
              </a:solidFill>
              <a:cs typeface="Courier New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Статистические функции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5256584"/>
          </a:xfrm>
        </p:spPr>
        <p:txBody>
          <a:bodyPr/>
          <a:lstStyle/>
          <a:p>
            <a:pPr marL="114300" indent="0">
              <a:buNone/>
            </a:pPr>
            <a:r>
              <a:rPr lang="en-US" b="0" dirty="0" smtClean="0"/>
              <a:t># </a:t>
            </a:r>
            <a:r>
              <a:rPr lang="ru-RU" dirty="0" smtClean="0"/>
              <a:t>диапазон значений: </a:t>
            </a:r>
            <a:r>
              <a:rPr lang="en-US" dirty="0" smtClean="0"/>
              <a:t>range(x) == c(min(x),max(x))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range(x)</a:t>
            </a:r>
            <a:endParaRPr lang="en-US" sz="1600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1 5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длина вектора</a:t>
            </a:r>
            <a:endParaRPr lang="en-US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length(x</a:t>
            </a: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ru-RU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сумма и произведение элементов</a:t>
            </a:r>
            <a:endParaRPr lang="en-US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sum(x</a:t>
            </a: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prod(x</a:t>
            </a: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120</a:t>
            </a: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среднее и дисперсия</a:t>
            </a:r>
            <a:endParaRPr lang="en-US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mean(x</a:t>
            </a: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2.5</a:t>
            </a:r>
            <a:endParaRPr lang="ru-RU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b="0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064896" cy="778098"/>
          </a:xfrm>
        </p:spPr>
        <p:txBody>
          <a:bodyPr/>
          <a:lstStyle/>
          <a:p>
            <a:r>
              <a:rPr lang="ru-RU" sz="3200" dirty="0" smtClean="0"/>
              <a:t>Сортировка значений и последовательности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5256584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сортировка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y &lt;- c(10,-3,6,0)</a:t>
            </a:r>
            <a:endParaRPr lang="en-US" sz="1600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sort(</a:t>
            </a:r>
            <a:r>
              <a:rPr lang="en-US" sz="1600" dirty="0" err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y,decreasing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=FALSE)</a:t>
            </a:r>
            <a:endParaRPr lang="en-US" sz="1600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-3 0 6 10</a:t>
            </a: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sort(</a:t>
            </a:r>
            <a:r>
              <a:rPr lang="en-US" sz="1600" dirty="0" err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y,decreasing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=TRUE)</a:t>
            </a:r>
            <a:endParaRPr lang="en-US" sz="1600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1]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10 6 0 -3</a:t>
            </a: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800" b="0" dirty="0" smtClean="0"/>
          </a:p>
          <a:p>
            <a:pPr marL="114300" indent="0">
              <a:buNone/>
            </a:pPr>
            <a:r>
              <a:rPr lang="en-US" b="0" dirty="0" smtClean="0"/>
              <a:t># </a:t>
            </a:r>
            <a:r>
              <a:rPr lang="ru-RU" b="0" dirty="0" smtClean="0"/>
              <a:t>последовательность </a:t>
            </a:r>
            <a:r>
              <a:rPr lang="ru-RU" dirty="0" smtClean="0"/>
              <a:t>с заданным шагом</a:t>
            </a:r>
            <a:endParaRPr lang="en-US" dirty="0" smtClean="0"/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(0,1,by=0.2)</a:t>
            </a:r>
            <a:endParaRPr lang="en-US" sz="1600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0 0.2 0.4 0.6 0.8 1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последовательность заданной длины</a:t>
            </a:r>
            <a:endParaRPr lang="en-US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(0,</a:t>
            </a:r>
            <a:r>
              <a:rPr lang="ru-RU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,length=4)</a:t>
            </a:r>
            <a:endParaRPr lang="en-US" sz="1600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0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3 6 9</a:t>
            </a: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b="0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Логические векторы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5256584"/>
          </a:xfrm>
        </p:spPr>
        <p:txBody>
          <a:bodyPr/>
          <a:lstStyle/>
          <a:p>
            <a:pPr marL="114300" indent="0">
              <a:buNone/>
            </a:pPr>
            <a:r>
              <a:rPr lang="en-US" b="0" dirty="0" smtClean="0"/>
              <a:t># </a:t>
            </a:r>
            <a:r>
              <a:rPr lang="ru-RU" dirty="0" smtClean="0"/>
              <a:t>операции сравнения: </a:t>
            </a:r>
            <a:r>
              <a:rPr lang="en-US" dirty="0" smtClean="0"/>
              <a:t>&lt;, &gt;, &lt;=, &gt;=, ==, !=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y &lt;- x &gt; 3</a:t>
            </a:r>
            <a:endParaRPr lang="en-US" sz="1600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FALSE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TRUE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логические операторы: </a:t>
            </a:r>
            <a:r>
              <a:rPr lang="en-US" dirty="0" smtClean="0">
                <a:solidFill>
                  <a:srgbClr val="2F2B20"/>
                </a:solidFill>
              </a:rPr>
              <a:t>&amp;, |, !</a:t>
            </a:r>
            <a:endParaRPr lang="en-US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y &lt;- ( (x&gt;=3) &amp; (x&lt;=4) )</a:t>
            </a:r>
            <a:endParaRPr lang="en-US" sz="1600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FALSE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TRUE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FALSE</a:t>
            </a: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y &lt;- ( (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x&lt;3) | </a:t>
            </a: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x&gt;4</a:t>
            </a: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) 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1]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FALSE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TRUE</a:t>
            </a: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en-US" sz="1600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FALSE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TRUE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FALSE</a:t>
            </a: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в арифметических операциях </a:t>
            </a:r>
            <a:r>
              <a:rPr lang="en-US" dirty="0" smtClean="0">
                <a:solidFill>
                  <a:srgbClr val="2F2B20"/>
                </a:solidFill>
              </a:rPr>
              <a:t>TRUE == 1, FALSE == 0</a:t>
            </a:r>
            <a:endParaRPr lang="en-US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sum(x&gt;3)</a:t>
            </a:r>
            <a:endParaRPr lang="en-US" sz="1600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b="0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8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Обращение к элементам вектора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5256584"/>
          </a:xfrm>
        </p:spPr>
        <p:txBody>
          <a:bodyPr/>
          <a:lstStyle/>
          <a:p>
            <a:pPr marL="114300" indent="0">
              <a:buNone/>
            </a:pPr>
            <a:r>
              <a:rPr lang="en-US" b="0" dirty="0" smtClean="0"/>
              <a:t># </a:t>
            </a:r>
            <a:r>
              <a:rPr lang="ru-RU" dirty="0" smtClean="0"/>
              <a:t>с помощью логического вектора</a:t>
            </a:r>
            <a:endParaRPr lang="en-US" dirty="0" smtClean="0"/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x[y]</a:t>
            </a:r>
            <a:endParaRPr lang="en-US" sz="1600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1 2 5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с помощью набора положительных чисел</a:t>
            </a:r>
            <a:endParaRPr lang="en-US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x[1:3]</a:t>
            </a:r>
            <a:endParaRPr lang="en-US" sz="1600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1 2 3</a:t>
            </a: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 </a:t>
            </a:r>
            <a:r>
              <a:rPr lang="ru-RU" dirty="0">
                <a:solidFill>
                  <a:srgbClr val="2F2B20"/>
                </a:solidFill>
              </a:rPr>
              <a:t>с помощью набора </a:t>
            </a:r>
            <a:r>
              <a:rPr lang="ru-RU" dirty="0" smtClean="0">
                <a:solidFill>
                  <a:srgbClr val="2F2B20"/>
                </a:solidFill>
              </a:rPr>
              <a:t>отрицательных чисел,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убирая указанные элементы</a:t>
            </a:r>
            <a:endParaRPr lang="en-US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-(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1:3</a:t>
            </a:r>
            <a:r>
              <a:rPr lang="ru-RU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600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ru-RU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4 5</a:t>
            </a:r>
            <a:endParaRPr lang="en-U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с помощью названий элементов</a:t>
            </a:r>
            <a:endParaRPr lang="en-US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names(x) &lt;- 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c("</a:t>
            </a:r>
            <a:r>
              <a:rPr lang="en-US" sz="1600" dirty="0" err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600" dirty="0" err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tue</a:t>
            </a: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","wed","</a:t>
            </a:r>
            <a:r>
              <a:rPr lang="en-US" sz="1600" dirty="0" err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thu</a:t>
            </a: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600" dirty="0" err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fri</a:t>
            </a:r>
            <a:r>
              <a:rPr lang="en-US" sz="16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x[c("</a:t>
            </a:r>
            <a:r>
              <a:rPr lang="en-US" sz="1600" dirty="0" err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600" dirty="0" err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thu</a:t>
            </a:r>
            <a:r>
              <a:rPr lang="en-US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thu</a:t>
            </a: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1  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3828</TotalTime>
  <Words>1508</Words>
  <Application>Microsoft Office PowerPoint</Application>
  <PresentationFormat>Экран (4:3)</PresentationFormat>
  <Paragraphs>287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Соседство</vt:lpstr>
      <vt:lpstr>Основы программной среды «R»</vt:lpstr>
      <vt:lpstr>Содержание</vt:lpstr>
      <vt:lpstr>Операции с числами и векторами</vt:lpstr>
      <vt:lpstr>Присвоение значений</vt:lpstr>
      <vt:lpstr>Векторная арифметика</vt:lpstr>
      <vt:lpstr>Статистические функции</vt:lpstr>
      <vt:lpstr>Сортировка значений и последовательности</vt:lpstr>
      <vt:lpstr>Логические векторы</vt:lpstr>
      <vt:lpstr>Обращение к элементам вектора</vt:lpstr>
      <vt:lpstr>Массивы и матрицы</vt:lpstr>
      <vt:lpstr>Создание массива</vt:lpstr>
      <vt:lpstr>Обращение к элементам матрицы</vt:lpstr>
      <vt:lpstr>Действия с матрицами</vt:lpstr>
      <vt:lpstr>Циклы и условия</vt:lpstr>
      <vt:lpstr>Циклы и условия</vt:lpstr>
      <vt:lpstr>Пользовательские функции и рисование графиков</vt:lpstr>
      <vt:lpstr>Пользовательские функции</vt:lpstr>
      <vt:lpstr>Двумерные графики</vt:lpstr>
      <vt:lpstr>Двумерный график</vt:lpstr>
      <vt:lpstr>Трёхмерные графики и линии уровня</vt:lpstr>
      <vt:lpstr>Трёхмерный график</vt:lpstr>
      <vt:lpstr>Установка пакетов, загрузка и сохранение данных</vt:lpstr>
      <vt:lpstr>Установка пакетов из локального диска</vt:lpstr>
      <vt:lpstr>Установка пакетов из локального диска</vt:lpstr>
      <vt:lpstr>Установка пакетов из локального диска</vt:lpstr>
      <vt:lpstr>Установка пакетов с сайта R</vt:lpstr>
      <vt:lpstr>Установка пакетов с сайта R</vt:lpstr>
      <vt:lpstr>Установка пакетов с сайта R</vt:lpstr>
      <vt:lpstr>Установка пакетов с сайта R</vt:lpstr>
      <vt:lpstr>Загрузка и сохранение данных</vt:lpstr>
      <vt:lpstr>Загрузка и сохранение данных</vt:lpstr>
      <vt:lpstr>Домашнее 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экстремальных значений</dc:title>
  <dc:creator>Yaroslov Bologov</dc:creator>
  <cp:lastModifiedBy>y_bologov</cp:lastModifiedBy>
  <cp:revision>175</cp:revision>
  <cp:lastPrinted>2014-10-03T04:51:57Z</cp:lastPrinted>
  <dcterms:created xsi:type="dcterms:W3CDTF">2012-01-31T07:34:41Z</dcterms:created>
  <dcterms:modified xsi:type="dcterms:W3CDTF">2014-10-03T04:52:01Z</dcterms:modified>
</cp:coreProperties>
</file>