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308" r:id="rId3"/>
    <p:sldId id="263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38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61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2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7B52E71-C0F0-46BA-A2CF-1BE3013C1C6E}">
          <p14:sldIdLst>
            <p14:sldId id="256"/>
          </p14:sldIdLst>
        </p14:section>
        <p14:section name="ОГР" id="{F2F99F06-50F8-47C3-B1D0-07D29F9A75FD}">
          <p14:sldIdLst>
            <p14:sldId id="308"/>
            <p14:sldId id="263"/>
            <p14:sldId id="307"/>
          </p14:sldIdLst>
        </p14:section>
        <p14:section name="Copula" id="{03595627-1DB4-42B5-9351-35AEB3846ED6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pula-GARCH" id="{4EA9894C-4918-445E-9C6E-699F812899A3}">
          <p14:sldIdLst>
            <p14:sldId id="322"/>
            <p14:sldId id="323"/>
            <p14:sldId id="324"/>
            <p14:sldId id="325"/>
            <p14:sldId id="326"/>
          </p14:sldIdLst>
        </p14:section>
        <p14:section name="Теория экстремальных значений" id="{1760E77A-AFF4-4F51-A1FA-E45FECC1179E}">
          <p14:sldIdLst>
            <p14:sldId id="338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Ядерные оценки" id="{A25DD819-0D7F-4A39-98DC-346604BE2E50}">
          <p14:sldIdLst>
            <p14:sldId id="361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Домашнее задание" id="{528C39F7-5D71-4C9B-BFC0-07A841D1AED3}">
          <p14:sldIdLst>
            <p14:sldId id="3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F6E8-6D99-4AC7-BB92-A5FBF57EB249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2CAB0-661E-43F5-B46F-F44625ED54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06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2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00C98AE-351D-456D-B08F-3F75FDEDC731}" type="datetimeFigureOut">
              <a:rPr lang="ru-RU" smtClean="0"/>
              <a:t>21.10.2014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Анализ доходности и волатильности финансовых </a:t>
            </a:r>
            <a:r>
              <a:rPr lang="ru-RU" sz="3200" dirty="0" smtClean="0"/>
              <a:t>активов. </a:t>
            </a:r>
            <a:br>
              <a:rPr lang="ru-RU" sz="3200" dirty="0" smtClean="0"/>
            </a:br>
            <a:r>
              <a:rPr lang="ru-RU" sz="3200" dirty="0" smtClean="0"/>
              <a:t>Многомерный случай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ЦМФ. Математические финансы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Гаусса (нормальная копула)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𝜉𝜂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97334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10" y="3957788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Стьюдента (</a:t>
                </a:r>
                <a:r>
                  <a:rPr lang="en-US" dirty="0" smtClean="0"/>
                  <a:t>t-</a:t>
                </a:r>
                <a:r>
                  <a:rPr lang="ru-RU" dirty="0" smtClean="0"/>
                  <a:t>копула)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4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Гумбеля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00" y="3402144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" y="3330136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ru-RU" dirty="0" err="1" smtClean="0"/>
                  <a:t>Клейтона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−1;0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>
              <a:buNone/>
            </a:pPr>
            <a:r>
              <a:rPr lang="en-US" sz="8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[,"SMI"]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частных функций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моделирование частных функций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расчёт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array(c(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dax.cdf,smi.cdf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),dim=c(T,2))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1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копулы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объявление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(dim=2,param=0.5,dispstr="un")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(dim=2,param=0.5,df=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df.fixed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TRUE,dispstr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claytonCopula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99635"/>
              </p:ext>
            </p:extLst>
          </p:nvPr>
        </p:nvGraphicFramePr>
        <p:xfrm>
          <a:off x="5796136" y="5301208"/>
          <a:ext cx="25922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norm.fit@loglik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558.4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stud.fit@loglik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595.0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gumb.fit@loglik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533.3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clay.fit@loglik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486.3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5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доходности активов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&lt;- 0.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71036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algn="ctr"/>
            <a:r>
              <a:rPr lang="ru-RU" sz="3200" dirty="0" smtClean="0"/>
              <a:t>Модель </a:t>
            </a:r>
            <a:r>
              <a:rPr lang="en-US" sz="3200" dirty="0" smtClean="0"/>
              <a:t>Copula-GARCH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86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Формализация модели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Уравнения для дисперсии по частным </a:t>
                </a:r>
                <a:r>
                  <a:rPr lang="en-US" dirty="0" smtClean="0"/>
                  <a:t>GARCH</a:t>
                </a:r>
                <a:r>
                  <a:rPr lang="ru-RU" dirty="0" smtClean="0"/>
                  <a:t>-моделям: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𝑖𝑑𝑑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Этапы моделирования: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Оценка частных </a:t>
                </a:r>
                <a:r>
                  <a:rPr lang="en-US" dirty="0" smtClean="0"/>
                  <a:t>GARCH-</a:t>
                </a:r>
                <a:r>
                  <a:rPr lang="ru-RU" dirty="0" smtClean="0"/>
                  <a:t>моделей;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Расчёт условных стандартизированных остатков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Моделирование многомерной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pPr algn="ctr"/>
            <a:r>
              <a:rPr lang="ru-RU" sz="3200" dirty="0" smtClean="0"/>
              <a:t>Многомерное обобщённое гиперболическое распределение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5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одномерные </a:t>
            </a:r>
            <a:r>
              <a:rPr lang="en-US" dirty="0"/>
              <a:t>GARCH-</a:t>
            </a:r>
            <a:r>
              <a:rPr lang="ru-RU" dirty="0" smtClean="0"/>
              <a:t>модели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fGarch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shape=1.3,include.shape=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стандартизированные остатки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z[,1] &lt;- dax.gfit@residuals / dax.gfit@sigma.t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z[,2]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smi.gfit@residuals / smi.gfit@sigma.t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частные распределения остатков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 &lt;- c(0,0);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c(1,1); nu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c(1.25,1.3)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xi &lt;- c(1,smi.gfit@fit$par["skew"])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],mean=mean[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</a:t>
            </a:r>
            <a:r>
              <a:rPr lang="ru-RU" dirty="0" smtClean="0"/>
              <a:t>подгонка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>
                <a:solidFill>
                  <a:srgbClr val="2F2B20"/>
                </a:solidFill>
              </a:rPr>
              <a:t># метод Монте-Карло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N,ncol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qsged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mean=mean[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frc1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frc2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 &lt;- c(frc1[,1],frc2[,1])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sigma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</a:t>
            </a: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3],frc2[,3])</a:t>
            </a:r>
          </a:p>
        </p:txBody>
      </p:sp>
    </p:spTree>
    <p:extLst>
      <p:ext uri="{BB962C8B-B14F-4D97-AF65-F5344CB8AC3E}">
        <p14:creationId xmlns:p14="http://schemas.microsoft.com/office/powerpoint/2010/main" val="12962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доходности портфеля</a:t>
            </a:r>
            <a:endParaRPr lang="ru-RU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 &lt;- w[1]*(mu[1]+sigma[1]*z.sim[,1])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w[2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]*(mu[2]+sigma[2]*z.sim[,2])</a:t>
            </a:r>
            <a:endParaRPr lang="en-US" sz="900" dirty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81427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</a:t>
                      </a:r>
                      <a:r>
                        <a:rPr lang="ru-RU" b="0" dirty="0" smtClean="0"/>
                        <a:t>17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</a:t>
                      </a:r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pPr algn="ctr"/>
            <a:r>
              <a:rPr lang="ru-RU" sz="3200" dirty="0" smtClean="0"/>
              <a:t>Теория экстремальных значений</a:t>
            </a:r>
            <a:br>
              <a:rPr lang="ru-RU" sz="3200" dirty="0" smtClean="0"/>
            </a:br>
            <a:r>
              <a:rPr lang="ru-RU" sz="3200" dirty="0" smtClean="0"/>
              <a:t>(м</a:t>
            </a:r>
            <a:r>
              <a:rPr lang="ru-RU" sz="3200" dirty="0" smtClean="0"/>
              <a:t>ногомерный случай)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497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Многомерная максима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 различных видов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покомпонентная блочная максима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Нас интересует сходимость нормализованной максимы: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сходится к некоторой векторной случайной величине с совместной функцией распределения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Экстремальная копула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есть невырожденные частные функции распределения, то они должны быть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Гумбеля</a:t>
                </a:r>
                <a:r>
                  <a:rPr lang="ru-RU" dirty="0" smtClean="0"/>
                  <a:t> или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. По теореме Шкляра существует копула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</a:t>
                </a:r>
                <a:r>
                  <a:rPr lang="ru-RU" dirty="0" err="1" smtClean="0"/>
                  <a:t>копуле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эктремальных</a:t>
                </a:r>
                <a:r>
                  <a:rPr lang="ru-RU" dirty="0" smtClean="0"/>
                  <a:t> значений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представлении </a:t>
                </a:r>
                <a:r>
                  <a:rPr lang="ru-RU" dirty="0" err="1" smtClean="0"/>
                  <a:t>Пикандса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en-US" i="1" dirty="0" smtClean="0"/>
                  <a:t>C</a:t>
                </a:r>
                <a:r>
                  <a:rPr lang="ru-RU" dirty="0" smtClean="0"/>
                  <a:t> — экстремальная тогда и только тогда, когда её можно представить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≥0,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=1,…,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 b="-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Примеры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3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Гумбеля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𝐺𝑢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Из (2) имеем: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4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Галамбоса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с помощью (1) можно сконструировать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4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. Биржевые индексы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FTSE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[,4]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[1:T]-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-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dax,ftse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rep(0,times=m*2)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&lt;- c(m,2)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1:m)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[((j-1)*n+1):(j*n),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73" y="1196752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33" y="3956211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экстремальные копулы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galambosCopula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114300" indent="0">
              <a:buNone/>
            </a:pPr>
            <a:endParaRPr lang="ru-RU" sz="9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значения частных функций распределения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21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максим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&lt;- 10^5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i="1" dirty="0"/>
          </a:p>
          <a:p>
            <a:pPr marL="114300" indent="0">
              <a:buNone/>
            </a:pPr>
            <a:endParaRPr lang="en-US" b="1" i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40880"/>
              </p:ext>
            </p:extLst>
          </p:nvPr>
        </p:nvGraphicFramePr>
        <p:xfrm>
          <a:off x="467544" y="2060848"/>
          <a:ext cx="2520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5.798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5.846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Двумерный случай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[,"SMI"]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доходности портфеля из двух активов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array(c(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),dim=c(T,2))</a:t>
            </a:r>
            <a:endParaRPr lang="ru-RU" sz="800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параметров модели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fit.</a:t>
            </a:r>
            <a:r>
              <a:rPr lang="en-US" dirty="0" smtClean="0"/>
              <a:t>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mv(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aic.mv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/>
              <a:t> 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fit.ghypmv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c(0.5,0.5)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веса активов в портфеле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[,1]+w[2]*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:(alpha*N-1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4046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убытки</a:t>
            </a:r>
            <a:endParaRPr lang="en-US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&lt;- sort(w[1]*sim1+w[2]*sim2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 &lt;- 4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&lt;- 1-1/k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loss[alpha*N]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mean(loss[(alpha*N+1):N])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072"/>
              </p:ext>
            </p:extLst>
          </p:nvPr>
        </p:nvGraphicFramePr>
        <p:xfrm>
          <a:off x="467544" y="3839448"/>
          <a:ext cx="15121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многомерного порога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𝑀𝐺𝐸𝑉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Согласно теории для одномерного случая частные распределения величин, превышающих многомерный порог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вид: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многомерного случая используется приближение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Поскольку исходное распределение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неизвестно, копулу </a:t>
                </a:r>
                <a:r>
                  <a:rPr lang="en-US" i="1" dirty="0" smtClean="0"/>
                  <a:t>C</a:t>
                </a:r>
                <a:r>
                  <a:rPr lang="ru-RU" i="1" dirty="0" smtClean="0"/>
                  <a:t>(.)</a:t>
                </a:r>
                <a:r>
                  <a:rPr lang="ru-RU" dirty="0" smtClean="0"/>
                  <a:t> также нужно аппроксимировать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этого </a:t>
                </a:r>
                <a:r>
                  <a:rPr lang="ru-RU" smtClean="0"/>
                  <a:t>применяется экстремальная копула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выборка значений, превышающих многомерный порог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c(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ESM[(ESM[,1]&gt;u[1])&amp;(ESM[,2]&gt;u[2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]),]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="SANN")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endParaRPr lang="de-DE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=u[1],scale=fit1$par[1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shape=fit1$par[2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=u[2],scale=fit2$par[1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shape=fit2$par[2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34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убытков</a:t>
            </a:r>
            <a:endParaRPr lang="en-US" dirty="0"/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 &lt;- rcopula(n=N,copula=gal.fit@copula)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qgpd(cdf.sim[,1],loc=u[1],scale=fit1$par[1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shape=fit1$par[2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qgpd(cdf.sim[,2],loc=u[2],scale=fit2$par[1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shape=fit2$par[2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de-DE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10501"/>
              </p:ext>
            </p:extLst>
          </p:nvPr>
        </p:nvGraphicFramePr>
        <p:xfrm>
          <a:off x="467544" y="2060848"/>
          <a:ext cx="2592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12.27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12.69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убытки по портфелю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(w[1]*sim1+w[2]*sim2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)/T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&lt;- 1-1/(260*Fu)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*N]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*N+1):N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9363"/>
              </p:ext>
            </p:extLst>
          </p:nvPr>
        </p:nvGraphicFramePr>
        <p:xfrm>
          <a:off x="467544" y="3501008"/>
          <a:ext cx="1440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pPr algn="ctr"/>
            <a:r>
              <a:rPr lang="ru-RU" sz="3200" dirty="0" smtClean="0"/>
              <a:t>Непараметрическое моделирование</a:t>
            </a:r>
            <a:br>
              <a:rPr lang="ru-RU" sz="3200" dirty="0" smtClean="0"/>
            </a:br>
            <a:r>
              <a:rPr lang="ru-RU" sz="3200" dirty="0" smtClean="0"/>
              <a:t>(м</a:t>
            </a:r>
            <a:r>
              <a:rPr lang="ru-RU" sz="3200" dirty="0" smtClean="0"/>
              <a:t>ногомерный случай)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893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Оценки плотности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600" dirty="0" smtClean="0"/>
                  <a:t>Простая оценка плотности в двумерной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26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Заменим индикаторы на ядерные функции: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27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Оценка (27) не обязательно даёт одинаковый результат для всех точек, равноудалённых от пары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Проблема решается с помощью многомерного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28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  <a:endParaRPr lang="en-US" sz="2600" dirty="0" smtClean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ru-RU" sz="2600" dirty="0" smtClean="0"/>
                  <a:t>В качестве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обычно берутся одномодальные симметричные многомерные функции плотности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4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Ядро Гаусса:</a:t>
                </a:r>
                <a:endParaRPr lang="ru-RU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29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ru-RU" b="0" dirty="0" smtClean="0"/>
                  <a:t>Двумерное ядро Гаусса в точности равно произведению двух одномерных: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Ядро Епанечникова: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Двумерное ядро не равно произведению двух одномерных: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</a:t>
            </a:r>
            <a:r>
              <a:rPr lang="ru-RU" sz="3200" dirty="0" err="1" smtClean="0"/>
              <a:t>гауссовское</a:t>
            </a:r>
            <a:r>
              <a:rPr lang="ru-RU" sz="3200" dirty="0" smtClean="0"/>
              <a:t> ядро</a:t>
            </a:r>
            <a:endParaRPr lang="ru-RU" sz="3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2581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ядро Епанечникова</a:t>
            </a:r>
            <a:endParaRPr lang="ru-RU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6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Оптимизация портфеля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 оптимальных весов активов в портфеле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portfolio.optimize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risk.measure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value.at.risk",type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minimum.risk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target.return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NULL,risk.free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=0.95,silent=TRUE)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/>
          </a:p>
          <a:p>
            <a:pPr>
              <a:buClr>
                <a:srgbClr val="A9A57C"/>
              </a:buClr>
            </a:pPr>
            <a:r>
              <a:rPr lang="en-US" b="1" i="1" dirty="0" err="1" smtClean="0"/>
              <a:t>risk.measure</a:t>
            </a:r>
            <a:r>
              <a:rPr lang="en-US" b="1" i="1" dirty="0" smtClean="0"/>
              <a:t> </a:t>
            </a:r>
            <a:r>
              <a:rPr lang="ru-RU" dirty="0" smtClean="0"/>
              <a:t>определяет целевой измеритель риска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</a:t>
            </a:r>
            <a:r>
              <a:rPr lang="en-US" dirty="0"/>
              <a:t>"</a:t>
            </a:r>
            <a:r>
              <a:rPr lang="en-US" dirty="0" err="1"/>
              <a:t>sd</a:t>
            </a:r>
            <a:r>
              <a:rPr lang="en-US" dirty="0"/>
              <a:t>", "</a:t>
            </a:r>
            <a:r>
              <a:rPr lang="en-US" dirty="0" err="1"/>
              <a:t>value.at.risk</a:t>
            </a:r>
            <a:r>
              <a:rPr lang="en-US" dirty="0"/>
              <a:t>", "</a:t>
            </a:r>
            <a:r>
              <a:rPr lang="en-US" dirty="0" err="1"/>
              <a:t>expected.shortfall</a:t>
            </a:r>
            <a:r>
              <a:rPr lang="en-US" dirty="0"/>
              <a:t>" </a:t>
            </a:r>
            <a:endParaRPr lang="ru-RU" dirty="0" smtClean="0"/>
          </a:p>
          <a:p>
            <a:pPr>
              <a:buClr>
                <a:srgbClr val="A9A57C"/>
              </a:buClr>
            </a:pPr>
            <a:r>
              <a:rPr lang="en-US" b="1" i="1" dirty="0" smtClean="0"/>
              <a:t>type</a:t>
            </a:r>
            <a:r>
              <a:rPr lang="en-US" dirty="0" smtClean="0"/>
              <a:t> </a:t>
            </a:r>
            <a:r>
              <a:rPr lang="ru-RU" dirty="0" smtClean="0"/>
              <a:t>— вид оптимизации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minimum.risk</a:t>
            </a:r>
            <a:r>
              <a:rPr lang="ru-RU" dirty="0"/>
              <a:t>" — по минимальному риску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tangency</a:t>
            </a:r>
            <a:r>
              <a:rPr lang="ru-RU" dirty="0"/>
              <a:t>" — по соотношению </a:t>
            </a:r>
            <a:r>
              <a:rPr lang="ru-RU" dirty="0" smtClean="0"/>
              <a:t>"(доходность – безрисковая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 ставка) / риск</a:t>
            </a:r>
            <a:r>
              <a:rPr lang="ru-RU" dirty="0"/>
              <a:t>"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target.return</a:t>
            </a:r>
            <a:r>
              <a:rPr lang="ru-RU" dirty="0"/>
              <a:t>" — минимальный риск при </a:t>
            </a:r>
            <a:r>
              <a:rPr lang="ru-RU" dirty="0" smtClean="0"/>
              <a:t>заданной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/>
              <a:t>доходности</a:t>
            </a:r>
            <a:endParaRPr lang="ru-RU" dirty="0" smtClean="0"/>
          </a:p>
          <a:p>
            <a:pPr marL="114300" indent="0">
              <a:buClr>
                <a:srgbClr val="A9A57C"/>
              </a:buClr>
              <a:buNone/>
            </a:pPr>
            <a:r>
              <a:rPr lang="ru-RU" b="1" i="1" dirty="0"/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opt$opt.weights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искомые веса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201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18" y="1485210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8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Различные сглаживающие параметры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разброс данных в первой и во второй выборке сильно отличаются, то можно использовать для этих выборок разные сглаживающие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 рисунке ниже представлено двумерное ядро Епанечникова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сглаживающими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672408" cy="36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5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Сглаживающая матрица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рассматриваемые величины коррелируют, это учитывается с помощью симметричной положительно определённой сглаживающей матрицы (</a:t>
                </a:r>
                <a:r>
                  <a:rPr lang="en-US" dirty="0" smtClean="0"/>
                  <a:t>matrix-smoothing parameter)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которая в двумерном случае состоит их 4-х элементов: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e>
                    </m:rad>
                  </m:oMath>
                </a14:m>
                <a:r>
                  <a:rPr lang="ru-RU" dirty="0" smtClean="0"/>
                  <a:t>, получим: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2908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5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Общий случай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Ядерная оценка </a:t>
                </a:r>
                <a:r>
                  <a:rPr lang="en-US" i="1" dirty="0" smtClean="0"/>
                  <a:t>d-</a:t>
                </a:r>
                <a:r>
                  <a:rPr lang="ru-RU" dirty="0" smtClean="0"/>
                  <a:t>мерной плотности: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|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|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определитель матрицы </a:t>
                </a:r>
                <a:r>
                  <a:rPr lang="en-US" i="1" dirty="0" smtClean="0"/>
                  <a:t>H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тогда </a:t>
                </a:r>
                <a:r>
                  <a:rPr lang="en-US" i="1" dirty="0" smtClean="0"/>
                  <a:t>d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мерные ядра Гаусса и Епанечникова запишутся как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d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— объём единичного </a:t>
                </a:r>
                <a:r>
                  <a:rPr lang="en-US" i="1" dirty="0"/>
                  <a:t>d-</a:t>
                </a:r>
                <a:r>
                  <a:rPr lang="ru-RU" dirty="0" smtClean="0"/>
                  <a:t>мерного шара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в качестве подставляемого распределения использовать нормальное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∙ℶ,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ℶ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единичная матрица, то по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оптимальная диагональная матрица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состоит из элементов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Так как первый множитель при любых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приблизительно равен единице на практике используют правило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Обобщённое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6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 практике обобщённое правило подстановки (36) используют следующим образом:</a:t>
                </a:r>
              </a:p>
              <a:p>
                <a:r>
                  <a:rPr lang="ru-RU" dirty="0" smtClean="0"/>
                  <a:t>данные преобразуются так, чтобы они имели единичную ковариационную матрицу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=ℶ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строится оценка плотности с единственным сглаживающим параметром,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∙ℶ,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выполняется обратное преобразование для полученной оценки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Метод перекрёстной проверки также может быть обобщён на многомерный случай, однако при этом он становится достаточно сложным, требующим ресурсоёмких вычислений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Алгоритм практического применения метода аналогичен правилу подстановки, но в этом случае, при предположении,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симметричная функция,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u-RU" dirty="0" smtClean="0"/>
                  <a:t> находится путём минимизации выражения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ru-RU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Обобщённый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евклидово расстояние от точки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наблюдения в выборке,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объём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-мерного шара 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 этом случае простая оценка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38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(22), 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Оценка (38) может быть обобщена с помощью ядер: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39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(23)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расстояние от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элемента выборки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Оценка плотности по адаптивному методу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40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(24)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Как и в одномерном случае показатель локальной концентрации наблюдений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часто заменяется на величину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геометрическое среднее пилотных оценок плотности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980728"/>
            <a:ext cx="8352928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faithful; N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сетка для расчёта оценок плотности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&lt;- 50; u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(0,7,length=L); 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(30,110,length=L)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expand.grid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плотности</a:t>
            </a:r>
          </a:p>
          <a:p>
            <a:pPr marL="11430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график</a:t>
            </a:r>
            <a:r>
              <a:rPr lang="ru-RU" dirty="0"/>
              <a:t>и</a:t>
            </a:r>
            <a:r>
              <a:rPr lang="ru-RU" dirty="0" smtClean="0"/>
              <a:t> оценки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dim(w) &lt;- c(L,L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u,v,w,theta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=30,main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estimate, 3D plot",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u,v,w,nlevel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=7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estimate, contour 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time")</a:t>
            </a:r>
          </a:p>
        </p:txBody>
      </p:sp>
    </p:spTree>
    <p:extLst>
      <p:ext uri="{BB962C8B-B14F-4D97-AF65-F5344CB8AC3E}">
        <p14:creationId xmlns:p14="http://schemas.microsoft.com/office/powerpoint/2010/main" val="26092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algn="ctr"/>
            <a:r>
              <a:rPr lang="ru-RU" sz="3200" dirty="0" smtClean="0"/>
              <a:t>Копула-функции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52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0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, аналогично одномерному случаю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="fixed")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&lt;- 1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]^(1/N)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(g/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function(x)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(-(x[1]^2+x[2]^2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)/2)/(2*pi)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rep(0,times=L^2)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1:(L^2))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sum(kern(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uv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,]-y)/(h*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))/lmbd^2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114300" indent="0">
                  <a:buNone/>
                </a:pPr>
                <a:r>
                  <a:rPr lang="en-US" sz="160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</a:t>
                </a:r>
                <a:r>
                  <a:rPr lang="en-US" sz="16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/ (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N*h[1]*h[2])</a:t>
                </a:r>
              </a:p>
              <a:p>
                <a:pPr marL="114300" indent="0">
                  <a:buNone/>
                </a:pP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  <a:blipFill rotWithShape="1">
                <a:blip r:embed="rId2"/>
                <a:stretch>
                  <a:fillRect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15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2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4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136904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Значения логарифмической функции правдоподобия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плотности в точках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y,ckertype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f.fix.llh$dens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rep(0,times=N)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1:N)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1:N)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]+kern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((y[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,]-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y[j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,])/(h*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[j]))/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[j]^2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]/(N*h[1]*h[2])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56775"/>
              </p:ext>
            </p:extLst>
          </p:nvPr>
        </p:nvGraphicFramePr>
        <p:xfrm>
          <a:off x="251520" y="5373216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llh.fix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-1106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llh.ada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-1114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 smtClean="0"/>
              <a:t>Расчёт функций распределения</a:t>
            </a: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фиксированный метод</a:t>
            </a:r>
          </a:p>
          <a:p>
            <a:pPr marL="11430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npudist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адаптивный метод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 &lt;- u[2]-u[1]; dv &lt;- v[2]-v[1]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f; dim(w) &lt;- c(L,L)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&lt;- rep(0,times=L^2)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1:L) F[j+(i-1)*L]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sum(w[1:j,1:i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])*du*dv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85" y="2310045"/>
            <a:ext cx="4688347" cy="468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5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0.99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&lt;- 5000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:(L^2),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=TRUE)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4143"/>
            <a:ext cx="3456384" cy="345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Рисование графиков с перекрывающими друг друга точками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(0,0,1,alpha=0.2)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smoothScatter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9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78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7620000" cy="52038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рассчитать оценки риска для </a:t>
            </a:r>
            <a:r>
              <a:rPr lang="ru-RU" dirty="0" smtClean="0"/>
              <a:t>портфеля из акций </a:t>
            </a:r>
            <a:r>
              <a:rPr lang="ru-RU" dirty="0" smtClean="0"/>
              <a:t>или </a:t>
            </a:r>
            <a:r>
              <a:rPr lang="ru-RU" dirty="0" smtClean="0"/>
              <a:t>биржевых индексов </a:t>
            </a:r>
            <a:r>
              <a:rPr lang="ru-RU" dirty="0" smtClean="0"/>
              <a:t>по всей совокупности наблюдений на </a:t>
            </a:r>
            <a:r>
              <a:rPr lang="ru-RU" dirty="0" smtClean="0"/>
              <a:t>основе многомерных вариантов </a:t>
            </a:r>
            <a:r>
              <a:rPr lang="ru-RU" dirty="0" smtClean="0"/>
              <a:t>моделей семейства </a:t>
            </a:r>
            <a:r>
              <a:rPr lang="en-US" dirty="0" smtClean="0"/>
              <a:t>GARCH</a:t>
            </a:r>
            <a:r>
              <a:rPr lang="ru-RU" dirty="0" smtClean="0"/>
              <a:t>, ОГР, а также с помощью инструментария ТЭЗ и непараметрического моделирования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построить кривые </a:t>
            </a:r>
            <a:r>
              <a:rPr lang="en-US" dirty="0" smtClean="0"/>
              <a:t>VaR</a:t>
            </a:r>
            <a:r>
              <a:rPr lang="ru-RU" dirty="0" smtClean="0"/>
              <a:t> для указанных моделей</a:t>
            </a:r>
            <a:r>
              <a:rPr lang="en-US" dirty="0" smtClean="0"/>
              <a:t> </a:t>
            </a:r>
            <a:r>
              <a:rPr lang="ru-RU" dirty="0" smtClean="0"/>
              <a:t>и проверить качество оценок риска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  <a:p>
            <a:pPr marL="11430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Исходные данные — котировки с сайта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7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Копулы: определение и свойства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0;1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следующими свойствами: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=0;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1,1,…,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∀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𝑠𝑔𝑛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— совместная функция распределения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стандартных равномерных случайных величин: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~ 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  <a:blipFill rotWithShape="1">
                <a:blip r:embed="rId2"/>
                <a:stretch>
                  <a:fillRect l="-626" t="-602" r="-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Копула и совместная функция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Таким образом, при подстановке в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 значений частных функций распределения случайных величин мы получим их совместную функцию распределения</a:t>
                </a:r>
              </a:p>
              <a:p>
                <a:pPr marL="114300" indent="0">
                  <a:buNone/>
                </a:pPr>
                <a:endParaRPr lang="ru-RU" sz="900" dirty="0"/>
              </a:p>
              <a:p>
                <a:pPr marL="114300" indent="0">
                  <a:buNone/>
                </a:pPr>
                <a:r>
                  <a:rPr lang="ru-RU" dirty="0" smtClean="0"/>
                  <a:t>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копулы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отношение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 непрерывны,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  <a:blipFill rotWithShape="1">
                <a:blip r:embed="rId2"/>
                <a:stretch>
                  <a:fillRect t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6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Теорема Шкляра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Теорема Шкляра (</a:t>
                </a:r>
                <a:r>
                  <a:rPr lang="en-US" dirty="0" err="1" smtClean="0"/>
                  <a:t>Šklar</a:t>
                </a:r>
                <a:r>
                  <a:rPr lang="en-US" dirty="0" smtClean="0"/>
                  <a:t>, 1959)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 smtClean="0"/>
                  <a:t> 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частные функции распределения,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совместная функция распределения,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существует такая 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Теорема Шкляра позволяет разделить процедуру оценки параметров совместного распределения на два шага:</a:t>
                </a:r>
              </a:p>
              <a:p>
                <a:r>
                  <a:rPr lang="ru-RU" dirty="0" smtClean="0"/>
                  <a:t>оценка параметров частных функций распределения</a:t>
                </a:r>
              </a:p>
              <a:p>
                <a:r>
                  <a:rPr lang="ru-RU" dirty="0" smtClean="0"/>
                  <a:t>оценка параметров копула-функции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Виды копул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Виды копула-функций:</a:t>
            </a:r>
          </a:p>
          <a:p>
            <a:r>
              <a:rPr lang="ru-RU" dirty="0"/>
              <a:t>эллиптические </a:t>
            </a:r>
            <a:r>
              <a:rPr lang="ru-RU" dirty="0" smtClean="0"/>
              <a:t>— строятся на основе известных функций распределения (нормальная, Стьюдента, Коши, Лапласа и другие);</a:t>
            </a:r>
          </a:p>
          <a:p>
            <a:r>
              <a:rPr lang="ru-RU" dirty="0"/>
              <a:t>архимедовы </a:t>
            </a:r>
            <a:r>
              <a:rPr lang="ru-RU" dirty="0" smtClean="0"/>
              <a:t>— строятся на основе функции-генератора (Гумбеля, </a:t>
            </a:r>
            <a:r>
              <a:rPr lang="ru-RU" dirty="0" err="1" smtClean="0"/>
              <a:t>Клейтона</a:t>
            </a:r>
            <a:r>
              <a:rPr lang="ru-RU" dirty="0" smtClean="0"/>
              <a:t>, Франка и другие);</a:t>
            </a:r>
            <a:endParaRPr lang="en-US" dirty="0" smtClean="0"/>
          </a:p>
          <a:p>
            <a:r>
              <a:rPr lang="ru-RU" dirty="0" smtClean="0"/>
              <a:t>экстремальные копулы (Гумбеля, </a:t>
            </a:r>
            <a:r>
              <a:rPr lang="ru-RU" dirty="0" err="1" smtClean="0"/>
              <a:t>Галамбоса</a:t>
            </a:r>
            <a:r>
              <a:rPr lang="ru-RU" dirty="0" smtClean="0"/>
              <a:t> и другие);</a:t>
            </a:r>
          </a:p>
          <a:p>
            <a:r>
              <a:rPr lang="ru-RU" dirty="0" smtClean="0"/>
              <a:t>непараметрические копулы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3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2108</TotalTime>
  <Words>5471</Words>
  <Application>Microsoft Office PowerPoint</Application>
  <PresentationFormat>Экран (4:3)</PresentationFormat>
  <Paragraphs>561</Paragraphs>
  <Slides>57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Соседство</vt:lpstr>
      <vt:lpstr>Анализ доходности и волатильности финансовых активов.  Многомерный случай</vt:lpstr>
      <vt:lpstr>Многомерное обобщённое гиперболическое распределение</vt:lpstr>
      <vt:lpstr>Двумерный случай</vt:lpstr>
      <vt:lpstr>Оптимизация портфеля</vt:lpstr>
      <vt:lpstr>Копула-функции</vt:lpstr>
      <vt:lpstr>Копулы: определение и свойства</vt:lpstr>
      <vt:lpstr>Копула и совместная функция распределения</vt:lpstr>
      <vt:lpstr>Теорема Шкляра</vt:lpstr>
      <vt:lpstr>Виды копул</vt:lpstr>
      <vt:lpstr>Эллиптические копулы (1:2)</vt:lpstr>
      <vt:lpstr>Эллиптические копулы (2:2)</vt:lpstr>
      <vt:lpstr>Архимедовы копулы (1:2)</vt:lpstr>
      <vt:lpstr>Архимедовы копулы (2:2)</vt:lpstr>
      <vt:lpstr>Исходные данные</vt:lpstr>
      <vt:lpstr>Моделирование частных функций распределения</vt:lpstr>
      <vt:lpstr>Моделирование копулы</vt:lpstr>
      <vt:lpstr>Оценка финансового риска</vt:lpstr>
      <vt:lpstr>Модель Copula-GARCH</vt:lpstr>
      <vt:lpstr>Формализация модели</vt:lpstr>
      <vt:lpstr>Модель «copula–GARCH» в R</vt:lpstr>
      <vt:lpstr>Модель «copula–GARCH» в R</vt:lpstr>
      <vt:lpstr>Оценка финансового риска</vt:lpstr>
      <vt:lpstr>Теория экстремальных значений (многомерный случай)</vt:lpstr>
      <vt:lpstr>Многомерная максима</vt:lpstr>
      <vt:lpstr>Экстремальная копула</vt:lpstr>
      <vt:lpstr>Примеры</vt:lpstr>
      <vt:lpstr>MGEV в R</vt:lpstr>
      <vt:lpstr>MGEV в R</vt:lpstr>
      <vt:lpstr>MGEV в R</vt:lpstr>
      <vt:lpstr>MGEV в R</vt:lpstr>
      <vt:lpstr>Превышение многомерного порога</vt:lpstr>
      <vt:lpstr>Превышение многомерного порога в R</vt:lpstr>
      <vt:lpstr>Превышение многомерного порога в R</vt:lpstr>
      <vt:lpstr>Превышение многомерного порога в R</vt:lpstr>
      <vt:lpstr>Непараметрическое моделирование (многомерный случай)</vt:lpstr>
      <vt:lpstr>Оценки плотности</vt:lpstr>
      <vt:lpstr>Двумерные ядерные функции</vt:lpstr>
      <vt:lpstr>Двумерное гауссовское ядро</vt:lpstr>
      <vt:lpstr>Двумерное ядро Епанечникова</vt:lpstr>
      <vt:lpstr>Двумерные ядерные функции</vt:lpstr>
      <vt:lpstr>Различные сглаживающие параметры</vt:lpstr>
      <vt:lpstr>Сглаживающая матрица</vt:lpstr>
      <vt:lpstr>Общий случай</vt:lpstr>
      <vt:lpstr>Правило подстановки</vt:lpstr>
      <vt:lpstr>Правило подстановки</vt:lpstr>
      <vt:lpstr>Метод перекрёстной проверки</vt:lpstr>
      <vt:lpstr>Обобщённый метод ближайших соседей</vt:lpstr>
      <vt:lpstr>Адаптивный метод ближайших соседей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распределения доходности финансовых активов: одномерный и двумерный случаи</dc:title>
  <dc:creator>y_bologov</dc:creator>
  <cp:lastModifiedBy>y_bologov</cp:lastModifiedBy>
  <cp:revision>112</cp:revision>
  <dcterms:created xsi:type="dcterms:W3CDTF">2011-11-14T05:45:52Z</dcterms:created>
  <dcterms:modified xsi:type="dcterms:W3CDTF">2014-10-21T06:54:27Z</dcterms:modified>
</cp:coreProperties>
</file>