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9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54BBB-8A95-494B-B58E-B217959951C6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1A4EB-29B3-40FA-9D53-4CC135A8F4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0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Основы статистического анализа в «</a:t>
            </a:r>
            <a:r>
              <a:rPr lang="en-US" sz="3200" dirty="0" smtClean="0"/>
              <a:t>R</a:t>
            </a:r>
            <a:r>
              <a:rPr lang="ru-RU" sz="3200" dirty="0" smtClean="0"/>
              <a:t>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ЦМФ. Математические финансы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7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err="1" smtClean="0"/>
              <a:t>Затабулированные</a:t>
            </a:r>
            <a:r>
              <a:rPr lang="ru-RU" sz="3200" dirty="0" smtClean="0"/>
              <a:t> распределения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47260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 smtClean="0"/>
              <a:t>#</a:t>
            </a:r>
            <a:r>
              <a:rPr lang="ru-RU" dirty="0"/>
              <a:t> </a:t>
            </a:r>
            <a:r>
              <a:rPr lang="ru-RU" dirty="0" smtClean="0"/>
              <a:t>пример со стандартным нормальным распределением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&lt;- 10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x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(-5,5,by=0.1); alpha &lt;- 0.9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	# </a:t>
            </a:r>
            <a:r>
              <a:rPr lang="ru-RU" dirty="0" smtClean="0"/>
              <a:t>генератор случайных чисел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	# </a:t>
            </a:r>
            <a:r>
              <a:rPr lang="ru-RU" dirty="0" smtClean="0"/>
              <a:t>квантиль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		# </a:t>
            </a:r>
            <a:r>
              <a:rPr lang="ru-RU" dirty="0" smtClean="0"/>
              <a:t>функция распределения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		# </a:t>
            </a:r>
            <a:r>
              <a:rPr lang="ru-RU" dirty="0"/>
              <a:t>функция </a:t>
            </a:r>
            <a:r>
              <a:rPr lang="ru-RU" dirty="0" smtClean="0"/>
              <a:t>плотности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02151"/>
              </p:ext>
            </p:extLst>
          </p:nvPr>
        </p:nvGraphicFramePr>
        <p:xfrm>
          <a:off x="539552" y="112474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Обозначение в </a:t>
                      </a:r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Нормальное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mean, </a:t>
                      </a:r>
                      <a:r>
                        <a:rPr lang="en-US" dirty="0" err="1" smtClean="0"/>
                        <a:t>sd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t-</a:t>
                      </a:r>
                      <a:r>
                        <a:rPr lang="ru-RU" dirty="0" smtClean="0"/>
                        <a:t>распределение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Равномерное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min, 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Хи-квадрат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chisq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ru-RU" dirty="0" smtClean="0"/>
                        <a:t>-распределение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df1,</a:t>
                      </a:r>
                      <a:r>
                        <a:rPr lang="en-US" baseline="0" dirty="0" smtClean="0"/>
                        <a:t> df2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Гамма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gamma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shape, scale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Гистограмма</a:t>
            </a:r>
            <a:r>
              <a:rPr lang="ru-RU" sz="3200" dirty="0"/>
              <a:t> </a:t>
            </a:r>
            <a:r>
              <a:rPr lang="ru-RU" sz="3200" dirty="0" smtClean="0"/>
              <a:t>и эмпирическая плотность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47260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faithful$eruptions</a:t>
            </a:r>
            <a:r>
              <a:rPr lang="en-US" dirty="0" smtClean="0"/>
              <a:t>	# </a:t>
            </a:r>
            <a:r>
              <a:rPr lang="ru-RU" dirty="0" smtClean="0"/>
              <a:t>исходные данные</a:t>
            </a:r>
            <a:endParaRPr lang="en-US" dirty="0" smtClean="0"/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гистограмма с диапазоном данных от 1.6 до 5.2</a:t>
            </a:r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длина интервалов </a:t>
            </a:r>
            <a:r>
              <a:rPr lang="en-US" dirty="0" smtClean="0"/>
              <a:t>—</a:t>
            </a:r>
            <a:r>
              <a:rPr lang="ru-RU" dirty="0"/>
              <a:t> </a:t>
            </a:r>
            <a:r>
              <a:rPr lang="ru-RU" dirty="0" smtClean="0"/>
              <a:t>0.2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y,breaks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(1.6,5.2,by=0.2),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добавление эмпирической плотности</a:t>
            </a:r>
            <a:endParaRPr lang="ru-RU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y.pdf &lt;- density(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y,bw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ucv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lines(y.pdf)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>
                <a:solidFill>
                  <a:srgbClr val="2F2B20"/>
                </a:solidFill>
              </a:rPr>
              <a:t>добавление </a:t>
            </a:r>
            <a:r>
              <a:rPr lang="ru-RU" dirty="0" smtClean="0">
                <a:solidFill>
                  <a:srgbClr val="2F2B20"/>
                </a:solidFill>
              </a:rPr>
              <a:t>исходных данных</a:t>
            </a:r>
            <a:endParaRPr lang="ru-RU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rug(y)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40968"/>
            <a:ext cx="3722571" cy="37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5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Эмпирическая функция распределения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y.cdf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ecdf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(y)</a:t>
                </a:r>
                <a:endParaRPr lang="ru-RU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en-US" dirty="0" err="1" smtClean="0"/>
                  <a:t>y.cdf</a:t>
                </a:r>
                <a:r>
                  <a:rPr lang="en-US" dirty="0" smtClean="0"/>
                  <a:t> — </a:t>
                </a:r>
                <a:r>
                  <a:rPr lang="ru-RU" dirty="0" smtClean="0"/>
                  <a:t>функция, подставляя в неё квантили, мы получаем</a:t>
                </a: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:r>
                  <a:rPr lang="en-US" dirty="0" smtClean="0"/>
                  <a:t># </a:t>
                </a:r>
                <a:r>
                  <a:rPr lang="ru-RU" dirty="0" smtClean="0"/>
                  <a:t>значения функции распределения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𝑐𝑑𝑓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y.cdf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(3)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ru-RU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ru-RU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] 0.3566176</a:t>
                </a:r>
                <a:endParaRPr lang="ru-RU" sz="1600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sz="800" dirty="0" smtClean="0">
                  <a:solidFill>
                    <a:srgbClr val="2F2B20"/>
                  </a:solidFill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 smtClean="0">
                    <a:solidFill>
                      <a:srgbClr val="2F2B20"/>
                    </a:solidFill>
                  </a:rPr>
                  <a:t># </a:t>
                </a:r>
                <a:r>
                  <a:rPr lang="ru-RU" dirty="0" smtClean="0">
                    <a:solidFill>
                      <a:srgbClr val="2F2B20"/>
                    </a:solidFill>
                  </a:rPr>
                  <a:t>график</a:t>
                </a:r>
                <a:endParaRPr lang="ru-RU" dirty="0">
                  <a:solidFill>
                    <a:srgbClr val="2F2B20"/>
                  </a:solidFill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plot(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y.cdf,do.points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FALSE,verticals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=TRUE)</a:t>
                </a: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  <a:blipFill rotWithShape="1">
                <a:blip r:embed="rId2"/>
                <a:stretch>
                  <a:fillRect t="-2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76800"/>
            <a:ext cx="2985644" cy="2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6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778098"/>
          </a:xfrm>
        </p:spPr>
        <p:txBody>
          <a:bodyPr/>
          <a:lstStyle/>
          <a:p>
            <a:r>
              <a:rPr lang="ru-RU" sz="3200" dirty="0" smtClean="0"/>
              <a:t>Сравнение с </a:t>
            </a:r>
            <a:r>
              <a:rPr lang="ru-RU" sz="3200" dirty="0" err="1" smtClean="0"/>
              <a:t>затабулированным</a:t>
            </a:r>
            <a:r>
              <a:rPr lang="ru-RU" sz="3200" dirty="0" smtClean="0"/>
              <a:t> распределением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47260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y.long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y[y&gt;3]</a:t>
            </a:r>
          </a:p>
          <a:p>
            <a:pPr marL="114300" lv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ecdf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y.long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do.points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FALSE,verticals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lv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(3,5.4,by=0.1)</a:t>
            </a:r>
          </a:p>
          <a:p>
            <a:pPr marL="114300" lv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график нормального распределения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x,pnorm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=mean(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y.long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y.long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)^0.5),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>
              <a:solidFill>
                <a:srgbClr val="FF0000"/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# </a:t>
            </a:r>
            <a:r>
              <a:rPr lang="ru-RU" dirty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график </a:t>
            </a: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квантиль–квантиль </a:t>
            </a:r>
            <a:endParaRPr lang="en-US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(n=10^5,mean=mean(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y.long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y.long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)^0.5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y.long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(0,1)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4" y="3861048"/>
            <a:ext cx="3076819" cy="307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13" y="3861048"/>
            <a:ext cx="3076819" cy="307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9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Тесты на нормальность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Шапиро</a:t>
                </a:r>
                <a:r>
                  <a:rPr lang="ru-RU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–</a:t>
                </a:r>
                <a:r>
                  <a:rPr lang="ru-RU" dirty="0" err="1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Уилка</a:t>
                </a:r>
                <a:endParaRPr lang="en-US" dirty="0" smtClean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# </a:t>
                </a:r>
                <a:r>
                  <a:rPr lang="ru-RU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гипотеза: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 ~ 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𝜎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# </a:t>
                </a:r>
                <a:r>
                  <a:rPr lang="ru-RU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статистика: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2F2B20">
                                                    <a:lumMod val="90000"/>
                                                    <a:lumOff val="10000"/>
                                                  </a:srgbClr>
                                                </a:solidFill>
                                                <a:latin typeface="Cambria Math"/>
                                                <a:cs typeface="Courier New" pitchFamily="49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2F2B20">
                                                    <a:lumMod val="90000"/>
                                                    <a:lumOff val="10000"/>
                                                  </a:srgbClr>
                                                </a:solidFill>
                                                <a:latin typeface="Cambria Math"/>
                                                <a:cs typeface="Courier New" pitchFamily="49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,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0.5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~ 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𝑐𝑜𝑣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shapiro.test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y.long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endParaRPr lang="en-US" sz="800" dirty="0" smtClean="0">
                  <a:solidFill>
                    <a:srgbClr val="FF0000"/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 smtClean="0">
                  <a:solidFill>
                    <a:srgbClr val="FF0000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 smtClean="0">
                    <a:solidFill>
                      <a:srgbClr val="2F2B20"/>
                    </a:solidFill>
                  </a:rPr>
                  <a:t># </a:t>
                </a:r>
                <a:r>
                  <a:rPr lang="ru-RU" dirty="0" smtClean="0">
                    <a:solidFill>
                      <a:srgbClr val="2F2B20"/>
                    </a:solidFill>
                  </a:rPr>
                  <a:t>Колмогорова</a:t>
                </a:r>
                <a:r>
                  <a:rPr lang="ru-RU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–Смирнова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# </a:t>
                </a:r>
                <a:r>
                  <a:rPr lang="ru-RU" dirty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гипотеза: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:</m:t>
                    </m:r>
                    <m:r>
                      <a:rPr lang="en-US" i="1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𝑥</m:t>
                    </m:r>
                    <m:r>
                      <a:rPr lang="en-US" i="1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 ~ 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# </a:t>
                </a:r>
                <a:r>
                  <a:rPr lang="ru-RU" dirty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статистика: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.</m:t>
                            </m:r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𝑐𝑑𝑓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ks.test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(y.long,"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pnorm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",mean=mean(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y.long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),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sd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var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y.long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)^0.5)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dirty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  <a:blipFill rotWithShape="1">
                <a:blip r:embed="rId2"/>
                <a:stretch>
                  <a:fillRect t="-6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5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Сравнение двух</a:t>
            </a:r>
            <a:r>
              <a:rPr lang="en-US" sz="3200" dirty="0" smtClean="0"/>
              <a:t> </a:t>
            </a:r>
            <a:r>
              <a:rPr lang="ru-RU" sz="3200" dirty="0" smtClean="0"/>
              <a:t>нормальных выборок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непарный </a:t>
                </a:r>
                <a:r>
                  <a:rPr lang="en-US" dirty="0" smtClean="0"/>
                  <a:t>t-</a:t>
                </a:r>
                <a:r>
                  <a:rPr lang="ru-RU" dirty="0" smtClean="0"/>
                  <a:t>тест на равенство средних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/>
                    </a:solidFill>
                  </a:rPr>
                  <a:t># </a:t>
                </a:r>
                <a:r>
                  <a:rPr lang="ru-RU" dirty="0" smtClean="0">
                    <a:solidFill>
                      <a:srgbClr val="2F2B20"/>
                    </a:solidFill>
                  </a:rPr>
                  <a:t>гипотеза: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rgbClr val="2F2B20"/>
                  </a:solidFill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/>
                    </a:solidFill>
                  </a:rPr>
                  <a:t># </a:t>
                </a:r>
                <a:r>
                  <a:rPr lang="ru-RU" dirty="0" smtClean="0">
                    <a:solidFill>
                      <a:srgbClr val="2F2B20"/>
                    </a:solidFill>
                  </a:rPr>
                  <a:t>статистика: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0.5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 ~ 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2F2B20"/>
                  </a:solidFill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n1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rnorm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(n=100,mean=0,sd=1)</a:t>
                </a: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n2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rnorm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(n=100,mean=0.1,sd=1.1)</a:t>
                </a: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t.test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(n1,n2,var.equal=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FALSE,conf.level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=0.95)</a:t>
                </a:r>
                <a:endParaRPr lang="ru-RU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 smtClean="0">
                  <a:solidFill>
                    <a:srgbClr val="FF0000"/>
                  </a:solidFill>
                  <a:cs typeface="Courier New" pitchFamily="49" charset="0"/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dirty="0"/>
                  <a:t># </a:t>
                </a:r>
                <a:r>
                  <a:rPr lang="en-US" dirty="0" smtClean="0"/>
                  <a:t>F-</a:t>
                </a:r>
                <a:r>
                  <a:rPr lang="ru-RU" dirty="0" smtClean="0"/>
                  <a:t>тест на равенство дисперсий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/>
                    </a:solidFill>
                  </a:rPr>
                  <a:t># </a:t>
                </a:r>
                <a:r>
                  <a:rPr lang="ru-RU" dirty="0">
                    <a:solidFill>
                      <a:srgbClr val="2F2B20"/>
                    </a:solidFill>
                  </a:rPr>
                  <a:t>гипотеза: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2F2B20"/>
                        </a:solidFill>
                        <a:latin typeface="Cambria Math"/>
                      </a:rPr>
                      <m:t>: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/>
                    </a:solidFill>
                  </a:rPr>
                  <a:t># </a:t>
                </a:r>
                <a:r>
                  <a:rPr lang="ru-RU" dirty="0">
                    <a:solidFill>
                      <a:srgbClr val="2F2B20"/>
                    </a:solidFill>
                  </a:rPr>
                  <a:t>статистика: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𝐹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 ~ 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2F2B20"/>
                  </a:solidFill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var.test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(n1,n2,conf.level=0.95)</a:t>
                </a:r>
                <a:endParaRPr lang="ru-RU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dirty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  <a:blipFill rotWithShape="1">
                <a:blip r:embed="rId2"/>
                <a:stretch>
                  <a:fillRect t="-6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9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Сравнение двух</a:t>
            </a:r>
            <a:r>
              <a:rPr lang="en-US" sz="3200" dirty="0" smtClean="0"/>
              <a:t> </a:t>
            </a:r>
            <a:r>
              <a:rPr lang="ru-RU" sz="3200" dirty="0" smtClean="0"/>
              <a:t>произвольных выборок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ранговый тест </a:t>
                </a:r>
                <a:r>
                  <a:rPr lang="ru-RU" dirty="0" err="1" smtClean="0"/>
                  <a:t>Уилкоксона</a:t>
                </a:r>
                <a:r>
                  <a:rPr lang="ru-RU" dirty="0" smtClean="0"/>
                  <a:t> на равенство средних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/>
                    </a:solidFill>
                  </a:rPr>
                  <a:t># </a:t>
                </a:r>
                <a:r>
                  <a:rPr lang="ru-RU" dirty="0" smtClean="0">
                    <a:solidFill>
                      <a:srgbClr val="2F2B20"/>
                    </a:solidFill>
                  </a:rPr>
                  <a:t>гипотеза: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rgbClr val="2F2B20"/>
                  </a:solidFill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/>
                    </a:solidFill>
                  </a:rPr>
                  <a:t># </a:t>
                </a:r>
                <a:r>
                  <a:rPr lang="ru-RU" dirty="0" smtClean="0">
                    <a:solidFill>
                      <a:srgbClr val="2F2B20"/>
                    </a:solidFill>
                  </a:rPr>
                  <a:t>статистика: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F2B20"/>
                        </a:solidFill>
                        <a:latin typeface="Cambria Math"/>
                      </a:rPr>
                      <m:t>𝑈</m:t>
                    </m:r>
                    <m:r>
                      <a:rPr lang="en-US" sz="1800" b="0" i="1" smtClean="0">
                        <a:solidFill>
                          <a:srgbClr val="2F2B2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rgbClr val="2F2B2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2F2B20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2F2B2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solidFill>
                              <a:srgbClr val="2F2B20"/>
                            </a:solidFill>
                            <a:latin typeface="Cambria Math"/>
                          </a:rPr>
                          <m:t>𝑟𝑎𝑛𝑘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800" dirty="0" smtClean="0">
                  <a:solidFill>
                    <a:srgbClr val="2F2B20"/>
                  </a:solidFill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(n=100,df=5); n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rnorm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(n=100,mean=0,sd=1)</a:t>
                </a: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wilcox.test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t,n,conf.level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=0.95)</a:t>
                </a:r>
                <a:endParaRPr lang="ru-RU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 smtClean="0">
                  <a:solidFill>
                    <a:srgbClr val="FF0000"/>
                  </a:solidFill>
                  <a:cs typeface="Courier New" pitchFamily="49" charset="0"/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dirty="0"/>
                  <a:t># </a:t>
                </a:r>
                <a:r>
                  <a:rPr lang="ru-RU" dirty="0" smtClean="0"/>
                  <a:t>тест Колмогорова</a:t>
                </a:r>
                <a:r>
                  <a:rPr lang="ru-RU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–Смирнова</a:t>
                </a:r>
                <a:endParaRPr lang="ru-RU" dirty="0" smtClean="0"/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/>
                    </a:solidFill>
                  </a:rPr>
                  <a:t># </a:t>
                </a:r>
                <a:r>
                  <a:rPr lang="ru-RU" dirty="0">
                    <a:solidFill>
                      <a:srgbClr val="2F2B20"/>
                    </a:solidFill>
                  </a:rPr>
                  <a:t>гипотеза: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2F2B20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2F2B20"/>
                  </a:solidFill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/>
                    </a:solidFill>
                  </a:rPr>
                  <a:t># </a:t>
                </a:r>
                <a:r>
                  <a:rPr lang="ru-RU" dirty="0">
                    <a:solidFill>
                      <a:srgbClr val="2F2B20"/>
                    </a:solidFill>
                  </a:rPr>
                  <a:t>статистика: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𝐷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sup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F2B20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rgbClr val="2F2B20"/>
                  </a:solidFill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ks.test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t,n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ru-RU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dirty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  <a:blipFill rotWithShape="1">
                <a:blip r:embed="rId2"/>
                <a:stretch>
                  <a:fillRect t="-6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9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472608"/>
          </a:xfrm>
        </p:spPr>
        <p:txBody>
          <a:bodyPr>
            <a:normAutofit/>
          </a:bodyPr>
          <a:lstStyle/>
          <a:p>
            <a:pPr>
              <a:buClr>
                <a:srgbClr val="A9A57C"/>
              </a:buClr>
            </a:pPr>
            <a:endParaRPr lang="ru-RU" dirty="0" smtClean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>
              <a:buClr>
                <a:srgbClr val="A9A57C"/>
              </a:buClr>
            </a:pP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скачать </a:t>
            </a: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данные о доходности трёх акций или биржевых индексов с </a:t>
            </a: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сайтов </a:t>
            </a:r>
            <a:r>
              <a:rPr lang="en-US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finam.ru</a:t>
            </a:r>
            <a:r>
              <a:rPr lang="en-US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, finance.yahoo.com</a:t>
            </a: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 или др.</a:t>
            </a:r>
            <a:endParaRPr lang="en-US" dirty="0" smtClean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>
              <a:buClr>
                <a:srgbClr val="A9A57C"/>
              </a:buClr>
            </a:pP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провести тесты на нормальность их распределения</a:t>
            </a:r>
          </a:p>
          <a:p>
            <a:pPr>
              <a:buClr>
                <a:srgbClr val="A9A57C"/>
              </a:buClr>
            </a:pP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рассмотреть график «квантиль–квантиль» для эмпирического распределения доходностей и нормального </a:t>
            </a: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распределения, сделать выводы о лёгкости или тяжести эмпирических хвостов</a:t>
            </a:r>
            <a:endParaRPr lang="ru-RU" dirty="0" smtClean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lvl="0">
              <a:buClr>
                <a:srgbClr val="A9A57C"/>
              </a:buClr>
            </a:pP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написать комментарии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3841</TotalTime>
  <Words>663</Words>
  <Application>Microsoft Office PowerPoint</Application>
  <PresentationFormat>Экран (4:3)</PresentationFormat>
  <Paragraphs>120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Соседство</vt:lpstr>
      <vt:lpstr>Основы статистического анализа в «R»</vt:lpstr>
      <vt:lpstr>Затабулированные распределения</vt:lpstr>
      <vt:lpstr>Гистограмма и эмпирическая плотность</vt:lpstr>
      <vt:lpstr>Эмпирическая функция распределения</vt:lpstr>
      <vt:lpstr>Сравнение с затабулированным распределением</vt:lpstr>
      <vt:lpstr>Тесты на нормальность</vt:lpstr>
      <vt:lpstr>Сравнение двух нормальных выборок</vt:lpstr>
      <vt:lpstr>Сравнение двух произвольных выборок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экстремальных значений</dc:title>
  <dc:creator>Yaroslov Bologov</dc:creator>
  <cp:lastModifiedBy>y_bologov</cp:lastModifiedBy>
  <cp:revision>174</cp:revision>
  <dcterms:created xsi:type="dcterms:W3CDTF">2012-01-31T07:34:41Z</dcterms:created>
  <dcterms:modified xsi:type="dcterms:W3CDTF">2014-10-07T08:46:28Z</dcterms:modified>
</cp:coreProperties>
</file>