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1" r:id="rId3"/>
    <p:sldId id="315" r:id="rId4"/>
    <p:sldId id="322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72" r:id="rId13"/>
    <p:sldId id="273" r:id="rId14"/>
    <p:sldId id="274" r:id="rId15"/>
    <p:sldId id="308" r:id="rId16"/>
    <p:sldId id="265" r:id="rId17"/>
    <p:sldId id="263" r:id="rId18"/>
    <p:sldId id="307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98AE-351D-456D-B08F-3F75FDEDC731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05B66E1-DBEA-4B3F-B91E-0BB3880ACDA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00C98AE-351D-456D-B08F-3F75FDEDC731}" type="datetimeFigureOut">
              <a:rPr lang="ru-RU" smtClean="0"/>
              <a:t>13.10.2014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Оценка рыночных рисков с помощью семейства обобщённого гиперболического распределения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Финансовая эконометрика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8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Выбор наилучшей модели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Отношение правдоподобия</a:t>
            </a:r>
          </a:p>
          <a:p>
            <a:pPr marL="114300" indent="0">
              <a:buNone/>
            </a:pPr>
            <a:r>
              <a:rPr lang="ru-RU" dirty="0" smtClean="0"/>
              <a:t>Н</a:t>
            </a:r>
            <a:r>
              <a:rPr lang="ru-RU" baseline="-25000" dirty="0" smtClean="0"/>
              <a:t>0</a:t>
            </a:r>
            <a:r>
              <a:rPr lang="ru-RU" dirty="0" smtClean="0"/>
              <a:t>: более общая модель обладает той же объясняющей силой, что и её частный случай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dax.t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fit.tuv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dax,symmetric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lik.ratio.test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dax.ghyp,dax.t,conf.level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=0.95)</a:t>
            </a:r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ru-RU" dirty="0" smtClean="0"/>
              <a:t>Информационный критерий </a:t>
            </a:r>
            <a:r>
              <a:rPr lang="ru-RU" dirty="0" err="1" smtClean="0"/>
              <a:t>Акаике</a:t>
            </a: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aic.uv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stepAIC.ghyp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dax,dist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("gauss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ghyp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symmetric=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aic.uv$best.model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dirty="0" smtClean="0"/>
              <a:t>   </a:t>
            </a:r>
            <a:r>
              <a:rPr lang="en-US" dirty="0" smtClean="0"/>
              <a:t># </a:t>
            </a:r>
            <a:r>
              <a:rPr lang="ru-RU" dirty="0" smtClean="0"/>
              <a:t>статистики по модели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3568" y="2420888"/>
                <a:ext cx="4960011" cy="703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𝐿𝑅</m:t>
                      </m:r>
                      <m:r>
                        <a:rPr lang="en-US" b="0" i="1" smtClean="0">
                          <a:latin typeface="Cambria Math"/>
                        </a:rPr>
                        <m:t>=−2</m:t>
                      </m:r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𝑎𝑙𝑡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~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𝜈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𝑎𝑙𝑡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420888"/>
                <a:ext cx="4960011" cy="7037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4365104"/>
                <a:ext cx="6560899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𝐴𝐼𝐶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𝑚𝑖𝑛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ru-RU" dirty="0" smtClean="0"/>
                      <m:t>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количество параметров модели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365104"/>
                <a:ext cx="6560899" cy="403124"/>
              </a:xfrm>
              <a:prstGeom prst="rect">
                <a:avLst/>
              </a:prstGeom>
              <a:blipFill rotWithShape="1"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4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финансового риска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7825680" cy="513204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Меры риска:</a:t>
                </a:r>
              </a:p>
              <a:p>
                <a:r>
                  <a:rPr lang="ru-RU" dirty="0" smtClean="0"/>
                  <a:t>граница потерь (</a:t>
                </a:r>
                <a:r>
                  <a:rPr lang="en-US" dirty="0" smtClean="0"/>
                  <a:t>Value-at-Risk)</a:t>
                </a:r>
              </a:p>
              <a:p>
                <a:pPr marL="11430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ожидаемые потери (</a:t>
                </a:r>
                <a:r>
                  <a:rPr lang="en-US" dirty="0" smtClean="0"/>
                  <a:t>Expected Shortfall)</a:t>
                </a:r>
              </a:p>
              <a:p>
                <a:pPr marL="11430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|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Метод Монте-Карло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 &lt;- 0.1; N &lt;- 10^6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dax.sim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rghyp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(n=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N,object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aic.uv$best.model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dax.sim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sort(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dax.sim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VaR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dax.sim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[alpha*N]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другой вариант: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&lt;- </a:t>
                </a:r>
                <a:r>
                  <a:rPr lang="en-US" dirty="0" err="1" smtClean="0"/>
                  <a:t>qghyp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alpha,object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aic.uv$best.model</a:t>
                </a:r>
                <a:r>
                  <a:rPr lang="en-US" dirty="0" smtClean="0"/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ES &lt;- mean(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dax.sim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[1:(alpha*N-1)])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7825680" cy="5132040"/>
              </a:xfrm>
              <a:blipFill rotWithShape="1">
                <a:blip r:embed="rId2"/>
                <a:stretch>
                  <a:fillRect t="-713" r="-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10878"/>
              </p:ext>
            </p:extLst>
          </p:nvPr>
        </p:nvGraphicFramePr>
        <p:xfrm>
          <a:off x="6876256" y="6021288"/>
          <a:ext cx="151216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-0.011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-0.018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Кривая </a:t>
            </a:r>
            <a:r>
              <a:rPr lang="en-US" sz="3200" dirty="0" smtClean="0"/>
              <a:t>VaR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208912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Используется для тестирования качества оценок риска</a:t>
            </a:r>
          </a:p>
          <a:p>
            <a:pPr marL="114300" indent="0">
              <a:buNone/>
            </a:pPr>
            <a:r>
              <a:rPr lang="ru-RU" dirty="0" smtClean="0"/>
              <a:t>Кривая </a:t>
            </a:r>
            <a:r>
              <a:rPr lang="en-US" dirty="0" smtClean="0"/>
              <a:t>VaR </a:t>
            </a:r>
            <a:r>
              <a:rPr lang="ru-RU" dirty="0" smtClean="0"/>
              <a:t>— набор последовательных во времени значений</a:t>
            </a:r>
            <a:r>
              <a:rPr lang="en-US" dirty="0" smtClean="0"/>
              <a:t> VaR</a:t>
            </a:r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разделим выборку на обучающую и экзаменующую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T1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6*260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T2 &lt;- T - T1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на пространстве экзаменующей выборки построим набор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</a:t>
            </a:r>
            <a:r>
              <a:rPr lang="ru-RU" dirty="0" smtClean="0">
                <a:solidFill>
                  <a:srgbClr val="2F2B20"/>
                </a:solidFill>
              </a:rPr>
              <a:t> последовательных значений </a:t>
            </a:r>
            <a:r>
              <a:rPr lang="en-US" dirty="0" smtClean="0">
                <a:solidFill>
                  <a:srgbClr val="2F2B20"/>
                </a:solidFill>
              </a:rPr>
              <a:t>VaR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numeric()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0.5 * 260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длина обучающей выборки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(T1+1):(T1+T2))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h.dax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-h):(i-1)]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stepAIC.ghyp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h.dax,dist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=c("gauss","t","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symmetric=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VaR[i-T1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alpha,object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dax.fit$best.model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9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Кривая </a:t>
            </a:r>
            <a:r>
              <a:rPr lang="en-US" sz="3200" dirty="0" smtClean="0"/>
              <a:t>VaR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208912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сравнение оценок риска с фактом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fact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[(T1+1):(T1+T2)]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fact,type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="l")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VaR,col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="red")</a:t>
            </a:r>
            <a:endParaRPr lang="ru-RU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76644"/>
            <a:ext cx="4888631" cy="488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5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Кривая </a:t>
            </a:r>
            <a:r>
              <a:rPr lang="en-US" sz="3200" dirty="0" smtClean="0"/>
              <a:t>VaR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268760"/>
                <a:ext cx="8208912" cy="513204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Тест Купика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Идея состоит в сравнении модельной и эмпирической частот превышений фактическими убытками границы </a:t>
                </a:r>
                <a:r>
                  <a:rPr lang="en-US" dirty="0" smtClean="0"/>
                  <a:t>VaR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Статистика: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=−2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+2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 ~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тест Купика в </a:t>
                </a:r>
                <a:r>
                  <a:rPr lang="en-US" dirty="0" smtClean="0"/>
                  <a:t>R: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 &lt;- sum(fact&lt;VaR); alpha0 &lt;- K/T2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 &lt;- -2*log((1-alpha)^(T2-K)*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alpha^K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)+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2*log((1-alpha0)^(T2-K)*alpha0^K)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p.value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&lt;- 1-pchisq(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S,df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=1)</a:t>
                </a:r>
                <a:endParaRPr lang="ru-RU" dirty="0">
                  <a:solidFill>
                    <a:srgbClr val="2F2B20"/>
                  </a:solidFill>
                </a:endParaRP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268760"/>
                <a:ext cx="8208912" cy="5132040"/>
              </a:xfrm>
              <a:blipFill rotWithShape="1">
                <a:blip r:embed="rId2"/>
                <a:stretch>
                  <a:fillRect t="-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89248"/>
              </p:ext>
            </p:extLst>
          </p:nvPr>
        </p:nvGraphicFramePr>
        <p:xfrm>
          <a:off x="6660232" y="5661248"/>
          <a:ext cx="1728192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alpha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0.100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alpha0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2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Кривая </a:t>
            </a:r>
            <a:r>
              <a:rPr lang="en-US" sz="3200" dirty="0" smtClean="0"/>
              <a:t>VaR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268760"/>
                <a:ext cx="8208912" cy="513204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Функции потерь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Величина функции потерь измеряет глубину пробоев кривой </a:t>
                </a:r>
                <a:r>
                  <a:rPr lang="en-US" dirty="0" smtClean="0"/>
                  <a:t>VaR</a:t>
                </a:r>
                <a:r>
                  <a:rPr lang="ru-RU" dirty="0" smtClean="0"/>
                  <a:t> и интерпретируется как размер понесённых потерь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Функция потерь Лопеса: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𝑉𝑎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Функция потерь Бланко-Ила: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функции потерь в </a:t>
                </a:r>
                <a:r>
                  <a:rPr lang="en-US" dirty="0" smtClean="0"/>
                  <a:t>R: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L.Lo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sum((fact-VaR)^2*(fact&lt;VaR))/K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L.BI &lt;- sum((fact-VaR)/VaR*(fact&lt;VaR))/K</a:t>
                </a:r>
                <a:endParaRPr lang="ru-RU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268760"/>
                <a:ext cx="8208912" cy="5132040"/>
              </a:xfrm>
              <a:blipFill rotWithShape="1">
                <a:blip r:embed="rId2"/>
                <a:stretch>
                  <a:fillRect t="-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96684"/>
              </p:ext>
            </p:extLst>
          </p:nvPr>
        </p:nvGraphicFramePr>
        <p:xfrm>
          <a:off x="6228184" y="6021288"/>
          <a:ext cx="216024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2128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L.Lo</a:t>
                      </a:r>
                      <a:r>
                        <a:rPr lang="en-US" b="0" dirty="0" smtClean="0"/>
                        <a:t>*10^4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1.399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L.BI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8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328592"/>
          </a:xfrm>
        </p:spPr>
        <p:txBody>
          <a:bodyPr>
            <a:normAutofit/>
          </a:bodyPr>
          <a:lstStyle/>
          <a:p>
            <a:r>
              <a:rPr lang="ru-RU" dirty="0" smtClean="0"/>
              <a:t>рассчитать оценки риска для биржевого индекса по всей совокупности наблюдений на основе наилучшей модели</a:t>
            </a:r>
          </a:p>
          <a:p>
            <a:r>
              <a:rPr lang="ru-RU" dirty="0" smtClean="0"/>
              <a:t>построить кривую </a:t>
            </a:r>
            <a:r>
              <a:rPr lang="en-US" dirty="0" smtClean="0"/>
              <a:t>VaR </a:t>
            </a:r>
            <a:r>
              <a:rPr lang="ru-RU" dirty="0" smtClean="0"/>
              <a:t>на основе ОГР и </a:t>
            </a:r>
            <a:r>
              <a:rPr lang="ru-RU" dirty="0" smtClean="0"/>
              <a:t>проверить качество оценок</a:t>
            </a:r>
            <a:endParaRPr lang="en-US" dirty="0" smtClean="0"/>
          </a:p>
          <a:p>
            <a:r>
              <a:rPr lang="ru-RU" dirty="0" smtClean="0"/>
              <a:t>проделать то же </a:t>
            </a:r>
            <a:r>
              <a:rPr lang="ru-RU" dirty="0" smtClean="0"/>
              <a:t>самое</a:t>
            </a:r>
            <a:r>
              <a:rPr lang="ru-RU" dirty="0" smtClean="0"/>
              <a:t>, моделируя доходности с помощью </a:t>
            </a:r>
            <a:r>
              <a:rPr lang="ru-RU" dirty="0" smtClean="0"/>
              <a:t> </a:t>
            </a:r>
            <a:r>
              <a:rPr lang="ru-RU" dirty="0" smtClean="0"/>
              <a:t>нормального </a:t>
            </a:r>
            <a:r>
              <a:rPr lang="ru-RU" dirty="0" smtClean="0"/>
              <a:t>распределения, </a:t>
            </a:r>
            <a:r>
              <a:rPr lang="ru-RU" dirty="0" smtClean="0"/>
              <a:t>и сравнить результаты</a:t>
            </a:r>
          </a:p>
          <a:p>
            <a:endParaRPr lang="ru-RU" sz="800" dirty="0"/>
          </a:p>
          <a:p>
            <a:pPr marL="114300" indent="0">
              <a:buNone/>
            </a:pPr>
            <a:r>
              <a:rPr lang="ru-RU" dirty="0" smtClean="0"/>
              <a:t>Исходные данные — </a:t>
            </a:r>
            <a:r>
              <a:rPr lang="ru-RU" dirty="0" smtClean="0"/>
              <a:t>дневные котировки акций и биржевых индексов за период с 2010 г. по </a:t>
            </a:r>
            <a:r>
              <a:rPr lang="ru-RU" dirty="0" err="1" smtClean="0"/>
              <a:t>н.в</a:t>
            </a:r>
            <a:r>
              <a:rPr lang="ru-RU" dirty="0" smtClean="0"/>
              <a:t>. с сайтов </a:t>
            </a:r>
            <a:r>
              <a:rPr lang="en-US" dirty="0" smtClean="0"/>
              <a:t>finam</a:t>
            </a:r>
            <a:r>
              <a:rPr lang="en-US" dirty="0" smtClean="0"/>
              <a:t>.ru, finance.yahoo.com</a:t>
            </a:r>
            <a:endParaRPr lang="en-US" dirty="0" smtClean="0"/>
          </a:p>
          <a:p>
            <a:pPr marL="114300" indent="0">
              <a:buNone/>
            </a:pPr>
            <a:endParaRPr lang="ru-RU" sz="800" dirty="0"/>
          </a:p>
          <a:p>
            <a:pPr marL="114300" indent="0">
              <a:buNone/>
            </a:pPr>
            <a:r>
              <a:rPr lang="ru-RU" dirty="0" smtClean="0"/>
              <a:t>Бонусное задание </a:t>
            </a:r>
            <a:r>
              <a:rPr lang="ru-RU" dirty="0" smtClean="0"/>
              <a:t>(</a:t>
            </a:r>
            <a:r>
              <a:rPr lang="ru-RU" dirty="0" smtClean="0"/>
              <a:t>необязательное</a:t>
            </a:r>
            <a:r>
              <a:rPr lang="ru-RU" dirty="0" smtClean="0"/>
              <a:t>):</a:t>
            </a:r>
          </a:p>
          <a:p>
            <a:r>
              <a:rPr lang="ru-RU" dirty="0" smtClean="0"/>
              <a:t>провести тест Колмогорова–Смирнова на эквивалентность распределения доходностей биржевого индекса и выбранной вами наилучшей </a:t>
            </a:r>
            <a:r>
              <a:rPr lang="ru-RU" dirty="0" smtClean="0"/>
              <a:t>модели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175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Двумерный случай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[,"SMI"]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[2:(T+1)]/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[1:T] - 1</a:t>
            </a:r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доходности портфеля из двух активов</a:t>
            </a:r>
            <a:endParaRPr lang="en-US" dirty="0" smtClean="0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array(c(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),dim=c(T,2))</a:t>
            </a:r>
            <a:endParaRPr lang="ru-RU" sz="800" dirty="0" smtClean="0"/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оценка параметров модели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fit.</a:t>
            </a:r>
            <a:r>
              <a:rPr lang="en-US" dirty="0" smtClean="0"/>
              <a:t>[…]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mv(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prt,symmetric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aic.mv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stepAIC.ghyp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/>
              <a:t> […]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оценки риска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fit.ghypmv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prt,symmetric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c(0.5,0.5)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веса активов в портфеле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N,object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w[1]*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[,1]+w[2]*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sort(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[alpha*N]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mean(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[1:(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alpha*N-1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4046"/>
              </p:ext>
            </p:extLst>
          </p:nvPr>
        </p:nvGraphicFramePr>
        <p:xfrm>
          <a:off x="6876256" y="6021288"/>
          <a:ext cx="151216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-0.009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-0.017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0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Оптимизация портфеля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выбор оптимальных весов активов в портфеле</a:t>
            </a:r>
            <a:endParaRPr lang="en-US" dirty="0" smtClean="0"/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portfolio.optimize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risk.measure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value.at.risk",type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minimum.risk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target.return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NULL,risk.free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NULL,level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=0.95,silent=TRUE)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 smtClean="0"/>
          </a:p>
          <a:p>
            <a:pPr>
              <a:buClr>
                <a:srgbClr val="A9A57C"/>
              </a:buClr>
            </a:pPr>
            <a:r>
              <a:rPr lang="en-US" b="1" i="1" dirty="0" err="1" smtClean="0"/>
              <a:t>risk.measure</a:t>
            </a:r>
            <a:r>
              <a:rPr lang="en-US" b="1" i="1" dirty="0" smtClean="0"/>
              <a:t> </a:t>
            </a:r>
            <a:r>
              <a:rPr lang="ru-RU" dirty="0" smtClean="0"/>
              <a:t>определяет целевой измеритель риска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 smtClean="0"/>
              <a:t>   </a:t>
            </a:r>
            <a:r>
              <a:rPr lang="en-US" dirty="0"/>
              <a:t>"</a:t>
            </a:r>
            <a:r>
              <a:rPr lang="en-US" dirty="0" err="1"/>
              <a:t>sd</a:t>
            </a:r>
            <a:r>
              <a:rPr lang="en-US" dirty="0"/>
              <a:t>", "</a:t>
            </a:r>
            <a:r>
              <a:rPr lang="en-US" dirty="0" err="1"/>
              <a:t>value.at.risk</a:t>
            </a:r>
            <a:r>
              <a:rPr lang="en-US" dirty="0"/>
              <a:t>", "</a:t>
            </a:r>
            <a:r>
              <a:rPr lang="en-US" dirty="0" err="1"/>
              <a:t>expected.shortfall</a:t>
            </a:r>
            <a:r>
              <a:rPr lang="en-US" dirty="0"/>
              <a:t>" </a:t>
            </a:r>
            <a:endParaRPr lang="ru-RU" dirty="0" smtClean="0"/>
          </a:p>
          <a:p>
            <a:pPr>
              <a:buClr>
                <a:srgbClr val="A9A57C"/>
              </a:buClr>
            </a:pPr>
            <a:r>
              <a:rPr lang="en-US" b="1" i="1" dirty="0" smtClean="0"/>
              <a:t>type</a:t>
            </a:r>
            <a:r>
              <a:rPr lang="en-US" dirty="0" smtClean="0"/>
              <a:t> </a:t>
            </a:r>
            <a:r>
              <a:rPr lang="ru-RU" dirty="0" smtClean="0"/>
              <a:t>— вид оптимизации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 smtClean="0"/>
              <a:t>   "</a:t>
            </a:r>
            <a:r>
              <a:rPr lang="ru-RU" dirty="0" err="1"/>
              <a:t>minimum.risk</a:t>
            </a:r>
            <a:r>
              <a:rPr lang="ru-RU" dirty="0"/>
              <a:t>" — по минимальному риску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 smtClean="0"/>
              <a:t>   "</a:t>
            </a:r>
            <a:r>
              <a:rPr lang="ru-RU" dirty="0" err="1"/>
              <a:t>tangency</a:t>
            </a:r>
            <a:r>
              <a:rPr lang="ru-RU" dirty="0"/>
              <a:t>" — по соотношению </a:t>
            </a:r>
            <a:r>
              <a:rPr lang="ru-RU" dirty="0" smtClean="0"/>
              <a:t>"(доходность – безрисковая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 smtClean="0"/>
              <a:t>    ставка) / риск</a:t>
            </a:r>
            <a:r>
              <a:rPr lang="ru-RU" dirty="0"/>
              <a:t>"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 smtClean="0"/>
              <a:t>   "</a:t>
            </a:r>
            <a:r>
              <a:rPr lang="ru-RU" dirty="0" err="1"/>
              <a:t>target.return</a:t>
            </a:r>
            <a:r>
              <a:rPr lang="ru-RU" dirty="0"/>
              <a:t>" — минимальный риск при </a:t>
            </a:r>
            <a:r>
              <a:rPr lang="ru-RU" dirty="0" smtClean="0"/>
              <a:t>заданной</a:t>
            </a:r>
          </a:p>
          <a:p>
            <a:pPr marL="114300" indent="0">
              <a:buClr>
                <a:srgbClr val="A9A57C"/>
              </a:buClr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ru-RU" dirty="0"/>
              <a:t>доходности</a:t>
            </a:r>
            <a:endParaRPr lang="ru-RU" dirty="0" smtClean="0"/>
          </a:p>
          <a:p>
            <a:pPr marL="114300" indent="0">
              <a:buClr>
                <a:srgbClr val="A9A57C"/>
              </a:buClr>
              <a:buNone/>
            </a:pPr>
            <a:r>
              <a:rPr lang="ru-RU" b="1" i="1" dirty="0"/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opt$opt.weights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искомые веса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9201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r>
              <a:rPr lang="ru-RU" dirty="0" smtClean="0"/>
              <a:t>рассчитать оценки риска для портфеля из двух биржевых индексов по всей совокупности наблюдений на основе наилучшей модели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 smtClean="0"/>
              <a:t>Исходные данные —</a:t>
            </a:r>
            <a:r>
              <a:rPr lang="en-US" dirty="0" smtClean="0"/>
              <a:t> </a:t>
            </a:r>
            <a:r>
              <a:rPr lang="ru-RU" dirty="0" smtClean="0"/>
              <a:t>котировки с сайтов </a:t>
            </a:r>
            <a:r>
              <a:rPr lang="en-US" dirty="0" smtClean="0"/>
              <a:t>finam.ru, finance.yahoo.com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 smtClean="0"/>
              <a:t>Бонусное задание (необязательное):</a:t>
            </a:r>
          </a:p>
          <a:p>
            <a:r>
              <a:rPr lang="ru-RU" dirty="0"/>
              <a:t>построить кривую </a:t>
            </a:r>
            <a:r>
              <a:rPr lang="en-US" dirty="0" smtClean="0"/>
              <a:t>VaR</a:t>
            </a:r>
            <a:r>
              <a:rPr lang="ru-RU" dirty="0" smtClean="0"/>
              <a:t> для портфеля</a:t>
            </a:r>
            <a:r>
              <a:rPr lang="en-US" dirty="0" smtClean="0"/>
              <a:t> </a:t>
            </a:r>
            <a:r>
              <a:rPr lang="ru-RU" dirty="0"/>
              <a:t>и проверить качество оценок</a:t>
            </a:r>
          </a:p>
        </p:txBody>
      </p:sp>
    </p:spTree>
    <p:extLst>
      <p:ext uri="{BB962C8B-B14F-4D97-AF65-F5344CB8AC3E}">
        <p14:creationId xmlns:p14="http://schemas.microsoft.com/office/powerpoint/2010/main" val="659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Обобщённое гиперболическое распределение</a:t>
            </a: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Обобщённое гиперболическое распределение (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GHD</a:t>
            </a: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𝐺𝐻𝐷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d>
                          <m:dPr>
                            <m:ctrlPr>
                              <a:rPr lang="ru-RU" b="0" i="1" smtClean="0">
                                <a:latin typeface="Cambria Math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ru-RU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d>
                                  <m:d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𝜒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rad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𝜓𝜒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𝜇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</m:rad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модифицированная функция Бесселя второго рода</a:t>
                </a:r>
              </a:p>
            </p:txBody>
          </p:sp>
        </mc:Choice>
        <mc:Fallback xmlns="">
          <p:sp>
            <p:nvSpPr>
              <p:cNvPr id="12292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3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pPr algn="ctr"/>
            <a:r>
              <a:rPr lang="ru-RU" sz="3200" dirty="0" smtClean="0"/>
              <a:t>Обобщённое гиперболическое распределение в </a:t>
            </a:r>
            <a:r>
              <a:rPr lang="en-US" sz="3200" dirty="0" smtClean="0"/>
              <a:t>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409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Исходные данные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library(datasets)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[,"DAX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"]</a:t>
            </a:r>
          </a:p>
          <a:p>
            <a:pPr marL="114300" indent="0">
              <a:buNone/>
            </a:pPr>
            <a:endParaRPr lang="en-US" sz="8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&lt;- length(dax) - 1</a:t>
            </a:r>
          </a:p>
          <a:p>
            <a:pPr marL="114300" indent="0">
              <a:buNone/>
            </a:pP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 </a:t>
            </a: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dax[2:(T+1)]/dax[1:T] - 1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5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Статистическая информация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fBasics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l") </a:t>
            </a:r>
            <a:r>
              <a:rPr lang="en-US" dirty="0" smtClean="0"/>
              <a:t> # </a:t>
            </a:r>
            <a:r>
              <a:rPr lang="ru-RU" dirty="0" smtClean="0"/>
              <a:t>график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basicStats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# </a:t>
            </a:r>
            <a:r>
              <a:rPr lang="ru-RU" dirty="0" smtClean="0"/>
              <a:t>статистики</a:t>
            </a: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histPlot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timeSeries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dirty="0" smtClean="0"/>
              <a:t># </a:t>
            </a:r>
            <a:r>
              <a:rPr lang="ru-RU" dirty="0" smtClean="0"/>
              <a:t>гистограмма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  # </a:t>
            </a:r>
            <a:r>
              <a:rPr lang="ru-RU" dirty="0" smtClean="0"/>
              <a:t>автокорреляционная функция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96" y="796367"/>
            <a:ext cx="4568552" cy="241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3254827" cy="324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3254827" cy="324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4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Тесты на нормальность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qqnormPlot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  # </a:t>
            </a:r>
            <a:r>
              <a:rPr lang="ru-RU" dirty="0" smtClean="0"/>
              <a:t>график квантиль-квантиль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jarqueberaTest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4153073" cy="390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7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параметров распределения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</a:t>
            </a:r>
            <a:r>
              <a:rPr lang="en-US" dirty="0" smtClean="0"/>
              <a:t>[…]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dax,symmetric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если </a:t>
            </a:r>
            <a:r>
              <a:rPr lang="en-US" dirty="0" smtClean="0"/>
              <a:t>symmetric == FALSE</a:t>
            </a:r>
            <a:r>
              <a:rPr lang="ru-RU" dirty="0" smtClean="0"/>
              <a:t>, то оценивается скошенное 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распределение</a:t>
            </a:r>
            <a:r>
              <a:rPr lang="en-US" dirty="0" smtClean="0"/>
              <a:t>, </a:t>
            </a:r>
            <a:r>
              <a:rPr lang="ru-RU" dirty="0" smtClean="0"/>
              <a:t>иначе — симметричное</a:t>
            </a:r>
            <a:r>
              <a:rPr lang="en-US" dirty="0" smtClean="0"/>
              <a:t>;</a:t>
            </a:r>
            <a:endParaRPr lang="ru-RU" dirty="0" smtClean="0"/>
          </a:p>
          <a:p>
            <a:pPr marL="114300" indent="0">
              <a:buNone/>
            </a:pPr>
            <a:endParaRPr lang="ru-RU" sz="800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вместо </a:t>
            </a:r>
            <a:r>
              <a:rPr lang="en-US" dirty="0" smtClean="0"/>
              <a:t>[…]</a:t>
            </a:r>
            <a:r>
              <a:rPr lang="ru-RU" dirty="0" smtClean="0"/>
              <a:t> следует подставить название распределения:</a:t>
            </a:r>
          </a:p>
          <a:p>
            <a:pPr marL="114300" indent="0">
              <a:buNone/>
            </a:pPr>
            <a:r>
              <a:rPr lang="en-US" dirty="0" smtClean="0"/>
              <a:t>#    </a:t>
            </a:r>
            <a:r>
              <a:rPr lang="en-US" dirty="0" err="1" smtClean="0"/>
              <a:t>ghyp</a:t>
            </a:r>
            <a:r>
              <a:rPr lang="en-US" dirty="0" smtClean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обобщённое гиперболическое</a:t>
            </a:r>
          </a:p>
          <a:p>
            <a:pPr marL="114300" indent="0">
              <a:buNone/>
            </a:pPr>
            <a:r>
              <a:rPr lang="en-US" dirty="0" smtClean="0"/>
              <a:t>#    </a:t>
            </a:r>
            <a:r>
              <a:rPr lang="en-US" dirty="0" err="1" smtClean="0"/>
              <a:t>hyp</a:t>
            </a:r>
            <a:r>
              <a:rPr lang="en-US" dirty="0" smtClean="0"/>
              <a:t> </a:t>
            </a:r>
            <a:r>
              <a:rPr lang="ru-RU" dirty="0" smtClean="0"/>
              <a:t>—</a:t>
            </a:r>
            <a:r>
              <a:rPr lang="en-US" dirty="0"/>
              <a:t> </a:t>
            </a:r>
            <a:r>
              <a:rPr lang="ru-RU" dirty="0" smtClean="0"/>
              <a:t>гиперболическое</a:t>
            </a:r>
          </a:p>
          <a:p>
            <a:pPr marL="114300" indent="0">
              <a:buNone/>
            </a:pPr>
            <a:r>
              <a:rPr lang="en-US" dirty="0" smtClean="0"/>
              <a:t>#    NIG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нормально-обратное </a:t>
            </a:r>
            <a:r>
              <a:rPr lang="ru-RU" dirty="0" err="1" smtClean="0"/>
              <a:t>гауссовское</a:t>
            </a:r>
            <a:endParaRPr lang="ru-RU" dirty="0" smtClean="0"/>
          </a:p>
          <a:p>
            <a:pPr marL="114300" indent="0">
              <a:buNone/>
            </a:pPr>
            <a:r>
              <a:rPr lang="en-US" dirty="0" smtClean="0"/>
              <a:t>#    VG </a:t>
            </a:r>
            <a:r>
              <a:rPr lang="ru-RU" dirty="0" smtClean="0"/>
              <a:t>—</a:t>
            </a:r>
            <a:r>
              <a:rPr lang="en-US" dirty="0" smtClean="0"/>
              <a:t> Variance-Gamma</a:t>
            </a:r>
          </a:p>
          <a:p>
            <a:pPr marL="114300" indent="0">
              <a:buNone/>
            </a:pPr>
            <a:r>
              <a:rPr lang="en-US" dirty="0" smtClean="0"/>
              <a:t>#    t </a:t>
            </a:r>
            <a:r>
              <a:rPr lang="ru-RU" dirty="0" smtClean="0"/>
              <a:t>—</a:t>
            </a:r>
            <a:r>
              <a:rPr lang="en-US" dirty="0" smtClean="0"/>
              <a:t> t-</a:t>
            </a:r>
            <a:r>
              <a:rPr lang="ru-RU" dirty="0" smtClean="0"/>
              <a:t>распределение Стьюдента</a:t>
            </a:r>
          </a:p>
          <a:p>
            <a:pPr marL="114300" indent="0">
              <a:buNone/>
            </a:pPr>
            <a:r>
              <a:rPr lang="en-US" dirty="0" smtClean="0"/>
              <a:t>#    gauss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нормальное</a:t>
            </a:r>
          </a:p>
        </p:txBody>
      </p:sp>
    </p:spTree>
    <p:extLst>
      <p:ext uri="{BB962C8B-B14F-4D97-AF65-F5344CB8AC3E}">
        <p14:creationId xmlns:p14="http://schemas.microsoft.com/office/powerpoint/2010/main" val="7159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Графический анализ модели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fit.ghypuv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dax,symmetric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  # </a:t>
            </a:r>
            <a:r>
              <a:rPr lang="ru-RU" dirty="0" smtClean="0"/>
              <a:t>гистограмма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  # </a:t>
            </a:r>
            <a:r>
              <a:rPr lang="ru-RU" dirty="0" smtClean="0"/>
              <a:t>график квантиль-квантиль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" y="2441752"/>
            <a:ext cx="4282130" cy="427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95" y="2441752"/>
            <a:ext cx="4282130" cy="427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1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2010</TotalTime>
  <Words>1256</Words>
  <Application>Microsoft Office PowerPoint</Application>
  <PresentationFormat>Экран (4:3)</PresentationFormat>
  <Paragraphs>192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Соседство</vt:lpstr>
      <vt:lpstr>Оценка рыночных рисков с помощью семейства обобщённого гиперболического распределения</vt:lpstr>
      <vt:lpstr>Обобщённое гиперболическое распределение</vt:lpstr>
      <vt:lpstr>Обобщённое гиперболическое распределение (GHD)</vt:lpstr>
      <vt:lpstr>Обобщённое гиперболическое распределение в R</vt:lpstr>
      <vt:lpstr>Исходные данные</vt:lpstr>
      <vt:lpstr>Статистическая информация</vt:lpstr>
      <vt:lpstr>Тесты на нормальность</vt:lpstr>
      <vt:lpstr>Оценка параметров распределения</vt:lpstr>
      <vt:lpstr>Графический анализ модели</vt:lpstr>
      <vt:lpstr>Выбор наилучшей модели</vt:lpstr>
      <vt:lpstr>Оценка финансового риска</vt:lpstr>
      <vt:lpstr>Кривая VaR</vt:lpstr>
      <vt:lpstr>Кривая VaR</vt:lpstr>
      <vt:lpstr>Кривая VaR</vt:lpstr>
      <vt:lpstr>Кривая VaR</vt:lpstr>
      <vt:lpstr>Домашнее задание</vt:lpstr>
      <vt:lpstr>Двумерный случай</vt:lpstr>
      <vt:lpstr>Оптимизация портфеля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распределения доходности финансовых активов: одномерный и двумерный случаи</dc:title>
  <dc:creator>y_bologov</dc:creator>
  <cp:lastModifiedBy>y_bologov</cp:lastModifiedBy>
  <cp:revision>108</cp:revision>
  <dcterms:created xsi:type="dcterms:W3CDTF">2011-11-14T05:45:52Z</dcterms:created>
  <dcterms:modified xsi:type="dcterms:W3CDTF">2014-10-13T04:59:30Z</dcterms:modified>
</cp:coreProperties>
</file>