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38" r:id="rId3"/>
    <p:sldId id="280" r:id="rId4"/>
    <p:sldId id="282" r:id="rId5"/>
    <p:sldId id="283" r:id="rId6"/>
    <p:sldId id="284" r:id="rId7"/>
    <p:sldId id="285" r:id="rId8"/>
    <p:sldId id="328" r:id="rId9"/>
    <p:sldId id="329" r:id="rId10"/>
    <p:sldId id="333" r:id="rId11"/>
    <p:sldId id="335" r:id="rId12"/>
    <p:sldId id="336" r:id="rId13"/>
    <p:sldId id="360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3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3BDD00CD-B8F8-4695-9920-4DBAA2C50F51}">
          <p14:sldIdLst>
            <p14:sldId id="256"/>
          </p14:sldIdLst>
        </p14:section>
        <p14:section name="Адаптивные методы" id="{54E203CB-E516-4999-8E75-67D1BB96B1CE}">
          <p14:sldIdLst>
            <p14:sldId id="338"/>
            <p14:sldId id="280"/>
            <p14:sldId id="282"/>
            <p14:sldId id="283"/>
            <p14:sldId id="284"/>
            <p14:sldId id="285"/>
          </p14:sldIdLst>
        </p14:section>
        <p14:section name="Адаптивные методы в R" id="{26E499E3-089A-467E-BB4C-260A63137045}">
          <p14:sldIdLst>
            <p14:sldId id="328"/>
            <p14:sldId id="329"/>
            <p14:sldId id="333"/>
            <p14:sldId id="335"/>
            <p14:sldId id="336"/>
          </p14:sldIdLst>
        </p14:section>
        <p14:section name="Многомерный случай" id="{63F892F8-EED8-4528-AB76-CA93BD69790F}">
          <p14:sldIdLst>
            <p14:sldId id="360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Многомерные оценки в R" id="{E2D54B2D-8A5A-4145-814A-E5430FD0BF0A}">
          <p14:sldIdLst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Домашнее задание" id="{8E78EA23-02FB-4D51-957A-1206503AC199}">
          <p14:sldIdLst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ABB4-9798-438F-A88E-6B78D219105B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567-5EA2-4423-B4ED-D3EC205FE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4567-5EA2-4423-B4ED-D3EC205FE80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2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1374034-BBB3-4C1C-9AD6-097BAB4ECA3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0D63D61-AA74-4E94-8BC9-4B0A0EAA460A}" type="datetimeFigureOut">
              <a:rPr lang="ru-RU" smtClean="0"/>
              <a:t>01.12.2014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Непараметрическое моделирование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Часть 2: Адаптивные </a:t>
            </a:r>
            <a:r>
              <a:rPr lang="ru-RU" sz="3200" dirty="0" smtClean="0"/>
              <a:t>методы</a:t>
            </a:r>
            <a:r>
              <a:rPr lang="en-US" sz="3200" dirty="0" smtClean="0"/>
              <a:t> </a:t>
            </a:r>
            <a:r>
              <a:rPr lang="ru-RU" sz="3200" dirty="0" smtClean="0"/>
              <a:t>и многомерный случай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Финансовая эконометрика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8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Сравнение адаптивной и фиксированной оценок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x,f.fix$dens,type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="l",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="dashed",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=c(0,0.4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 and adaptive estimates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lines(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/>
          </a:p>
          <a:p>
            <a:r>
              <a:rPr lang="en-US" b="1" i="1" dirty="0" err="1" smtClean="0"/>
              <a:t>lty</a:t>
            </a:r>
            <a:r>
              <a:rPr lang="en-US" b="1" i="1" dirty="0" smtClean="0"/>
              <a:t>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тип линии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en-US" dirty="0" smtClean="0"/>
              <a:t>"solid"</a:t>
            </a:r>
            <a:r>
              <a:rPr lang="ru-RU" dirty="0"/>
              <a:t>, </a:t>
            </a:r>
            <a:r>
              <a:rPr lang="en-US" dirty="0" smtClean="0"/>
              <a:t>"dashed", "dotted",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dotdash</a:t>
            </a:r>
            <a:r>
              <a:rPr lang="en-US" dirty="0" smtClean="0"/>
              <a:t>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longdash</a:t>
            </a:r>
            <a:r>
              <a:rPr lang="en-US" dirty="0" smtClean="0"/>
              <a:t>", …</a:t>
            </a:r>
            <a:endParaRPr lang="ru-RU" dirty="0" smtClean="0"/>
          </a:p>
          <a:p>
            <a:r>
              <a:rPr lang="en-US" b="1" i="1" dirty="0" err="1" smtClean="0"/>
              <a:t>ylim</a:t>
            </a:r>
            <a:r>
              <a:rPr lang="en-US" b="1" i="1" dirty="0" smtClean="0"/>
              <a:t> </a:t>
            </a:r>
            <a:r>
              <a:rPr lang="ru-RU" dirty="0" smtClean="0"/>
              <a:t>— границы по оси</a:t>
            </a:r>
          </a:p>
          <a:p>
            <a:pPr marL="114300" indent="0">
              <a:buNone/>
            </a:pPr>
            <a:r>
              <a:rPr lang="ru-RU" dirty="0" smtClean="0"/>
              <a:t>   ординат</a:t>
            </a:r>
          </a:p>
          <a:p>
            <a:r>
              <a:rPr lang="en-US" b="1" i="1" dirty="0" smtClean="0"/>
              <a:t>lines </a:t>
            </a:r>
            <a:r>
              <a:rPr lang="ru-RU" dirty="0" smtClean="0"/>
              <a:t>—</a:t>
            </a:r>
            <a:r>
              <a:rPr lang="en-US" dirty="0" smtClean="0"/>
              <a:t> </a:t>
            </a:r>
            <a:r>
              <a:rPr lang="ru-RU" dirty="0" smtClean="0"/>
              <a:t>добавление кривых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на существующий график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82" y="2420888"/>
            <a:ext cx="447114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5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Нахождение квантилей оценки распределения,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оценка функции распределения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y,edat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x,ckertype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fixed")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для адаптивного варианта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rep(0,times=L)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1:L)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sum(f[1:i])*dx</a:t>
                </a:r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поиск квантиля методом деления пополам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&lt;- 0.99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&lt;- 1; b &lt;- L;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while ((b-a)&gt;2)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]&lt;=alpha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if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F.fix$dist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]&gt;=alpha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trunc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</a:t>
                </a: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q.fix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&lt;- x[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ab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388424" cy="5616624"/>
              </a:xfrm>
              <a:blipFill rotWithShape="1">
                <a:blip r:embed="rId2"/>
                <a:stretch>
                  <a:fillRect t="-543" r="-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83207"/>
              </p:ext>
            </p:extLst>
          </p:nvPr>
        </p:nvGraphicFramePr>
        <p:xfrm>
          <a:off x="6012160" y="5805264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10.00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10.49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8388424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фиксированный интервал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&lt;- 10^6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y.fix.sim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варианта</a:t>
            </a:r>
            <a:endParaRPr lang="ru-RU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q.ada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sort(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)[alpha*M]</a:t>
            </a:r>
          </a:p>
          <a:p>
            <a:pPr marL="114300" indent="0">
              <a:buNone/>
            </a:pPr>
            <a:endParaRPr lang="en-US" sz="900" dirty="0" smtClean="0"/>
          </a:p>
          <a:p>
            <a:pPr marL="114300" indent="0">
              <a:buNone/>
            </a:pPr>
            <a:endParaRPr lang="en-US" b="1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22904"/>
              </p:ext>
            </p:extLst>
          </p:nvPr>
        </p:nvGraphicFramePr>
        <p:xfrm>
          <a:off x="6012160" y="5805264"/>
          <a:ext cx="20398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  <a:gridCol w="1008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q.fix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10.01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q.ada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10.46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4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pPr algn="ctr"/>
            <a:r>
              <a:rPr lang="ru-RU" sz="3200" dirty="0" smtClean="0"/>
              <a:t>Многомерный случай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168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Оценки плотности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600" dirty="0" smtClean="0"/>
                  <a:t>Простая оценка плотности в двумерной точке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600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26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Заменим индикаторы на ядерные функции: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1,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600" i="1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2,</m:t>
                                        </m:r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27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</a:p>
              <a:p>
                <a:pPr marL="114300" indent="0">
                  <a:buNone/>
                </a:pPr>
                <a:endParaRPr lang="en-US" sz="9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Оценка (27) не обязательно даёт одинаковый результат для всех точек, равноудалённых от пары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2600" dirty="0" smtClean="0"/>
              </a:p>
              <a:p>
                <a:pPr marL="114300" indent="0">
                  <a:buNone/>
                </a:pPr>
                <a:r>
                  <a:rPr lang="ru-RU" sz="2600" dirty="0" smtClean="0"/>
                  <a:t>Проблема решается с помощью многомерного ядра: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6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600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2600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2,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</a:rPr>
                          <m:t>28</m:t>
                        </m:r>
                      </m:e>
                    </m:d>
                  </m:oMath>
                </a14:m>
                <a:r>
                  <a:rPr lang="ru-RU" sz="2600" dirty="0" smtClean="0"/>
                  <a:t> </a:t>
                </a:r>
                <a:endParaRPr lang="en-US" sz="2600" dirty="0" smtClean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ru-RU" sz="2600" dirty="0" smtClean="0"/>
                  <a:t>В качестве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обычно берутся одномодальные симметричные многомерные функции плотности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12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0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Двумерные ядерные функции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Ядро Гаусса:</a:t>
                </a:r>
                <a:endParaRPr lang="ru-RU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29</m:t>
                            </m:r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ru-RU" b="0" dirty="0" smtClean="0"/>
                  <a:t>Двумерное ядро Гаусса в точности равно произведению двух одномерных:</a:t>
                </a:r>
                <a:endParaRPr lang="en-US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Ядро Епанечникова:</a:t>
                </a:r>
                <a:endParaRPr lang="en-US" b="0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30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Двумерное ядро не равно произведению двух одномерных: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Двумерное </a:t>
            </a:r>
            <a:r>
              <a:rPr lang="ru-RU" sz="3200" dirty="0" err="1" smtClean="0"/>
              <a:t>гауссовское</a:t>
            </a:r>
            <a:r>
              <a:rPr lang="ru-RU" sz="3200" dirty="0" smtClean="0"/>
              <a:t> ядро</a:t>
            </a:r>
            <a:endParaRPr lang="ru-RU" sz="3200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4496672" cy="44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2581"/>
            <a:ext cx="4496672" cy="448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1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Двумерное ядро Епанечникова</a:t>
            </a:r>
            <a:endParaRPr lang="ru-RU" sz="3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4504222" cy="449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0768"/>
            <a:ext cx="4504222" cy="449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7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Двумерные ядерные функции</a:t>
            </a:r>
            <a:endParaRPr lang="ru-RU" sz="32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18" y="1485210"/>
            <a:ext cx="4360330" cy="43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4360330" cy="43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9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Различные сглаживающие параметры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разброс данных в первой и во второй выборке сильно отличаются, то можно использовать для этих выборок разные сглаживающие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На рисунке ниже представлено двумерное ядро Епанечникова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 сглаживающими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3672408" cy="36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4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pPr algn="ctr"/>
            <a:r>
              <a:rPr lang="ru-RU" sz="3200" dirty="0" smtClean="0"/>
              <a:t>Адаптивные методы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084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Сглаживающая матрица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рассматриваемые величины коррелируют, это учитывается с помощью симметричной положительно определённой сглаживающей матрицы (</a:t>
                </a:r>
                <a:r>
                  <a:rPr lang="en-US" dirty="0" smtClean="0"/>
                  <a:t>matrix-smoothing parameter)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которая в двумерном случае состоит их 4-х элементов: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0.5</m:t>
                        </m:r>
                      </m:e>
                    </m:rad>
                  </m:oMath>
                </a14:m>
                <a:r>
                  <a:rPr lang="ru-RU" dirty="0" smtClean="0"/>
                  <a:t>, получим: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2908"/>
            <a:ext cx="3384376" cy="33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2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Общий случай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Ядерная оценка </a:t>
                </a:r>
                <a:r>
                  <a:rPr lang="en-US" i="1" dirty="0" smtClean="0"/>
                  <a:t>d-</a:t>
                </a:r>
                <a:r>
                  <a:rPr lang="ru-RU" dirty="0" smtClean="0"/>
                  <a:t>мерной плотности: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|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|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определитель матрицы </a:t>
                </a:r>
                <a:r>
                  <a:rPr lang="en-US" i="1" dirty="0" smtClean="0"/>
                  <a:t>H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 тогда </a:t>
                </a:r>
                <a:r>
                  <a:rPr lang="en-US" i="1" dirty="0" smtClean="0"/>
                  <a:t>d</a:t>
                </a:r>
                <a:r>
                  <a:rPr lang="ru-RU" i="1" dirty="0" smtClean="0"/>
                  <a:t>-</a:t>
                </a:r>
                <a:r>
                  <a:rPr lang="ru-RU" dirty="0" smtClean="0"/>
                  <a:t>мерные ядра Гаусса и Епанечникова запишутся как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32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&lt;1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i="1" dirty="0" smtClean="0"/>
                  <a:t>c</a:t>
                </a:r>
                <a:r>
                  <a:rPr lang="en-US" i="1" baseline="-25000" dirty="0" smtClean="0"/>
                  <a:t>d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— объём единичного </a:t>
                </a:r>
                <a:r>
                  <a:rPr lang="en-US" i="1" dirty="0"/>
                  <a:t>d-</a:t>
                </a:r>
                <a:r>
                  <a:rPr lang="ru-RU" dirty="0" smtClean="0"/>
                  <a:t>мерного шара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Если в качестве подставляемого распределения использовать нормальное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∙ℶ,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ℶ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единичная матрица, то по критерию </a:t>
                </a:r>
                <a:r>
                  <a:rPr lang="en-US" i="1" dirty="0" smtClean="0"/>
                  <a:t>MISE</a:t>
                </a:r>
                <a:r>
                  <a:rPr lang="ru-RU" dirty="0" smtClean="0"/>
                  <a:t>, оптимальная диагональная матрица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состоит из элементов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Так как первый множитель при любых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 приблизительно равен единице на практике используют правило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Обобщённое правило подстановки: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</m:acc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36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1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Правило подстановки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На практике обобщённое правило подстановки (36) используют следующим образом:</a:t>
                </a:r>
              </a:p>
              <a:p>
                <a:r>
                  <a:rPr lang="ru-RU" dirty="0" smtClean="0"/>
                  <a:t>данные преобразуются так, чтобы они имели единичную ковариационную матрицу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=ℶ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строится оценка плотности с единственным сглаживающим параметром,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∙ℶ,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r>
                  <a:rPr lang="ru-RU" dirty="0" smtClean="0"/>
                  <a:t>выполняется обратное преобразование для полученной оценки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перекрёстной проверки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Метод перекрёстной проверки также может быть обобщён на многомерный случай, однако при этом он становится достаточно сложным, требующим ресурсоёмких вычислений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Алгоритм практического применения метода аналогичен правилу подстановки, но в этом случае, при предположении,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симметричная функция,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acc>
                  </m:oMath>
                </a14:m>
                <a:r>
                  <a:rPr lang="ru-RU" dirty="0" smtClean="0"/>
                  <a:t> находится путём минимизации выражения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ru-RU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37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𝑑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−2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Обобщённый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евклидово расстояние от точки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dirty="0" smtClean="0"/>
                  <a:t> до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-го ближайшего наблюдения в выборке,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объём </a:t>
                </a:r>
                <a:r>
                  <a:rPr lang="en-US" i="1" dirty="0" smtClean="0"/>
                  <a:t>d</a:t>
                </a:r>
                <a:r>
                  <a:rPr lang="ru-RU" dirty="0" smtClean="0"/>
                  <a:t>-мерного шара радиусом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 этом случае простая оценка равна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38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(22), 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Оценка (38) может быть обобщена с помощью ядер: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39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(23)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2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Рассмотрим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расстояние от элемента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до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-го ближайшего элемента выборки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Оценка плотности по адаптивному методу равна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 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40</m:t>
                            </m:r>
                          </m:e>
                        </m:d>
                      </m:e>
                    </m:nary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что аналогично одномерной оценке (24)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Как и в одномерном случае показатель локальной концентрации наблюдений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часто заменяется на величину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⃑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41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геометрическое среднее пилотных оценок плотности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9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980728"/>
            <a:ext cx="8352928" cy="56166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faithful; N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сетка для расчёта оценок плотности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 &lt;- 50; u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(0,7,length=L); v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(30,110,length=L)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expand.grid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оценка плотности</a:t>
            </a:r>
          </a:p>
          <a:p>
            <a:pPr marL="114300" indent="0">
              <a:buNone/>
            </a:pP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uv,ckertype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  <a:endParaRPr lang="ru-RU" sz="15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b="1" i="1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график</a:t>
            </a:r>
            <a:r>
              <a:rPr lang="ru-RU" dirty="0"/>
              <a:t>и</a:t>
            </a:r>
            <a:r>
              <a:rPr lang="ru-RU" dirty="0" smtClean="0"/>
              <a:t> оценки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f.fix$dens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dim(w) &lt;- c(L,L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persp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u,v,w,theta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=30,main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="Bivariate kernel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estimate, 3D plot",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 time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sz="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contour(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u,v,w,nlevel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=7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="Bivariate kernel estimate, contour plot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 time",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time")</a:t>
            </a:r>
          </a:p>
        </p:txBody>
      </p:sp>
    </p:spTree>
    <p:extLst>
      <p:ext uri="{BB962C8B-B14F-4D97-AF65-F5344CB8AC3E}">
        <p14:creationId xmlns:p14="http://schemas.microsoft.com/office/powerpoint/2010/main" val="30795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284512"/>
            <a:ext cx="4608512" cy="460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84512"/>
            <a:ext cx="4608512" cy="460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1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8460432" cy="576064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sz="2400" dirty="0" smtClean="0"/>
                  <a:t>Адаптивный метод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, аналогично одномерному случаю</a:t>
                </a:r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y,ckertype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="fixed")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 &lt;-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pilot$bws$bw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&lt;- 1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g &lt;- g*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]^(1/N)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&lt;- 0.5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(g/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 &lt;-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function(x) 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(-(x[1]^2+x[2]^2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)/2)/(2*pi)</a:t>
                </a:r>
              </a:p>
              <a:p>
                <a:pPr marL="114300" indent="0">
                  <a:buNone/>
                </a:pPr>
                <a:endParaRPr lang="en-US" sz="8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rep(0,times=L^2)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1:(L^2)) {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for (j in 1:N)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f[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]+kern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uv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,]-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 y[j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,])/(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h*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[j]))/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lmbd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[j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f[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f[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]/(N*h[1]*h[2])</a:t>
                </a:r>
              </a:p>
              <a:p>
                <a:pPr marL="114300" indent="0"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8460432" cy="5760640"/>
              </a:xfrm>
              <a:blipFill rotWithShape="1">
                <a:blip r:embed="rId2"/>
                <a:stretch>
                  <a:fillRect t="-8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7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Адаптивные методы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Распределение данных может иметь различную концентрацию в центре и на хвостах, поэтому логично использовать широкий интервал </a:t>
            </a:r>
            <a:r>
              <a:rPr lang="en-US" i="1" dirty="0" smtClean="0"/>
              <a:t>h</a:t>
            </a:r>
            <a:r>
              <a:rPr lang="ru-RU" dirty="0" smtClean="0"/>
              <a:t> там, где они расположены редко (на хвостах), и меньший — в зонах высоких концентраций (в центре)</a:t>
            </a:r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ru-RU" dirty="0" smtClean="0"/>
              <a:t>Ядерные оценки с постоянной шириной интервала в случае гетерогенной концентрации данных </a:t>
            </a:r>
            <a:r>
              <a:rPr lang="ru-RU" dirty="0" err="1" smtClean="0"/>
              <a:t>пересглаживают</a:t>
            </a:r>
            <a:r>
              <a:rPr lang="ru-RU" dirty="0" smtClean="0"/>
              <a:t> распределение в центре и </a:t>
            </a:r>
            <a:r>
              <a:rPr lang="ru-RU" dirty="0" err="1" smtClean="0"/>
              <a:t>недосглаживают</a:t>
            </a:r>
            <a:r>
              <a:rPr lang="ru-RU" dirty="0" smtClean="0"/>
              <a:t> на хвостах: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2884613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8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2. Старый служака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9155" y="1268760"/>
            <a:ext cx="4641115" cy="46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25" y="1268760"/>
            <a:ext cx="4641115" cy="46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9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136904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Значения логарифмической функции правдоподобия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оценки плотности в точках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endParaRPr lang="ru-RU" dirty="0"/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y,ckertype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llh.fix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sum(log(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f.fix.llh$dens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метода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rep(0,times=N)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1:N)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1:N)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]+kern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((y[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,]-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y[j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,])/(h*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lmbd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[j]))/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lmbd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[j]^2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]/(N*h[1]*h[2])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llh.ada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sum(log(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f.llh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97497"/>
              </p:ext>
            </p:extLst>
          </p:nvPr>
        </p:nvGraphicFramePr>
        <p:xfrm>
          <a:off x="251520" y="5373216"/>
          <a:ext cx="223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llh.fix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-1106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llh.ada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-1114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9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2000" dirty="0" smtClean="0"/>
              <a:t>Расчёт функций распределения</a:t>
            </a:r>
          </a:p>
          <a:p>
            <a:pPr marL="114300" indent="0">
              <a:buNone/>
            </a:pPr>
            <a:endParaRPr lang="ru-RU" sz="800" b="1" i="1" dirty="0"/>
          </a:p>
          <a:p>
            <a:pPr marL="114300" indent="0">
              <a:buNone/>
            </a:pPr>
            <a:r>
              <a:rPr lang="en-US" sz="2000" dirty="0" smtClean="0"/>
              <a:t># </a:t>
            </a:r>
            <a:r>
              <a:rPr lang="ru-RU" sz="2000" dirty="0" smtClean="0"/>
              <a:t>фиксированный метод</a:t>
            </a:r>
          </a:p>
          <a:p>
            <a:pPr marL="114300" indent="0">
              <a:buNone/>
            </a:pP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npudist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uv,ckertype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5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="fixed")</a:t>
            </a:r>
          </a:p>
          <a:p>
            <a:pPr marL="114300" indent="0">
              <a:buNone/>
            </a:pPr>
            <a:endParaRPr lang="en-US" sz="800" b="1" i="1" dirty="0"/>
          </a:p>
          <a:p>
            <a:pPr marL="114300" indent="0">
              <a:buNone/>
            </a:pPr>
            <a:r>
              <a:rPr lang="en-US" sz="2000" dirty="0" smtClean="0"/>
              <a:t># </a:t>
            </a:r>
            <a:r>
              <a:rPr lang="ru-RU" sz="2000" dirty="0" smtClean="0"/>
              <a:t>адаптивный метод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du &lt;- u[2]-u[1]; dv &lt;- v[2]-v[1]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&lt;- f; dim(w) &lt;- c(L,L)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 &lt;- rep(0,times=L^2)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1:L) 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for (j in 1:L) F[j+(i-1)*L]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endParaRPr lang="ru-RU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sum(w[1:j,1:i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])*du*dv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85" y="2310045"/>
            <a:ext cx="4688347" cy="468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Генератор случайных чисел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адаптивного метода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alpha &lt;-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0.99</a:t>
            </a:r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&lt;- 5000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smpl.ind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sample(1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:(L^2),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prob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f,size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M,replace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=TRUE)</a:t>
            </a:r>
            <a:endParaRPr lang="en-US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smpl.ind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y.ada.sim,xlab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="Eruption",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="Waiting time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4143"/>
            <a:ext cx="3456384" cy="3451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</a:t>
            </a:r>
            <a:r>
              <a:rPr lang="en-US" sz="3200" dirty="0" smtClean="0"/>
              <a:t>2</a:t>
            </a:r>
            <a:r>
              <a:rPr lang="ru-RU" sz="3200" dirty="0" smtClean="0"/>
              <a:t>. Старый служака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Рисование графиков с перекрывающими друг друга точками</a:t>
            </a:r>
            <a:endParaRPr lang="en-US" dirty="0" smtClean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y.ada.sim,col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(0,0,1,alpha=0.2)</a:t>
            </a:r>
            <a:r>
              <a:rPr lang="ru-RU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smoothScatter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y.ada.sim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" y="2579465"/>
            <a:ext cx="4136834" cy="413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98" y="2579465"/>
            <a:ext cx="4136834" cy="413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5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</p:spPr>
            <p:txBody>
              <a:bodyPr/>
              <a:lstStyle/>
              <a:p>
                <a:r>
                  <a:rPr lang="ru-RU" dirty="0"/>
                  <a:t>рассчитать оценки риска для портфеля из двух биржевых индексов с помощью многомерного адаптивного метода</a:t>
                </a:r>
                <a:r>
                  <a:rPr lang="en-US" dirty="0"/>
                  <a:t> (</a:t>
                </a:r>
                <a:r>
                  <a:rPr lang="ru-RU" dirty="0"/>
                  <a:t>с величинами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построить кривую </a:t>
                </a:r>
                <a:r>
                  <a:rPr lang="en-US" dirty="0"/>
                  <a:t>VaR</a:t>
                </a:r>
                <a:r>
                  <a:rPr lang="ru-RU" dirty="0"/>
                  <a:t> для портфеля</a:t>
                </a:r>
                <a:r>
                  <a:rPr lang="en-US" dirty="0"/>
                  <a:t> </a:t>
                </a:r>
                <a:r>
                  <a:rPr lang="ru-RU" dirty="0"/>
                  <a:t>и проверить качество оценок</a:t>
                </a:r>
              </a:p>
              <a:p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Исходные данные — ежедневные котировки с сайтов </a:t>
                </a:r>
                <a:r>
                  <a:rPr lang="en-US" dirty="0"/>
                  <a:t>finam.ru, finance.yahoo.com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7620000" cy="5204048"/>
              </a:xfrm>
              <a:blipFill rotWithShape="1">
                <a:blip r:embed="rId2"/>
                <a:stretch>
                  <a:fillRect t="-703" r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Идея состоит в таком определении интервала, чтобы в него всегда попадало фиксированное количество наблюдений </a:t>
                </a:r>
                <a:r>
                  <a:rPr lang="en-US" i="1" dirty="0" smtClean="0"/>
                  <a:t>k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Рассмотрим расстояние от </a:t>
                </a:r>
                <a:r>
                  <a:rPr lang="en-US" i="1" dirty="0" err="1" smtClean="0"/>
                  <a:t>i</a:t>
                </a:r>
                <a:r>
                  <a:rPr lang="ru-RU" dirty="0" smtClean="0"/>
                  <a:t>-го наблюдения в выборке до некоторой точки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Отсортируем эти расстояния по возрастанию так, что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en-US" i="1" dirty="0" smtClean="0"/>
                  <a:t>k</a:t>
                </a:r>
                <a:r>
                  <a:rPr lang="ru-RU" dirty="0"/>
                  <a:t> </a:t>
                </a:r>
                <a:r>
                  <a:rPr lang="ru-RU" dirty="0" smtClean="0"/>
                  <a:t>ближайших к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наблюдений находятся на расстоянии, не превышающем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Иными словами, 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содержит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наблюдений из выборки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1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Оценка плотности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7152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Положив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, мы можем подставить эту величину в простую оценку плотности (3), которая примет вид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 каждой отдельной точке </a:t>
                </a:r>
                <a:r>
                  <a:rPr lang="en-US" i="1" dirty="0" smtClean="0"/>
                  <a:t>y</a:t>
                </a:r>
                <a:r>
                  <a:rPr lang="ru-RU" dirty="0" smtClean="0"/>
                  <a:t> для любого значения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найдётся такое значение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, что оценки (3) и (22) дадут один и тот же результат, однако, рассматриваемая в целом, оценка по методу ближайших соседей отличается от простой оценки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Так же, как и в случае с простой оценкой, мы можем прибегнуть к помощи ядерных функций и получить обобщённую оценку по методу ближайших соседей: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23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Задача выбора оптимального значения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 решается численно, сравнением критериев </a:t>
                </a:r>
                <a:r>
                  <a:rPr lang="en-US" i="1" dirty="0" smtClean="0"/>
                  <a:t>ISE</a:t>
                </a:r>
                <a:r>
                  <a:rPr lang="en-US" dirty="0" smtClean="0"/>
                  <a:t> (18) </a:t>
                </a:r>
                <a:r>
                  <a:rPr lang="ru-RU" dirty="0" smtClean="0"/>
                  <a:t>для различных значений </a:t>
                </a:r>
                <a:r>
                  <a:rPr lang="en-US" i="1" dirty="0" smtClean="0"/>
                  <a:t>k</a:t>
                </a:r>
                <a:endParaRPr lang="en-US" i="1" dirty="0"/>
              </a:p>
              <a:p>
                <a:pPr marL="11430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715200" cy="5420072"/>
              </a:xfrm>
              <a:blipFill rotWithShape="1">
                <a:blip r:embed="rId2"/>
                <a:stretch>
                  <a:fillRect t="-675" r="-632" b="-1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Достоинства и недостатки метода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Достоинства:</a:t>
                </a:r>
              </a:p>
              <a:p>
                <a:r>
                  <a:rPr lang="ru-RU" dirty="0" smtClean="0"/>
                  <a:t>решается проблема </a:t>
                </a:r>
                <a:r>
                  <a:rPr lang="ru-RU" dirty="0" err="1" smtClean="0"/>
                  <a:t>недосглаженности</a:t>
                </a:r>
                <a:r>
                  <a:rPr lang="ru-RU" dirty="0" smtClean="0"/>
                  <a:t> и тонкости хвостов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Недостатки:</a:t>
                </a:r>
              </a:p>
              <a:p>
                <a:r>
                  <a:rPr lang="ru-RU" dirty="0" smtClean="0"/>
                  <a:t>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дифференцируема там, </a:t>
                </a:r>
                <a:r>
                  <a:rPr lang="ru-RU" dirty="0"/>
                  <a:t>где не </a:t>
                </a:r>
                <a:r>
                  <a:rPr lang="ru-RU" dirty="0" smtClean="0"/>
                  <a:t>дифференцируема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r>
                  <a:rPr lang="ru-RU" dirty="0" smtClean="0"/>
                  <a:t>хвосты распределения могут казаться тяжелее, чем на самом деле, потому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растёт очень медленно (как функция первой степени);</a:t>
                </a:r>
              </a:p>
              <a:p>
                <a:r>
                  <a:rPr lang="ru-RU" dirty="0" smtClean="0"/>
                  <a:t>в общем случае оценка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является функцией плотности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675" r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Адаптивный метод ближайших соседей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Оценка строится в следующем виде: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24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Сглаживающий параметр разделяется на две части: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глобальная (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);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локальная концентрация наблюдений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)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Эта оценка лишена недостатков обобщённого метода ближайших соседей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Величину </a:t>
                </a:r>
                <a:r>
                  <a:rPr lang="en-US" i="1" dirty="0" smtClean="0"/>
                  <a:t>h</a:t>
                </a:r>
                <a:r>
                  <a:rPr lang="ru-RU" dirty="0" smtClean="0"/>
                  <a:t> определяют путём построения пилотной оценки плотности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с фиксированной шириной интервала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Часто вместо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используют показатель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25</m:t>
                        </m:r>
                      </m:e>
                    </m:d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7620000" cy="5420072"/>
              </a:xfrm>
              <a:blipFill rotWithShape="1">
                <a:blip r:embed="rId2"/>
                <a:stretch>
                  <a:fillRect t="-1350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2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7992888" cy="542007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smtClean="0"/>
              <a:t>Ядерные оценки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f.fix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npudens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y,edat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=x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ckertype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bwtype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="fixed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i="1" dirty="0" err="1" smtClean="0"/>
              <a:t>tdat</a:t>
            </a:r>
            <a:r>
              <a:rPr lang="en-US" b="1" i="1" dirty="0" smtClean="0"/>
              <a:t> </a:t>
            </a:r>
            <a:r>
              <a:rPr lang="ru-RU" dirty="0" smtClean="0"/>
              <a:t>— обучающая выборка</a:t>
            </a:r>
          </a:p>
          <a:p>
            <a:r>
              <a:rPr lang="en-US" b="1" i="1" dirty="0" err="1" smtClean="0"/>
              <a:t>edat</a:t>
            </a:r>
            <a:r>
              <a:rPr lang="en-US" b="1" i="1" dirty="0" smtClean="0"/>
              <a:t> </a:t>
            </a:r>
            <a:r>
              <a:rPr lang="ru-RU" dirty="0" smtClean="0"/>
              <a:t>— точки, в которых рассчитывается оценка</a:t>
            </a:r>
          </a:p>
          <a:p>
            <a:r>
              <a:rPr lang="en-US" b="1" i="1" dirty="0" err="1" smtClean="0"/>
              <a:t>ckertype</a:t>
            </a:r>
            <a:r>
              <a:rPr lang="ru-RU" dirty="0" smtClean="0"/>
              <a:t> — вид ядерной функции</a:t>
            </a:r>
          </a:p>
          <a:p>
            <a:pPr marL="114300" indent="0">
              <a:buNone/>
            </a:pPr>
            <a:r>
              <a:rPr lang="ru-RU" b="1" i="1" dirty="0"/>
              <a:t> </a:t>
            </a:r>
            <a:r>
              <a:rPr lang="ru-RU" b="1" i="1" dirty="0" smtClean="0"/>
              <a:t>  </a:t>
            </a:r>
            <a:r>
              <a:rPr lang="en-US" dirty="0"/>
              <a:t>"</a:t>
            </a:r>
            <a:r>
              <a:rPr lang="en-US" dirty="0" err="1" smtClean="0"/>
              <a:t>gaussian</a:t>
            </a:r>
            <a:r>
              <a:rPr lang="en-US" dirty="0" smtClean="0"/>
              <a:t>"</a:t>
            </a:r>
            <a:r>
              <a:rPr lang="ru-RU" dirty="0" smtClean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epanechnikov</a:t>
            </a:r>
            <a:r>
              <a:rPr lang="en-US" dirty="0" smtClean="0"/>
              <a:t>", "uniform"</a:t>
            </a:r>
          </a:p>
          <a:p>
            <a:r>
              <a:rPr lang="en-US" b="1" i="1" dirty="0" err="1"/>
              <a:t>bwtype</a:t>
            </a:r>
            <a:r>
              <a:rPr lang="en-US" b="1" i="1" dirty="0"/>
              <a:t> </a:t>
            </a:r>
            <a:r>
              <a:rPr lang="ru-RU" dirty="0"/>
              <a:t>определяет метод расчёта интервала </a:t>
            </a:r>
            <a:r>
              <a:rPr lang="en-US" i="1" dirty="0" smtClean="0"/>
              <a:t>h</a:t>
            </a:r>
            <a:endParaRPr lang="ru-RU" dirty="0"/>
          </a:p>
          <a:p>
            <a:pPr marL="11430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"fixed"</a:t>
            </a:r>
            <a:r>
              <a:rPr lang="ru-RU" dirty="0"/>
              <a:t>, </a:t>
            </a:r>
            <a:r>
              <a:rPr lang="en-US" dirty="0" smtClean="0"/>
              <a:t>"</a:t>
            </a:r>
            <a:r>
              <a:rPr lang="en-US" dirty="0" err="1" smtClean="0"/>
              <a:t>generalized_nn</a:t>
            </a:r>
            <a:r>
              <a:rPr lang="en-US" dirty="0" smtClean="0"/>
              <a:t>", "</a:t>
            </a:r>
            <a:r>
              <a:rPr lang="en-US" dirty="0" err="1" smtClean="0"/>
              <a:t>adaptive_nn</a:t>
            </a:r>
            <a:r>
              <a:rPr lang="en-US" dirty="0" smtClean="0"/>
              <a:t>"</a:t>
            </a:r>
            <a:endParaRPr lang="ru-RU" dirty="0" smtClean="0"/>
          </a:p>
          <a:p>
            <a:r>
              <a:rPr lang="en-US" b="1" i="1" dirty="0" err="1" smtClean="0"/>
              <a:t>f$dens</a:t>
            </a:r>
            <a:r>
              <a:rPr lang="en-US" b="1" i="1" dirty="0" smtClean="0"/>
              <a:t> </a:t>
            </a:r>
            <a:r>
              <a:rPr lang="ru-RU" dirty="0" smtClean="0"/>
              <a:t>— искомые значения оценок</a:t>
            </a:r>
            <a:endParaRPr lang="en-US" b="1" i="1" dirty="0" smtClean="0"/>
          </a:p>
          <a:p>
            <a:pPr marL="114300" indent="0">
              <a:buNone/>
            </a:pPr>
            <a:endParaRPr lang="en-US" sz="800" dirty="0"/>
          </a:p>
          <a:p>
            <a:pPr marL="114300" indent="0">
              <a:buNone/>
            </a:pPr>
            <a:r>
              <a:rPr lang="ru-RU" dirty="0" smtClean="0"/>
              <a:t>Пусть </a:t>
            </a:r>
            <a:r>
              <a:rPr lang="en-US" b="1" i="1" dirty="0" err="1" smtClean="0"/>
              <a:t>f.fix</a:t>
            </a:r>
            <a:r>
              <a:rPr lang="en-US" dirty="0" smtClean="0"/>
              <a:t>, </a:t>
            </a:r>
            <a:r>
              <a:rPr lang="en-US" b="1" i="1" dirty="0" err="1" smtClean="0"/>
              <a:t>f.gen</a:t>
            </a:r>
            <a:r>
              <a:rPr lang="ru-RU" dirty="0" smtClean="0"/>
              <a:t> и </a:t>
            </a:r>
            <a:r>
              <a:rPr lang="en-US" b="1" i="1" dirty="0" err="1" smtClean="0"/>
              <a:t>f.ada</a:t>
            </a:r>
            <a:r>
              <a:rPr lang="en-US" b="1" i="1" dirty="0" smtClean="0"/>
              <a:t> </a:t>
            </a:r>
            <a:r>
              <a:rPr lang="ru-RU" dirty="0" smtClean="0"/>
              <a:t>— оценки плотности с фиксированным интервалом, по обобщённому методу ближайших соседей и по адаптивному методу ближайших соседей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706090"/>
          </a:xfrm>
        </p:spPr>
        <p:txBody>
          <a:bodyPr/>
          <a:lstStyle/>
          <a:p>
            <a:r>
              <a:rPr lang="ru-RU" sz="3200" dirty="0" smtClean="0"/>
              <a:t>Пример 1. Острова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7992888" cy="5760640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ru-RU" sz="2400" dirty="0" smtClean="0"/>
                  <a:t>Адаптивный метод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 &lt;-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npudens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tdat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y,ckertype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gaussian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",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bwtype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="fixed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")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 &lt;-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pilot$bws$bw</a:t>
                </a:r>
                <a:r>
                  <a:rPr lang="en-US" sz="2400" b="1" i="1" dirty="0" smtClean="0"/>
                  <a:t>    </a:t>
                </a:r>
                <a:r>
                  <a:rPr lang="en-US" sz="2400" dirty="0" smtClean="0"/>
                  <a:t># </a:t>
                </a:r>
                <a:r>
                  <a:rPr lang="ru-RU" sz="2400" dirty="0" smtClean="0"/>
                  <a:t>оценка глобальной составляющей интервала</a:t>
                </a:r>
                <a:endParaRPr lang="en-US" sz="2400" b="1" i="1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среднегеометрическое пилотных оценок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g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&lt;- 1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1:N) g &lt;- g*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]^(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1/N)</a:t>
                </a:r>
                <a:r>
                  <a:rPr lang="ru-RU" sz="2400" b="1" i="1" dirty="0" smtClean="0"/>
                  <a:t> </a:t>
                </a:r>
                <a:endParaRPr lang="en-US" sz="2400" b="1" i="1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расчёт локальной концентрации наблюдений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alpha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&lt;- 0.5</a:t>
                </a: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lambda &lt;- (g/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pilot$dens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)^alpha</a:t>
                </a:r>
              </a:p>
              <a:p>
                <a:pPr marL="114300" indent="0">
                  <a:buNone/>
                </a:pPr>
                <a:endParaRPr lang="en-US" sz="900" dirty="0">
                  <a:solidFill>
                    <a:srgbClr val="FF0000"/>
                  </a:solidFill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kern &lt;- function(u) 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exp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(-u^2/2)/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sqrt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(2*pi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ru-RU" sz="2400" b="1" i="1" dirty="0" smtClean="0"/>
                  <a:t>    </a:t>
                </a:r>
                <a:r>
                  <a:rPr lang="en-US" sz="2400" dirty="0" smtClean="0"/>
                  <a:t># </a:t>
                </a:r>
                <a:r>
                  <a:rPr lang="ru-RU" sz="2400" dirty="0" smtClean="0"/>
                  <a:t>ядро Гаусса</a:t>
                </a:r>
                <a:endParaRPr lang="en-US" sz="2400" dirty="0"/>
              </a:p>
              <a:p>
                <a:pPr marL="114300" indent="0">
                  <a:buNone/>
                </a:pPr>
                <a:endParaRPr lang="en-US" sz="900" dirty="0"/>
              </a:p>
              <a:p>
                <a:pPr marL="114300" indent="0">
                  <a:buNone/>
                </a:pPr>
                <a:r>
                  <a:rPr lang="en-US" sz="2400" dirty="0" smtClean="0"/>
                  <a:t># </a:t>
                </a:r>
                <a:r>
                  <a:rPr lang="ru-RU" sz="2400" dirty="0" smtClean="0"/>
                  <a:t>расчёт оценок плотности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numeric(L)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for (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in 1:L) </a:t>
                </a:r>
                <a:r>
                  <a:rPr lang="ru-RU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{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f[</a:t>
                </a:r>
                <a:r>
                  <a:rPr lang="en-US" sz="19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 &lt;- 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sum(kern</a:t>
                </a:r>
                <a:r>
                  <a:rPr lang="en-US" sz="19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((x[</a:t>
                </a:r>
                <a:r>
                  <a:rPr lang="en-US" sz="19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]-y)/(h*lambda))/(h*lambda)</a:t>
                </a:r>
                <a:endParaRPr lang="en-US" sz="19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marL="114300" indent="0">
                  <a:buNone/>
                </a:pPr>
                <a:r>
                  <a:rPr lang="en-US" sz="19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 &lt;- f / N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7992888" cy="5760640"/>
              </a:xfrm>
              <a:blipFill rotWithShape="1">
                <a:blip r:embed="rId2"/>
                <a:stretch>
                  <a:fillRect t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3425</TotalTime>
  <Words>3077</Words>
  <Application>Microsoft Office PowerPoint</Application>
  <PresentationFormat>Экран (4:3)</PresentationFormat>
  <Paragraphs>314</Paragraphs>
  <Slides>35</Slides>
  <Notes>1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Соседство</vt:lpstr>
      <vt:lpstr>Непараметрическое моделирование Часть 2: Адаптивные методы и многомерный случай</vt:lpstr>
      <vt:lpstr>Адаптивные методы</vt:lpstr>
      <vt:lpstr>Адаптивные методы</vt:lpstr>
      <vt:lpstr>Метод ближайших соседей</vt:lpstr>
      <vt:lpstr>Оценка плотности</vt:lpstr>
      <vt:lpstr>Достоинства и недостатки метода</vt:lpstr>
      <vt:lpstr>Адаптивный метод ближайших соседей</vt:lpstr>
      <vt:lpstr>Пример 1. Острова</vt:lpstr>
      <vt:lpstr>Пример 1. Острова</vt:lpstr>
      <vt:lpstr>Пример 1. Острова</vt:lpstr>
      <vt:lpstr>Пример 1. Острова</vt:lpstr>
      <vt:lpstr>Пример 1. Острова</vt:lpstr>
      <vt:lpstr>Многомерный случай</vt:lpstr>
      <vt:lpstr>Оценки плотности</vt:lpstr>
      <vt:lpstr>Двумерные ядерные функции</vt:lpstr>
      <vt:lpstr>Двумерное гауссовское ядро</vt:lpstr>
      <vt:lpstr>Двумерное ядро Епанечникова</vt:lpstr>
      <vt:lpstr>Двумерные ядерные функции</vt:lpstr>
      <vt:lpstr>Различные сглаживающие параметры</vt:lpstr>
      <vt:lpstr>Сглаживающая матрица</vt:lpstr>
      <vt:lpstr>Общий случай</vt:lpstr>
      <vt:lpstr>Правило подстановки</vt:lpstr>
      <vt:lpstr>Правило подстановки</vt:lpstr>
      <vt:lpstr>Метод перекрёстной проверки</vt:lpstr>
      <vt:lpstr>Обобщённый метод ближайших соседей</vt:lpstr>
      <vt:lpstr>Адаптивный метод ближайших соседей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Пример 2. Старый служака</vt:lpstr>
      <vt:lpstr>Домашнее задание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Непараметрическое моделирование</dc:title>
  <dc:creator>y_bologov</dc:creator>
  <cp:lastModifiedBy>y_bologov</cp:lastModifiedBy>
  <cp:revision>145</cp:revision>
  <dcterms:created xsi:type="dcterms:W3CDTF">2012-08-23T08:56:05Z</dcterms:created>
  <dcterms:modified xsi:type="dcterms:W3CDTF">2014-12-01T07:54:59Z</dcterms:modified>
</cp:coreProperties>
</file>