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74" r:id="rId3"/>
    <p:sldId id="269" r:id="rId4"/>
    <p:sldId id="270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9" r:id="rId21"/>
    <p:sldId id="290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3" r:id="rId49"/>
    <p:sldId id="324" r:id="rId50"/>
    <p:sldId id="325" r:id="rId51"/>
    <p:sldId id="326" r:id="rId52"/>
    <p:sldId id="329" r:id="rId53"/>
    <p:sldId id="330" r:id="rId54"/>
    <p:sldId id="331" r:id="rId55"/>
    <p:sldId id="332" r:id="rId56"/>
    <p:sldId id="333" r:id="rId57"/>
    <p:sldId id="334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CDC56E5-5447-4869-979D-62FD82E521CC}">
          <p14:sldIdLst>
            <p14:sldId id="256"/>
          </p14:sldIdLst>
        </p14:section>
        <p14:section name="Статистический анализ" id="{42F6713D-E69C-4010-A0C1-53FC4E5C402D}">
          <p14:sldIdLst>
            <p14:sldId id="274"/>
            <p14:sldId id="269"/>
            <p14:sldId id="270"/>
            <p14:sldId id="272"/>
            <p14:sldId id="273"/>
            <p14:sldId id="275"/>
          </p14:sldIdLst>
        </p14:section>
        <p14:section name="ОГР" id="{C8B37CFE-614A-43A3-B257-5305082302AA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Теория экстремальных значений" id="{B102CCD7-99BE-4BC8-97F2-011611723FF7}">
          <p14:sldIdLst>
            <p14:sldId id="286"/>
            <p14:sldId id="288"/>
            <p14:sldId id="289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Непараметрическое моделирование" id="{F2AC5FE3-9621-4A9A-9BBC-98069425E385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3"/>
            <p14:sldId id="324"/>
            <p14:sldId id="325"/>
            <p14:sldId id="326"/>
            <p14:sldId id="329"/>
            <p14:sldId id="330"/>
            <p14:sldId id="331"/>
            <p14:sldId id="332"/>
            <p14:sldId id="333"/>
            <p14:sldId id="334"/>
            <p14:sldId id="337"/>
            <p14:sldId id="338"/>
            <p14:sldId id="339"/>
            <p14:sldId id="340"/>
          </p14:sldIdLst>
        </p14:section>
        <p14:section name="GARCH" id="{50A02E45-248A-488E-AA35-EE5E53C26698}">
          <p14:sldIdLst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Домашнее задание" id="{1F7A731C-8CE2-4463-9309-1FD2EAD63D27}">
          <p14:sldIdLst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54BBB-8A95-494B-B58E-B217959951C6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1A4EB-29B3-40FA-9D53-4CC135A8F4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0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07.10.2014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://www.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9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Анализ доходности и волатильности финансовых активов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ЦМФ. Математические финансы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7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параметров распределения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</a:t>
            </a:r>
            <a:r>
              <a:rPr lang="en-US" dirty="0" smtClean="0"/>
              <a:t>[…]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dax,symmetric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если </a:t>
            </a:r>
            <a:r>
              <a:rPr lang="en-US" dirty="0" smtClean="0"/>
              <a:t>symmetric == FALSE</a:t>
            </a:r>
            <a:r>
              <a:rPr lang="ru-RU" dirty="0" smtClean="0"/>
              <a:t>, то оценивается скошенное 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распределение</a:t>
            </a:r>
            <a:r>
              <a:rPr lang="en-US" dirty="0" smtClean="0"/>
              <a:t>, </a:t>
            </a:r>
            <a:r>
              <a:rPr lang="ru-RU" dirty="0" smtClean="0"/>
              <a:t>иначе — симметричное</a:t>
            </a:r>
            <a:r>
              <a:rPr lang="en-US" dirty="0" smtClean="0"/>
              <a:t>;</a:t>
            </a:r>
            <a:endParaRPr lang="ru-RU" dirty="0" smtClean="0"/>
          </a:p>
          <a:p>
            <a:pPr marL="114300" indent="0">
              <a:buNone/>
            </a:pPr>
            <a:endParaRPr lang="ru-RU" sz="800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вместо </a:t>
            </a:r>
            <a:r>
              <a:rPr lang="en-US" dirty="0" smtClean="0"/>
              <a:t>[…]</a:t>
            </a:r>
            <a:r>
              <a:rPr lang="ru-RU" dirty="0" smtClean="0"/>
              <a:t> следует подставить название распределения:</a:t>
            </a:r>
          </a:p>
          <a:p>
            <a:pPr marL="114300" indent="0">
              <a:buNone/>
            </a:pPr>
            <a:r>
              <a:rPr lang="en-US" dirty="0" smtClean="0"/>
              <a:t>#    </a:t>
            </a:r>
            <a:r>
              <a:rPr lang="en-US" dirty="0" err="1" smtClean="0"/>
              <a:t>ghyp</a:t>
            </a:r>
            <a:r>
              <a:rPr lang="en-US" dirty="0" smtClean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обобщённое гиперболическое</a:t>
            </a:r>
          </a:p>
          <a:p>
            <a:pPr marL="114300" indent="0">
              <a:buNone/>
            </a:pPr>
            <a:r>
              <a:rPr lang="en-US" dirty="0" smtClean="0"/>
              <a:t>#    </a:t>
            </a:r>
            <a:r>
              <a:rPr lang="en-US" dirty="0" err="1" smtClean="0"/>
              <a:t>hyp</a:t>
            </a:r>
            <a:r>
              <a:rPr lang="en-US" dirty="0" smtClean="0"/>
              <a:t> </a:t>
            </a:r>
            <a:r>
              <a:rPr lang="ru-RU" dirty="0" smtClean="0"/>
              <a:t>—</a:t>
            </a:r>
            <a:r>
              <a:rPr lang="en-US" dirty="0"/>
              <a:t> </a:t>
            </a:r>
            <a:r>
              <a:rPr lang="ru-RU" dirty="0" smtClean="0"/>
              <a:t>гиперболическое</a:t>
            </a:r>
          </a:p>
          <a:p>
            <a:pPr marL="114300" indent="0">
              <a:buNone/>
            </a:pPr>
            <a:r>
              <a:rPr lang="en-US" dirty="0" smtClean="0"/>
              <a:t>#    NIG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нормально-обратное </a:t>
            </a:r>
            <a:r>
              <a:rPr lang="ru-RU" dirty="0" err="1" smtClean="0"/>
              <a:t>гауссовское</a:t>
            </a:r>
            <a:endParaRPr lang="ru-RU" dirty="0" smtClean="0"/>
          </a:p>
          <a:p>
            <a:pPr marL="114300" indent="0">
              <a:buNone/>
            </a:pPr>
            <a:r>
              <a:rPr lang="en-US" dirty="0" smtClean="0"/>
              <a:t>#    VG </a:t>
            </a:r>
            <a:r>
              <a:rPr lang="ru-RU" dirty="0" smtClean="0"/>
              <a:t>—</a:t>
            </a:r>
            <a:r>
              <a:rPr lang="en-US" dirty="0" smtClean="0"/>
              <a:t> Variance-Gamma</a:t>
            </a:r>
          </a:p>
          <a:p>
            <a:pPr marL="114300" indent="0">
              <a:buNone/>
            </a:pPr>
            <a:r>
              <a:rPr lang="en-US" dirty="0" smtClean="0"/>
              <a:t>#    t </a:t>
            </a:r>
            <a:r>
              <a:rPr lang="ru-RU" dirty="0" smtClean="0"/>
              <a:t>—</a:t>
            </a:r>
            <a:r>
              <a:rPr lang="en-US" dirty="0" smtClean="0"/>
              <a:t> t-</a:t>
            </a:r>
            <a:r>
              <a:rPr lang="ru-RU" dirty="0" smtClean="0"/>
              <a:t>распределение Стьюдента</a:t>
            </a:r>
          </a:p>
          <a:p>
            <a:pPr marL="114300" indent="0">
              <a:buNone/>
            </a:pPr>
            <a:r>
              <a:rPr lang="en-US" dirty="0" smtClean="0"/>
              <a:t>#    gauss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нормальное</a:t>
            </a:r>
          </a:p>
        </p:txBody>
      </p:sp>
    </p:spTree>
    <p:extLst>
      <p:ext uri="{BB962C8B-B14F-4D97-AF65-F5344CB8AC3E}">
        <p14:creationId xmlns:p14="http://schemas.microsoft.com/office/powerpoint/2010/main" val="3215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Графический анализ модели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fit.ghypuv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dax,symmetric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  # </a:t>
            </a:r>
            <a:r>
              <a:rPr lang="ru-RU" dirty="0" smtClean="0"/>
              <a:t>гистограмма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  # </a:t>
            </a:r>
            <a:r>
              <a:rPr lang="ru-RU" dirty="0" smtClean="0"/>
              <a:t>график квантиль-квантиль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" y="2441752"/>
            <a:ext cx="4282130" cy="427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95" y="2441752"/>
            <a:ext cx="4282130" cy="427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1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Выбор наилучшей модели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Отношение правдоподобия</a:t>
            </a:r>
          </a:p>
          <a:p>
            <a:pPr marL="114300" indent="0">
              <a:buNone/>
            </a:pPr>
            <a:r>
              <a:rPr lang="ru-RU" dirty="0" smtClean="0"/>
              <a:t>Н</a:t>
            </a:r>
            <a:r>
              <a:rPr lang="ru-RU" baseline="-25000" dirty="0" smtClean="0"/>
              <a:t>0</a:t>
            </a:r>
            <a:r>
              <a:rPr lang="ru-RU" dirty="0" smtClean="0"/>
              <a:t>: более общая модель обладает той же объясняющей силой, что и её частный случай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dax.t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fit.tuv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dax,symmetric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lik.ratio.test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dax.ghyp,dax.t,conf.level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=0.95)</a:t>
            </a:r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ru-RU" dirty="0" smtClean="0"/>
              <a:t>Информационный критерий </a:t>
            </a:r>
            <a:r>
              <a:rPr lang="ru-RU" dirty="0" err="1" smtClean="0"/>
              <a:t>Акаике</a:t>
            </a: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aic.uv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stepAIC.ghyp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dax,dist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("gauss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ghyp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symmetric=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aic.uv$best.model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dirty="0" smtClean="0"/>
              <a:t>   </a:t>
            </a:r>
            <a:r>
              <a:rPr lang="en-US" dirty="0" smtClean="0"/>
              <a:t># </a:t>
            </a:r>
            <a:r>
              <a:rPr lang="ru-RU" dirty="0" smtClean="0"/>
              <a:t>статистики по модели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3568" y="2420888"/>
                <a:ext cx="4960011" cy="703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𝐿𝑅</m:t>
                      </m:r>
                      <m:r>
                        <a:rPr lang="en-US" b="0" i="1" smtClean="0">
                          <a:latin typeface="Cambria Math"/>
                        </a:rPr>
                        <m:t>=−2</m:t>
                      </m:r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𝑎𝑙𝑡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~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𝜈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𝑎𝑙𝑡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420888"/>
                <a:ext cx="4960011" cy="7037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4365104"/>
                <a:ext cx="6560899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𝐴𝐼𝐶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𝑚𝑖𝑛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ru-RU" dirty="0" smtClean="0"/>
                      <m:t>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количество параметров модели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365104"/>
                <a:ext cx="6560899" cy="403124"/>
              </a:xfrm>
              <a:prstGeom prst="rect">
                <a:avLst/>
              </a:prstGeom>
              <a:blipFill rotWithShape="1"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0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финансового риска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7825680" cy="513204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Меры риска:</a:t>
                </a:r>
              </a:p>
              <a:p>
                <a:r>
                  <a:rPr lang="ru-RU" dirty="0" smtClean="0"/>
                  <a:t>граница потерь (</a:t>
                </a:r>
                <a:r>
                  <a:rPr lang="en-US" dirty="0" smtClean="0"/>
                  <a:t>Value-at-Risk)</a:t>
                </a:r>
              </a:p>
              <a:p>
                <a:pPr marL="11430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ожидаемые потери (</a:t>
                </a:r>
                <a:r>
                  <a:rPr lang="en-US" dirty="0" smtClean="0"/>
                  <a:t>Expected Shortfall)</a:t>
                </a:r>
              </a:p>
              <a:p>
                <a:pPr marL="11430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|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Метод Монте-Карло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 &lt;- 0.1; N &lt;- 10^6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dax.sim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rghyp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(n=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N,object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aic.uv$best.model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dax.sim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sort(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dax.sim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VaR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dax.sim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[alpha*N]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другой вариант: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&lt;- </a:t>
                </a:r>
                <a:r>
                  <a:rPr lang="en-US" dirty="0" err="1" smtClean="0"/>
                  <a:t>qghyp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alpha,object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aic.uv$best.model</a:t>
                </a:r>
                <a:r>
                  <a:rPr lang="en-US" dirty="0" smtClean="0"/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ES &lt;- mean(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dax.sim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[1:(alpha*N-1)])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7825680" cy="5132040"/>
              </a:xfrm>
              <a:blipFill rotWithShape="1">
                <a:blip r:embed="rId2"/>
                <a:stretch>
                  <a:fillRect t="-713" r="-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47855"/>
              </p:ext>
            </p:extLst>
          </p:nvPr>
        </p:nvGraphicFramePr>
        <p:xfrm>
          <a:off x="6876256" y="6021288"/>
          <a:ext cx="151216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-0.011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-0.018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5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Кривая </a:t>
            </a:r>
            <a:r>
              <a:rPr lang="en-US" sz="3200" dirty="0" smtClean="0"/>
              <a:t>VaR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208912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Используется для тестирования качества оценок риска</a:t>
            </a:r>
          </a:p>
          <a:p>
            <a:pPr marL="114300" indent="0">
              <a:buNone/>
            </a:pPr>
            <a:r>
              <a:rPr lang="ru-RU" dirty="0" smtClean="0"/>
              <a:t>Кривая </a:t>
            </a:r>
            <a:r>
              <a:rPr lang="en-US" dirty="0" smtClean="0"/>
              <a:t>VaR </a:t>
            </a:r>
            <a:r>
              <a:rPr lang="ru-RU" dirty="0" smtClean="0"/>
              <a:t>— набор последовательных во времени значений</a:t>
            </a:r>
            <a:r>
              <a:rPr lang="en-US" dirty="0" smtClean="0"/>
              <a:t> VaR</a:t>
            </a:r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разделим выборку на обучающую и экзаменующую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T1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6*260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T2 &lt;- T - T1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на пространстве экзаменующей выборки построим набор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</a:t>
            </a:r>
            <a:r>
              <a:rPr lang="ru-RU" dirty="0" smtClean="0">
                <a:solidFill>
                  <a:srgbClr val="2F2B20"/>
                </a:solidFill>
              </a:rPr>
              <a:t> последовательных значений </a:t>
            </a:r>
            <a:r>
              <a:rPr lang="en-US" dirty="0" smtClean="0">
                <a:solidFill>
                  <a:srgbClr val="2F2B20"/>
                </a:solidFill>
              </a:rPr>
              <a:t>VaR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numeric()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0.5 * 260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длина обучающей выборки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(T1+1):(T1+T2))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h.dax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-h):(i-1)]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stepAIC.ghyp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h.dax,dist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=c("gauss","t","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symmetric=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VaR[i-T1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alpha,object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dax.fit$best.model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Кривая </a:t>
            </a:r>
            <a:r>
              <a:rPr lang="en-US" sz="3200" dirty="0" smtClean="0"/>
              <a:t>VaR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208912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сравнение оценок риска с фактом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fact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[(T1+1):(T1+T2)]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fact,type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="l")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VaR,col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="red")</a:t>
            </a:r>
            <a:endParaRPr lang="ru-RU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76644"/>
            <a:ext cx="4888631" cy="488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5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Кривая </a:t>
            </a:r>
            <a:r>
              <a:rPr lang="en-US" sz="3200" dirty="0" smtClean="0"/>
              <a:t>VaR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268760"/>
                <a:ext cx="8208912" cy="513204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Тест Купика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Идея состоит в сравнении модельной и эмпирической частот превышений фактическими убытками границы </a:t>
                </a:r>
                <a:r>
                  <a:rPr lang="en-US" dirty="0" smtClean="0"/>
                  <a:t>VaR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Статистика: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=−2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+2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 ~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тест Купика в </a:t>
                </a:r>
                <a:r>
                  <a:rPr lang="en-US" dirty="0" smtClean="0"/>
                  <a:t>R: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 &lt;- sum(fact&lt;VaR); alpha0 &lt;- K/T2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 &lt;- -2*log((1-alpha)^(T2-K)*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alpha^K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)+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2*log((1-alpha0)^(T2-K)*alpha0^K)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p.value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&lt;- 1-pchisq(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S,df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=1)</a:t>
                </a:r>
                <a:endParaRPr lang="ru-RU" dirty="0">
                  <a:solidFill>
                    <a:srgbClr val="2F2B20"/>
                  </a:solidFill>
                </a:endParaRP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268760"/>
                <a:ext cx="8208912" cy="5132040"/>
              </a:xfrm>
              <a:blipFill rotWithShape="1">
                <a:blip r:embed="rId2"/>
                <a:stretch>
                  <a:fillRect t="-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8506"/>
              </p:ext>
            </p:extLst>
          </p:nvPr>
        </p:nvGraphicFramePr>
        <p:xfrm>
          <a:off x="6660232" y="5661248"/>
          <a:ext cx="1728192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alpha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0.100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alpha0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1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Кривая </a:t>
            </a:r>
            <a:r>
              <a:rPr lang="en-US" sz="3200" dirty="0" smtClean="0"/>
              <a:t>VaR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268760"/>
                <a:ext cx="8208912" cy="513204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Функции потерь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Величина функции потерь измеряет глубину пробоев кривой </a:t>
                </a:r>
                <a:r>
                  <a:rPr lang="en-US" dirty="0" smtClean="0"/>
                  <a:t>VaR</a:t>
                </a:r>
                <a:r>
                  <a:rPr lang="ru-RU" dirty="0" smtClean="0"/>
                  <a:t> и интерпретируется как размер понесённых потерь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Функция потерь Лопеса: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𝑉𝑎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Функция потерь Бланко-Ила: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функции потерь в </a:t>
                </a:r>
                <a:r>
                  <a:rPr lang="en-US" dirty="0" smtClean="0"/>
                  <a:t>R: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L.Lo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sum((fact-VaR)^2*(fact&lt;VaR))/K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L.BI &lt;- sum((fact-VaR)/VaR*(fact&lt;VaR))/K</a:t>
                </a:r>
                <a:endParaRPr lang="ru-RU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268760"/>
                <a:ext cx="8208912" cy="5132040"/>
              </a:xfrm>
              <a:blipFill rotWithShape="1">
                <a:blip r:embed="rId2"/>
                <a:stretch>
                  <a:fillRect t="-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46763"/>
              </p:ext>
            </p:extLst>
          </p:nvPr>
        </p:nvGraphicFramePr>
        <p:xfrm>
          <a:off x="6228184" y="6021288"/>
          <a:ext cx="216024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2128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L.Lo</a:t>
                      </a:r>
                      <a:r>
                        <a:rPr lang="en-US" b="0" dirty="0" smtClean="0"/>
                        <a:t>*10^4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1.399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L.BI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4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714202"/>
          </a:xfrm>
        </p:spPr>
        <p:txBody>
          <a:bodyPr/>
          <a:lstStyle/>
          <a:p>
            <a:pPr algn="ctr"/>
            <a:r>
              <a:rPr lang="ru-RU" sz="3200" dirty="0" smtClean="0"/>
              <a:t>Моделирование </a:t>
            </a:r>
            <a:r>
              <a:rPr lang="ru-RU" sz="3200" dirty="0" smtClean="0"/>
              <a:t>хвостов распределения с помощью теории экстремальных значений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918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1. Распределение </a:t>
            </a:r>
            <a:r>
              <a:rPr lang="ru-RU" sz="3200" dirty="0" smtClean="0"/>
              <a:t>максимумов потерь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7787208" cy="5256584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убытки,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~</m:t>
                    </m:r>
                    <m:r>
                      <a:rPr lang="en-US" b="0" i="1" smtClean="0">
                        <a:latin typeface="Cambria Math"/>
                      </a:rPr>
                      <m:t>𝑖𝑖𝑑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;…;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максима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распределение максимы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Пусть нормализованные максимумы сходятся к некоторому распределению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dirty="0" smtClean="0"/>
                  <a:t>это означает, что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&gt;0: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тогда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7787208" cy="5256584"/>
              </a:xfrm>
              <a:blipFill rotWithShape="1">
                <a:blip r:embed="rId2"/>
                <a:stretch>
                  <a:fillRect t="-696" r="-5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3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pPr algn="ctr"/>
            <a:r>
              <a:rPr lang="ru-RU" sz="3200" dirty="0" smtClean="0"/>
              <a:t>Первичный статистический анализ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130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Generalized Extreme Value distribution (GEV)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u="sng" dirty="0" smtClean="0"/>
                  <a:t>Теорема</a:t>
                </a:r>
                <a:r>
                  <a:rPr lang="ru-RU" dirty="0" smtClean="0"/>
                  <a:t> Фишера-</a:t>
                </a:r>
                <a:r>
                  <a:rPr lang="ru-RU" dirty="0" err="1" smtClean="0"/>
                  <a:t>Типпетта</a:t>
                </a:r>
                <a:r>
                  <a:rPr lang="ru-RU" dirty="0" smtClean="0"/>
                  <a:t>-Гнеденко</a:t>
                </a:r>
              </a:p>
              <a:p>
                <a:pPr marL="11430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ru-RU" b="0" dirty="0" smtClean="0"/>
                  <a:t> и </a:t>
                </a:r>
                <a:r>
                  <a:rPr lang="en-US" b="0" i="1" dirty="0" smtClean="0"/>
                  <a:t>H</a:t>
                </a:r>
                <a:r>
                  <a:rPr lang="ru-RU" b="0" i="1" dirty="0" smtClean="0"/>
                  <a:t> </a:t>
                </a:r>
                <a:r>
                  <a:rPr lang="ru-RU" b="0" dirty="0" smtClean="0"/>
                  <a:t>не сосредоточено в одной точке, то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 ~ </m:t>
                      </m:r>
                      <m:r>
                        <a:rPr lang="en-US" b="0" i="1" smtClean="0">
                          <a:latin typeface="Cambria Math"/>
                        </a:rPr>
                        <m:t>𝐺𝐸𝑉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114300" indent="0">
                  <a:buNone/>
                </a:pPr>
                <a:endParaRPr lang="en-US" sz="800" b="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𝐺𝐸𝑉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0;1;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ru-RU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𝜉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𝜉</m:t>
                                        </m:r>
                                      </m:den>
                                    </m:f>
                                  </m:sup>
                                </m:sSup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≠0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1+</m:t>
                    </m:r>
                    <m:r>
                      <a:rPr lang="ru-RU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b="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Частные случаи </a:t>
                </a:r>
                <a:r>
                  <a:rPr lang="en-US" dirty="0" smtClean="0"/>
                  <a:t>GEV: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ru-RU" dirty="0" smtClean="0"/>
                  <a:t>— распределение </a:t>
                </a:r>
                <a:r>
                  <a:rPr lang="ru-RU" dirty="0" err="1" smtClean="0"/>
                  <a:t>Фрешѐ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  <m:r>
                      <a:rPr lang="ru-RU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ru-RU" dirty="0"/>
                  <a:t>— распределение </a:t>
                </a:r>
                <a:r>
                  <a:rPr lang="ru-RU" dirty="0" err="1" smtClean="0"/>
                  <a:t>Гумбеля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ru-RU" dirty="0"/>
                  <a:t> — распределение </a:t>
                </a:r>
                <a:r>
                  <a:rPr lang="ru-RU" dirty="0" err="1" smtClean="0"/>
                  <a:t>Вейбулла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Распределение </a:t>
                </a:r>
                <a:r>
                  <a:rPr lang="ru-RU" dirty="0" err="1" smtClean="0"/>
                  <a:t>Вейбулла</a:t>
                </a:r>
                <a:r>
                  <a:rPr lang="ru-RU" dirty="0" smtClean="0"/>
                  <a:t> имеет конечную правую точку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sup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&lt;1</m:t>
                            </m:r>
                          </m:e>
                        </m:d>
                      </m:e>
                    </m:func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err="1" smtClean="0"/>
                  <a:t>Фреше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Гумбель</a:t>
                </a:r>
                <a:r>
                  <a:rPr lang="ru-RU" dirty="0" smtClean="0"/>
                  <a:t> не имеют конечных правых точек, но </a:t>
                </a:r>
                <a:r>
                  <a:rPr lang="ru-RU" dirty="0" err="1" smtClean="0"/>
                  <a:t>Фреше</a:t>
                </a:r>
                <a:r>
                  <a:rPr lang="ru-RU" dirty="0" smtClean="0"/>
                  <a:t> убывает значительно медленнее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 t="-1373" r="-705" b="-3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14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Функции распределения и плотности </a:t>
            </a:r>
            <a:r>
              <a:rPr lang="en-US" sz="3200" dirty="0" smtClean="0"/>
              <a:t>GEV</a:t>
            </a:r>
            <a:endParaRPr lang="ru-RU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980728"/>
            <a:ext cx="4896543" cy="275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9" y="3722635"/>
            <a:ext cx="4824713" cy="271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6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параметров </a:t>
            </a:r>
            <a:r>
              <a:rPr lang="en-US" sz="3200" dirty="0" smtClean="0"/>
              <a:t>GEV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𝑛𝑗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𝐺𝐸𝑉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плотность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𝐺𝐸𝑉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ru-RU" dirty="0" smtClean="0"/>
                  <a:t>, 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−−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  <a:ea typeface="Cambria Math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1+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&gt;0,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&gt;0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7992888" cy="5112568"/>
              </a:xfrm>
              <a:blipFill rotWithShape="1">
                <a:blip r:embed="rId2"/>
                <a:stretch>
                  <a:fillRect t="-1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4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параметров </a:t>
            </a:r>
            <a:r>
              <a:rPr lang="en-US" sz="3200" dirty="0" smtClean="0"/>
              <a:t>GEV </a:t>
            </a:r>
            <a:r>
              <a:rPr lang="ru-RU" sz="3200" dirty="0" smtClean="0"/>
              <a:t>в </a:t>
            </a:r>
            <a:r>
              <a:rPr lang="en-US" sz="3200" dirty="0" smtClean="0">
                <a:hlinkClick r:id="rId2"/>
              </a:rPr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Практический пример 1. Биржевой индекс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DAX</a:t>
            </a:r>
          </a:p>
          <a:p>
            <a:pPr marL="114300" indent="0">
              <a:buNone/>
            </a:pPr>
            <a:endParaRPr lang="en-US" sz="800" b="1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загрузка данных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.loss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-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расчёт максим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numeric(0)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1:m) 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dax.loss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[((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i-1)*n+1):(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*n)])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3"/>
            <a:ext cx="3245190" cy="324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26" y="3645023"/>
            <a:ext cx="3245189" cy="324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параметров </a:t>
            </a:r>
            <a:r>
              <a:rPr lang="en-US" sz="3200" dirty="0" smtClean="0"/>
              <a:t>GEV </a:t>
            </a:r>
            <a:r>
              <a:rPr lang="ru-RU" sz="3200" dirty="0" smtClean="0"/>
              <a:t>в </a:t>
            </a:r>
            <a:r>
              <a:rPr lang="ru-RU" sz="3200" dirty="0"/>
              <a:t>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распределение максим на основе </a:t>
            </a:r>
            <a:r>
              <a:rPr lang="en-US" dirty="0" smtClean="0"/>
              <a:t>GEV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fgev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10306"/>
            <a:ext cx="4032448" cy="402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10306"/>
            <a:ext cx="4032448" cy="402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6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Пороговый уровень и средний период наступления события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268760"/>
                <a:ext cx="8208912" cy="511256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уровень, который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будет превзойдён в среднем 1 раз за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 блоков по </a:t>
                </a:r>
                <a:r>
                  <a:rPr lang="en-US" i="1" dirty="0" smtClean="0"/>
                  <a:t>n</a:t>
                </a:r>
                <a:r>
                  <a:rPr lang="ru-RU" dirty="0" smtClean="0"/>
                  <a:t> наблюдений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  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средний период наступления события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расчёт этих показателей в </a:t>
                </a:r>
                <a:r>
                  <a:rPr lang="en-US" dirty="0" smtClean="0"/>
                  <a:t>R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mu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Mn.fit$estimate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[1]; sigma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Mn.fit$estimate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xi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Mn.fit$estimate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[3]; k &lt;- 4; u &lt;- 0.09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r.nk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mu+sigma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/xi*((-log(1-1/k))^(-xi)-1)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k.nr &lt;- 1/(1-pgev(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u,loc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mu,scale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sigma,shape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=xi))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268760"/>
                <a:ext cx="8208912" cy="511256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1213825"/>
                  </p:ext>
                </p:extLst>
              </p:nvPr>
            </p:nvGraphicFramePr>
            <p:xfrm>
              <a:off x="6372200" y="5949280"/>
              <a:ext cx="1944216" cy="755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108"/>
                    <a:gridCol w="972108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0.034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40.14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752131"/>
                  </p:ext>
                </p:extLst>
              </p:nvPr>
            </p:nvGraphicFramePr>
            <p:xfrm>
              <a:off x="6372200" y="5949280"/>
              <a:ext cx="1944216" cy="755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108"/>
                    <a:gridCol w="972108"/>
                  </a:tblGrid>
                  <a:tr h="3778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65" r="-1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0.034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065" r="-1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40.14</a:t>
                          </a:r>
                          <a:endParaRPr lang="ru-RU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93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2. Generalized </a:t>
            </a:r>
            <a:r>
              <a:rPr lang="en-US" sz="3200" dirty="0" smtClean="0"/>
              <a:t>Pareto distribution (GPD)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7992888" cy="54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𝜉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𝜉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≤−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𝜉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,  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&lt;0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≥0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 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𝜉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≥0</m:t>
                                    </m:r>
                                  </m:e>
                                </m:eqAr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Частные случаи </a:t>
                </a:r>
                <a:r>
                  <a:rPr lang="en-US" dirty="0" smtClean="0"/>
                  <a:t>GPD: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𝜉</m:t>
                    </m:r>
                    <m:r>
                      <a:rPr lang="ru-RU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распределение Парето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  <m:r>
                      <a:rPr lang="ru-RU" b="0" i="1" smtClean="0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0</m:t>
                    </m:r>
                  </m:oMath>
                </a14:m>
                <a:r>
                  <a:rPr lang="ru-RU" dirty="0"/>
                  <a:t> —</a:t>
                </a:r>
                <a:r>
                  <a:rPr lang="en-US" dirty="0"/>
                  <a:t> </a:t>
                </a:r>
                <a:r>
                  <a:rPr lang="ru-RU" dirty="0" smtClean="0"/>
                  <a:t>экспоненциальное распределение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  <m:r>
                      <a:rPr lang="ru-RU" i="1">
                        <a:latin typeface="Cambria Math"/>
                      </a:rPr>
                      <m:t>=0</m:t>
                    </m:r>
                  </m:oMath>
                </a14:m>
                <a:r>
                  <a:rPr lang="ru-RU" dirty="0"/>
                  <a:t> —</a:t>
                </a:r>
                <a:r>
                  <a:rPr lang="en-US" dirty="0"/>
                  <a:t> </a:t>
                </a:r>
                <a:r>
                  <a:rPr lang="ru-RU" dirty="0" smtClean="0"/>
                  <a:t>короткохвостое распределение Парето</a:t>
                </a:r>
                <a:endParaRPr lang="ru-RU" dirty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7992888" cy="54006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5311"/>
            <a:ext cx="347243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45311"/>
            <a:ext cx="347243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19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Превышение порогового значения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7992888" cy="568863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распределение превышений порога </a:t>
                </a:r>
                <a:r>
                  <a:rPr lang="en-US" i="1" dirty="0" smtClean="0"/>
                  <a:t>u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равно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,  0≤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среднее превышение порога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т.е. распределение превышений для любого порога </a:t>
                </a:r>
                <a:r>
                  <a:rPr lang="en-US" i="1" dirty="0" smtClean="0"/>
                  <a:t>u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остаётся </a:t>
                </a:r>
                <a:r>
                  <a:rPr lang="en-US" dirty="0" smtClean="0"/>
                  <a:t>GPD</a:t>
                </a:r>
                <a:r>
                  <a:rPr lang="ru-RU" dirty="0" smtClean="0"/>
                  <a:t> с тем же параметром формы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𝜉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а среднее превышение является линейной функцией относительно </a:t>
                </a:r>
                <a:r>
                  <a:rPr lang="en-US" i="1" dirty="0" smtClean="0"/>
                  <a:t>u</a:t>
                </a:r>
              </a:p>
              <a:p>
                <a:pPr marL="114300" indent="0">
                  <a:buNone/>
                </a:pPr>
                <a:endParaRPr lang="en-US" sz="800" i="1" dirty="0"/>
              </a:p>
              <a:p>
                <a:pPr marL="114300" indent="0">
                  <a:buNone/>
                </a:pPr>
                <a:r>
                  <a:rPr lang="ru-RU" u="sng" dirty="0" smtClean="0"/>
                  <a:t>Теорема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Пикандса</a:t>
                </a:r>
                <a:r>
                  <a:rPr lang="ru-RU" dirty="0" smtClean="0"/>
                  <a:t>-</a:t>
                </a:r>
                <a:r>
                  <a:rPr lang="ru-RU" dirty="0" err="1" smtClean="0"/>
                  <a:t>Балкема</a:t>
                </a:r>
                <a:r>
                  <a:rPr lang="ru-RU" dirty="0" smtClean="0"/>
                  <a:t>-де </a:t>
                </a:r>
                <a:r>
                  <a:rPr lang="ru-RU" dirty="0" err="1" smtClean="0"/>
                  <a:t>Хаана</a:t>
                </a:r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𝛽</m:t>
                    </m:r>
                    <m:d>
                      <m:d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: 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𝐹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sup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=0,  0≤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pPr marL="114300" indent="0">
                  <a:buNone/>
                </a:pPr>
                <a:r>
                  <a:rPr lang="ru-RU" dirty="0" err="1" smtClean="0"/>
                  <a:t>т.о</a:t>
                </a:r>
                <a:r>
                  <a:rPr lang="ru-RU" dirty="0" smtClean="0"/>
                  <a:t>. если распределение максимумов сходится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превышения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высокого порога </a:t>
                </a:r>
                <a:r>
                  <a:rPr lang="en-US" i="1" dirty="0" smtClean="0"/>
                  <a:t>u</a:t>
                </a:r>
                <a:r>
                  <a:rPr lang="ru-RU" dirty="0" smtClean="0"/>
                  <a:t> описываются</a:t>
                </a:r>
                <a:r>
                  <a:rPr lang="en-US" dirty="0" smtClean="0"/>
                  <a:t> GPD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7992888" cy="5688632"/>
              </a:xfrm>
              <a:blipFill rotWithShape="1">
                <a:blip r:embed="rId2"/>
                <a:stretch>
                  <a:fillRect t="-1179" r="-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5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Моделирование превышений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268760"/>
                <a:ext cx="8208912" cy="511256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: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ru-RU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~ </m:t>
                    </m:r>
                    <m:r>
                      <a:rPr lang="en-US" b="0" i="1" smtClean="0">
                        <a:latin typeface="Cambria Math"/>
                      </a:rPr>
                      <m:t>𝑖𝑖𝑑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dirty="0" smtClean="0"/>
                  <a:t> то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&gt;0, 1+</m:t>
                    </m:r>
                    <m:r>
                      <a:rPr lang="en-US" i="1">
                        <a:latin typeface="Cambria Math"/>
                      </a:rPr>
                      <m:t>𝜉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Превышение более высокого порога: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&lt;+∞, 0≤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&lt;1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&lt;0</m:t>
                            </m:r>
                          </m:e>
                        </m:eqAr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/>
                  <a:t> </a:t>
                </a:r>
                <a:r>
                  <a:rPr lang="ru-RU" dirty="0" smtClean="0"/>
                  <a:t>линейно по </a:t>
                </a:r>
                <a:r>
                  <a:rPr lang="en-US" i="1" dirty="0" smtClean="0"/>
                  <a:t>v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268760"/>
                <a:ext cx="8208912" cy="5112568"/>
              </a:xfrm>
              <a:blipFill rotWithShape="1">
                <a:blip r:embed="rId2"/>
                <a:stretch>
                  <a:fillRect t="-1549" b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2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Расчёт измерителей риска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распределение хвоста доходностей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Используя эту формулу, можно находить квантили убытков: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&lt;1,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также верно, что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Smith (1987):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d>
                              </m:num>
                              <m:den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</m:acc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≥1−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𝑉𝑎𝑅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 t="-1144" r="-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err="1" smtClean="0"/>
              <a:t>Затабулированные</a:t>
            </a:r>
            <a:r>
              <a:rPr lang="ru-RU" sz="3200" dirty="0" smtClean="0"/>
              <a:t> распределения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47260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 smtClean="0"/>
              <a:t>#</a:t>
            </a:r>
            <a:r>
              <a:rPr lang="ru-RU" dirty="0"/>
              <a:t> </a:t>
            </a:r>
            <a:r>
              <a:rPr lang="ru-RU" dirty="0" smtClean="0"/>
              <a:t>пример со стандартным нормальным распределением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&lt;- 10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x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(-5,5,by=0.1); alpha &lt;- 0.9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	# </a:t>
            </a:r>
            <a:r>
              <a:rPr lang="ru-RU" dirty="0" smtClean="0"/>
              <a:t>генератор случайных чисел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	# </a:t>
            </a:r>
            <a:r>
              <a:rPr lang="ru-RU" dirty="0" smtClean="0"/>
              <a:t>квантиль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		# </a:t>
            </a:r>
            <a:r>
              <a:rPr lang="ru-RU" dirty="0" smtClean="0"/>
              <a:t>функция распределения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		# </a:t>
            </a:r>
            <a:r>
              <a:rPr lang="ru-RU" dirty="0"/>
              <a:t>функция </a:t>
            </a:r>
            <a:r>
              <a:rPr lang="ru-RU" dirty="0" smtClean="0"/>
              <a:t>плотности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02151"/>
              </p:ext>
            </p:extLst>
          </p:nvPr>
        </p:nvGraphicFramePr>
        <p:xfrm>
          <a:off x="539552" y="1124744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Обозначение в </a:t>
                      </a:r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Параметры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Нормальное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mean, </a:t>
                      </a:r>
                      <a:r>
                        <a:rPr lang="en-US" dirty="0" err="1" smtClean="0"/>
                        <a:t>sd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t-</a:t>
                      </a:r>
                      <a:r>
                        <a:rPr lang="ru-RU" dirty="0" smtClean="0"/>
                        <a:t>распределение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Равномерное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min, 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Хи-квадрат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chisq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ru-RU" dirty="0" smtClean="0"/>
                        <a:t>-распределение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df1,</a:t>
                      </a:r>
                      <a:r>
                        <a:rPr lang="en-US" baseline="0" dirty="0" smtClean="0"/>
                        <a:t> df2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Гамма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gamma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shape, scale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GPD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3285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# пороговое значение - </a:t>
            </a:r>
            <a:r>
              <a:rPr lang="ru-RU" dirty="0" smtClean="0"/>
              <a:t>9</a:t>
            </a:r>
            <a:r>
              <a:rPr lang="en-US" dirty="0" smtClean="0"/>
              <a:t>5</a:t>
            </a:r>
            <a:r>
              <a:rPr lang="ru-RU" dirty="0" smtClean="0"/>
              <a:t>% </a:t>
            </a:r>
            <a:r>
              <a:rPr lang="ru-RU" dirty="0"/>
              <a:t>квантиль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 &lt;- sort(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0.95*T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fpot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dax,threshold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u,model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",method="SANN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/>
              <a:t>оценки параметров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beta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gpd.fit$estimate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[1]; xi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gpd.fit$estimate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96952"/>
            <a:ext cx="3894226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53" y="2996952"/>
            <a:ext cx="3894226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7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GPD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3285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расчёт мер риска</a:t>
            </a: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 &lt;- gpd.fit$pat</a:t>
            </a: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 &lt;-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1-1/260 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соответствует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k</a:t>
            </a: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 = 4</a:t>
            </a:r>
            <a:endParaRPr lang="sv-SE" dirty="0">
              <a:solidFill>
                <a:schemeClr val="tx1">
                  <a:lumMod val="90000"/>
                  <a:lumOff val="10000"/>
                </a:schemeClr>
              </a:solidFill>
              <a:cs typeface="Courier New" pitchFamily="49" charset="0"/>
            </a:endParaRP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u+beta/xi*(((1-alpha)/Fu)^(-xi)-1)</a:t>
            </a: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(VaR+beta-xi*u)/(1-xi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61224"/>
              </p:ext>
            </p:extLst>
          </p:nvPr>
        </p:nvGraphicFramePr>
        <p:xfrm>
          <a:off x="683568" y="2924944"/>
          <a:ext cx="17281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0.036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ES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0.048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0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Непараметрическое моделирование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720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Простая непараметрическая оценка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Принцип построения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простой (</a:t>
                </a:r>
                <a:r>
                  <a:rPr lang="en-US" dirty="0" smtClean="0"/>
                  <a:t>naïve)</a:t>
                </a:r>
                <a:r>
                  <a:rPr lang="ru-RU" dirty="0" smtClean="0"/>
                  <a:t> непараметрической оценки плотности в точке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 состоит в подсчёте количества наблюдений, находящихся вблизи неё: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ru-RU" dirty="0" smtClean="0"/>
                  <a:t>,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где </a:t>
                </a:r>
                <a:r>
                  <a:rPr lang="en-US" i="1" dirty="0" smtClean="0"/>
                  <a:t>h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— длина интервала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Большие значения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дают более гладкие оценки:</a:t>
                </a:r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26705"/>
            <a:ext cx="3288482" cy="328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18" y="3526705"/>
            <a:ext cx="3288482" cy="328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9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Ядерная оценка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Простая оценка нигде не дифференцируема. Чтобы понять это перепишем формулу (3) в следующем виде: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Проблема заключается в функции </a:t>
                </a:r>
                <a:r>
                  <a:rPr lang="en-US" i="1" dirty="0" smtClean="0"/>
                  <a:t>w(x)</a:t>
                </a:r>
                <a:r>
                  <a:rPr lang="ru-RU" i="1" dirty="0" smtClean="0"/>
                  <a:t>, </a:t>
                </a:r>
                <a:r>
                  <a:rPr lang="ru-RU" dirty="0" smtClean="0"/>
                  <a:t>которая придаёт наблюдениям дискретные веса (0 или 1)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Проблема решается с помощью замены функции </a:t>
                </a:r>
                <a:r>
                  <a:rPr lang="en-US" i="1" dirty="0" smtClean="0"/>
                  <a:t>w(x)</a:t>
                </a:r>
                <a:r>
                  <a:rPr lang="ru-RU" dirty="0" smtClean="0"/>
                  <a:t> на ядерную функцию </a:t>
                </a:r>
                <a:r>
                  <a:rPr lang="en-US" i="1" dirty="0" smtClean="0"/>
                  <a:t>K(x)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с плавно изменяющимися весами: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Для того, чтобы оценка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 была функцией плотности, ядро должно удовлетворять условию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ru-RU" b="0" i="1" smtClean="0">
                            <a:latin typeface="Cambria Math"/>
                          </a:rPr>
                          <m:t>−</m:t>
                        </m:r>
                        <m:r>
                          <a:rPr lang="ru-RU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Любая функция плотности удовлетворяет этому условию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15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1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Ядерные функции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208912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В качестве ядерных функций обычно используются симметричные одномодальные функции плотности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Наиболее часто используемые на практике ядра: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  (6)</m:t>
                        </m:r>
                      </m:e>
                    </m:func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гауссовское</a:t>
                </a:r>
                <a:r>
                  <a:rPr lang="ru-RU" dirty="0" smtClean="0"/>
                  <a:t> ядро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ru-RU" b="0" i="1" smtClean="0">
                        <a:latin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e>
                    </m:d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ядро Епанечникова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e>
                    </m:d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треугольное ядро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 smtClean="0"/>
                  <a:t> 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прямоугольное (равномерное) ядро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Вид этих функций представлен на следующем слайде</a:t>
                </a:r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208912" cy="5420072"/>
              </a:xfrm>
              <a:blipFill rotWithShape="1">
                <a:blip r:embed="rId2"/>
                <a:stretch>
                  <a:fillRect t="-675" r="-4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7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Ядерные функции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4478"/>
            <a:ext cx="2884612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14478"/>
            <a:ext cx="2884612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2884612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89041"/>
            <a:ext cx="2884612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2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Влияние ширины интервала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Тогда как выбор ядра оказывает незначительное влияние на оценку плотности, выбор ширины интервала имеет решающее значение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36750"/>
            <a:ext cx="4058132" cy="405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36750"/>
            <a:ext cx="4058132" cy="405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1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Выбор ширины интервала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Существует два основных подхода к определению величины сглаживающего множителя (ширины интервала):</a:t>
            </a:r>
            <a:endParaRPr lang="en-US" dirty="0" smtClean="0"/>
          </a:p>
          <a:p>
            <a:pPr marL="114300" indent="0">
              <a:buNone/>
            </a:pPr>
            <a:endParaRPr lang="ru-RU" sz="800" dirty="0" smtClean="0"/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Фиксированная ширина интервала на всей выборке. В рамках этого подхода выделяют:</a:t>
            </a:r>
          </a:p>
          <a:p>
            <a:pPr lvl="1"/>
            <a:r>
              <a:rPr lang="ru-RU" dirty="0" smtClean="0"/>
              <a:t>правило подстановки (</a:t>
            </a:r>
            <a:r>
              <a:rPr lang="en-US" dirty="0" smtClean="0"/>
              <a:t>rule of thumb);</a:t>
            </a:r>
          </a:p>
          <a:p>
            <a:pPr lvl="1"/>
            <a:r>
              <a:rPr lang="ru-RU" dirty="0" smtClean="0"/>
              <a:t>метод перекрёстной проверки (</a:t>
            </a:r>
            <a:r>
              <a:rPr lang="en-US" dirty="0" smtClean="0"/>
              <a:t>cross-validation)</a:t>
            </a:r>
          </a:p>
          <a:p>
            <a:pPr>
              <a:buFont typeface="+mj-lt"/>
              <a:buAutoNum type="arabicPeriod"/>
            </a:pPr>
            <a:endParaRPr lang="en-US" sz="800" dirty="0" smtClean="0"/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Ширина интервала меняется в зависимости от локальной концентрации наблюдений. Методы:</a:t>
            </a:r>
          </a:p>
          <a:p>
            <a:pPr lvl="1"/>
            <a:r>
              <a:rPr lang="ru-RU" dirty="0" smtClean="0"/>
              <a:t>обобщённый метод ближайших соседей (</a:t>
            </a:r>
            <a:r>
              <a:rPr lang="en-US" dirty="0" smtClean="0"/>
              <a:t>generalized nearest neighbors);</a:t>
            </a:r>
          </a:p>
          <a:p>
            <a:pPr lvl="1"/>
            <a:r>
              <a:rPr lang="ru-RU" dirty="0" smtClean="0"/>
              <a:t>адаптивный метод (</a:t>
            </a:r>
            <a:r>
              <a:rPr lang="en-US" dirty="0" smtClean="0"/>
              <a:t>adaptive nearest neighbors)</a:t>
            </a:r>
          </a:p>
        </p:txBody>
      </p:sp>
    </p:spTree>
    <p:extLst>
      <p:ext uri="{BB962C8B-B14F-4D97-AF65-F5344CB8AC3E}">
        <p14:creationId xmlns:p14="http://schemas.microsoft.com/office/powerpoint/2010/main" val="37248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1. Фиксированная ширина интервала</a:t>
            </a:r>
            <a:br>
              <a:rPr lang="ru-RU" sz="3200" dirty="0" smtClean="0"/>
            </a:br>
            <a:r>
              <a:rPr lang="ru-RU" sz="3200" dirty="0" smtClean="0"/>
              <a:t>Среднеквадратичная </a:t>
            </a:r>
            <a:r>
              <a:rPr lang="ru-RU" sz="3200" dirty="0" smtClean="0"/>
              <a:t>ошибка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268760"/>
                <a:ext cx="8208912" cy="5132040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sz="2000" dirty="0" smtClean="0"/>
                  <a:t>Выбирать величину </a:t>
                </a:r>
                <a:r>
                  <a:rPr lang="en-US" sz="2000" i="1" dirty="0" smtClean="0"/>
                  <a:t>h</a:t>
                </a:r>
                <a:r>
                  <a:rPr lang="ru-RU" sz="2000" dirty="0" smtClean="0"/>
                  <a:t> следует так, чтобы оценка была как можно ближе к истинной плотности распределения, т.е. минимизировать разницу между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sz="2000" dirty="0" smtClean="0"/>
                  <a:t> и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sz="2000" dirty="0" smtClean="0"/>
                  <a:t>Наиболее естественным кандидатом на эту разницу является среднеквадратичная ошибка (</a:t>
                </a:r>
                <a:r>
                  <a:rPr lang="en-US" sz="2000" dirty="0" smtClean="0"/>
                  <a:t>Mean Squared Error, MSE)</a:t>
                </a:r>
                <a:r>
                  <a:rPr lang="ru-RU" sz="2000" dirty="0" smtClean="0"/>
                  <a:t>, рассчитываемая в конкретной точке </a:t>
                </a:r>
                <a:r>
                  <a:rPr lang="en-US" sz="2000" i="1" dirty="0" smtClean="0"/>
                  <a:t>y</a:t>
                </a:r>
                <a:r>
                  <a:rPr lang="ru-RU" sz="2000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sz="2000" dirty="0" smtClean="0"/>
                  <a:t>  </a:t>
                </a:r>
              </a:p>
              <a:p>
                <a:pPr marL="114300" indent="0">
                  <a:buNone/>
                </a:pPr>
                <a:r>
                  <a:rPr lang="ru-RU" sz="2000" dirty="0" smtClean="0"/>
                  <a:t>Распишем выражение (10) подробнее: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h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ru-RU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−2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−2</m:t>
                        </m:r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114300" indent="0">
                  <a:buNone/>
                </a:pPr>
                <a:endParaRPr lang="ru-RU" sz="20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268760"/>
                <a:ext cx="8208912" cy="5132040"/>
              </a:xfrm>
              <a:blipFill rotWithShape="1">
                <a:blip r:embed="rId2"/>
                <a:stretch>
                  <a:fillRect t="-1188" r="-1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Гистограмма</a:t>
            </a:r>
            <a:r>
              <a:rPr lang="ru-RU" sz="3200" dirty="0"/>
              <a:t> </a:t>
            </a:r>
            <a:r>
              <a:rPr lang="ru-RU" sz="3200" dirty="0" smtClean="0"/>
              <a:t>и эмпирическая плотность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47260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faithful$eruptions</a:t>
            </a:r>
            <a:r>
              <a:rPr lang="en-US" dirty="0" smtClean="0"/>
              <a:t>	# </a:t>
            </a:r>
            <a:r>
              <a:rPr lang="ru-RU" dirty="0" smtClean="0"/>
              <a:t>исходные данные</a:t>
            </a:r>
            <a:endParaRPr lang="en-US" dirty="0" smtClean="0"/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гистограмма 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y,nclass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=20,prob=TRUE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добавление эмпирической плотности</a:t>
            </a:r>
            <a:endParaRPr lang="ru-RU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y.pdf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density(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y,bw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ucv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lines(y.pdf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</a:t>
            </a:r>
            <a:r>
              <a:rPr lang="ru-RU" dirty="0">
                <a:solidFill>
                  <a:srgbClr val="2F2B20"/>
                </a:solidFill>
              </a:rPr>
              <a:t>добавление </a:t>
            </a:r>
            <a:r>
              <a:rPr lang="ru-RU" dirty="0" smtClean="0">
                <a:solidFill>
                  <a:srgbClr val="2F2B20"/>
                </a:solidFill>
              </a:rPr>
              <a:t>исходных данных</a:t>
            </a:r>
            <a:endParaRPr lang="ru-RU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rug(y)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40968"/>
            <a:ext cx="3722571" cy="37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5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Дисперсия и смещение оценки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e>
                    </m:d>
                  </m:oMath>
                </a14:m>
                <a:r>
                  <a:rPr lang="en-US" dirty="0" smtClean="0"/>
                  <a:t> 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Первое слагаемое выражения (11) соответствует дисперсии оценки, </a:t>
                </a:r>
                <a:r>
                  <a:rPr lang="ru-RU" dirty="0"/>
                  <a:t>второе </a:t>
                </a:r>
                <a:r>
                  <a:rPr lang="ru-RU" dirty="0" smtClean="0"/>
                  <a:t>— квадрату её смещения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Если ширина интервала слишком большая, то оценка оказывается </a:t>
                </a:r>
                <a:r>
                  <a:rPr lang="ru-RU" dirty="0" err="1" smtClean="0"/>
                  <a:t>пересглаженной</a:t>
                </a:r>
                <a:r>
                  <a:rPr lang="ru-RU" dirty="0" smtClean="0"/>
                  <a:t>, и растёт смещение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Если значение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слишком маленькое, то это увеличивает дисперсию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Минимальное смещение достигается при максимальной дисперсии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</m:d>
                  </m:oMath>
                </a14:m>
                <a:r>
                  <a:rPr lang="ru-RU" dirty="0" smtClean="0"/>
                  <a:t>, а минимальная дисперсия — при максимальном смещении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→+∞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Нужно искать компромисс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1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100" dirty="0" smtClean="0"/>
              <a:t>Интегральная среднеквадратичная ошибка</a:t>
            </a:r>
            <a:endParaRPr lang="ru-RU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80728"/>
                <a:ext cx="7992888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Поскольку мы заинтересованы в минимизации отклонения между оценкой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плотностью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 не только в конкретной точке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, рассмотрим интегральную среднеквадратичную ошибку (</a:t>
                </a:r>
                <a:r>
                  <a:rPr lang="en-US" dirty="0" smtClean="0"/>
                  <a:t>Mean Integrated Squared Error, MISE)</a:t>
                </a:r>
                <a:r>
                  <a:rPr lang="ru-RU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𝑀𝐼𝑆𝐸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+∞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𝑑𝑦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Мы можем переписать это так: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𝑀𝐼𝑆𝐸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𝑀𝑆𝐸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ru-RU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13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—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или в следующем виде: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𝑀𝐼𝑆𝐸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𝑣𝑎𝑟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14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80728"/>
                <a:ext cx="7992888" cy="5420072"/>
              </a:xfrm>
              <a:blipFill rotWithShape="1">
                <a:blip r:embed="rId2"/>
                <a:stretch>
                  <a:fillRect t="-675" r="-12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9552" y="6453336"/>
            <a:ext cx="727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aseline="30000" dirty="0" smtClean="0"/>
              <a:t>1</a:t>
            </a:r>
            <a:r>
              <a:rPr lang="ru-RU" sz="1200" dirty="0" smtClean="0"/>
              <a:t> Далее вместо определённого интеграла по всей числовой оси будет использоваться неопределённый</a:t>
            </a:r>
            <a:endParaRPr lang="ru-RU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27041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Оптимальная ширина интервала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80728"/>
                <a:ext cx="7848872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Минимизируя аппроксимацию к критерию </a:t>
                </a:r>
                <a:r>
                  <a:rPr lang="en-US" i="1" dirty="0" smtClean="0"/>
                  <a:t>MISE</a:t>
                </a:r>
                <a:r>
                  <a:rPr lang="ru-RU" dirty="0" smtClean="0"/>
                  <a:t>, обозначаемую </a:t>
                </a:r>
                <a:r>
                  <a:rPr lang="en-US" i="1" dirty="0" smtClean="0"/>
                  <a:t>AMISE</a:t>
                </a:r>
                <a:r>
                  <a:rPr lang="ru-RU" dirty="0" smtClean="0"/>
                  <a:t>, можно найти оптимальное значение параметра сглаживания: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𝑑𝑥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𝑑𝑥</m:t>
                                </m:r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𝑑𝑦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15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Замечания к формуле (15):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стремится к нулю по мере роста объема выборки, но сравнительно медленно (по степенному закону);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ru-RU" dirty="0" smtClean="0"/>
                  <a:t> уменьшается,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 сильно варьируется, и возрастает, если функция плотности варьируется слабо;</a:t>
                </a:r>
              </a:p>
              <a:p>
                <a:r>
                  <a:rPr lang="ru-RU" dirty="0" smtClean="0"/>
                  <a:t>наиболее подходящее ядро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 можно определить, исходя из значения критерия </a:t>
                </a:r>
                <a:r>
                  <a:rPr lang="en-US" i="1" dirty="0" smtClean="0"/>
                  <a:t>MISE</a:t>
                </a:r>
                <a:r>
                  <a:rPr lang="en-US" dirty="0" smtClean="0"/>
                  <a:t> (14)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80728"/>
                <a:ext cx="7848872" cy="5420072"/>
              </a:xfrm>
              <a:blipFill rotWithShape="1">
                <a:blip r:embed="rId2"/>
                <a:stretch>
                  <a:fillRect t="-675" r="-1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1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064896" cy="706090"/>
          </a:xfrm>
        </p:spPr>
        <p:txBody>
          <a:bodyPr/>
          <a:lstStyle/>
          <a:p>
            <a:r>
              <a:rPr lang="ru-RU" sz="2900" dirty="0" smtClean="0"/>
              <a:t>Методы оценки</a:t>
            </a:r>
            <a:r>
              <a:rPr lang="en-US" sz="2900" dirty="0" smtClean="0"/>
              <a:t> </a:t>
            </a:r>
            <a:r>
              <a:rPr lang="ru-RU" sz="2900" dirty="0" smtClean="0"/>
              <a:t>оптимальной ширины интервала</a:t>
            </a:r>
            <a:endParaRPr lang="ru-RU" sz="2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В выражении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 smtClean="0"/>
                  <a:t> (15) </a:t>
                </a:r>
                <a:r>
                  <a:rPr lang="ru-RU" dirty="0" smtClean="0"/>
                  <a:t>остаётся неопределённость, связанная с незнанием истинной функции плотности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Мы рассмотрим два способа преодоления этой неопределённости: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Правило подстановки (</a:t>
                </a:r>
                <a:r>
                  <a:rPr lang="en-US" dirty="0" smtClean="0"/>
                  <a:t>Rule of Thumb);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Метод перекрёстной проверки (</a:t>
                </a:r>
                <a:r>
                  <a:rPr lang="en-US" dirty="0" smtClean="0"/>
                  <a:t>Cross-Validation)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5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1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Правило подстановки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Вместо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выражение для оптимального интервала (15) подставляется какое-либо известное распределение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Если подставить нормальное распределение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использовать </a:t>
                </a:r>
                <a:r>
                  <a:rPr lang="ru-RU" dirty="0" err="1" smtClean="0"/>
                  <a:t>гауссовское</a:t>
                </a:r>
                <a:r>
                  <a:rPr lang="ru-RU" dirty="0" smtClean="0"/>
                  <a:t> ядро, то получим: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≈1.059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В качестве оценки </a:t>
                </a:r>
                <a:r>
                  <a:rPr lang="el-GR" i="1" dirty="0" smtClean="0"/>
                  <a:t>σ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можно использовать выборочное стандартное отклонение,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ru-RU" b="0" i="1" smtClean="0">
                            <a:latin typeface="Cambria Math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ru-RU" dirty="0" smtClean="0"/>
                  <a:t>, или </a:t>
                </a:r>
                <a:r>
                  <a:rPr lang="ru-RU" dirty="0" err="1" smtClean="0"/>
                  <a:t>межквартильное</a:t>
                </a:r>
                <a:r>
                  <a:rPr lang="ru-RU" dirty="0" smtClean="0"/>
                  <a:t> расстояние,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1.349</m:t>
                        </m:r>
                      </m:den>
                    </m:f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выборочное значение </a:t>
                </a:r>
                <a:r>
                  <a:rPr lang="en-US" i="1" dirty="0" err="1" smtClean="0"/>
                  <a:t>i</a:t>
                </a:r>
                <a:r>
                  <a:rPr lang="ru-RU" dirty="0" smtClean="0"/>
                  <a:t>-го квартиля, 1.349 — </a:t>
                </a:r>
                <a:r>
                  <a:rPr lang="ru-RU" dirty="0" err="1" smtClean="0"/>
                  <a:t>межквартильное</a:t>
                </a:r>
                <a:r>
                  <a:rPr lang="ru-RU" dirty="0" smtClean="0"/>
                  <a:t> расстояние для стандартного нормального распределения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4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4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Модифицированное правило подстановки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Правило подстановки хорошо работает тогда, когда истинный закон распределения близок к подставляемому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Существует также модифицированное правило подстановки: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=0.9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1.349</m:t>
                                </m:r>
                              </m:den>
                            </m:f>
                          </m:e>
                        </m:d>
                      </m:e>
                    </m:func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17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Модифицированное правило является более устойчивым к отклонениям истинного распределения от нормального закона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2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Метод перекрёстной проверки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Мы опишем вариацию метода, основанную на наименьших квадратах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Идея состоит в рассмотрении интегральной </a:t>
                </a:r>
                <a:r>
                  <a:rPr lang="ru-RU" dirty="0" err="1" smtClean="0"/>
                  <a:t>квадратической</a:t>
                </a:r>
                <a:r>
                  <a:rPr lang="ru-RU" dirty="0" smtClean="0"/>
                  <a:t> ошибки (</a:t>
                </a:r>
                <a:r>
                  <a:rPr lang="en-US" dirty="0" smtClean="0"/>
                  <a:t>Integrated Squared Error, ISE)</a:t>
                </a:r>
                <a:r>
                  <a:rPr lang="ru-RU" dirty="0" smtClean="0"/>
                  <a:t>, аналогичной критерию </a:t>
                </a:r>
                <a:r>
                  <a:rPr lang="en-US" i="1" dirty="0" smtClean="0"/>
                  <a:t>MISE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(12), но без математического ожидания: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−2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18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Последнее слагаемое не зависит от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не играет роли в оптимизации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nary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матожидание</a:t>
                </a:r>
                <a:r>
                  <a:rPr lang="ru-RU" dirty="0" smtClean="0"/>
                  <a:t> оценки, которое приближённо равно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— оценка плотности по всем наблюдениям, кроме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l="-5120" t="-675" r="-17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0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Метод перекрёстной проверки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Таким образом, оптимизационная задача сводится к минимизации выражения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19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Достоинства методов с фиксированной шириной интервала:</a:t>
                </a:r>
              </a:p>
              <a:p>
                <a:r>
                  <a:rPr lang="ru-RU" dirty="0" smtClean="0"/>
                  <a:t>простота вычислений;</a:t>
                </a:r>
              </a:p>
              <a:p>
                <a:r>
                  <a:rPr lang="ru-RU" dirty="0" smtClean="0"/>
                  <a:t>интуитивная понятность;</a:t>
                </a:r>
              </a:p>
              <a:p>
                <a:r>
                  <a:rPr lang="ru-RU" dirty="0" smtClean="0"/>
                  <a:t>оценки обладают известными статистическими свойствами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Недостатки:</a:t>
                </a:r>
              </a:p>
              <a:p>
                <a:r>
                  <a:rPr lang="ru-RU" dirty="0" err="1" smtClean="0"/>
                  <a:t>пересглаженный</a:t>
                </a:r>
                <a:r>
                  <a:rPr lang="ru-RU" dirty="0" smtClean="0"/>
                  <a:t> центр распределения;</a:t>
                </a:r>
              </a:p>
              <a:p>
                <a:r>
                  <a:rPr lang="ru-RU" dirty="0" err="1" smtClean="0"/>
                  <a:t>недосглаженные</a:t>
                </a:r>
                <a:r>
                  <a:rPr lang="ru-RU" dirty="0" smtClean="0"/>
                  <a:t> и тонкие хвосты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6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2. Адаптивные методы</a:t>
            </a:r>
            <a:br>
              <a:rPr lang="ru-RU" sz="3200" dirty="0" smtClean="0"/>
            </a:br>
            <a:r>
              <a:rPr lang="ru-RU" sz="3200" dirty="0" smtClean="0"/>
              <a:t>Метод </a:t>
            </a:r>
            <a:r>
              <a:rPr lang="ru-RU" sz="3200" dirty="0" smtClean="0"/>
              <a:t>ближайших соседей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Идея состоит в таком определении интервала, чтобы в него всегда попадало фиксированное количество наблюдений </a:t>
                </a:r>
                <a:r>
                  <a:rPr lang="en-US" i="1" dirty="0" smtClean="0"/>
                  <a:t>k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Рассмотрим расстояние от </a:t>
                </a:r>
                <a:r>
                  <a:rPr lang="en-US" i="1" dirty="0" err="1" smtClean="0"/>
                  <a:t>i</a:t>
                </a:r>
                <a:r>
                  <a:rPr lang="ru-RU" dirty="0" smtClean="0"/>
                  <a:t>-го наблюдения в выборке до некоторой точки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Отсортируем эти расстояния по возрастанию так, что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21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i="1" dirty="0" smtClean="0"/>
                  <a:t>k</a:t>
                </a:r>
                <a:r>
                  <a:rPr lang="ru-RU" dirty="0"/>
                  <a:t> </a:t>
                </a:r>
                <a:r>
                  <a:rPr lang="ru-RU" dirty="0" smtClean="0"/>
                  <a:t>ближайших к точке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 наблюдений находятся на расстоянии, не превышающем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i="1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Иными словами, отрезок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содержит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 наблюдений из выборки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  <a:blipFill rotWithShape="1">
                <a:blip r:embed="rId2"/>
                <a:stretch>
                  <a:fillRect t="-703" r="-17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3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Оценка плотности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7152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Положив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, мы можем подставить эту величину в простую оценку плотности (3), которая примет вид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22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В каждой отдельной точке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 для любого значения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 найдётся такое значение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, что оценки (3) и (22) дадут один и тот же результат, однако, рассматриваемая в целом, оценка по методу ближайших соседей отличается от простой оценки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Так же, как и в случае с простой оценкой, мы можем прибегнуть к помощи ядерных функций и получить обобщённую оценку по методу ближайших соседей: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23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Задача выбора оптимального значения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 решается численно, сравнением критериев </a:t>
                </a:r>
                <a:r>
                  <a:rPr lang="en-US" i="1" dirty="0" smtClean="0"/>
                  <a:t>ISE</a:t>
                </a:r>
                <a:r>
                  <a:rPr lang="en-US" dirty="0" smtClean="0"/>
                  <a:t> (18) </a:t>
                </a:r>
                <a:r>
                  <a:rPr lang="ru-RU" dirty="0" smtClean="0"/>
                  <a:t>для различных значений </a:t>
                </a:r>
                <a:r>
                  <a:rPr lang="en-US" i="1" dirty="0" smtClean="0"/>
                  <a:t>k</a:t>
                </a:r>
                <a:endParaRPr lang="en-US" i="1" dirty="0"/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715200" cy="5420072"/>
              </a:xfrm>
              <a:blipFill rotWithShape="1">
                <a:blip r:embed="rId2"/>
                <a:stretch>
                  <a:fillRect t="-675" r="-632" b="-19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7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778098"/>
          </a:xfrm>
        </p:spPr>
        <p:txBody>
          <a:bodyPr/>
          <a:lstStyle/>
          <a:p>
            <a:r>
              <a:rPr lang="ru-RU" sz="3200" dirty="0" smtClean="0"/>
              <a:t>График «квантиль </a:t>
            </a:r>
            <a:r>
              <a:rPr lang="en-US" sz="3200" dirty="0" smtClean="0"/>
              <a:t>—</a:t>
            </a:r>
            <a:r>
              <a:rPr lang="ru-RU" sz="3200" dirty="0" smtClean="0"/>
              <a:t> квантиль»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47260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800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price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 "DAX"]; T &lt;- length(price) - 1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price[2:(T+1)] / price[1:T] - 1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в общем виде</a:t>
            </a:r>
            <a:endParaRPr lang="en-US" dirty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(n=10^5,mean=mean(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(0,1)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для нормального распределения</a:t>
            </a:r>
            <a:endParaRPr lang="en-US" dirty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qqline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C:\Users\y_bologov\Desktop\1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83135"/>
            <a:ext cx="4208512" cy="420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9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Достоинства и недостатки метода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Достоинства:</a:t>
                </a:r>
              </a:p>
              <a:p>
                <a:r>
                  <a:rPr lang="ru-RU" dirty="0" smtClean="0"/>
                  <a:t>решается проблема </a:t>
                </a:r>
                <a:r>
                  <a:rPr lang="ru-RU" dirty="0" err="1" smtClean="0"/>
                  <a:t>недосглаженности</a:t>
                </a:r>
                <a:r>
                  <a:rPr lang="ru-RU" dirty="0" smtClean="0"/>
                  <a:t> и тонкости хвостов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Недостатки:</a:t>
                </a:r>
              </a:p>
              <a:p>
                <a:r>
                  <a:rPr lang="ru-RU" dirty="0" smtClean="0"/>
                  <a:t>оценка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дифференцируема там, </a:t>
                </a:r>
                <a:r>
                  <a:rPr lang="ru-RU" dirty="0"/>
                  <a:t>где не </a:t>
                </a:r>
                <a:r>
                  <a:rPr lang="ru-RU" dirty="0" smtClean="0"/>
                  <a:t>дифференцируема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;</a:t>
                </a:r>
                <a:endParaRPr lang="en-US" dirty="0" smtClean="0"/>
              </a:p>
              <a:p>
                <a:r>
                  <a:rPr lang="ru-RU" dirty="0" smtClean="0"/>
                  <a:t>хвосты распределения могут казаться тяжелее, чем на самом деле, потому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 растёт очень медленно (как функция первой степени);</a:t>
                </a:r>
              </a:p>
              <a:p>
                <a:r>
                  <a:rPr lang="ru-RU" dirty="0" smtClean="0"/>
                  <a:t>в общем случае оценка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является функцией плотности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1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Адаптивный метод ближайших соседей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Оценка строится в следующем виде: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24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Сглаживающий параметр разделяется на две части: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глобальная (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);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локальная концентрация наблюдений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)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Эта оценка лишена недостатков обобщённого метода ближайших соседей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Величину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определяют путём построения пилотной оценки плотности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 с фиксированной шириной интервала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Часто вместо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используют показатель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num>
                              <m:den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25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1350" r="-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8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library(datasets)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log(islands)</a:t>
            </a:r>
          </a:p>
          <a:p>
            <a:pPr marL="114300" indent="0">
              <a:buNone/>
            </a:pPr>
            <a:endParaRPr lang="en-US" sz="800" i="1" dirty="0"/>
          </a:p>
          <a:p>
            <a:pPr marL="114300" indent="0">
              <a:buNone/>
            </a:pPr>
            <a:r>
              <a:rPr lang="ru-RU" dirty="0" smtClean="0"/>
              <a:t>Построение гистограммы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y,nclass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=12,probability=TRUE)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 err="1" smtClean="0"/>
              <a:t>nclass</a:t>
            </a:r>
            <a:r>
              <a:rPr lang="en-US" b="1" i="1" dirty="0" smtClean="0"/>
              <a:t> </a:t>
            </a:r>
            <a:r>
              <a:rPr lang="ru-RU" dirty="0" smtClean="0"/>
              <a:t>определяет количество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интервалов</a:t>
            </a:r>
          </a:p>
          <a:p>
            <a:r>
              <a:rPr lang="en-US" b="1" i="1" dirty="0" smtClean="0"/>
              <a:t>probability </a:t>
            </a:r>
            <a:r>
              <a:rPr lang="ru-RU" dirty="0" smtClean="0"/>
              <a:t>преобразует количество</a:t>
            </a:r>
          </a:p>
          <a:p>
            <a:pPr marL="114300" indent="0">
              <a:buNone/>
            </a:pPr>
            <a:r>
              <a:rPr lang="ru-RU" b="1" i="1" dirty="0"/>
              <a:t> </a:t>
            </a:r>
            <a:r>
              <a:rPr lang="ru-RU" b="1" i="1" dirty="0" smtClean="0"/>
              <a:t>  </a:t>
            </a:r>
            <a:r>
              <a:rPr lang="ru-RU" dirty="0" smtClean="0"/>
              <a:t>наблюдений в интервале в плотность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распределения</a:t>
            </a:r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39006"/>
            <a:ext cx="3775733" cy="377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4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064896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Простая непараметрическая оценка плотности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10^4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length(y)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#</a:t>
            </a:r>
            <a:r>
              <a:rPr lang="ru-RU" dirty="0" smtClean="0"/>
              <a:t> ширина интервала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в точках </a:t>
            </a:r>
            <a:r>
              <a:rPr lang="ru-RU" i="1" dirty="0" smtClean="0"/>
              <a:t>х</a:t>
            </a:r>
            <a:r>
              <a:rPr lang="ru-RU" dirty="0" smtClean="0"/>
              <a:t> будет оцениваться плотность</a:t>
            </a:r>
            <a:endParaRPr lang="en-US" dirty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(0,12,length=L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b="1" i="1" dirty="0" smtClean="0"/>
              <a:t>    </a:t>
            </a:r>
            <a:r>
              <a:rPr lang="en-US" dirty="0" smtClean="0"/>
              <a:t>#</a:t>
            </a:r>
            <a:r>
              <a:rPr lang="ru-RU" dirty="0" smtClean="0"/>
              <a:t> последовательность 0 – 12 длиной </a:t>
            </a:r>
            <a:r>
              <a:rPr lang="en-US" dirty="0" smtClean="0"/>
              <a:t>L</a:t>
            </a:r>
            <a:endParaRPr lang="en-US" dirty="0"/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f.naive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numeric()   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# </a:t>
            </a:r>
            <a:r>
              <a:rPr lang="ru-RU" dirty="0" smtClean="0"/>
              <a:t>нулевой (пока) вектор оценок</a:t>
            </a:r>
            <a:endParaRPr lang="en-US" b="1" i="1" dirty="0"/>
          </a:p>
          <a:p>
            <a:pPr marL="114300" indent="0">
              <a:buNone/>
            </a:pPr>
            <a:endParaRPr lang="en-US" sz="800" b="1" i="1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считаем количество элементов в интервалах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± h/2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1:L)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f.naive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sum(1*((y&gt;x[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]-h/2)&amp;(y&lt;x[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]+h/2)))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f.naive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f.naive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/(N*h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i="1" dirty="0" smtClean="0"/>
              <a:t>    </a:t>
            </a:r>
            <a:r>
              <a:rPr lang="en-US" dirty="0" smtClean="0"/>
              <a:t># </a:t>
            </a:r>
            <a:r>
              <a:rPr lang="ru-RU" dirty="0" smtClean="0"/>
              <a:t>нормируем оценку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583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График простой оценки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x,f.naive,type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l",main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="Naive estimate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="y",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="Density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rug(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y,col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 smtClean="0"/>
              <a:t>type</a:t>
            </a:r>
            <a:r>
              <a:rPr lang="ru-RU" dirty="0"/>
              <a:t> </a:t>
            </a:r>
            <a:r>
              <a:rPr lang="ru-RU" dirty="0" smtClean="0"/>
              <a:t>определяет вид графика</a:t>
            </a:r>
          </a:p>
          <a:p>
            <a:pPr marL="114300" indent="0">
              <a:buNone/>
            </a:pPr>
            <a:r>
              <a:rPr lang="ru-RU" b="1" i="1" dirty="0"/>
              <a:t> </a:t>
            </a:r>
            <a:r>
              <a:rPr lang="ru-RU" b="1" i="1" dirty="0" smtClean="0"/>
              <a:t>  </a:t>
            </a:r>
            <a:r>
              <a:rPr lang="en-US" dirty="0"/>
              <a:t>"</a:t>
            </a:r>
            <a:r>
              <a:rPr lang="en-US" dirty="0" smtClean="0"/>
              <a:t>l"</a:t>
            </a:r>
            <a:r>
              <a:rPr lang="ru-RU" dirty="0" smtClean="0"/>
              <a:t> — линии, </a:t>
            </a:r>
            <a:r>
              <a:rPr lang="en-US" dirty="0" smtClean="0"/>
              <a:t>"p"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точки, …</a:t>
            </a:r>
          </a:p>
          <a:p>
            <a:r>
              <a:rPr lang="en-US" b="1" i="1" dirty="0" smtClean="0"/>
              <a:t>main </a:t>
            </a:r>
            <a:r>
              <a:rPr lang="ru-RU" dirty="0" smtClean="0"/>
              <a:t>— заголовок</a:t>
            </a:r>
          </a:p>
          <a:p>
            <a:r>
              <a:rPr lang="en-US" b="1" i="1" dirty="0" err="1" smtClean="0"/>
              <a:t>xlab</a:t>
            </a:r>
            <a:r>
              <a:rPr lang="ru-RU" dirty="0" smtClean="0"/>
              <a:t> — подпись на оси х</a:t>
            </a:r>
          </a:p>
          <a:p>
            <a:r>
              <a:rPr lang="en-US" b="1" i="1" dirty="0" err="1" smtClean="0"/>
              <a:t>ylab</a:t>
            </a:r>
            <a:r>
              <a:rPr lang="en-US" b="1" i="1" dirty="0" smtClean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подпись на оси у</a:t>
            </a:r>
            <a:endParaRPr lang="en-US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716" y="2636912"/>
            <a:ext cx="425480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5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 smtClean="0"/>
              <a:t>Ядерные оценки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npudens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y,edat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ckertype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b="1" i="1" dirty="0" err="1" smtClean="0"/>
              <a:t>tdat</a:t>
            </a:r>
            <a:r>
              <a:rPr lang="en-US" b="1" i="1" dirty="0" smtClean="0"/>
              <a:t> </a:t>
            </a:r>
            <a:r>
              <a:rPr lang="ru-RU" dirty="0" smtClean="0"/>
              <a:t>— обучающая выборка</a:t>
            </a:r>
          </a:p>
          <a:p>
            <a:r>
              <a:rPr lang="en-US" b="1" i="1" dirty="0" err="1" smtClean="0"/>
              <a:t>edat</a:t>
            </a:r>
            <a:r>
              <a:rPr lang="en-US" b="1" i="1" dirty="0" smtClean="0"/>
              <a:t> </a:t>
            </a:r>
            <a:r>
              <a:rPr lang="ru-RU" dirty="0" smtClean="0"/>
              <a:t>— точки, в которых рассчитывается оценка</a:t>
            </a:r>
          </a:p>
          <a:p>
            <a:r>
              <a:rPr lang="en-US" b="1" i="1" dirty="0" err="1" smtClean="0"/>
              <a:t>ckertype</a:t>
            </a:r>
            <a:r>
              <a:rPr lang="ru-RU" dirty="0" smtClean="0"/>
              <a:t> — вид ядерной функции</a:t>
            </a:r>
          </a:p>
          <a:p>
            <a:pPr marL="114300" indent="0">
              <a:buNone/>
            </a:pPr>
            <a:r>
              <a:rPr lang="ru-RU" b="1" i="1" dirty="0"/>
              <a:t> </a:t>
            </a:r>
            <a:r>
              <a:rPr lang="ru-RU" b="1" i="1" dirty="0" smtClean="0"/>
              <a:t>  </a:t>
            </a:r>
            <a:r>
              <a:rPr lang="en-US" dirty="0"/>
              <a:t>"</a:t>
            </a:r>
            <a:r>
              <a:rPr lang="en-US" dirty="0" err="1" smtClean="0"/>
              <a:t>gaussian</a:t>
            </a:r>
            <a:r>
              <a:rPr lang="en-US" dirty="0" smtClean="0"/>
              <a:t>"</a:t>
            </a:r>
            <a:r>
              <a:rPr lang="ru-RU" dirty="0" smtClean="0"/>
              <a:t>, </a:t>
            </a:r>
            <a:r>
              <a:rPr lang="en-US" dirty="0" smtClean="0"/>
              <a:t>"</a:t>
            </a:r>
            <a:r>
              <a:rPr lang="en-US" dirty="0" err="1" smtClean="0"/>
              <a:t>epanechnikov</a:t>
            </a:r>
            <a:r>
              <a:rPr lang="en-US" dirty="0" smtClean="0"/>
              <a:t>", "uniform"</a:t>
            </a:r>
          </a:p>
          <a:p>
            <a:r>
              <a:rPr lang="en-US" b="1" i="1" dirty="0" err="1"/>
              <a:t>bwtype</a:t>
            </a:r>
            <a:r>
              <a:rPr lang="en-US" b="1" i="1" dirty="0"/>
              <a:t> </a:t>
            </a:r>
            <a:r>
              <a:rPr lang="ru-RU" dirty="0"/>
              <a:t>определяет метод расчёта интервала </a:t>
            </a:r>
            <a:r>
              <a:rPr lang="en-US" i="1" dirty="0" smtClean="0"/>
              <a:t>h</a:t>
            </a:r>
            <a:endParaRPr lang="ru-RU" dirty="0"/>
          </a:p>
          <a:p>
            <a:pPr marL="11430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"fixed"</a:t>
            </a:r>
            <a:r>
              <a:rPr lang="ru-RU" dirty="0"/>
              <a:t>, </a:t>
            </a:r>
            <a:r>
              <a:rPr lang="en-US" dirty="0" smtClean="0"/>
              <a:t>"</a:t>
            </a:r>
            <a:r>
              <a:rPr lang="en-US" dirty="0" err="1" smtClean="0"/>
              <a:t>generalized_nn</a:t>
            </a:r>
            <a:r>
              <a:rPr lang="en-US" dirty="0" smtClean="0"/>
              <a:t>", "</a:t>
            </a:r>
            <a:r>
              <a:rPr lang="en-US" dirty="0" err="1" smtClean="0"/>
              <a:t>adaptive_nn</a:t>
            </a:r>
            <a:r>
              <a:rPr lang="en-US" dirty="0" smtClean="0"/>
              <a:t>"</a:t>
            </a:r>
            <a:endParaRPr lang="ru-RU" dirty="0" smtClean="0"/>
          </a:p>
          <a:p>
            <a:r>
              <a:rPr lang="en-US" b="1" i="1" dirty="0" err="1" smtClean="0"/>
              <a:t>f$dens</a:t>
            </a:r>
            <a:r>
              <a:rPr lang="en-US" b="1" i="1" dirty="0" smtClean="0"/>
              <a:t> </a:t>
            </a:r>
            <a:r>
              <a:rPr lang="ru-RU" dirty="0" smtClean="0"/>
              <a:t>— искомые значения оценок</a:t>
            </a:r>
            <a:endParaRPr lang="en-US" b="1" i="1" dirty="0" smtClean="0"/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ru-RU" dirty="0" smtClean="0"/>
              <a:t>Пусть </a:t>
            </a:r>
            <a:r>
              <a:rPr lang="en-US" b="1" i="1" dirty="0" err="1" smtClean="0"/>
              <a:t>f.fix</a:t>
            </a:r>
            <a:r>
              <a:rPr lang="en-US" dirty="0" smtClean="0"/>
              <a:t>, </a:t>
            </a:r>
            <a:r>
              <a:rPr lang="en-US" b="1" i="1" dirty="0" err="1" smtClean="0"/>
              <a:t>f.gen</a:t>
            </a:r>
            <a:r>
              <a:rPr lang="ru-RU" dirty="0" smtClean="0"/>
              <a:t> и </a:t>
            </a:r>
            <a:r>
              <a:rPr lang="en-US" b="1" i="1" dirty="0" err="1" smtClean="0"/>
              <a:t>f.ada</a:t>
            </a:r>
            <a:r>
              <a:rPr lang="en-US" b="1" i="1" dirty="0" smtClean="0"/>
              <a:t> </a:t>
            </a:r>
            <a:r>
              <a:rPr lang="ru-RU" dirty="0" smtClean="0"/>
              <a:t>— оценки плотности с фиксированным интервалом, по обобщённому методу ближайших соседей и по адаптивному методу ближайших соседей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7992888" cy="5760640"/>
              </a:xfrm>
            </p:spPr>
            <p:txBody>
              <a:bodyPr>
                <a:normAutofit fontScale="85000" lnSpcReduction="10000"/>
              </a:bodyPr>
              <a:lstStyle/>
              <a:p>
                <a:pPr marL="114300" indent="0">
                  <a:buNone/>
                </a:pPr>
                <a:r>
                  <a:rPr lang="ru-RU" sz="2400" dirty="0" smtClean="0"/>
                  <a:t>Адаптивный метод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 &lt;- 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npudens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tdat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y,ckertype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gaussian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",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bwtype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="fixed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")</a:t>
                </a: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 &lt;- 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pilot$bws$bw</a:t>
                </a:r>
                <a:r>
                  <a:rPr lang="en-US" sz="2400" b="1" i="1" dirty="0" smtClean="0"/>
                  <a:t>    </a:t>
                </a:r>
                <a:r>
                  <a:rPr lang="en-US" sz="2400" dirty="0" smtClean="0"/>
                  <a:t># </a:t>
                </a:r>
                <a:r>
                  <a:rPr lang="ru-RU" sz="2400" dirty="0" smtClean="0"/>
                  <a:t>оценка глобальной составляющей интервала</a:t>
                </a:r>
                <a:endParaRPr lang="en-US" sz="2400" b="1" i="1" dirty="0"/>
              </a:p>
              <a:p>
                <a:pPr marL="114300" indent="0">
                  <a:buNone/>
                </a:pPr>
                <a:endParaRPr lang="en-US" sz="900" dirty="0"/>
              </a:p>
              <a:p>
                <a:pPr marL="114300" indent="0">
                  <a:buNone/>
                </a:pPr>
                <a:r>
                  <a:rPr lang="en-US" sz="2400" dirty="0" smtClean="0"/>
                  <a:t># </a:t>
                </a:r>
                <a:r>
                  <a:rPr lang="ru-RU" sz="2400" dirty="0" smtClean="0"/>
                  <a:t>среднегеометрическое пилотных оценок</a:t>
                </a:r>
              </a:p>
              <a:p>
                <a:pPr marL="114300" indent="0">
                  <a:buNone/>
                </a:pP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&lt;- 1</a:t>
                </a: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(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1:N) g &lt;- g*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pilot$dens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]^(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1/N)</a:t>
                </a:r>
                <a:r>
                  <a:rPr lang="ru-RU" sz="2400" b="1" i="1" dirty="0" smtClean="0"/>
                  <a:t> </a:t>
                </a:r>
                <a:endParaRPr lang="en-US" sz="2400" b="1" i="1" dirty="0"/>
              </a:p>
              <a:p>
                <a:pPr marL="114300" indent="0">
                  <a:buNone/>
                </a:pPr>
                <a:endParaRPr lang="en-US" sz="900" dirty="0"/>
              </a:p>
              <a:p>
                <a:pPr marL="114300" indent="0">
                  <a:buNone/>
                </a:pPr>
                <a:r>
                  <a:rPr lang="en-US" sz="2400" dirty="0" smtClean="0"/>
                  <a:t># </a:t>
                </a:r>
                <a:r>
                  <a:rPr lang="ru-RU" sz="2400" dirty="0" smtClean="0"/>
                  <a:t>расчёт локальной концентрации наблюдений</a:t>
                </a:r>
              </a:p>
              <a:p>
                <a:pPr marL="114300" indent="0">
                  <a:buNone/>
                </a:pP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&lt;- 0.5</a:t>
                </a: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lambda &lt;- (g/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pilot$dens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)^alpha</a:t>
                </a:r>
              </a:p>
              <a:p>
                <a:pPr marL="114300" indent="0">
                  <a:buNone/>
                </a:pPr>
                <a:endParaRPr lang="en-US" sz="900" dirty="0">
                  <a:solidFill>
                    <a:srgbClr val="FF0000"/>
                  </a:solidFill>
                </a:endParaRP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kern &lt;- function(u) </a:t>
                </a:r>
                <a:r>
                  <a:rPr lang="ru-RU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exp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(-u^2/2)/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sqrt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(2*pi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ru-RU" sz="2400" b="1" i="1" dirty="0" smtClean="0"/>
                  <a:t>    </a:t>
                </a:r>
                <a:r>
                  <a:rPr lang="en-US" sz="2400" dirty="0" smtClean="0"/>
                  <a:t># </a:t>
                </a:r>
                <a:r>
                  <a:rPr lang="ru-RU" sz="2400" dirty="0" smtClean="0"/>
                  <a:t>ядро Гаусса</a:t>
                </a:r>
                <a:endParaRPr lang="en-US" sz="2400" dirty="0"/>
              </a:p>
              <a:p>
                <a:pPr marL="114300" indent="0">
                  <a:buNone/>
                </a:pPr>
                <a:endParaRPr lang="en-US" sz="900" dirty="0"/>
              </a:p>
              <a:p>
                <a:pPr marL="114300" indent="0">
                  <a:buNone/>
                </a:pPr>
                <a:r>
                  <a:rPr lang="en-US" sz="2400" dirty="0" smtClean="0"/>
                  <a:t># </a:t>
                </a:r>
                <a:r>
                  <a:rPr lang="ru-RU" sz="2400" dirty="0" smtClean="0"/>
                  <a:t>расчёт оценок плотности</a:t>
                </a:r>
              </a:p>
              <a:p>
                <a:pPr marL="114300" indent="0">
                  <a:buNone/>
                </a:pP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numeric(L)</a:t>
                </a:r>
                <a:endParaRPr lang="en-US" sz="19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(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1:L) </a:t>
                </a:r>
                <a:r>
                  <a:rPr lang="ru-RU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9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f[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&lt;- 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sum(kern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((x[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]-y)/(h*lambda))/(h*lambda)</a:t>
                </a:r>
                <a:endParaRPr lang="en-US" sz="19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marL="114300" indent="0">
                  <a:buNone/>
                </a:pP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&lt;- f / N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7992888" cy="5760640"/>
              </a:xfrm>
              <a:blipFill rotWithShape="1">
                <a:blip r:embed="rId2"/>
                <a:stretch>
                  <a:fillRect t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5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x,f.fix$dens,type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="Gaussian kernel, fixed bandwidth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="y",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="Density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60" y="1844824"/>
            <a:ext cx="504807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9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Сравнение адаптивной и фиксированной оценок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x,f.fix$dens,type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="l",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="dashed",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=c(0,0.4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 and adaptive estimates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="y",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="Density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/>
          </a:p>
          <a:p>
            <a:r>
              <a:rPr lang="en-US" b="1" i="1" dirty="0" err="1" smtClean="0"/>
              <a:t>lty</a:t>
            </a:r>
            <a:r>
              <a:rPr lang="en-US" b="1" i="1" dirty="0" smtClean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тип линии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en-US" dirty="0" smtClean="0"/>
              <a:t>"solid"</a:t>
            </a:r>
            <a:r>
              <a:rPr lang="ru-RU" dirty="0"/>
              <a:t>, </a:t>
            </a:r>
            <a:r>
              <a:rPr lang="en-US" dirty="0" smtClean="0"/>
              <a:t>"dashed", "dotted",</a:t>
            </a:r>
            <a:endParaRPr lang="ru-RU" dirty="0" smtClean="0"/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dotdash</a:t>
            </a:r>
            <a:r>
              <a:rPr lang="en-US" dirty="0" smtClean="0"/>
              <a:t>"</a:t>
            </a:r>
            <a:r>
              <a:rPr lang="ru-RU" dirty="0"/>
              <a:t>, </a:t>
            </a:r>
            <a:r>
              <a:rPr lang="en-US" dirty="0" smtClean="0"/>
              <a:t>"</a:t>
            </a:r>
            <a:r>
              <a:rPr lang="en-US" dirty="0" err="1" smtClean="0"/>
              <a:t>longdash</a:t>
            </a:r>
            <a:r>
              <a:rPr lang="en-US" dirty="0" smtClean="0"/>
              <a:t>", …</a:t>
            </a:r>
            <a:endParaRPr lang="ru-RU" dirty="0" smtClean="0"/>
          </a:p>
          <a:p>
            <a:r>
              <a:rPr lang="en-US" b="1" i="1" dirty="0" err="1" smtClean="0"/>
              <a:t>ylim</a:t>
            </a:r>
            <a:r>
              <a:rPr lang="en-US" b="1" i="1" dirty="0" smtClean="0"/>
              <a:t> </a:t>
            </a:r>
            <a:r>
              <a:rPr lang="ru-RU" dirty="0" smtClean="0"/>
              <a:t>— границы по оси</a:t>
            </a:r>
          </a:p>
          <a:p>
            <a:pPr marL="114300" indent="0">
              <a:buNone/>
            </a:pPr>
            <a:r>
              <a:rPr lang="ru-RU" dirty="0" smtClean="0"/>
              <a:t>   ординат</a:t>
            </a:r>
          </a:p>
          <a:p>
            <a:r>
              <a:rPr lang="en-US" b="1" i="1" dirty="0" smtClean="0"/>
              <a:t>lines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добавление кривых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на существующий график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82" y="2420888"/>
            <a:ext cx="4471149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4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7992888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Значения логарифмической функции правдоподобия: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сумма логарифмов оценок в точках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У нас есть оценки в точках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— последовательности 0 – 12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 smtClean="0"/>
                  <a:t>, найдём такой индекс </a:t>
                </a:r>
                <a:r>
                  <a:rPr lang="en-US" i="1" dirty="0" smtClean="0"/>
                  <a:t>j</a:t>
                </a:r>
                <a:r>
                  <a:rPr lang="ru-RU" dirty="0" smtClean="0"/>
                  <a:t>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⇒ 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dx &lt;- x[2]-x[1]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llh.fix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sum(log(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f.fix$dens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[round((y-x[1])/dx)+1]))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llh.ada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sum(log(f[round((y-x[1])/dx)+1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]))</a:t>
                </a: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llh.fix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;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llh.ada</a:t>
                </a:r>
                <a:r>
                  <a:rPr lang="ru-RU" b="1" i="1" dirty="0" smtClean="0"/>
                  <a:t>    </a:t>
                </a:r>
                <a:r>
                  <a:rPr lang="en-US" dirty="0" smtClean="0"/>
                  <a:t>#</a:t>
                </a:r>
                <a:r>
                  <a:rPr lang="ru-RU" dirty="0" smtClean="0"/>
                  <a:t> вывод результатов на экран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7992888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90840"/>
              </p:ext>
            </p:extLst>
          </p:nvPr>
        </p:nvGraphicFramePr>
        <p:xfrm>
          <a:off x="539552" y="5229200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llh.fix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-81.17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llh.ada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-81.29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7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Тесты на нормальность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7787208" cy="547260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Шапиро</a:t>
                </a:r>
                <a:r>
                  <a:rPr lang="ru-RU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–</a:t>
                </a:r>
                <a:r>
                  <a:rPr lang="ru-RU" dirty="0" err="1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Уилка</a:t>
                </a:r>
                <a:endParaRPr lang="en-US" dirty="0" smtClean="0">
                  <a:solidFill>
                    <a:srgbClr val="2F2B20">
                      <a:lumMod val="90000"/>
                      <a:lumOff val="10000"/>
                    </a:srgbClr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# </a:t>
                </a:r>
                <a:r>
                  <a:rPr lang="ru-RU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гипотеза: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 ~ 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𝜎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2F2B20">
                      <a:lumMod val="90000"/>
                      <a:lumOff val="10000"/>
                    </a:srgbClr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# </a:t>
                </a:r>
                <a:r>
                  <a:rPr lang="ru-RU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статистика: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rgbClr val="2F2B20">
                                                    <a:lumMod val="90000"/>
                                                    <a:lumOff val="10000"/>
                                                  </a:srgbClr>
                                                </a:solidFill>
                                                <a:latin typeface="Cambria Math"/>
                                                <a:cs typeface="Courier New" pitchFamily="49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2F2B20">
                                                    <a:lumMod val="90000"/>
                                                    <a:lumOff val="10000"/>
                                                  </a:srgbClr>
                                                </a:solidFill>
                                                <a:latin typeface="Cambria Math"/>
                                                <a:cs typeface="Courier New" pitchFamily="49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,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0.5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~ 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𝑐𝑜𝑣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shapiro.test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endParaRPr lang="en-US" sz="800" dirty="0" smtClean="0">
                  <a:solidFill>
                    <a:srgbClr val="FF0000"/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 smtClean="0">
                  <a:solidFill>
                    <a:srgbClr val="FF0000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dirty="0" smtClean="0">
                    <a:solidFill>
                      <a:srgbClr val="2F2B20"/>
                    </a:solidFill>
                  </a:rPr>
                  <a:t># </a:t>
                </a:r>
                <a:r>
                  <a:rPr lang="ru-RU" dirty="0" smtClean="0">
                    <a:solidFill>
                      <a:srgbClr val="2F2B20"/>
                    </a:solidFill>
                  </a:rPr>
                  <a:t>Колмогорова</a:t>
                </a:r>
                <a:r>
                  <a:rPr lang="ru-RU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–Смирнова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dirty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# </a:t>
                </a:r>
                <a:r>
                  <a:rPr lang="ru-RU" dirty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гипотеза: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:</m:t>
                    </m:r>
                    <m:r>
                      <a:rPr lang="en-US" i="1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𝑥</m:t>
                    </m:r>
                    <m:r>
                      <a:rPr lang="en-US" i="1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 ~ 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2F2B20">
                      <a:lumMod val="90000"/>
                      <a:lumOff val="10000"/>
                    </a:srgbClr>
                  </a:solidFill>
                  <a:cs typeface="Courier New" pitchFamily="49" charset="0"/>
                </a:endParaRPr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dirty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# </a:t>
                </a:r>
                <a:r>
                  <a:rPr lang="ru-RU" dirty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статистика: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.</m:t>
                            </m:r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𝑐𝑑𝑓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ks.test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pnorm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",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mean=mean(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),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var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)^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0.5)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dirty="0">
                  <a:solidFill>
                    <a:srgbClr val="2F2B20">
                      <a:lumMod val="90000"/>
                      <a:lumOff val="10000"/>
                    </a:srgbClr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7787208" cy="5472608"/>
              </a:xfrm>
              <a:blipFill rotWithShape="1">
                <a:blip r:embed="rId2"/>
                <a:stretch>
                  <a:fillRect t="-6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5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8388424" cy="5616624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Нахождение квантилей оценки распределения,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оценка функции распределения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F.fix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npudist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tdat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y,edat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x,ckertype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gaussian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",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bwtype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fixed")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для адаптивного варианта</a:t>
                </a:r>
                <a:endParaRPr lang="ru-RU" dirty="0"/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&lt;- rep(0,times=L)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1:L)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&lt;- sum(f[1:i])*dx</a:t>
                </a:r>
              </a:p>
              <a:p>
                <a:pPr marL="114300" indent="0">
                  <a:buNone/>
                </a:pPr>
                <a:endParaRPr lang="en-US" sz="9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поиск квантиля методом деления пополам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&lt;- 0.99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 &lt;- 1; b &lt;- L;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trunc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a+b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)/2)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while ((b-a)&gt;2) {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if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F.fix$dist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]&lt;=alpha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if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F.fix$dist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]&gt;=alpha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trunc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a+b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)/2)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q.fix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x[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b="1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8388424" cy="5616624"/>
              </a:xfrm>
              <a:blipFill rotWithShape="1">
                <a:blip r:embed="rId2"/>
                <a:stretch>
                  <a:fillRect t="-543" r="-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84694"/>
              </p:ext>
            </p:extLst>
          </p:nvPr>
        </p:nvGraphicFramePr>
        <p:xfrm>
          <a:off x="6012160" y="5805264"/>
          <a:ext cx="2039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q.fix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10.00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q.ada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10.49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7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8388424" cy="56166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Генератор случайных чисел</a:t>
            </a:r>
            <a:endParaRPr lang="en-US" dirty="0" smtClean="0"/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фиксированный интервал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 &lt;- 10^6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y.fix.sim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sample(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x,prob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f.fix$dens,size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M,replace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q.fix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sort(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y.fix.sim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)[alpha*M]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для адаптивного варианта</a:t>
            </a:r>
            <a:endParaRPr lang="ru-RU" dirty="0"/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sample(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x,prob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f,size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M,replace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q.ada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sort(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)[alpha*M]</a:t>
            </a:r>
          </a:p>
          <a:p>
            <a:pPr marL="114300" indent="0">
              <a:buNone/>
            </a:pPr>
            <a:endParaRPr lang="en-US" sz="900" dirty="0" smtClean="0"/>
          </a:p>
          <a:p>
            <a:pPr marL="114300" indent="0">
              <a:buNone/>
            </a:pPr>
            <a:endParaRPr lang="en-US" b="1" i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68112"/>
              </p:ext>
            </p:extLst>
          </p:nvPr>
        </p:nvGraphicFramePr>
        <p:xfrm>
          <a:off x="6012160" y="5805264"/>
          <a:ext cx="2039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q.fix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10.01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q.ada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10.46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2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210146"/>
          </a:xfrm>
        </p:spPr>
        <p:txBody>
          <a:bodyPr/>
          <a:lstStyle/>
          <a:p>
            <a:pPr algn="ctr"/>
            <a:r>
              <a:rPr lang="ru-RU" sz="3200" dirty="0" smtClean="0"/>
              <a:t>Моделирование </a:t>
            </a:r>
            <a:r>
              <a:rPr lang="ru-RU" sz="3200" dirty="0" smtClean="0"/>
              <a:t>волатильности финансовых активов с помощью </a:t>
            </a:r>
            <a:r>
              <a:rPr lang="en-US" sz="3200" dirty="0" smtClean="0"/>
              <a:t>GARCH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51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Моделирование средней доходности</a:t>
            </a:r>
            <a:endParaRPr lang="ru-RU" sz="3200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052736"/>
            <a:ext cx="7620000" cy="5328592"/>
          </a:xfrm>
          <a:blipFill rotWithShape="1">
            <a:blip r:embed="rId2"/>
            <a:stretch>
              <a:fillRect t="-686" r="-480" b="-1144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573463"/>
            <a:ext cx="38163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538" y="3573463"/>
            <a:ext cx="38163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66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Тест на </a:t>
            </a:r>
            <a:r>
              <a:rPr lang="en-US" sz="3200" dirty="0" smtClean="0"/>
              <a:t>ARCH-</a:t>
            </a:r>
            <a:r>
              <a:rPr lang="ru-RU" sz="3200" dirty="0" smtClean="0"/>
              <a:t>эффекты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413"/>
                <a:ext cx="7620000" cy="5132387"/>
              </a:xfrm>
            </p:spPr>
            <p:txBody>
              <a:bodyPr rtlCol="0">
                <a:normAutofit/>
              </a:bodyPr>
              <a:lstStyle/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Тест множителей Лагранжа (</a:t>
                </a:r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LM-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тест)</a:t>
                </a: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. 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Рассмотрим регрессию:</a:t>
                </a: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en-US" sz="800" dirty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 (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нет </a:t>
                </a:r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ARCH-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эффектов)</a:t>
                </a: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𝑎𝑙𝑡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:∃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1;…;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≠0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en-US" sz="800" dirty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𝐸𝑆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=1+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и </a:t>
                </a: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𝐸𝑆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=1+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, 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тогда</a:t>
                </a:r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ru-RU" sz="800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𝐸𝑆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𝐸𝑆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𝑞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𝐸𝑆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~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ru-RU" dirty="0" smtClean="0">
                  <a:solidFill>
                    <a:schemeClr val="accent6">
                      <a:lumMod val="50000"/>
                    </a:schemeClr>
                  </a:solidFill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413"/>
                <a:ext cx="7620000" cy="5132387"/>
              </a:xfrm>
              <a:blipFill rotWithShape="1">
                <a:blip r:embed="rId2"/>
                <a:stretch>
                  <a:fillRect t="-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59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LM-</a:t>
            </a:r>
            <a:r>
              <a:rPr lang="ru-RU" sz="3200" dirty="0" smtClean="0"/>
              <a:t>тест 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268413"/>
            <a:ext cx="7620000" cy="5132387"/>
          </a:xfrm>
        </p:spPr>
        <p:txBody>
          <a:bodyPr rtlCol="0">
            <a:normAutofit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FinTS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ArchTest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dax,lags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=12)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ARCH LM-test; Null hypothesis: no ARCH effects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Chi-squared = 85.4761,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12, p-value = 3.686e-13</a:t>
            </a:r>
            <a:endParaRPr lang="ru-RU" sz="12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Моделирование волатильности</a:t>
            </a:r>
            <a:endParaRPr lang="ru-RU" sz="3200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052736"/>
            <a:ext cx="7620000" cy="5328592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21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9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Generalized Error Distribution (GED)</a:t>
            </a:r>
            <a:endParaRPr lang="ru-RU" sz="3200" dirty="0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90538" y="1233488"/>
          <a:ext cx="434498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Формула" r:id="rId3" imgW="2298600" imgH="952200" progId="Equation.3">
                  <p:embed/>
                </p:oleObj>
              </mc:Choice>
              <mc:Fallback>
                <p:oleObj name="Формула" r:id="rId3" imgW="22986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1233488"/>
                        <a:ext cx="4344987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9750" y="3500438"/>
            <a:ext cx="2663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Г(.) – гамма-функция</a:t>
            </a:r>
          </a:p>
        </p:txBody>
      </p:sp>
    </p:spTree>
    <p:extLst>
      <p:ext uri="{BB962C8B-B14F-4D97-AF65-F5344CB8AC3E}">
        <p14:creationId xmlns:p14="http://schemas.microsoft.com/office/powerpoint/2010/main" val="26047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9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Формы </a:t>
            </a:r>
            <a:r>
              <a:rPr lang="en-US" sz="3200" dirty="0" smtClean="0"/>
              <a:t>GED </a:t>
            </a:r>
            <a:r>
              <a:rPr lang="ru-RU" sz="3200" dirty="0" smtClean="0"/>
              <a:t>в зависимости от параметров</a:t>
            </a:r>
            <a:endParaRPr lang="ru-RU" sz="3200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124744"/>
            <a:ext cx="7620000" cy="5276056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179513"/>
            <a:ext cx="403701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3673475"/>
            <a:ext cx="403701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44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9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Общая схема расчёта модели </a:t>
            </a:r>
            <a:r>
              <a:rPr lang="en-US" sz="3200" dirty="0" smtClean="0"/>
              <a:t>APARCH</a:t>
            </a:r>
            <a:endParaRPr lang="ru-RU" sz="3200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340768"/>
            <a:ext cx="7787208" cy="5060032"/>
          </a:xfrm>
          <a:blipFill rotWithShape="1">
            <a:blip r:embed="rId2"/>
            <a:stretch>
              <a:fillRect t="-361" r="-78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130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Сводная статистическая информация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fBasics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l") </a:t>
            </a:r>
            <a:r>
              <a:rPr lang="en-US" dirty="0" smtClean="0"/>
              <a:t> # </a:t>
            </a:r>
            <a:r>
              <a:rPr lang="ru-RU" dirty="0" smtClean="0"/>
              <a:t>график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basicStats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# </a:t>
            </a:r>
            <a:r>
              <a:rPr lang="ru-RU" dirty="0" smtClean="0"/>
              <a:t>статистики</a:t>
            </a: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histPlot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timeSeries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dirty="0" smtClean="0"/>
              <a:t># </a:t>
            </a:r>
            <a:r>
              <a:rPr lang="ru-RU" dirty="0" smtClean="0"/>
              <a:t>гистограмма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  # </a:t>
            </a:r>
            <a:r>
              <a:rPr lang="ru-RU" dirty="0" smtClean="0"/>
              <a:t>автокорреляционная функция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96" y="796367"/>
            <a:ext cx="4568552" cy="241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3254827" cy="324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3254827" cy="324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9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9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Расчёт частных случаев модели </a:t>
            </a:r>
            <a:r>
              <a:rPr lang="en-US" sz="3200" dirty="0" smtClean="0"/>
              <a:t>APARCH</a:t>
            </a:r>
            <a:endParaRPr lang="ru-RU" sz="3200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340768"/>
            <a:ext cx="7620000" cy="5060032"/>
          </a:xfrm>
          <a:blipFill rotWithShape="1">
            <a:blip r:embed="rId2"/>
            <a:stretch>
              <a:fillRect t="-723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63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Графический анализ модели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413"/>
            <a:ext cx="7620000" cy="5132387"/>
          </a:xfrm>
        </p:spPr>
        <p:txBody>
          <a:bodyPr rtlCol="0">
            <a:normAutofit/>
          </a:bodyPr>
          <a:lstStyle/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(formula=~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aparch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(1,1),data=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dax,delta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include.delta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FALSE,leverage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TRUE,cond.dist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sged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shape=1.25,include.shape=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FALSE,trace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dirty="0">
              <a:solidFill>
                <a:srgbClr val="FF0000"/>
              </a:solidFill>
              <a:cs typeface="Courier New" pitchFamily="49" charset="0"/>
            </a:endParaRP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dax.gfit,which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[…]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1763713" y="6094413"/>
            <a:ext cx="13684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rgbClr val="2F2B20"/>
                </a:solidFill>
                <a:latin typeface="Calibri" pitchFamily="34" charset="0"/>
              </a:rPr>
              <a:t>which=13</a:t>
            </a:r>
            <a:endParaRPr lang="ru-RU" sz="2200">
              <a:solidFill>
                <a:srgbClr val="2F2B20"/>
              </a:solidFill>
              <a:latin typeface="Calibri" pitchFamily="34" charset="0"/>
            </a:endParaRPr>
          </a:p>
        </p:txBody>
      </p:sp>
      <p:sp>
        <p:nvSpPr>
          <p:cNvPr id="38916" name="TextBox 9"/>
          <p:cNvSpPr txBox="1">
            <a:spLocks noChangeArrowheads="1"/>
          </p:cNvSpPr>
          <p:nvPr/>
        </p:nvSpPr>
        <p:spPr bwMode="auto">
          <a:xfrm>
            <a:off x="5651500" y="6094413"/>
            <a:ext cx="13684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rgbClr val="2F2B20"/>
                </a:solidFill>
                <a:latin typeface="Calibri" pitchFamily="34" charset="0"/>
              </a:rPr>
              <a:t>which=10</a:t>
            </a:r>
            <a:endParaRPr lang="ru-RU" sz="2200">
              <a:solidFill>
                <a:srgbClr val="2F2B20"/>
              </a:solidFill>
              <a:latin typeface="Calibri" pitchFamily="34" charset="0"/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2655888"/>
            <a:ext cx="35877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8800" y="2655888"/>
            <a:ext cx="35877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2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Тесты на единичный корень</a:t>
            </a:r>
            <a:endParaRPr lang="ru-RU" sz="3200" dirty="0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51520" y="1196752"/>
            <a:ext cx="7992888" cy="5204048"/>
          </a:xfrm>
          <a:blipFill rotWithShape="1">
            <a:blip r:embed="rId2"/>
            <a:stretch>
              <a:fillRect t="-1405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8847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Тесты на единичный корень 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44034" name="Объект 2"/>
          <p:cNvSpPr>
            <a:spLocks noGrp="1"/>
          </p:cNvSpPr>
          <p:nvPr>
            <p:ph idx="1"/>
          </p:nvPr>
        </p:nvSpPr>
        <p:spPr>
          <a:xfrm>
            <a:off x="107504" y="1268413"/>
            <a:ext cx="8280920" cy="5132387"/>
          </a:xfrm>
        </p:spPr>
        <p:txBody>
          <a:bodyPr/>
          <a:lstStyle/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tseries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Font typeface="Arial" charset="0"/>
              <a:buNone/>
            </a:pPr>
            <a:endParaRPr lang="en-US" sz="800" b="1" dirty="0" smtClean="0"/>
          </a:p>
          <a:p>
            <a:pPr marL="114300" indent="0">
              <a:buFont typeface="Arial" charset="0"/>
              <a:buNone/>
            </a:pPr>
            <a:r>
              <a:rPr lang="en-US" dirty="0" smtClean="0"/>
              <a:t># ADF-</a:t>
            </a:r>
            <a:r>
              <a:rPr lang="ru-RU" dirty="0" smtClean="0"/>
              <a:t>тест</a:t>
            </a:r>
          </a:p>
          <a:p>
            <a:pPr marL="114300" indent="0">
              <a:buFont typeface="Arial" charset="0"/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adf.test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Dickey-Fuller = -11.1348, Lag order = 12, p-value = 0.01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alternative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hypothesis: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stationary</a:t>
            </a:r>
          </a:p>
          <a:p>
            <a:pPr marL="114300" indent="0">
              <a:buNone/>
            </a:pPr>
            <a:endParaRPr lang="en-US" sz="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en-US" dirty="0" smtClean="0">
                <a:solidFill>
                  <a:srgbClr val="2F2B20"/>
                </a:solidFill>
              </a:rPr>
              <a:t>PP-</a:t>
            </a:r>
            <a:r>
              <a:rPr lang="ru-RU" dirty="0">
                <a:solidFill>
                  <a:srgbClr val="2F2B20"/>
                </a:solidFill>
              </a:rPr>
              <a:t>тест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pp.test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Dickey-Fuller Z(alpha) = -1759.696, Truncation lag parameter = 8,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p-value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0.01                alternative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hypothesis: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stationary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KPSS-</a:t>
            </a:r>
            <a:r>
              <a:rPr lang="ru-RU" dirty="0">
                <a:solidFill>
                  <a:srgbClr val="2F2B20"/>
                </a:solidFill>
              </a:rPr>
              <a:t>тест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kpss.test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null="Level")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KPSS Level = 0.4634, Truncation lag parameter = 9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p-value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0.04991</a:t>
            </a:r>
          </a:p>
        </p:txBody>
      </p:sp>
    </p:spTree>
    <p:extLst>
      <p:ext uri="{BB962C8B-B14F-4D97-AF65-F5344CB8AC3E}">
        <p14:creationId xmlns:p14="http://schemas.microsoft.com/office/powerpoint/2010/main" val="5270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Прогноз по модели </a:t>
            </a:r>
            <a:r>
              <a:rPr lang="en-US" sz="3200" dirty="0" smtClean="0"/>
              <a:t>ARMA-GARCH</a:t>
            </a:r>
            <a:endParaRPr lang="ru-RU" sz="3200" dirty="0"/>
          </a:p>
        </p:txBody>
      </p:sp>
      <p:sp>
        <p:nvSpPr>
          <p:cNvPr id="48130" name="Объект 2"/>
          <p:cNvSpPr>
            <a:spLocks noGrp="1"/>
          </p:cNvSpPr>
          <p:nvPr>
            <p:ph idx="1"/>
          </p:nvPr>
        </p:nvSpPr>
        <p:spPr>
          <a:xfrm>
            <a:off x="457200" y="1268413"/>
            <a:ext cx="7620000" cy="5132387"/>
          </a:xfrm>
        </p:spPr>
        <p:txBody>
          <a:bodyPr/>
          <a:lstStyle/>
          <a:p>
            <a:pPr marL="114300" indent="0">
              <a:buFont typeface="Arial" charset="0"/>
              <a:buNone/>
            </a:pPr>
            <a:r>
              <a:rPr lang="en-US" dirty="0" smtClean="0"/>
              <a:t># </a:t>
            </a:r>
            <a:r>
              <a:rPr lang="ru-RU" dirty="0" smtClean="0"/>
              <a:t>прогноз среднего и дисперсии на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шагов вперёд</a:t>
            </a:r>
          </a:p>
          <a:p>
            <a:pPr marL="114300" indent="0">
              <a:buFont typeface="Arial" charset="0"/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dax.frc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predict(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dax.gfit,n.ahead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Font typeface="Arial" charset="0"/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dax.frc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</a:t>
            </a:r>
            <a:r>
              <a:rPr lang="en-US" b="1" dirty="0" smtClean="0"/>
              <a:t>   </a:t>
            </a:r>
            <a:r>
              <a:rPr lang="en-US" dirty="0" smtClean="0"/>
              <a:t># </a:t>
            </a:r>
            <a:r>
              <a:rPr lang="ru-RU" dirty="0" smtClean="0"/>
              <a:t>вектор средних</a:t>
            </a:r>
          </a:p>
          <a:p>
            <a:pPr marL="114300" indent="0">
              <a:buFont typeface="Arial" charset="0"/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dax.frc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[,3]^2</a:t>
            </a:r>
            <a:r>
              <a:rPr lang="en-US" b="1" dirty="0" smtClean="0"/>
              <a:t>   </a:t>
            </a:r>
            <a:r>
              <a:rPr lang="en-US" dirty="0" smtClean="0"/>
              <a:t># </a:t>
            </a:r>
            <a:r>
              <a:rPr lang="ru-RU" dirty="0" smtClean="0"/>
              <a:t>вектор дисперсий</a:t>
            </a:r>
            <a:endParaRPr lang="en-US" dirty="0" smtClean="0"/>
          </a:p>
          <a:p>
            <a:pPr marL="114300" indent="0">
              <a:buFont typeface="Arial" charset="0"/>
              <a:buNone/>
            </a:pPr>
            <a:endParaRPr lang="en-US" sz="800" dirty="0" smtClean="0"/>
          </a:p>
          <a:p>
            <a:pPr marL="114300" indent="0">
              <a:buFont typeface="Arial" charset="0"/>
              <a:buNone/>
            </a:pPr>
            <a:r>
              <a:rPr lang="en-US" dirty="0" smtClean="0"/>
              <a:t># </a:t>
            </a:r>
            <a:r>
              <a:rPr lang="ru-RU" dirty="0" smtClean="0"/>
              <a:t>расчёт границы потерь</a:t>
            </a:r>
            <a:endParaRPr lang="en-US" dirty="0" smtClean="0"/>
          </a:p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 &lt;- 0.05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dax.frc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[1,1]+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dax.frc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[1,3]*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=0,sd=1, nu=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dax.gfit@fit$par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["shape"])</a:t>
            </a:r>
          </a:p>
        </p:txBody>
      </p:sp>
    </p:spTree>
    <p:extLst>
      <p:ext uri="{BB962C8B-B14F-4D97-AF65-F5344CB8AC3E}">
        <p14:creationId xmlns:p14="http://schemas.microsoft.com/office/powerpoint/2010/main" val="17852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7620000" cy="52038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рассчитать оценки риска для </a:t>
            </a:r>
            <a:r>
              <a:rPr lang="ru-RU" dirty="0" smtClean="0"/>
              <a:t>акции или биржевого </a:t>
            </a:r>
            <a:r>
              <a:rPr lang="ru-RU" dirty="0" smtClean="0"/>
              <a:t>индекса по всей совокупности наблюдений на основе </a:t>
            </a:r>
            <a:r>
              <a:rPr lang="ru-RU" dirty="0" smtClean="0"/>
              <a:t>моделей семейства </a:t>
            </a:r>
            <a:r>
              <a:rPr lang="en-US" dirty="0" smtClean="0"/>
              <a:t>GARCH</a:t>
            </a:r>
            <a:r>
              <a:rPr lang="ru-RU" dirty="0" smtClean="0"/>
              <a:t>, ОГР, а также с помощью инструментария ТЭЗ и непараметрического моделирования</a:t>
            </a:r>
            <a:endParaRPr lang="ru-RU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построить </a:t>
            </a:r>
            <a:r>
              <a:rPr lang="ru-RU" dirty="0" smtClean="0"/>
              <a:t>кривые </a:t>
            </a:r>
            <a:r>
              <a:rPr lang="en-US" dirty="0" smtClean="0"/>
              <a:t>VaR</a:t>
            </a:r>
            <a:r>
              <a:rPr lang="ru-RU" dirty="0" smtClean="0"/>
              <a:t> для указанных моделей</a:t>
            </a:r>
            <a:r>
              <a:rPr lang="en-US" dirty="0" smtClean="0"/>
              <a:t> </a:t>
            </a:r>
            <a:r>
              <a:rPr lang="ru-RU" dirty="0" smtClean="0"/>
              <a:t>и проверить качество </a:t>
            </a:r>
            <a:r>
              <a:rPr lang="ru-RU" dirty="0" smtClean="0"/>
              <a:t>оценок риска</a:t>
            </a:r>
            <a:endParaRPr lang="ru-RU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Исходные данные — котировки с сайта </a:t>
            </a:r>
            <a:r>
              <a:rPr lang="en-US" dirty="0" smtClean="0"/>
              <a:t>finam.ru, finance.yahoo.com </a:t>
            </a:r>
            <a:r>
              <a:rPr lang="ru-RU" dirty="0" smtClean="0"/>
              <a:t>и др.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1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714202"/>
          </a:xfrm>
        </p:spPr>
        <p:txBody>
          <a:bodyPr/>
          <a:lstStyle/>
          <a:p>
            <a:pPr algn="ctr"/>
            <a:r>
              <a:rPr lang="ru-RU" sz="3200" dirty="0" smtClean="0"/>
              <a:t>Моделирование толстохвостых доходностей с помощью обобщённого гиперболического распределения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891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Обобщённое гиперболическое распределение (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GHD</a:t>
            </a: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𝐺𝐻𝐷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d>
                          <m:dPr>
                            <m:ctrlPr>
                              <a:rPr lang="ru-RU" b="0" i="1" smtClean="0">
                                <a:latin typeface="Cambria Math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ru-RU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d>
                                  <m:d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𝜒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rad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𝜓𝜒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𝜇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</m:rad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модифицированная функция Бесселя второго рода</a:t>
                </a:r>
              </a:p>
            </p:txBody>
          </p:sp>
        </mc:Choice>
        <mc:Fallback xmlns="">
          <p:sp>
            <p:nvSpPr>
              <p:cNvPr id="12292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5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3903</TotalTime>
  <Words>6462</Words>
  <Application>Microsoft Office PowerPoint</Application>
  <PresentationFormat>Экран (4:3)</PresentationFormat>
  <Paragraphs>686</Paragraphs>
  <Slides>75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77" baseType="lpstr">
      <vt:lpstr>Соседство</vt:lpstr>
      <vt:lpstr>Формула</vt:lpstr>
      <vt:lpstr>Анализ доходности и волатильности финансовых активов</vt:lpstr>
      <vt:lpstr>Первичный статистический анализ</vt:lpstr>
      <vt:lpstr>Затабулированные распределения</vt:lpstr>
      <vt:lpstr>Гистограмма и эмпирическая плотность</vt:lpstr>
      <vt:lpstr>График «квантиль — квантиль»</vt:lpstr>
      <vt:lpstr>Тесты на нормальность</vt:lpstr>
      <vt:lpstr>Сводная статистическая информация</vt:lpstr>
      <vt:lpstr>Моделирование толстохвостых доходностей с помощью обобщённого гиперболического распределения</vt:lpstr>
      <vt:lpstr>Обобщённое гиперболическое распределение (GHD)</vt:lpstr>
      <vt:lpstr>Оценка параметров распределения</vt:lpstr>
      <vt:lpstr>Графический анализ модели</vt:lpstr>
      <vt:lpstr>Выбор наилучшей модели</vt:lpstr>
      <vt:lpstr>Оценка финансового риска</vt:lpstr>
      <vt:lpstr>Кривая VaR</vt:lpstr>
      <vt:lpstr>Кривая VaR</vt:lpstr>
      <vt:lpstr>Кривая VaR</vt:lpstr>
      <vt:lpstr>Кривая VaR</vt:lpstr>
      <vt:lpstr>Моделирование хвостов распределения с помощью теории экстремальных значений</vt:lpstr>
      <vt:lpstr>1. Распределение максимумов потерь</vt:lpstr>
      <vt:lpstr>Generalized Extreme Value distribution (GEV)</vt:lpstr>
      <vt:lpstr>Функции распределения и плотности GEV</vt:lpstr>
      <vt:lpstr>Оценка параметров GEV</vt:lpstr>
      <vt:lpstr>Оценка параметров GEV в R</vt:lpstr>
      <vt:lpstr>Оценка параметров GEV в R</vt:lpstr>
      <vt:lpstr>Пороговый уровень и средний период наступления события</vt:lpstr>
      <vt:lpstr>2. Generalized Pareto distribution (GPD)</vt:lpstr>
      <vt:lpstr>Превышение порогового значения</vt:lpstr>
      <vt:lpstr>Моделирование превышений</vt:lpstr>
      <vt:lpstr>Расчёт измерителей риска</vt:lpstr>
      <vt:lpstr>GPD в R</vt:lpstr>
      <vt:lpstr>GPD в R</vt:lpstr>
      <vt:lpstr>Непараметрическое моделирование</vt:lpstr>
      <vt:lpstr>Простая непараметрическая оценка</vt:lpstr>
      <vt:lpstr>Ядерная оценка</vt:lpstr>
      <vt:lpstr>Ядерные функции</vt:lpstr>
      <vt:lpstr>Ядерные функции</vt:lpstr>
      <vt:lpstr>Влияние ширины интервала</vt:lpstr>
      <vt:lpstr>Выбор ширины интервала</vt:lpstr>
      <vt:lpstr>1. Фиксированная ширина интервала Среднеквадратичная ошибка</vt:lpstr>
      <vt:lpstr>Дисперсия и смещение оценки</vt:lpstr>
      <vt:lpstr>Интегральная среднеквадратичная ошибка</vt:lpstr>
      <vt:lpstr>Оптимальная ширина интервала</vt:lpstr>
      <vt:lpstr>Методы оценки оптимальной ширины интервала</vt:lpstr>
      <vt:lpstr>Правило подстановки</vt:lpstr>
      <vt:lpstr>Модифицированное правило подстановки</vt:lpstr>
      <vt:lpstr>Метод перекрёстной проверки</vt:lpstr>
      <vt:lpstr>Метод перекрёстной проверки</vt:lpstr>
      <vt:lpstr>2. Адаптивные методы Метод ближайших соседей</vt:lpstr>
      <vt:lpstr>Оценка плотности</vt:lpstr>
      <vt:lpstr>Достоинства и недостатки метода</vt:lpstr>
      <vt:lpstr>Адаптивный метод ближайших соседей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Моделирование волатильности финансовых активов с помощью GARCH</vt:lpstr>
      <vt:lpstr>Моделирование средней доходности</vt:lpstr>
      <vt:lpstr>Тест на ARCH-эффекты</vt:lpstr>
      <vt:lpstr>LM-тест в R</vt:lpstr>
      <vt:lpstr>Моделирование волатильности</vt:lpstr>
      <vt:lpstr>Generalized Error Distribution (GED)</vt:lpstr>
      <vt:lpstr>Формы GED в зависимости от параметров</vt:lpstr>
      <vt:lpstr>Общая схема расчёта модели APARCH</vt:lpstr>
      <vt:lpstr>Расчёт частных случаев модели APARCH</vt:lpstr>
      <vt:lpstr>Графический анализ модели</vt:lpstr>
      <vt:lpstr>Тесты на единичный корень</vt:lpstr>
      <vt:lpstr>Тесты на единичный корень в R</vt:lpstr>
      <vt:lpstr>Прогноз по модели ARMA-GARCH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экстремальных значений</dc:title>
  <dc:creator>Yaroslov Bologov</dc:creator>
  <cp:lastModifiedBy>y_bologov</cp:lastModifiedBy>
  <cp:revision>181</cp:revision>
  <dcterms:created xsi:type="dcterms:W3CDTF">2012-01-31T07:34:41Z</dcterms:created>
  <dcterms:modified xsi:type="dcterms:W3CDTF">2014-10-07T12:40:57Z</dcterms:modified>
</cp:coreProperties>
</file>