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6" r:id="rId4"/>
    <p:sldId id="258" r:id="rId5"/>
    <p:sldId id="269" r:id="rId6"/>
    <p:sldId id="257" r:id="rId7"/>
    <p:sldId id="268" r:id="rId8"/>
    <p:sldId id="270" r:id="rId9"/>
    <p:sldId id="271" r:id="rId10"/>
    <p:sldId id="272" r:id="rId11"/>
    <p:sldId id="273" r:id="rId12"/>
    <p:sldId id="274" r:id="rId13"/>
    <p:sldId id="262" r:id="rId14"/>
    <p:sldId id="263" r:id="rId15"/>
    <p:sldId id="264" r:id="rId16"/>
    <p:sldId id="265" r:id="rId17"/>
    <p:sldId id="277" r:id="rId18"/>
    <p:sldId id="278" r:id="rId19"/>
    <p:sldId id="279" r:id="rId20"/>
    <p:sldId id="280" r:id="rId21"/>
    <p:sldId id="281" r:id="rId22"/>
    <p:sldId id="282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59F412E-885C-4196-91D2-239102107EAE}">
          <p14:sldIdLst>
            <p14:sldId id="256"/>
            <p14:sldId id="275"/>
          </p14:sldIdLst>
        </p14:section>
        <p14:section name="Основы теории копул" id="{BD2EEAA1-E33F-4FE8-A5BC-E473E47C8EF7}">
          <p14:sldIdLst>
            <p14:sldId id="276"/>
            <p14:sldId id="258"/>
            <p14:sldId id="269"/>
            <p14:sldId id="257"/>
            <p14:sldId id="268"/>
            <p14:sldId id="270"/>
            <p14:sldId id="271"/>
            <p14:sldId id="272"/>
            <p14:sldId id="273"/>
            <p14:sldId id="274"/>
            <p14:sldId id="262"/>
            <p14:sldId id="263"/>
            <p14:sldId id="264"/>
            <p14:sldId id="265"/>
          </p14:sldIdLst>
        </p14:section>
        <p14:section name="Модель &quot;copula-GARCH&quot;" id="{B21F19A3-32E2-45E9-8D94-F8396DDAEB1E}">
          <p14:sldIdLst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77C2-048F-43E7-B723-30A22F98A5F4}" type="datetimeFigureOut">
              <a:rPr lang="ru-RU" smtClean="0"/>
              <a:t>27.10.2014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1349-65F8-4EBD-BF5F-344D9A31F3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77C2-048F-43E7-B723-30A22F98A5F4}" type="datetimeFigureOut">
              <a:rPr lang="ru-RU" smtClean="0"/>
              <a:t>27.10.2014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1349-65F8-4EBD-BF5F-344D9A31F3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77C2-048F-43E7-B723-30A22F98A5F4}" type="datetimeFigureOut">
              <a:rPr lang="ru-RU" smtClean="0"/>
              <a:t>27.10.2014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1349-65F8-4EBD-BF5F-344D9A31F3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77C2-048F-43E7-B723-30A22F98A5F4}" type="datetimeFigureOut">
              <a:rPr lang="ru-RU" smtClean="0"/>
              <a:t>27.10.2014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1349-65F8-4EBD-BF5F-344D9A31F3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77C2-048F-43E7-B723-30A22F98A5F4}" type="datetimeFigureOut">
              <a:rPr lang="ru-RU" smtClean="0"/>
              <a:t>27.10.2014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1349-65F8-4EBD-BF5F-344D9A31F3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77C2-048F-43E7-B723-30A22F98A5F4}" type="datetimeFigureOut">
              <a:rPr lang="ru-RU" smtClean="0"/>
              <a:t>27.10.2014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1349-65F8-4EBD-BF5F-344D9A31F3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77C2-048F-43E7-B723-30A22F98A5F4}" type="datetimeFigureOut">
              <a:rPr lang="ru-RU" smtClean="0"/>
              <a:t>27.10.2014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1349-65F8-4EBD-BF5F-344D9A31F3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77C2-048F-43E7-B723-30A22F98A5F4}" type="datetimeFigureOut">
              <a:rPr lang="ru-RU" smtClean="0"/>
              <a:t>27.10.2014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1349-65F8-4EBD-BF5F-344D9A31F3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77C2-048F-43E7-B723-30A22F98A5F4}" type="datetimeFigureOut">
              <a:rPr lang="ru-RU" smtClean="0"/>
              <a:t>27.10.2014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1349-65F8-4EBD-BF5F-344D9A31F3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77C2-048F-43E7-B723-30A22F98A5F4}" type="datetimeFigureOut">
              <a:rPr lang="ru-RU" smtClean="0"/>
              <a:t>27.10.2014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1349-65F8-4EBD-BF5F-344D9A31F3A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77C2-048F-43E7-B723-30A22F98A5F4}" type="datetimeFigureOut">
              <a:rPr lang="ru-RU" smtClean="0"/>
              <a:t>27.10.2014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721349-65F8-4EBD-BF5F-344D9A31F3A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721349-65F8-4EBD-BF5F-344D9A31F3AC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81D77C2-048F-43E7-B723-30A22F98A5F4}" type="datetimeFigureOut">
              <a:rPr lang="ru-RU" smtClean="0"/>
              <a:t>27.10.2014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Моделирование доходности финансовых активов с использованием копул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Финансовая эконометрика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517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Архимедовы копулы (1:2)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40768"/>
                <a:ext cx="7776864" cy="506003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Копула Гумбеля</a:t>
                </a:r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func>
                                              <m:func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b="0" i="0" smtClean="0">
                                                    <a:latin typeface="Cambria Math"/>
                                                  </a:rPr>
                                                  <m:t>ln</m:t>
                                                </m:r>
                                              </m:fNam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𝛼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func>
                                              <m:func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b="0" i="0" smtClean="0">
                                                    <a:latin typeface="Cambria Math"/>
                                                  </a:rPr>
                                                  <m:t>ln</m:t>
                                                </m:r>
                                              </m:fNam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𝛼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𝐺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1;+∞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40768"/>
                <a:ext cx="7776864" cy="5060032"/>
              </a:xfrm>
              <a:blipFill rotWithShape="1">
                <a:blip r:embed="rId2"/>
                <a:stretch>
                  <a:fillRect t="-7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00" y="3402144"/>
            <a:ext cx="3488432" cy="348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" y="3330136"/>
            <a:ext cx="3488432" cy="348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747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Архимедовы копулы (2:2)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40768"/>
                <a:ext cx="7776864" cy="5060032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dirty="0" smtClean="0"/>
                  <a:t>Копула </a:t>
                </a:r>
                <a:r>
                  <a:rPr lang="ru-RU" dirty="0" err="1" smtClean="0"/>
                  <a:t>Клейтона</a:t>
                </a:r>
                <a:endParaRPr lang="en-US" dirty="0" smtClean="0"/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𝛼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𝛼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,0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−1;0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0;+∞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  <a:p>
                <a:pPr marL="11430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40768"/>
                <a:ext cx="7776864" cy="5060032"/>
              </a:xfrm>
              <a:blipFill rotWithShape="1">
                <a:blip r:embed="rId2"/>
                <a:stretch>
                  <a:fillRect t="-7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62242"/>
            <a:ext cx="3528392" cy="352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362242"/>
            <a:ext cx="3528392" cy="352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04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Исходные данные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library(datasets)</a:t>
            </a:r>
          </a:p>
          <a:p>
            <a:pPr marL="114300" indent="0">
              <a:buNone/>
            </a:pPr>
            <a:r>
              <a:rPr lang="en-US" sz="800" dirty="0" smtClean="0">
                <a:solidFill>
                  <a:srgbClr val="FF0000"/>
                </a:solidFill>
                <a:cs typeface="Courier New" pitchFamily="49" charset="0"/>
              </a:rPr>
              <a:t> 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EuStockMarkets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- 1</a:t>
            </a:r>
          </a:p>
          <a:p>
            <a:pPr marL="114300" indent="0">
              <a:buNone/>
            </a:pPr>
            <a:r>
              <a:rPr lang="en-US" sz="800" dirty="0">
                <a:solidFill>
                  <a:srgbClr val="FF0000"/>
                </a:solidFill>
                <a:cs typeface="Courier New" pitchFamily="49" charset="0"/>
              </a:rPr>
              <a:t> 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EuStockMarkets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[,"DAX"]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[2:(T+1)]/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[1:T] - 1</a:t>
            </a:r>
          </a:p>
          <a:p>
            <a:pPr marL="114300" indent="0">
              <a:buNone/>
            </a:pPr>
            <a:r>
              <a:rPr lang="en-US" sz="800" dirty="0">
                <a:solidFill>
                  <a:srgbClr val="FF0000"/>
                </a:solidFill>
                <a:cs typeface="Courier New" pitchFamily="49" charset="0"/>
              </a:rPr>
              <a:t> 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EuStockMarkets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[,"SMI"]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[2:(T+1)]/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[1:T] - 1</a:t>
            </a:r>
          </a:p>
          <a:p>
            <a:pPr marL="114300" indent="0">
              <a:buNone/>
            </a:pP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68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Моделирование частных функций распределения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7620000" cy="5060032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library(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ghyp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#</a:t>
                </a:r>
                <a:r>
                  <a:rPr lang="ru-RU" dirty="0" smtClean="0"/>
                  <a:t> моделирование частных функций распределения</a:t>
                </a:r>
              </a:p>
              <a:p>
                <a:pPr marL="114300" indent="0"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dax.fit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stepAIC.ghyp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dax,dist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=c("gauss","t","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ghyp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"),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symmetric=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NULL,silent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=TRUE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)$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best.model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smi.fit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stepAIC.ghyp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smi,dist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=c("gauss","t","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ghyp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"),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symmetric=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NULL,silent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=TRUE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)$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best.model</a:t>
                </a:r>
                <a:endParaRPr lang="en-US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#</a:t>
                </a:r>
                <a:r>
                  <a:rPr lang="ru-RU" dirty="0" smtClean="0"/>
                  <a:t> расчёт значений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dax.cdf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pghyp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dax,object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dax.fit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114300" indent="0"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smi.cdf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pghyp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smi,object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smi.fit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114300" indent="0"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cdf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array(c(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dax.cdf,smi.cdf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),dim=c(T,2))</a:t>
                </a:r>
                <a:endParaRPr lang="ru-RU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7620000" cy="5060032"/>
              </a:xfrm>
              <a:blipFill rotWithShape="1">
                <a:blip r:embed="rId2"/>
                <a:stretch>
                  <a:fillRect t="-3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3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Моделирование копулы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library(copula)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объявление копул</a:t>
            </a:r>
            <a:endParaRPr lang="en-US" dirty="0" smtClean="0"/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norm.cop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normalCopula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(dim=2,param=0.5,dispstr="un")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tCopula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(dim=2,param=0.5,df=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ru-RU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df.fixed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TRUE,dispstr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="un")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gumbelCopula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(dim=2,param=2)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clay.cop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claytonCopula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(dim=2,param=2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800" dirty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подгонка копулы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norm.fit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norm.cop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stud.fit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stud.cop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gumb.cop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clay.fit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clay.cop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68215"/>
              </p:ext>
            </p:extLst>
          </p:nvPr>
        </p:nvGraphicFramePr>
        <p:xfrm>
          <a:off x="5796136" y="5301208"/>
          <a:ext cx="2592288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28192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norm.fit@loglik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558.4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stud.fit@loglik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595.0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gumb.fit@loglik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533.3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clay.fit@loglik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486.3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1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Оценка финансового риска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/>
              <a:t># значения частных функций распределения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10^4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stud.fit@copula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endParaRPr lang="en-US" sz="900" dirty="0"/>
          </a:p>
          <a:p>
            <a:pPr marL="114300" indent="0">
              <a:buNone/>
            </a:pPr>
            <a:r>
              <a:rPr lang="en-US" dirty="0"/>
              <a:t># </a:t>
            </a:r>
            <a:r>
              <a:rPr lang="ru-RU" dirty="0"/>
              <a:t>доходности активов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qghyp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[,1],object=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qghyp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[,2],object=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endParaRPr lang="en-US" sz="900" dirty="0"/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 &lt;- c(0.5,0.5)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w[1]*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w[2]*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smi.sim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900" dirty="0"/>
          </a:p>
          <a:p>
            <a:pPr marL="114300" indent="0">
              <a:buNone/>
            </a:pPr>
            <a:r>
              <a:rPr lang="en-US" dirty="0"/>
              <a:t># </a:t>
            </a:r>
            <a:r>
              <a:rPr lang="ru-RU" dirty="0"/>
              <a:t>измерители риска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 &lt;- 0.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sort(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[alpha*N]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ES &lt;- mean(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[1:(alpha*N-1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)])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868402"/>
              </p:ext>
            </p:extLst>
          </p:nvPr>
        </p:nvGraphicFramePr>
        <p:xfrm>
          <a:off x="6876256" y="6021288"/>
          <a:ext cx="1512168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/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VaR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-0.009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13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Домашнее задани</a:t>
            </a:r>
            <a:r>
              <a:rPr lang="ru-RU" sz="3200" dirty="0"/>
              <a:t>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/>
          <a:lstStyle/>
          <a:p>
            <a:r>
              <a:rPr lang="ru-RU" dirty="0" smtClean="0"/>
              <a:t>рассчитать показатели </a:t>
            </a:r>
            <a:r>
              <a:rPr lang="en-US" dirty="0" smtClean="0"/>
              <a:t>VaR</a:t>
            </a:r>
            <a:r>
              <a:rPr lang="ru-RU" dirty="0" smtClean="0"/>
              <a:t> и </a:t>
            </a:r>
            <a:r>
              <a:rPr lang="en-US" dirty="0" smtClean="0"/>
              <a:t>ES</a:t>
            </a:r>
            <a:r>
              <a:rPr lang="ru-RU" dirty="0" smtClean="0"/>
              <a:t> для портфеля финансовых активов</a:t>
            </a:r>
            <a:endParaRPr lang="en-US" dirty="0" smtClean="0"/>
          </a:p>
          <a:p>
            <a:r>
              <a:rPr lang="ru-RU" dirty="0"/>
              <a:t>построить кривую </a:t>
            </a:r>
            <a:r>
              <a:rPr lang="en-US" dirty="0"/>
              <a:t>VaR</a:t>
            </a:r>
            <a:r>
              <a:rPr lang="ru-RU" dirty="0"/>
              <a:t> </a:t>
            </a:r>
          </a:p>
          <a:p>
            <a:r>
              <a:rPr lang="ru-RU" dirty="0"/>
              <a:t>провести тест Купика и рассчитать значения функций </a:t>
            </a:r>
            <a:r>
              <a:rPr lang="ru-RU" dirty="0" smtClean="0"/>
              <a:t>потерь</a:t>
            </a:r>
          </a:p>
          <a:p>
            <a:r>
              <a:rPr lang="ru-RU" dirty="0"/>
              <a:t>написать </a:t>
            </a:r>
            <a:r>
              <a:rPr lang="ru-RU" dirty="0" smtClean="0"/>
              <a:t>комментарии</a:t>
            </a:r>
          </a:p>
          <a:p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Исходные данные – котировки с сайтов </a:t>
            </a:r>
            <a:r>
              <a:rPr lang="en-US" dirty="0" smtClean="0"/>
              <a:t>finam.ru, finance.yahoo.com </a:t>
            </a:r>
            <a:r>
              <a:rPr lang="ru-RU" dirty="0" smtClean="0"/>
              <a:t>и др.</a:t>
            </a:r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2072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pPr algn="ctr"/>
            <a:r>
              <a:rPr lang="ru-RU" sz="3200" dirty="0" smtClean="0"/>
              <a:t>Модель «</a:t>
            </a:r>
            <a:r>
              <a:rPr lang="en-US" sz="3200" dirty="0" smtClean="0"/>
              <a:t>copula–GARCH</a:t>
            </a:r>
            <a:r>
              <a:rPr lang="ru-RU" sz="3200" dirty="0" smtClean="0"/>
              <a:t>»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6295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Формализация модели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7620000" cy="5204048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dirty="0" smtClean="0"/>
                  <a:t>Уравнения для дисперсии по частным </a:t>
                </a:r>
                <a:r>
                  <a:rPr lang="en-US" dirty="0" smtClean="0"/>
                  <a:t>GARCH</a:t>
                </a:r>
                <a:r>
                  <a:rPr lang="ru-RU" dirty="0" smtClean="0"/>
                  <a:t>-моделям:</a:t>
                </a:r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   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~</m:t>
                      </m:r>
                      <m:r>
                        <a:rPr lang="en-US" i="1">
                          <a:latin typeface="Cambria Math"/>
                        </a:rPr>
                        <m:t>𝑖𝑑𝑑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0;1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1;…;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ru-RU" dirty="0" smtClean="0"/>
                  <a:t>Этапы моделирования: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ru-RU" dirty="0" smtClean="0"/>
                  <a:t>Оценка частных </a:t>
                </a:r>
                <a:r>
                  <a:rPr lang="en-US" dirty="0" smtClean="0"/>
                  <a:t>GARCH-</a:t>
                </a:r>
                <a:r>
                  <a:rPr lang="ru-RU" dirty="0" smtClean="0"/>
                  <a:t>моделей;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ru-RU" dirty="0" smtClean="0"/>
                  <a:t>Расчёт условных стандартизированных остатков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571500" indent="-457200">
                  <a:buFont typeface="+mj-lt"/>
                  <a:buAutoNum type="arabicPeriod"/>
                </a:pPr>
                <a:r>
                  <a:rPr lang="ru-RU" dirty="0" smtClean="0"/>
                  <a:t>Моделирование многомерной величины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7620000" cy="5204048"/>
              </a:xfrm>
              <a:blipFill rotWithShape="1">
                <a:blip r:embed="rId2"/>
                <a:stretch>
                  <a:fillRect t="-7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1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/>
              <a:t>Модель «</a:t>
            </a:r>
            <a:r>
              <a:rPr lang="en-US" sz="3200" dirty="0"/>
              <a:t>copula–GARCH</a:t>
            </a:r>
            <a:r>
              <a:rPr lang="ru-RU" sz="3200" dirty="0" smtClean="0"/>
              <a:t>»</a:t>
            </a:r>
            <a:r>
              <a:rPr lang="en-US" sz="3200" dirty="0" smtClean="0"/>
              <a:t>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276056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dirty="0"/>
              <a:t># одномерные </a:t>
            </a:r>
            <a:r>
              <a:rPr lang="en-US" dirty="0"/>
              <a:t>GARCH-</a:t>
            </a:r>
            <a:r>
              <a:rPr lang="ru-RU" dirty="0" smtClean="0"/>
              <a:t>модели</a:t>
            </a:r>
            <a:endParaRPr lang="en-US" dirty="0" smtClean="0"/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fGarch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dax.gfit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garchFit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(data=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dax,formula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=~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garch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(1,1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shape=1.25,include.shape=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F,cond.dist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",trace=F)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smi.gfit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garchFit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(data=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smi,formula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=~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garch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(1,1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shape=1.3,include.shape=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F,cond.dist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sged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",trace=F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800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ru-RU" dirty="0" smtClean="0">
                <a:solidFill>
                  <a:srgbClr val="2F2B20"/>
                </a:solidFill>
              </a:rPr>
              <a:t># стандартизированные остатки</a:t>
            </a:r>
            <a:endParaRPr lang="en-US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matrix(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T,ncol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pl-PL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z[,1] &lt;- dax.gfit@residuals / dax.gfit@sigma.t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pl-PL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z[,2] </a:t>
            </a:r>
            <a:r>
              <a:rPr lang="pl-PL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smi.gfit@residuals / smi.gfit@sigma.t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ru-RU" sz="800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ru-RU" dirty="0" smtClean="0">
                <a:solidFill>
                  <a:srgbClr val="2F2B20"/>
                </a:solidFill>
              </a:rPr>
              <a:t># частные распределения остатков</a:t>
            </a:r>
            <a:endParaRPr lang="en-US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 &lt;- c(0,0);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c(1,1); nu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c(1.25,1.3)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xi &lt;- c(1,smi.gfit@fit$par["skew"])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ru-RU" sz="800" dirty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matrix(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T,ncol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1:2)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psged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(z[,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],mean=mean[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],nu=nu[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],xi=xi[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3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Содержание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7787208" cy="5060032"/>
          </a:xfrm>
        </p:spPr>
        <p:txBody>
          <a:bodyPr/>
          <a:lstStyle/>
          <a:p>
            <a:r>
              <a:rPr lang="ru-RU" dirty="0" smtClean="0"/>
              <a:t>основы теории копул</a:t>
            </a:r>
          </a:p>
          <a:p>
            <a:r>
              <a:rPr lang="ru-RU" dirty="0" smtClean="0"/>
              <a:t>модель «</a:t>
            </a:r>
            <a:r>
              <a:rPr lang="en-US" dirty="0" smtClean="0"/>
              <a:t>copula–GARCH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43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/>
              <a:t>Модель «</a:t>
            </a:r>
            <a:r>
              <a:rPr lang="en-US" sz="3200" dirty="0"/>
              <a:t>copula–GARCH</a:t>
            </a:r>
            <a:r>
              <a:rPr lang="ru-RU" sz="3200" dirty="0" smtClean="0"/>
              <a:t>»</a:t>
            </a:r>
            <a:r>
              <a:rPr lang="en-US" sz="3200" dirty="0" smtClean="0"/>
              <a:t>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dirty="0"/>
              <a:t># </a:t>
            </a:r>
            <a:r>
              <a:rPr lang="ru-RU" dirty="0" smtClean="0"/>
              <a:t>подгонка копул</a:t>
            </a:r>
            <a:endParaRPr lang="en-US" dirty="0" smtClean="0"/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norm.fit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norm.cop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gumb.fit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gumb.cop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clay.fit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fitCopula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cdf,copula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clay.cop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endParaRPr lang="ru-RU" sz="800" dirty="0" smtClean="0">
              <a:solidFill>
                <a:srgbClr val="2F2B20"/>
              </a:solidFill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ru-RU" dirty="0">
                <a:solidFill>
                  <a:srgbClr val="2F2B20"/>
                </a:solidFill>
              </a:rPr>
              <a:t># метод Монте-Карло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cdf.sim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rcopula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(n=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N,copula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stud.fit@copula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z.sim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matrix(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N,ncol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1:2) 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z.sim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qsged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cdf.sim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  <a:endParaRPr lang="ru-RU" sz="17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ru-RU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mean=mean[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],nu=nu[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],xi=xi[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frc1 &lt;- predict(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dax.gfit,n.ahead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frc2 &lt;- predict(</a:t>
            </a:r>
            <a:r>
              <a:rPr lang="en-US" sz="17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smi.gfit,n.ahead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=1)</a:t>
            </a:r>
          </a:p>
          <a:p>
            <a:pPr marL="114300" lvl="0" indent="0">
              <a:buClr>
                <a:srgbClr val="A9A57C"/>
              </a:buClr>
              <a:buNone/>
            </a:pPr>
            <a:endParaRPr lang="en-US" sz="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 &lt;- c(frc1[,1],frc2[,1])</a:t>
            </a:r>
          </a:p>
          <a:p>
            <a:pPr marL="114300" lvl="0" indent="0">
              <a:buClr>
                <a:srgbClr val="A9A57C"/>
              </a:buClr>
              <a:buNone/>
            </a:pP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sigma &lt;- 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c(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frc</a:t>
            </a:r>
            <a:r>
              <a:rPr lang="ru-RU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[,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3],frc2[,3])</a:t>
            </a:r>
          </a:p>
        </p:txBody>
      </p:sp>
    </p:spTree>
    <p:extLst>
      <p:ext uri="{BB962C8B-B14F-4D97-AF65-F5344CB8AC3E}">
        <p14:creationId xmlns:p14="http://schemas.microsoft.com/office/powerpoint/2010/main" val="90174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Оценка финансового риска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модельные доходности портфеля</a:t>
            </a:r>
            <a:endParaRPr lang="ru-RU" dirty="0"/>
          </a:p>
          <a:p>
            <a:pPr marL="114300" indent="0">
              <a:buNone/>
            </a:pPr>
            <a:r>
              <a:rPr lang="pl-PL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 &lt;- w[1]*(mu[1]+sigma[1]*z.sim[,1]) </a:t>
            </a:r>
            <a:r>
              <a:rPr lang="pl-PL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ru-RU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pl-PL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w[2</a:t>
            </a:r>
            <a:r>
              <a:rPr lang="pl-PL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]*(mu[2]+sigma[2]*z.sim[,2])</a:t>
            </a:r>
            <a:endParaRPr lang="en-US" sz="900" dirty="0"/>
          </a:p>
          <a:p>
            <a:pPr marL="114300" indent="0">
              <a:buNone/>
            </a:pPr>
            <a:endParaRPr lang="ru-RU" sz="800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/>
              <a:t>измерители риска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sort(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[alpha*N]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ES &lt;- mean(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prt.sim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[1:(alpha*N-1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)])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910882"/>
              </p:ext>
            </p:extLst>
          </p:nvPr>
        </p:nvGraphicFramePr>
        <p:xfrm>
          <a:off x="6876256" y="6021288"/>
          <a:ext cx="1512168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6064"/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VaR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-0.0</a:t>
                      </a:r>
                      <a:r>
                        <a:rPr lang="ru-RU" b="0" dirty="0" smtClean="0"/>
                        <a:t>17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</a:t>
                      </a:r>
                      <a:r>
                        <a:rPr lang="ru-RU" dirty="0" smtClean="0"/>
                        <a:t>26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18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Домашнее задани</a:t>
            </a:r>
            <a:r>
              <a:rPr lang="ru-RU" sz="3200" dirty="0"/>
              <a:t>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/>
          <a:lstStyle/>
          <a:p>
            <a:r>
              <a:rPr lang="ru-RU" dirty="0"/>
              <a:t>рассчитать показатели </a:t>
            </a:r>
            <a:r>
              <a:rPr lang="en-US" dirty="0"/>
              <a:t>VaR</a:t>
            </a:r>
            <a:r>
              <a:rPr lang="ru-RU" dirty="0"/>
              <a:t> и </a:t>
            </a:r>
            <a:r>
              <a:rPr lang="en-US" dirty="0"/>
              <a:t>ES</a:t>
            </a:r>
            <a:r>
              <a:rPr lang="ru-RU" dirty="0"/>
              <a:t> для портфеля финансовых активов</a:t>
            </a:r>
          </a:p>
          <a:p>
            <a:r>
              <a:rPr lang="ru-RU" dirty="0" smtClean="0"/>
              <a:t>построить </a:t>
            </a:r>
            <a:r>
              <a:rPr lang="ru-RU" dirty="0"/>
              <a:t>кривую </a:t>
            </a:r>
            <a:r>
              <a:rPr lang="en-US" dirty="0"/>
              <a:t>VaR</a:t>
            </a:r>
            <a:r>
              <a:rPr lang="ru-RU" dirty="0"/>
              <a:t> </a:t>
            </a:r>
          </a:p>
          <a:p>
            <a:r>
              <a:rPr lang="ru-RU" dirty="0"/>
              <a:t>провести тест Купика и рассчитать значения функций </a:t>
            </a:r>
            <a:r>
              <a:rPr lang="ru-RU" dirty="0" smtClean="0"/>
              <a:t>потерь</a:t>
            </a:r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ru-RU" dirty="0"/>
              <a:t>Исходные данные – котировки с сайтов </a:t>
            </a:r>
            <a:r>
              <a:rPr lang="en-US" dirty="0"/>
              <a:t>finam.ru, finance.yahoo.com </a:t>
            </a:r>
            <a:r>
              <a:rPr lang="ru-RU" dirty="0"/>
              <a:t>и др.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5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pPr algn="ctr"/>
            <a:r>
              <a:rPr lang="ru-RU" sz="3200" dirty="0" smtClean="0"/>
              <a:t>Основы теории копул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5664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Копулы: определение и свойства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7787208" cy="5060032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dirty="0" smtClean="0"/>
                  <a:t>Копула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0;1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0;1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 следующими свойствами: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=0,  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1;…;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=0;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1,1,…,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,…,1,1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;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∀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</m:acc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</m:d>
                            <m:nary>
                              <m:naryPr>
                                <m:chr m:val="∏"/>
                                <m:limLoc m:val="subSup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𝑠𝑔𝑛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  <m:r>
                      <a:rPr lang="en-US" i="1">
                        <a:latin typeface="Cambria Math"/>
                      </a:rPr>
                      <m:t>≥0</m:t>
                    </m:r>
                  </m:oMath>
                </a14:m>
                <a:endParaRPr lang="ru-RU" dirty="0"/>
              </a:p>
              <a:p>
                <a:pPr marL="114300" indent="0">
                  <a:buNone/>
                </a:pPr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Копула — совместная функция распределения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d</a:t>
                </a:r>
                <a:r>
                  <a:rPr lang="ru-RU" dirty="0" smtClean="0"/>
                  <a:t> стандартных равномерных случайных величин: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;…;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~ </m:t>
                    </m:r>
                    <m:r>
                      <a:rPr lang="en-US" b="0" i="1" dirty="0" smtClean="0">
                        <a:latin typeface="Cambria Math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0;1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7787208" cy="5060032"/>
              </a:xfrm>
              <a:blipFill rotWithShape="1">
                <a:blip r:embed="rId2"/>
                <a:stretch>
                  <a:fillRect l="-626" t="-602" r="-1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7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Копула и совместная функция распределения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340768"/>
                <a:ext cx="8136904" cy="5060032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𝜉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ru-RU" b="0" i="1" smtClean="0">
                        <a:latin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0;1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𝜉</m:t>
                    </m:r>
                  </m:oMath>
                </a14:m>
                <a:endParaRPr lang="ru-RU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;…;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;…;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;…;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Таким образом, при подстановке в </a:t>
                </a:r>
                <a:r>
                  <a:rPr lang="ru-RU" dirty="0" err="1" smtClean="0"/>
                  <a:t>копулу</a:t>
                </a:r>
                <a:r>
                  <a:rPr lang="ru-RU" dirty="0" smtClean="0"/>
                  <a:t> значений частных функций распределения случайных величин мы получим их совместную функцию распределения</a:t>
                </a:r>
              </a:p>
              <a:p>
                <a:pPr marL="114300" indent="0">
                  <a:buNone/>
                </a:pPr>
                <a:endParaRPr lang="ru-RU" sz="900" dirty="0"/>
              </a:p>
              <a:p>
                <a:pPr marL="114300" indent="0">
                  <a:buNone/>
                </a:pPr>
                <a:r>
                  <a:rPr lang="ru-RU" dirty="0" smtClean="0"/>
                  <a:t>Плотностью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копулы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отношение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…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Если случайные величины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dirty="0" smtClean="0"/>
                  <a:t> непрерывны, то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340768"/>
                <a:ext cx="8136904" cy="5060032"/>
              </a:xfrm>
              <a:blipFill rotWithShape="1">
                <a:blip r:embed="rId2"/>
                <a:stretch>
                  <a:fillRect t="-8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8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Теорема Шкляра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7620000" cy="5060032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dirty="0" smtClean="0"/>
                  <a:t>Теорема Шкляра (</a:t>
                </a:r>
                <a:r>
                  <a:rPr lang="en-US" dirty="0" err="1" smtClean="0"/>
                  <a:t>Šklar</a:t>
                </a:r>
                <a:r>
                  <a:rPr lang="en-US" dirty="0" smtClean="0"/>
                  <a:t>, 1959)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r>
                  <a:rPr lang="ru-RU" dirty="0" smtClean="0"/>
                  <a:t> 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частные функции распределения,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совместная функция распределения,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тогда существует такая копула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что</a:t>
                </a:r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ru-RU" dirty="0" smtClean="0"/>
                  <a:t>Теорема Шкляра позволяет разделить процедуру оценки параметров совместного распределения на два шага:</a:t>
                </a:r>
              </a:p>
              <a:p>
                <a:r>
                  <a:rPr lang="ru-RU" dirty="0" smtClean="0"/>
                  <a:t>оценка параметров частных функций распределения</a:t>
                </a:r>
              </a:p>
              <a:p>
                <a:r>
                  <a:rPr lang="ru-RU" dirty="0" smtClean="0"/>
                  <a:t>оценка параметров копула-функции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7620000" cy="5060032"/>
              </a:xfrm>
              <a:blipFill rotWithShape="1">
                <a:blip r:embed="rId2"/>
                <a:stretch>
                  <a:fillRect t="-7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0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Виды копул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/>
          <a:lstStyle/>
          <a:p>
            <a:pPr marL="114300" indent="0">
              <a:buNone/>
            </a:pPr>
            <a:r>
              <a:rPr lang="ru-RU" dirty="0" smtClean="0"/>
              <a:t>Виды копула-функций:</a:t>
            </a:r>
          </a:p>
          <a:p>
            <a:r>
              <a:rPr lang="ru-RU" dirty="0"/>
              <a:t>эллиптические </a:t>
            </a:r>
            <a:r>
              <a:rPr lang="ru-RU" dirty="0" smtClean="0"/>
              <a:t>— строятся на основе известных функций распределения (нормальная, Стьюдента, Коши, Лапласа и другие);</a:t>
            </a:r>
          </a:p>
          <a:p>
            <a:r>
              <a:rPr lang="ru-RU" dirty="0"/>
              <a:t>архимедовы </a:t>
            </a:r>
            <a:r>
              <a:rPr lang="ru-RU" dirty="0" smtClean="0"/>
              <a:t>— строятся на основе функции-генератора (Гумбеля, </a:t>
            </a:r>
            <a:r>
              <a:rPr lang="ru-RU" dirty="0" err="1" smtClean="0"/>
              <a:t>Клейтона</a:t>
            </a:r>
            <a:r>
              <a:rPr lang="ru-RU" dirty="0" smtClean="0"/>
              <a:t>, Франка и другие);</a:t>
            </a:r>
            <a:endParaRPr lang="en-US" dirty="0" smtClean="0"/>
          </a:p>
          <a:p>
            <a:r>
              <a:rPr lang="ru-RU" dirty="0" smtClean="0"/>
              <a:t>экстремальные копулы (Гумбеля, </a:t>
            </a:r>
            <a:r>
              <a:rPr lang="ru-RU" dirty="0" err="1" smtClean="0"/>
              <a:t>Галамбоса</a:t>
            </a:r>
            <a:r>
              <a:rPr lang="ru-RU" dirty="0" smtClean="0"/>
              <a:t> и другие);</a:t>
            </a:r>
          </a:p>
          <a:p>
            <a:r>
              <a:rPr lang="ru-RU" dirty="0" smtClean="0"/>
              <a:t>непараметрические копулы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2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Эллиптические копулы (1:2)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40768"/>
                <a:ext cx="7776864" cy="506003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Копула Гаусса (нормальная копула)</a:t>
                </a:r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𝜉𝜂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Φ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Φ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−2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−2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𝜌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−2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−2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40768"/>
                <a:ext cx="7776864" cy="5060032"/>
              </a:xfrm>
              <a:blipFill rotWithShape="1">
                <a:blip r:embed="rId2"/>
                <a:stretch>
                  <a:fillRect t="-7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506045"/>
            <a:ext cx="3384376" cy="337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06045"/>
            <a:ext cx="3384376" cy="337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90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797334"/>
            <a:ext cx="3087822" cy="308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610" y="3957788"/>
            <a:ext cx="3087822" cy="308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ru-RU" sz="3200" dirty="0" smtClean="0"/>
              <a:t>Эллиптические копулы (2:2)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40768"/>
                <a:ext cx="7776864" cy="5060032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dirty="0" smtClean="0"/>
                  <a:t>Копула Стьюдента (</a:t>
                </a:r>
                <a:r>
                  <a:rPr lang="en-US" dirty="0" smtClean="0"/>
                  <a:t>t-</a:t>
                </a:r>
                <a:r>
                  <a:rPr lang="ru-RU" dirty="0" smtClean="0"/>
                  <a:t>копула)</a:t>
                </a:r>
                <a:endParaRPr lang="en-US" dirty="0" smtClean="0"/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𝜈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𝜈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𝜈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𝜌</m:t>
                            </m:r>
                          </m:e>
                        </m:rad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Γ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1,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𝜈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−2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2,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𝜈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−2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𝜌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1,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𝜈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2,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𝜈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𝜈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𝜌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1,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𝜈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−2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𝜈</m:t>
                                        </m:r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𝜈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−2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𝜈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40768"/>
                <a:ext cx="7776864" cy="5060032"/>
              </a:xfrm>
              <a:blipFill rotWithShape="1">
                <a:blip r:embed="rId4"/>
                <a:stretch>
                  <a:fillRect t="-7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2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1602</TotalTime>
  <Words>1948</Words>
  <Application>Microsoft Office PowerPoint</Application>
  <PresentationFormat>Экран (4:3)</PresentationFormat>
  <Paragraphs>205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Соседство</vt:lpstr>
      <vt:lpstr>Моделирование доходности финансовых активов с использованием копул</vt:lpstr>
      <vt:lpstr>Содержание</vt:lpstr>
      <vt:lpstr>Основы теории копул</vt:lpstr>
      <vt:lpstr>Копулы: определение и свойства</vt:lpstr>
      <vt:lpstr>Копула и совместная функция распределения</vt:lpstr>
      <vt:lpstr>Теорема Шкляра</vt:lpstr>
      <vt:lpstr>Виды копул</vt:lpstr>
      <vt:lpstr>Эллиптические копулы (1:2)</vt:lpstr>
      <vt:lpstr>Эллиптические копулы (2:2)</vt:lpstr>
      <vt:lpstr>Архимедовы копулы (1:2)</vt:lpstr>
      <vt:lpstr>Архимедовы копулы (2:2)</vt:lpstr>
      <vt:lpstr>Исходные данные</vt:lpstr>
      <vt:lpstr>Моделирование частных функций распределения</vt:lpstr>
      <vt:lpstr>Моделирование копулы</vt:lpstr>
      <vt:lpstr>Оценка финансового риска</vt:lpstr>
      <vt:lpstr>Домашнее задание</vt:lpstr>
      <vt:lpstr>Модель «copula–GARCH»</vt:lpstr>
      <vt:lpstr>Формализация модели</vt:lpstr>
      <vt:lpstr>Модель «copula–GARCH» в R</vt:lpstr>
      <vt:lpstr>Модель «copula–GARCH» в R</vt:lpstr>
      <vt:lpstr>Оценка финансового риска</vt:lpstr>
      <vt:lpstr>Домашнее задание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доходности финансовых активов с использованием копул</dc:title>
  <dc:creator>y_bologov</dc:creator>
  <cp:lastModifiedBy>y_bologov</cp:lastModifiedBy>
  <cp:revision>60</cp:revision>
  <dcterms:created xsi:type="dcterms:W3CDTF">2011-11-14T08:16:04Z</dcterms:created>
  <dcterms:modified xsi:type="dcterms:W3CDTF">2014-10-27T12:24:13Z</dcterms:modified>
</cp:coreProperties>
</file>