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1D77C2-048F-43E7-B723-30A22F98A5F4}" type="datetimeFigureOut">
              <a:rPr lang="ru-RU" smtClean="0"/>
              <a:t>06.11.2014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Моделирование</a:t>
            </a:r>
            <a:r>
              <a:rPr lang="en-US" sz="3200" dirty="0" smtClean="0"/>
              <a:t> </a:t>
            </a:r>
            <a:r>
              <a:rPr lang="ru-RU" sz="3200" dirty="0" smtClean="0"/>
              <a:t>волатильности портфеля активов на основе «</a:t>
            </a:r>
            <a:r>
              <a:rPr lang="en-US" sz="3200" dirty="0" smtClean="0"/>
              <a:t>Copula-GARCH</a:t>
            </a:r>
            <a:r>
              <a:rPr lang="ru-RU" sz="3200" dirty="0" smtClean="0"/>
              <a:t>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Финансовая эконометрика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1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Формализация модели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Уравнения для дисперсии по частным </a:t>
                </a:r>
                <a:r>
                  <a:rPr lang="en-US" dirty="0" smtClean="0"/>
                  <a:t>GARCH</a:t>
                </a:r>
                <a:r>
                  <a:rPr lang="ru-RU" dirty="0" smtClean="0"/>
                  <a:t>-моделям: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~</m:t>
                      </m:r>
                      <m:r>
                        <a:rPr lang="en-US" i="1">
                          <a:latin typeface="Cambria Math"/>
                        </a:rPr>
                        <m:t>𝑖𝑑𝑑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dirty="0" smtClean="0"/>
                  <a:t>Этапы моделирования: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Оценка частных </a:t>
                </a:r>
                <a:r>
                  <a:rPr lang="en-US" dirty="0" smtClean="0"/>
                  <a:t>GARCH-</a:t>
                </a:r>
                <a:r>
                  <a:rPr lang="ru-RU" dirty="0" smtClean="0"/>
                  <a:t>моделей;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Расчёт условных стандартизированных остатков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Моделирование многомерной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1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/>
              <a:t>Модель «</a:t>
            </a:r>
            <a:r>
              <a:rPr lang="en-US" sz="3200" dirty="0"/>
              <a:t>copula–GARCH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# одномерные </a:t>
            </a:r>
            <a:r>
              <a:rPr lang="en-US" dirty="0"/>
              <a:t>GARCH-</a:t>
            </a:r>
            <a:r>
              <a:rPr lang="ru-RU" dirty="0" smtClean="0"/>
              <a:t>модели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fGarch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dax,formula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shape=1.25,include.shape=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",trace=F)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smi.gfit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smi,formula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shape=1.3,include.shape=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",trace=F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 smtClean="0">
                <a:solidFill>
                  <a:srgbClr val="2F2B20"/>
                </a:solidFill>
              </a:rPr>
              <a:t># стандартизированные остатки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T,ncol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z[,1] &lt;- dax.gfit@residuals / dax.gfit@sigma.t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z[,2]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smi.gfit@residuals / smi.gfit@sigma.t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 smtClean="0">
                <a:solidFill>
                  <a:srgbClr val="2F2B20"/>
                </a:solidFill>
              </a:rPr>
              <a:t># частные распределения остатков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 &lt;- c(0,0);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c(1,1); nu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c(1.25,1.3)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xi &lt;- c(1,smi.gfit@fit$par["skew"])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T,ncol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(z[,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],mean=mean[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],nu=nu[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],xi=xi[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/>
              <a:t>Модель «</a:t>
            </a:r>
            <a:r>
              <a:rPr lang="en-US" sz="3200" dirty="0"/>
              <a:t>copula–GARCH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# </a:t>
            </a:r>
            <a:r>
              <a:rPr lang="ru-RU" dirty="0" smtClean="0"/>
              <a:t>подгонка копул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>
                <a:solidFill>
                  <a:srgbClr val="2F2B20"/>
                </a:solidFill>
              </a:rPr>
              <a:t># метод Монте-Карло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stud.fit@copula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N,ncol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qsged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7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mean=mean[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],nu=nu[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],xi=xi[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frc1 &lt;- predict(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dax.gfit,n.ahead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frc2 &lt;- predict(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smi.gfit,n.ahead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 &lt;- c(frc1[,1],frc2[,1])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sigma &lt;-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</a:t>
            </a:r>
            <a:r>
              <a:rPr lang="ru-RU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3],frc2[,3])</a:t>
            </a:r>
          </a:p>
        </p:txBody>
      </p:sp>
    </p:spTree>
    <p:extLst>
      <p:ext uri="{BB962C8B-B14F-4D97-AF65-F5344CB8AC3E}">
        <p14:creationId xmlns:p14="http://schemas.microsoft.com/office/powerpoint/2010/main" val="9017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модельные доходности портфеля</a:t>
            </a:r>
            <a:endParaRPr lang="ru-RU" dirty="0"/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 &lt;- w[1]*(mu[1]+sigma[1]*z.sim[,1])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w[2</a:t>
            </a: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]*(mu[2]+sigma[2]*z.sim[,2])</a:t>
            </a:r>
            <a:endParaRPr lang="en-US" sz="900" dirty="0"/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/>
              <a:t>измерители риска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[1:(alpha*N-1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10882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</a:t>
                      </a:r>
                      <a:r>
                        <a:rPr lang="ru-RU" b="0" dirty="0" smtClean="0"/>
                        <a:t>17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</a:t>
                      </a:r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1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</a:t>
            </a:r>
            <a:r>
              <a:rPr lang="ru-RU" sz="3200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ru-RU" dirty="0"/>
              <a:t>рассчитать показатели </a:t>
            </a:r>
            <a:r>
              <a:rPr lang="en-US" dirty="0"/>
              <a:t>VaR</a:t>
            </a:r>
            <a:r>
              <a:rPr lang="ru-RU" dirty="0"/>
              <a:t> и </a:t>
            </a:r>
            <a:r>
              <a:rPr lang="en-US" dirty="0"/>
              <a:t>ES</a:t>
            </a:r>
            <a:r>
              <a:rPr lang="ru-RU" dirty="0"/>
              <a:t> для портфеля финансовых активов</a:t>
            </a:r>
          </a:p>
          <a:p>
            <a:r>
              <a:rPr lang="ru-RU" dirty="0" smtClean="0"/>
              <a:t>построить </a:t>
            </a:r>
            <a:r>
              <a:rPr lang="ru-RU" dirty="0"/>
              <a:t>кривую </a:t>
            </a:r>
            <a:r>
              <a:rPr lang="en-US" dirty="0"/>
              <a:t>VaR</a:t>
            </a:r>
            <a:r>
              <a:rPr lang="ru-RU" dirty="0"/>
              <a:t> </a:t>
            </a:r>
          </a:p>
          <a:p>
            <a:r>
              <a:rPr lang="ru-RU" dirty="0"/>
              <a:t>провести тест Купика и рассчитать значения функций </a:t>
            </a:r>
            <a:r>
              <a:rPr lang="ru-RU" dirty="0" smtClean="0"/>
              <a:t>потерь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ru-RU" dirty="0"/>
              <a:t>Исходные данные – котировки с сайтов </a:t>
            </a:r>
            <a:r>
              <a:rPr lang="en-US" dirty="0"/>
              <a:t>finam.ru, finance.yahoo.com </a:t>
            </a:r>
            <a:r>
              <a:rPr lang="ru-RU" dirty="0"/>
              <a:t>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1604</TotalTime>
  <Words>432</Words>
  <Application>Microsoft Office PowerPoint</Application>
  <PresentationFormat>Экран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Соседство</vt:lpstr>
      <vt:lpstr>Моделирование волатильности портфеля активов на основе «Copula-GARCH»</vt:lpstr>
      <vt:lpstr>Формализация модели</vt:lpstr>
      <vt:lpstr>Модель «copula–GARCH» в R</vt:lpstr>
      <vt:lpstr>Модель «copula–GARCH» в R</vt:lpstr>
      <vt:lpstr>Оценка финансового риска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доходности финансовых активов с использованием копул</dc:title>
  <dc:creator>y_bologov</dc:creator>
  <cp:lastModifiedBy>y_bologov</cp:lastModifiedBy>
  <cp:revision>61</cp:revision>
  <dcterms:created xsi:type="dcterms:W3CDTF">2011-11-14T08:16:04Z</dcterms:created>
  <dcterms:modified xsi:type="dcterms:W3CDTF">2014-11-06T06:43:35Z</dcterms:modified>
</cp:coreProperties>
</file>