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87" r:id="rId12"/>
    <p:sldId id="269" r:id="rId13"/>
    <p:sldId id="300" r:id="rId14"/>
    <p:sldId id="270" r:id="rId15"/>
    <p:sldId id="271" r:id="rId16"/>
    <p:sldId id="272" r:id="rId17"/>
    <p:sldId id="275" r:id="rId18"/>
    <p:sldId id="278" r:id="rId19"/>
    <p:sldId id="288" r:id="rId20"/>
    <p:sldId id="29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www.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Теория экстремальных значений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(одномерный случай)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 </a:t>
            </a:r>
            <a:r>
              <a:rPr lang="ru-RU" sz="3200" dirty="0" smtClean="0"/>
              <a:t>в </a:t>
            </a:r>
            <a:r>
              <a:rPr lang="en-US" sz="3200" dirty="0" smtClean="0">
                <a:hlinkClick r:id="rId2"/>
              </a:rPr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Практический пример 1. Биржевой индекс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DAX</a:t>
            </a:r>
          </a:p>
          <a:p>
            <a:pPr marL="114300" indent="0">
              <a:buNone/>
            </a:pPr>
            <a:endParaRPr lang="en-US" sz="800" b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&lt;- 90; m &lt;- 20; T &lt;- m*n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[1:T]-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-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максим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rep(0,times=m)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1:m) 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max(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[((i-1)*n+1):(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*n)])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84" y="1052736"/>
            <a:ext cx="2838232" cy="283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84" y="4051375"/>
            <a:ext cx="2838232" cy="283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0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 </a:t>
            </a:r>
            <a:r>
              <a:rPr lang="ru-RU" sz="3200" dirty="0" smtClean="0"/>
              <a:t>в </a:t>
            </a:r>
            <a:r>
              <a:rPr lang="ru-RU" sz="3200" dirty="0"/>
              <a:t>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распределение максим на основе </a:t>
            </a:r>
            <a:r>
              <a:rPr lang="en-US" dirty="0" smtClean="0"/>
              <a:t>GEV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10306"/>
            <a:ext cx="4032448" cy="40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10306"/>
            <a:ext cx="4032448" cy="40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Пороговый уровень и средний период наступления события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уровень, который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будет превзойдён в среднем 1 раз за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блоков по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 наблюдений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средний период наступления события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расчёт этих показателей в </a:t>
                </a:r>
                <a:r>
                  <a:rPr lang="en-US" dirty="0" smtClean="0"/>
                  <a:t>R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[1]; sigma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xi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[3]; k &lt;- 4; u &lt;- 0.09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r.nk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mu+sigma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/xi*((-log(1-1/k))^(-xi)-1)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k.nr &lt;- 1/(1-pgev(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u,loc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mu,scale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sigma,shape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=xi))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752131"/>
                  </p:ext>
                </p:extLst>
              </p:nvPr>
            </p:nvGraphicFramePr>
            <p:xfrm>
              <a:off x="6372200" y="5949280"/>
              <a:ext cx="1944216" cy="755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108"/>
                    <a:gridCol w="972108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0.034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40.14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752131"/>
                  </p:ext>
                </p:extLst>
              </p:nvPr>
            </p:nvGraphicFramePr>
            <p:xfrm>
              <a:off x="6372200" y="5949280"/>
              <a:ext cx="1944216" cy="755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108"/>
                    <a:gridCol w="972108"/>
                  </a:tblGrid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65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0.034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065" r="-1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40.14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56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200" dirty="0" smtClean="0"/>
              <a:t>Обобщённое распределение Парето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67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Generalized Pareto distribution (GPD)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≤−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𝜉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&lt;0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Частные случаи </a:t>
                </a:r>
                <a:r>
                  <a:rPr lang="en-US" dirty="0" smtClean="0"/>
                  <a:t>GPD: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Парето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0</m:t>
                    </m:r>
                  </m:oMath>
                </a14:m>
                <a:r>
                  <a:rPr lang="ru-RU" dirty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экспоненциальное распределение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i="1">
                        <a:latin typeface="Cambria Math"/>
                      </a:rPr>
                      <m:t>=0</m:t>
                    </m:r>
                  </m:oMath>
                </a14:m>
                <a:r>
                  <a:rPr lang="ru-RU" dirty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короткохвостое распределение Парето</a:t>
                </a:r>
                <a:endParaRPr lang="ru-RU" dirty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5311"/>
            <a:ext cx="34724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5311"/>
            <a:ext cx="34724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Превышение порогового значения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68863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распределение превышений порога </a:t>
                </a:r>
                <a:r>
                  <a:rPr lang="en-US" i="1" dirty="0" smtClean="0"/>
                  <a:t>u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равно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0≤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среднее превышение порога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 распределение превышений для любого порога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остаётся </a:t>
                </a:r>
                <a:r>
                  <a:rPr lang="en-US" dirty="0" smtClean="0"/>
                  <a:t>GPD</a:t>
                </a:r>
                <a:r>
                  <a:rPr lang="ru-RU" dirty="0" smtClean="0"/>
                  <a:t> с тем же параметром формы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а среднее превышение является линейной функцией относительно </a:t>
                </a:r>
                <a:r>
                  <a:rPr lang="en-US" i="1" dirty="0" smtClean="0"/>
                  <a:t>u</a:t>
                </a:r>
              </a:p>
              <a:p>
                <a:pPr marL="114300" indent="0">
                  <a:buNone/>
                </a:pPr>
                <a:endParaRPr lang="en-US" sz="800" i="1" dirty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Пикандса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Балкема</a:t>
                </a:r>
                <a:r>
                  <a:rPr lang="ru-RU" dirty="0" smtClean="0"/>
                  <a:t>-де </a:t>
                </a:r>
                <a:r>
                  <a:rPr lang="ru-RU" dirty="0" err="1" smtClean="0"/>
                  <a:t>Хаана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𝛽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=0,  0≤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114300" indent="0">
                  <a:buNone/>
                </a:pPr>
                <a:r>
                  <a:rPr lang="ru-RU" dirty="0" err="1" smtClean="0"/>
                  <a:t>т.о</a:t>
                </a:r>
                <a:r>
                  <a:rPr lang="ru-RU" dirty="0" smtClean="0"/>
                  <a:t>. если распределение максимумов сходится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превышения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высокого порога </a:t>
                </a:r>
                <a:r>
                  <a:rPr lang="en-US" i="1" dirty="0" smtClean="0"/>
                  <a:t>u</a:t>
                </a:r>
                <a:r>
                  <a:rPr lang="ru-RU" dirty="0" smtClean="0"/>
                  <a:t> описываются</a:t>
                </a:r>
                <a:r>
                  <a:rPr lang="en-US" dirty="0" smtClean="0"/>
                  <a:t> GPD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688632"/>
              </a:xfrm>
              <a:blipFill rotWithShape="1">
                <a:blip r:embed="rId2"/>
                <a:stretch>
                  <a:fillRect t="-1179" r="-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GPD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~ </m:t>
                    </m:r>
                    <m:r>
                      <a:rPr lang="en-US" b="0" i="1" smtClean="0">
                        <a:latin typeface="Cambria Math"/>
                      </a:rPr>
                      <m:t>𝑖𝑖𝑑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1+</m:t>
                    </m:r>
                    <m:r>
                      <a:rPr lang="en-US" i="1">
                        <a:latin typeface="Cambria Math"/>
                      </a:rPr>
                      <m:t>𝜉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Превышение более высокого порога: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&lt;+∞, 0≤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/>
                  <a:t> </a:t>
                </a:r>
                <a:r>
                  <a:rPr lang="ru-RU" dirty="0" smtClean="0"/>
                  <a:t>линейно по </a:t>
                </a:r>
                <a:r>
                  <a:rPr lang="en-US" i="1" dirty="0" smtClean="0"/>
                  <a:t>v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  <a:blipFill rotWithShape="1">
                <a:blip r:embed="rId2"/>
                <a:stretch>
                  <a:fillRect t="-1549" b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Расчёт измерителей риска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544616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хвоста доходностей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Используя эту формулу, можно находить квантили убытков: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&lt;1,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также </a:t>
                </a:r>
                <a:r>
                  <a:rPr lang="ru-RU" dirty="0" smtClean="0"/>
                  <a:t>верно</a:t>
                </a:r>
                <a:r>
                  <a:rPr lang="en-US" dirty="0"/>
                  <a:t>: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Smith (1987):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num>
                              <m:den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544616"/>
              </a:xfrm>
              <a:blipFill rotWithShape="1">
                <a:blip r:embed="rId2"/>
                <a:stretch>
                  <a:fillRect t="-1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GPD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3285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# пороговое значение - </a:t>
            </a:r>
            <a:r>
              <a:rPr lang="ru-RU" dirty="0" smtClean="0"/>
              <a:t>9</a:t>
            </a:r>
            <a:r>
              <a:rPr lang="en-US" dirty="0" smtClean="0"/>
              <a:t>5</a:t>
            </a:r>
            <a:r>
              <a:rPr lang="ru-RU" dirty="0" smtClean="0"/>
              <a:t>% </a:t>
            </a:r>
            <a:r>
              <a:rPr lang="ru-RU" dirty="0"/>
              <a:t>квантиль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0.95*T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dax,threshold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u,model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",method="SANN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/>
              <a:t>оценки параметров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beta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gpd.fit$estimate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[1]; xi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gpd.fit$estimate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3894226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3" y="2996952"/>
            <a:ext cx="3894226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0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GPD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3285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мер риска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 &lt;- gpd.fit$pat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1-1/260 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соответствует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k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 = 4</a:t>
            </a:r>
            <a:endParaRPr lang="sv-SE" dirty="0">
              <a:solidFill>
                <a:schemeClr val="tx1">
                  <a:lumMod val="90000"/>
                  <a:lumOff val="10000"/>
                </a:schemeClr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u+beta/xi*(((1-alpha)/Fu)^(-xi)-1)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(VaR+beta-xi*u)/(1-xi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33982"/>
              </p:ext>
            </p:extLst>
          </p:nvPr>
        </p:nvGraphicFramePr>
        <p:xfrm>
          <a:off x="683568" y="2924944"/>
          <a:ext cx="17281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0.036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0.048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0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200" dirty="0" smtClean="0"/>
              <a:t>Метод блочных максим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424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r>
              <a:rPr lang="ru-RU" dirty="0" smtClean="0"/>
              <a:t>рассчитать </a:t>
            </a:r>
            <a:r>
              <a:rPr lang="ru-RU" dirty="0" smtClean="0"/>
              <a:t>оценки риска для акции или биржевого индекса методом блочных максим и методом превышения порогового значения</a:t>
            </a:r>
          </a:p>
          <a:p>
            <a:r>
              <a:rPr lang="ru-RU" dirty="0"/>
              <a:t>построить </a:t>
            </a:r>
            <a:r>
              <a:rPr lang="ru-RU" dirty="0" smtClean="0"/>
              <a:t>кривые </a:t>
            </a:r>
            <a:r>
              <a:rPr lang="en-US" dirty="0"/>
              <a:t>VaR</a:t>
            </a:r>
            <a:r>
              <a:rPr lang="ru-RU" dirty="0"/>
              <a:t> и протестировать качество полученных </a:t>
            </a:r>
            <a:r>
              <a:rPr lang="ru-RU" dirty="0" smtClean="0"/>
              <a:t>оценок</a:t>
            </a:r>
          </a:p>
          <a:p>
            <a:r>
              <a:rPr lang="ru-RU" dirty="0" smtClean="0"/>
              <a:t>написать комментарии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smtClean="0"/>
              <a:t>Исходные данные — котировки с сайтов </a:t>
            </a:r>
            <a:r>
              <a:rPr lang="en-US" dirty="0" smtClean="0"/>
              <a:t>finam.ru, finance.yahoo.org </a:t>
            </a:r>
            <a:r>
              <a:rPr lang="ru-RU" dirty="0" smtClean="0"/>
              <a:t>и др.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2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Распределение максимумов потерь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убытки,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~</m:t>
                    </m:r>
                    <m:r>
                      <a:rPr lang="en-US" b="0" i="1" smtClean="0">
                        <a:latin typeface="Cambria Math"/>
                      </a:rPr>
                      <m:t>𝑖𝑖𝑑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;…;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максимы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нормализованные максимумы сходятся к некоторому распределению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 smtClean="0"/>
                  <a:t>это означает, что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&gt;0: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тогда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  <a:blipFill rotWithShape="1">
                <a:blip r:embed="rId2"/>
                <a:stretch>
                  <a:fillRect t="-696" r="-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Generalized Extreme Value distribution (GEV)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Фишера-</a:t>
                </a:r>
                <a:r>
                  <a:rPr lang="ru-RU" dirty="0" err="1" smtClean="0"/>
                  <a:t>Типпетта</a:t>
                </a:r>
                <a:r>
                  <a:rPr lang="ru-RU" dirty="0" smtClean="0"/>
                  <a:t>-Гнеденко</a:t>
                </a:r>
              </a:p>
              <a:p>
                <a:pPr marL="11430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b="0" dirty="0" smtClean="0"/>
                  <a:t> и </a:t>
                </a:r>
                <a:r>
                  <a:rPr lang="en-US" b="0" i="1" dirty="0" smtClean="0"/>
                  <a:t>H</a:t>
                </a:r>
                <a:r>
                  <a:rPr lang="ru-RU" b="0" i="1" dirty="0" smtClean="0"/>
                  <a:t> </a:t>
                </a:r>
                <a:r>
                  <a:rPr lang="ru-RU" b="0" dirty="0" smtClean="0"/>
                  <a:t>не сосредоточено в одной точке, то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r>
                        <a:rPr lang="en-US" b="0" i="1" smtClean="0">
                          <a:latin typeface="Cambria Math"/>
                        </a:rPr>
                        <m:t>𝐺𝐸𝑉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en-US" sz="800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ru-R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</m:den>
                                    </m:f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1+</m:t>
                    </m:r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Частные случаи </a:t>
                </a:r>
                <a:r>
                  <a:rPr lang="en-US" dirty="0" smtClean="0"/>
                  <a:t>GEV: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 smtClean="0"/>
                  <a:t>— распределение </a:t>
                </a:r>
                <a:r>
                  <a:rPr lang="ru-RU" dirty="0" err="1" smtClean="0"/>
                  <a:t>Фрешѐ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/>
                  <a:t>— распределение </a:t>
                </a:r>
                <a:r>
                  <a:rPr lang="ru-RU" dirty="0" err="1" smtClean="0"/>
                  <a:t>Гумбеля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ru-RU" dirty="0"/>
                  <a:t> — распределение </a:t>
                </a:r>
                <a:r>
                  <a:rPr lang="ru-RU" dirty="0" err="1" smtClean="0"/>
                  <a:t>Вейбулла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Распределение </a:t>
                </a:r>
                <a:r>
                  <a:rPr lang="ru-RU" dirty="0" err="1" smtClean="0"/>
                  <a:t>Вейбулла</a:t>
                </a:r>
                <a:r>
                  <a:rPr lang="ru-RU" dirty="0" smtClean="0"/>
                  <a:t> имеет конечную правую точку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&lt;1</m:t>
                            </m:r>
                          </m:e>
                        </m:d>
                      </m:e>
                    </m:func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err="1" smtClean="0"/>
                  <a:t>Фреше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Гумбель</a:t>
                </a:r>
                <a:r>
                  <a:rPr lang="ru-RU" dirty="0" smtClean="0"/>
                  <a:t> не имеют конечных правых точек, но </a:t>
                </a:r>
                <a:r>
                  <a:rPr lang="ru-RU" dirty="0" err="1" smtClean="0"/>
                  <a:t>Фреше</a:t>
                </a:r>
                <a:r>
                  <a:rPr lang="ru-RU" dirty="0" smtClean="0"/>
                  <a:t> убывает значительно медленнее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373" r="-705" b="-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5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Функции распределения и плотности </a:t>
            </a:r>
            <a:r>
              <a:rPr lang="en-US" sz="3200" dirty="0" smtClean="0"/>
              <a:t>GEV</a:t>
            </a:r>
            <a:endParaRPr lang="ru-RU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0728"/>
            <a:ext cx="4896543" cy="275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9" y="3722635"/>
            <a:ext cx="4824713" cy="271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8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992888" cy="778098"/>
          </a:xfrm>
        </p:spPr>
        <p:txBody>
          <a:bodyPr/>
          <a:lstStyle/>
          <a:p>
            <a:r>
              <a:rPr lang="ru-RU" sz="3200" dirty="0" smtClean="0"/>
              <a:t>Пример. Экспоненциальное распределение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&gt;0,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0;1;0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Максима временного ряда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b="0" dirty="0" smtClean="0"/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стационарный временной ряд,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𝑊𝑁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соответствующий ему белый шум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⟺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нормализованные максимы независимых величин сходятся 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нормализованные максимы временного ряда сходятся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причём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экстремальный индекс процесса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 t="-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8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Содержательная интерпретация экстремального индекса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b="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при большом </a:t>
                </a:r>
                <a:r>
                  <a:rPr lang="en-US" i="1" dirty="0" smtClean="0"/>
                  <a:t>n </a:t>
                </a:r>
                <a:r>
                  <a:rPr lang="ru-RU" dirty="0" smtClean="0"/>
                  <a:t>имеем: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таким образом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распределение максимумов временного ряда длиной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 может быть аппроксимировано распределением максимумов соответствующего ему белого шума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ru-RU" dirty="0" smtClean="0"/>
                  <a:t> интерпретируется как количество относительно независимых кластеров во временном ряде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𝜃</m:t>
                    </m:r>
                    <m:r>
                      <a:rPr lang="ru-RU" b="0" i="1" smtClean="0">
                        <a:latin typeface="Cambria Math"/>
                      </a:rPr>
                      <m:t>=1⇒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экстремальные значения не </a:t>
                </a:r>
                <a:r>
                  <a:rPr lang="ru-RU" dirty="0" err="1" smtClean="0"/>
                  <a:t>кластеризуются</a:t>
                </a:r>
                <a:r>
                  <a:rPr lang="ru-RU" dirty="0" smtClean="0"/>
                  <a:t>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экстремумы имеют тенденцию </a:t>
                </a:r>
                <a:r>
                  <a:rPr lang="ru-RU" dirty="0" err="1" smtClean="0"/>
                  <a:t>кластеризоваться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𝑊𝑁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𝐴𝑅𝑀𝐴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𝐴𝑅𝐶𝐻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𝐺𝐴𝑅𝐶𝐻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 t="-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𝑛𝑗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плотность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−−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ea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&gt;0,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2642</TotalTime>
  <Words>2501</Words>
  <Application>Microsoft Office PowerPoint</Application>
  <PresentationFormat>Экран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Соседство</vt:lpstr>
      <vt:lpstr>Теория экстремальных значений (одномерный случай)</vt:lpstr>
      <vt:lpstr>Метод блочных максим</vt:lpstr>
      <vt:lpstr>Распределение максимумов потерь</vt:lpstr>
      <vt:lpstr>Generalized Extreme Value distribution (GEV)</vt:lpstr>
      <vt:lpstr>Функции распределения и плотности GEV</vt:lpstr>
      <vt:lpstr>Пример. Экспоненциальное распределение</vt:lpstr>
      <vt:lpstr>Максима временного ряда</vt:lpstr>
      <vt:lpstr>Содержательная интерпретация экстремального индекса</vt:lpstr>
      <vt:lpstr>Оценка параметров GEV</vt:lpstr>
      <vt:lpstr>Оценка параметров GEV в R</vt:lpstr>
      <vt:lpstr>Оценка параметров GEV в R</vt:lpstr>
      <vt:lpstr>Пороговый уровень и средний период наступления события</vt:lpstr>
      <vt:lpstr>Обобщённое распределение Парето</vt:lpstr>
      <vt:lpstr>Generalized Pareto distribution (GPD)</vt:lpstr>
      <vt:lpstr>Превышение порогового значения</vt:lpstr>
      <vt:lpstr>Оценка параметров GPD</vt:lpstr>
      <vt:lpstr>Расчёт измерителей риска</vt:lpstr>
      <vt:lpstr>GPD в R</vt:lpstr>
      <vt:lpstr>GPD в R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экстремальных значений</dc:title>
  <dc:creator>Yaroslov Bologov</dc:creator>
  <cp:lastModifiedBy>y_bologov</cp:lastModifiedBy>
  <cp:revision>119</cp:revision>
  <dcterms:created xsi:type="dcterms:W3CDTF">2012-01-31T07:34:41Z</dcterms:created>
  <dcterms:modified xsi:type="dcterms:W3CDTF">2014-10-08T13:07:22Z</dcterms:modified>
</cp:coreProperties>
</file>