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8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53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17.11.2014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17.11.2014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17.11.2014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17.11.2014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17.11.2014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17.11.2014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17.11.2014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17.11.2014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Теория экстремальных значений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(</a:t>
            </a:r>
            <a:r>
              <a:rPr lang="ru-RU" sz="3200" dirty="0" smtClean="0"/>
              <a:t>многомерный случай)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Финансовая эконометрика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137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en-US" sz="3200" dirty="0" smtClean="0"/>
              <a:t>MGEV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6886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модельные убытки</a:t>
            </a:r>
            <a:endParaRPr lang="en-US" dirty="0"/>
          </a:p>
          <a:p>
            <a:pPr marL="114300" indent="0">
              <a:buNone/>
            </a:pPr>
            <a:r>
              <a:rPr lang="pl-PL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 &lt;- c(0.5,0.5)</a:t>
            </a:r>
          </a:p>
          <a:p>
            <a:pPr marL="114300" indent="0">
              <a:buNone/>
            </a:pPr>
            <a:r>
              <a:rPr lang="pl-PL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loss &lt;- sort(w[1]*sim1+w[2]*sim2</a:t>
            </a:r>
            <a:r>
              <a:rPr lang="pl-PL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sz="800" dirty="0" smtClean="0"/>
          </a:p>
          <a:p>
            <a:pPr marL="114300" indent="0">
              <a:buNone/>
            </a:pPr>
            <a:r>
              <a:rPr lang="en-US" dirty="0"/>
              <a:t># </a:t>
            </a:r>
            <a:r>
              <a:rPr lang="ru-RU" dirty="0" smtClean="0"/>
              <a:t>расчёт мер риска</a:t>
            </a:r>
          </a:p>
          <a:p>
            <a:pPr marL="114300" indent="0">
              <a:buNone/>
            </a:pP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 &lt;- 4</a:t>
            </a:r>
          </a:p>
          <a:p>
            <a:pPr marL="114300" indent="0">
              <a:buNone/>
            </a:pPr>
            <a:r>
              <a:rPr lang="sv-S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 </a:t>
            </a:r>
            <a:r>
              <a:rPr lang="sv-S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&lt;- 1-1/k</a:t>
            </a:r>
          </a:p>
          <a:p>
            <a:pPr marL="114300" indent="0">
              <a:buNone/>
            </a:pPr>
            <a:r>
              <a:rPr lang="sv-S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&lt;- loss[alpha*N]</a:t>
            </a:r>
          </a:p>
          <a:p>
            <a:pPr marL="114300" indent="0">
              <a:buNone/>
            </a:pPr>
            <a:r>
              <a:rPr lang="sv-S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ES &lt;- mean(loss[(alpha*N+1):N])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b="1" i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8605194"/>
              </p:ext>
            </p:extLst>
          </p:nvPr>
        </p:nvGraphicFramePr>
        <p:xfrm>
          <a:off x="467544" y="3839448"/>
          <a:ext cx="15121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VaR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0.029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ES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0.043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8189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Превышение многомерного порога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𝑀𝐷𝐴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𝑀𝐺𝐸𝑉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Согласно теории для одномерного случая частные распределения величин, превышающих многомерный порог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имеет вид: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,  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≥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Для многомерного случая используется приближение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≥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Поскольку исходное распределение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ru-RU" dirty="0" smtClean="0"/>
                  <a:t> неизвестно, копулу </a:t>
                </a:r>
                <a:r>
                  <a:rPr lang="en-US" i="1" dirty="0" smtClean="0"/>
                  <a:t>C</a:t>
                </a:r>
                <a:r>
                  <a:rPr lang="ru-RU" i="1" dirty="0" smtClean="0"/>
                  <a:t>(.)</a:t>
                </a:r>
                <a:r>
                  <a:rPr lang="ru-RU" dirty="0" smtClean="0"/>
                  <a:t> также нужно аппроксимировать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Для этого </a:t>
                </a:r>
                <a:r>
                  <a:rPr lang="ru-RU" smtClean="0"/>
                  <a:t>применяется экстремальная копула</a:t>
                </a:r>
                <a:r>
                  <a:rPr lang="ru-RU" dirty="0" smtClean="0"/>
                  <a:t>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/>
                      </a:rPr>
                      <m:t>≈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  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≥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</m:acc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  <a:blipFill rotWithShape="1">
                <a:blip r:embed="rId2" cstate="print"/>
                <a:stretch>
                  <a:fillRect t="-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9555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/>
              <a:t>Превышение многомерного порога</a:t>
            </a:r>
            <a:r>
              <a:rPr lang="en-US" sz="3200" dirty="0" smtClean="0"/>
              <a:t>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6886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выборка значений, превышающих многомерный порог</a:t>
            </a:r>
            <a:endParaRPr lang="en-US" dirty="0"/>
          </a:p>
          <a:p>
            <a:pPr marL="114300" indent="0">
              <a:buNone/>
            </a:pP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 &lt;- c(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sort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)[0.9*T],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sort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ftse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)[0.9*T])</a:t>
            </a:r>
          </a:p>
          <a:p>
            <a:pPr marL="114300" indent="0">
              <a:buNone/>
            </a:pP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t.ESM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ESM[(ESM[,1]&gt;u[1])&amp;(ESM[,2]&gt;u[2</a:t>
            </a:r>
            <a:r>
              <a:rPr lang="de-D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]),]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sz="800" b="1" i="1" dirty="0"/>
          </a:p>
          <a:p>
            <a:pPr marL="114300" indent="0">
              <a:buNone/>
            </a:pPr>
            <a:r>
              <a:rPr lang="en-US" dirty="0"/>
              <a:t># </a:t>
            </a:r>
            <a:r>
              <a:rPr lang="ru-RU" dirty="0" smtClean="0"/>
              <a:t>частные распределения на основе </a:t>
            </a:r>
            <a:r>
              <a:rPr lang="en-US" dirty="0" smtClean="0"/>
              <a:t>GED</a:t>
            </a:r>
            <a:endParaRPr lang="en-US" dirty="0"/>
          </a:p>
          <a:p>
            <a:pPr marL="114300" indent="0">
              <a:buNone/>
            </a:pP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fit1 &lt;- 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fpot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t.ESM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[,1],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threshold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=u[1</a:t>
            </a:r>
            <a:r>
              <a:rPr lang="de-D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pPr marL="114300" indent="0">
              <a:buNone/>
            </a:pP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model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gpd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="SANN")</a:t>
            </a:r>
          </a:p>
          <a:p>
            <a:pPr marL="114300" indent="0">
              <a:buNone/>
            </a:pP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fit2 &lt;- 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fpot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t.ESM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[,2],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threshold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=u[2</a:t>
            </a:r>
            <a:r>
              <a:rPr lang="de-D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pPr marL="114300" indent="0">
              <a:buNone/>
            </a:pP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model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gpd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="SANN</a:t>
            </a:r>
            <a:r>
              <a:rPr lang="de-D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114300" indent="0">
              <a:buNone/>
            </a:pPr>
            <a:endParaRPr lang="de-DE" sz="800" b="1" i="1" dirty="0"/>
          </a:p>
          <a:p>
            <a:pPr marL="114300" indent="0">
              <a:buNone/>
            </a:pPr>
            <a:r>
              <a:rPr lang="en-US" dirty="0"/>
              <a:t># </a:t>
            </a:r>
            <a:r>
              <a:rPr lang="ru-RU" dirty="0" smtClean="0"/>
              <a:t>значения частных функций распределения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cdf1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pgpd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t.ESM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[,1],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=u[1],scale=fit1$par[1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ru-RU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shape=fit1$par[2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cdf2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pgpd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t.ESM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[,2],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=u[2],scale=fit2$par[1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ru-RU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shape=fit2$par[2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(cdf1,cdf2)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b="1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129152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/>
              <a:t>Превышение многомерного порога</a:t>
            </a:r>
            <a:r>
              <a:rPr lang="en-US" sz="3200" dirty="0" smtClean="0"/>
              <a:t>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6886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подгонка копулы</a:t>
            </a:r>
            <a:endParaRPr lang="en-US" dirty="0"/>
          </a:p>
          <a:p>
            <a:pPr marL="114300" indent="0">
              <a:buNone/>
            </a:pP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gumb.fit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gumb.cop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gal.fit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gal.cop</a:t>
            </a:r>
            <a:r>
              <a:rPr lang="de-D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sz="800" b="1" i="1" dirty="0" smtClean="0"/>
          </a:p>
          <a:p>
            <a:pPr marL="114300" indent="0">
              <a:buNone/>
            </a:pPr>
            <a:endParaRPr lang="ru-RU" sz="800" b="1" i="1" dirty="0"/>
          </a:p>
          <a:p>
            <a:pPr marL="114300" indent="0">
              <a:buNone/>
            </a:pPr>
            <a:endParaRPr lang="ru-RU" sz="800" b="1" i="1" dirty="0" smtClean="0"/>
          </a:p>
          <a:p>
            <a:pPr marL="114300" indent="0">
              <a:buNone/>
            </a:pPr>
            <a:endParaRPr lang="ru-RU" sz="800" b="1" i="1" dirty="0"/>
          </a:p>
          <a:p>
            <a:pPr marL="114300" indent="0">
              <a:buNone/>
            </a:pPr>
            <a:endParaRPr lang="ru-RU" sz="800" b="1" i="1" dirty="0" smtClean="0"/>
          </a:p>
          <a:p>
            <a:pPr marL="114300" indent="0">
              <a:buNone/>
            </a:pPr>
            <a:endParaRPr lang="ru-RU" sz="800" b="1" i="1" dirty="0"/>
          </a:p>
          <a:p>
            <a:pPr marL="114300" indent="0">
              <a:buNone/>
            </a:pPr>
            <a:endParaRPr lang="ru-RU" sz="800" b="1" i="1" dirty="0" smtClean="0"/>
          </a:p>
          <a:p>
            <a:pPr marL="114300" indent="0">
              <a:buNone/>
            </a:pPr>
            <a:endParaRPr lang="ru-RU" sz="800" b="1" i="1" dirty="0"/>
          </a:p>
          <a:p>
            <a:pPr marL="114300" indent="0">
              <a:buNone/>
            </a:pPr>
            <a:r>
              <a:rPr lang="en-US" dirty="0"/>
              <a:t># </a:t>
            </a:r>
            <a:r>
              <a:rPr lang="ru-RU" dirty="0" smtClean="0"/>
              <a:t>модельные значения убытков</a:t>
            </a:r>
            <a:endParaRPr lang="en-US" dirty="0"/>
          </a:p>
          <a:p>
            <a:pPr marL="114300" indent="0">
              <a:buNone/>
            </a:pPr>
            <a:r>
              <a:rPr lang="fr-F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cdf.sim &lt;- rcopula(n=N,copula=gal.fit@copula)</a:t>
            </a:r>
          </a:p>
          <a:p>
            <a:pPr marL="114300" indent="0">
              <a:buNone/>
            </a:pPr>
            <a:r>
              <a:rPr lang="fr-F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sim1 &lt;- qgpd(cdf.sim[,1],loc=u[1],scale=fit1$par[1</a:t>
            </a:r>
            <a:r>
              <a:rPr lang="fr-FR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pPr marL="114300" indent="0">
              <a:buNone/>
            </a:pPr>
            <a:r>
              <a:rPr lang="fr-F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shape=fit1$par[2</a:t>
            </a:r>
            <a:r>
              <a:rPr lang="fr-F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114300" indent="0">
              <a:buNone/>
            </a:pPr>
            <a:r>
              <a:rPr lang="fr-F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sim2 &lt;- qgpd(cdf.sim[,2],loc=u[2],scale=fit2$par[1</a:t>
            </a:r>
            <a:r>
              <a:rPr lang="fr-FR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pPr marL="114300" indent="0">
              <a:buNone/>
            </a:pPr>
            <a:r>
              <a:rPr lang="fr-F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shape=fit2$par[2</a:t>
            </a:r>
            <a:r>
              <a:rPr lang="fr-F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de-DE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89262750"/>
              </p:ext>
            </p:extLst>
          </p:nvPr>
        </p:nvGraphicFramePr>
        <p:xfrm>
          <a:off x="467544" y="2060848"/>
          <a:ext cx="25922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gumb.fit@loglik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12.27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gal.fit@loglik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12.69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363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/>
              <a:t>Превышение многомерного порога</a:t>
            </a:r>
            <a:r>
              <a:rPr lang="en-US" sz="3200" dirty="0" smtClean="0"/>
              <a:t>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6886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убытки по портфелю</a:t>
            </a:r>
            <a:endParaRPr lang="en-US" dirty="0"/>
          </a:p>
          <a:p>
            <a:pPr marL="114300" indent="0">
              <a:buNone/>
            </a:pP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loss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sort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(w[1]*sim1+w[2]*sim2</a:t>
            </a:r>
            <a:r>
              <a:rPr lang="de-D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endParaRPr lang="ru-RU" sz="800" b="1" i="1" dirty="0" smtClean="0"/>
          </a:p>
          <a:p>
            <a:pPr marL="114300" indent="0">
              <a:buNone/>
            </a:pPr>
            <a:r>
              <a:rPr lang="en-US" dirty="0"/>
              <a:t># </a:t>
            </a:r>
            <a:r>
              <a:rPr lang="ru-RU" dirty="0" smtClean="0"/>
              <a:t>расчёт мер риска</a:t>
            </a:r>
            <a:endParaRPr lang="en-US" dirty="0"/>
          </a:p>
          <a:p>
            <a:pPr marL="114300" indent="0">
              <a:buNone/>
            </a:pP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 &lt;- 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t.ESM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)/T</a:t>
            </a:r>
          </a:p>
          <a:p>
            <a:pPr marL="114300" indent="0">
              <a:buNone/>
            </a:pP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&lt;- 1-1/(260*Fu)</a:t>
            </a:r>
          </a:p>
          <a:p>
            <a:pPr marL="114300" indent="0">
              <a:buNone/>
            </a:pP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&lt;- 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loss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*N]</a:t>
            </a:r>
          </a:p>
          <a:p>
            <a:pPr marL="114300" indent="0">
              <a:buNone/>
            </a:pP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ES &lt;- 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loss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[(</a:t>
            </a:r>
            <a:r>
              <a:rPr lang="de-DE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</a:t>
            </a:r>
            <a:r>
              <a:rPr lang="de-DE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*N+1):N</a:t>
            </a:r>
            <a:r>
              <a:rPr lang="de-DE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75303354"/>
              </p:ext>
            </p:extLst>
          </p:nvPr>
        </p:nvGraphicFramePr>
        <p:xfrm>
          <a:off x="467544" y="3501008"/>
          <a:ext cx="14401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792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VaR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0.029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ES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0.037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55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Домашнее задание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>
            <a:normAutofit/>
          </a:bodyPr>
          <a:lstStyle/>
          <a:p>
            <a:r>
              <a:rPr lang="ru-RU" dirty="0" smtClean="0"/>
              <a:t>рассчитать оценки риска для портфеля из двух биржевых индексов с помощью многомерных версий метода блочных максим и метода превышения порогового значения</a:t>
            </a:r>
          </a:p>
          <a:p>
            <a:r>
              <a:rPr lang="ru-RU" dirty="0" smtClean="0"/>
              <a:t>построить </a:t>
            </a:r>
            <a:r>
              <a:rPr lang="ru-RU" dirty="0"/>
              <a:t>кривую </a:t>
            </a:r>
            <a:r>
              <a:rPr lang="en-US" dirty="0" smtClean="0"/>
              <a:t>VaR</a:t>
            </a:r>
            <a:r>
              <a:rPr lang="ru-RU" dirty="0" smtClean="0"/>
              <a:t> для портфеля</a:t>
            </a:r>
            <a:r>
              <a:rPr lang="en-US" dirty="0" smtClean="0"/>
              <a:t> </a:t>
            </a:r>
            <a:r>
              <a:rPr lang="ru-RU" dirty="0"/>
              <a:t>и проверить </a:t>
            </a:r>
            <a:r>
              <a:rPr lang="ru-RU"/>
              <a:t>качество </a:t>
            </a:r>
            <a:r>
              <a:rPr lang="ru-RU" smtClean="0"/>
              <a:t>оценок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400237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Многомерная максима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~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убытки различных видов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покомпонентная блочная максима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Нас интересует сходимость нормализованной максимы: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groupChr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 smtClean="0"/>
                  <a:t> сходится к некоторой векторной случайной величине с совместной функцией распределения </a:t>
                </a:r>
                <a:r>
                  <a:rPr lang="en-US" i="1" dirty="0" smtClean="0"/>
                  <a:t>H</a:t>
                </a:r>
                <a:r>
                  <a:rPr lang="ru-RU" dirty="0" smtClean="0"/>
                  <a:t>, тогда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𝑀𝐷𝐴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  <a:blipFill rotWithShape="1">
                <a:blip r:embed="rId2" cstate="print"/>
                <a:stretch>
                  <a:fillRect t="-5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9448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Экстремальная копула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Если у </a:t>
                </a:r>
                <a:r>
                  <a:rPr lang="en-US" i="1" dirty="0" smtClean="0"/>
                  <a:t>H</a:t>
                </a:r>
                <a:r>
                  <a:rPr lang="ru-RU" dirty="0" smtClean="0"/>
                  <a:t> есть невырожденные частные функции распределения, то они должны быть </a:t>
                </a:r>
                <a:r>
                  <a:rPr lang="ru-RU" dirty="0" err="1" smtClean="0"/>
                  <a:t>Фреше</a:t>
                </a:r>
                <a:r>
                  <a:rPr lang="ru-RU" dirty="0" smtClean="0"/>
                  <a:t>, </a:t>
                </a:r>
                <a:r>
                  <a:rPr lang="ru-RU" dirty="0" err="1" smtClean="0"/>
                  <a:t>Гумбеля</a:t>
                </a:r>
                <a:r>
                  <a:rPr lang="ru-RU" dirty="0" smtClean="0"/>
                  <a:t> или </a:t>
                </a:r>
                <a:r>
                  <a:rPr lang="ru-RU" dirty="0" err="1" smtClean="0"/>
                  <a:t>Вейбулла</a:t>
                </a:r>
                <a:r>
                  <a:rPr lang="ru-RU" dirty="0" smtClean="0"/>
                  <a:t>. По теореме Шкляра существует копула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ru-RU" sz="800" u="sng" dirty="0" smtClean="0"/>
              </a:p>
              <a:p>
                <a:pPr marL="114300" indent="0">
                  <a:buNone/>
                </a:pPr>
                <a:r>
                  <a:rPr lang="ru-RU" u="sng" dirty="0" smtClean="0"/>
                  <a:t>Теорема</a:t>
                </a:r>
                <a:r>
                  <a:rPr lang="ru-RU" dirty="0" smtClean="0"/>
                  <a:t> о </a:t>
                </a:r>
                <a:r>
                  <a:rPr lang="ru-RU" dirty="0" err="1" smtClean="0"/>
                  <a:t>копуле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эктремальных</a:t>
                </a:r>
                <a:r>
                  <a:rPr lang="ru-RU" dirty="0" smtClean="0"/>
                  <a:t> значений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𝑀𝐷𝐴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𝐺𝐸𝑉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sz="800" u="sng" dirty="0" smtClean="0"/>
              </a:p>
              <a:p>
                <a:pPr marL="114300" indent="0">
                  <a:buNone/>
                </a:pPr>
                <a:r>
                  <a:rPr lang="ru-RU" u="sng" dirty="0" smtClean="0"/>
                  <a:t>Теорема</a:t>
                </a:r>
                <a:r>
                  <a:rPr lang="ru-RU" dirty="0" smtClean="0"/>
                  <a:t> о представлении </a:t>
                </a:r>
                <a:r>
                  <a:rPr lang="ru-RU" dirty="0" err="1" smtClean="0"/>
                  <a:t>Пикандса</a:t>
                </a:r>
                <a:endParaRPr lang="ru-RU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Копула </a:t>
                </a:r>
                <a:r>
                  <a:rPr lang="en-US" i="1" dirty="0" smtClean="0"/>
                  <a:t>C</a:t>
                </a:r>
                <a:r>
                  <a:rPr lang="ru-RU" dirty="0" smtClean="0"/>
                  <a:t> — экстремальная тогда и только тогда, когда её можно представить в виде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p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nary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func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𝑑</m:t>
                                    </m:r>
                                  </m:sup>
                                  <m:e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nary>
                              </m:den>
                            </m:f>
                          </m:e>
                        </m:d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</m:sup>
                    </m:sSup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24"/>
                              </m:rP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brk m:alnAt="24"/>
                              </m:rP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𝑑𝐻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 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≥0, 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=1,…,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  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  <a:blipFill rotWithShape="1">
                <a:blip r:embed="rId2" cstate="print"/>
                <a:stretch>
                  <a:fillRect t="-1373" b="-83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48718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Функция зависимости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r>
                  <a:rPr lang="ru-RU" dirty="0" smtClean="0"/>
                  <a:t> — функция зависимости экстремальной копулы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Рассмотрим двумерный случай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,1−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0;1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по теореме о представлении </a:t>
                </a:r>
                <a:r>
                  <a:rPr lang="ru-RU" dirty="0" err="1" smtClean="0"/>
                  <a:t>Пикандса</a:t>
                </a:r>
                <a:endParaRPr lang="ru-RU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den>
                            </m:f>
                          </m:e>
                        </m:d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𝑑𝐻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При этом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r>
                  <a:rPr lang="ru-RU" dirty="0" smtClean="0"/>
                  <a:t> удовлетворяет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,1−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является выпуклой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Функция зависимости может быть выражена через </a:t>
                </a:r>
                <a:r>
                  <a:rPr lang="ru-RU" dirty="0" err="1" smtClean="0"/>
                  <a:t>копулу</a:t>
                </a:r>
                <a:r>
                  <a:rPr lang="ru-RU" dirty="0" smtClean="0"/>
                  <a:t>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0;1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  <a:blipFill rotWithShape="1">
                <a:blip r:embed="rId2" cstate="print"/>
                <a:stretch>
                  <a:fillRect t="-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93017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Примеры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ru-RU" u="sng" dirty="0" smtClean="0"/>
                  <a:t>Пример </a:t>
                </a:r>
                <a:r>
                  <a:rPr lang="en-US" u="sng" dirty="0" smtClean="0"/>
                  <a:t>3</a:t>
                </a:r>
                <a:r>
                  <a:rPr lang="ru-RU" dirty="0" smtClean="0"/>
                  <a:t>. Копула </a:t>
                </a:r>
                <a:r>
                  <a:rPr lang="ru-RU" dirty="0" err="1" smtClean="0"/>
                  <a:t>Гумбеля</a:t>
                </a:r>
                <a:endParaRPr lang="ru-RU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𝐺𝑢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𝛼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𝛽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den>
                            </m:f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Из (2) имеем: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u="sng" dirty="0" smtClean="0"/>
                  <a:t>Пример </a:t>
                </a:r>
                <a:r>
                  <a:rPr lang="en-US" u="sng" dirty="0" smtClean="0"/>
                  <a:t>4</a:t>
                </a:r>
                <a:r>
                  <a:rPr lang="ru-RU" dirty="0" smtClean="0"/>
                  <a:t>. Копула </a:t>
                </a:r>
                <a:r>
                  <a:rPr lang="ru-RU" dirty="0" err="1" smtClean="0"/>
                  <a:t>Галамбоса</a:t>
                </a:r>
                <a:endParaRPr lang="ru-RU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ru-RU" b="0" i="1" smtClean="0">
                        <a:latin typeface="Cambria Math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𝛽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0;1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</a:rPr>
                      <m:t>&gt;0,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с помощью (1) можно сконструировать </a:t>
                </a:r>
                <a:r>
                  <a:rPr lang="ru-RU" dirty="0" err="1" smtClean="0"/>
                  <a:t>копулу</a:t>
                </a:r>
                <a:r>
                  <a:rPr lang="ru-RU" dirty="0" smtClean="0"/>
                  <a:t>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𝐺𝑎𝑙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𝛼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𝛽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den>
                            </m:f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  <a:blipFill rotWithShape="1">
                <a:blip r:embed="rId2" cstate="print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2371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Предельная копула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u="sng" dirty="0" smtClean="0"/>
                  <a:t>Теорема</a:t>
                </a:r>
                <a:r>
                  <a:rPr lang="ru-RU" dirty="0" smtClean="0"/>
                  <a:t> о предельной </a:t>
                </a:r>
                <a:r>
                  <a:rPr lang="ru-RU" dirty="0" err="1" smtClean="0"/>
                  <a:t>копуле</a:t>
                </a:r>
                <a:endParaRPr lang="ru-RU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непрерывны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𝑀𝐺𝐸𝑉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𝑀𝐷𝐴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⇔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𝑀𝐷𝐴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den>
                                </m:f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sub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den>
                                </m:f>
                              </m:sup>
                            </m:sSubSup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Таким образом, копула предельного распределения </a:t>
                </a:r>
                <a:r>
                  <a:rPr lang="en-US" i="1" dirty="0" smtClean="0"/>
                  <a:t>C</a:t>
                </a:r>
                <a:r>
                  <a:rPr lang="en-US" i="1" baseline="-25000" dirty="0" smtClean="0"/>
                  <a:t>0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определяется только лишь копулой </a:t>
                </a:r>
                <a:r>
                  <a:rPr lang="en-US" i="1" dirty="0" smtClean="0"/>
                  <a:t>C</a:t>
                </a:r>
                <a:r>
                  <a:rPr lang="ru-RU" dirty="0" smtClean="0"/>
                  <a:t> исходного распределения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Частные функции исходного распределения определяют частные функции предельного, но не влияют на зависимость между компонентами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7787208" cy="5328592"/>
              </a:xfrm>
              <a:blipFill rotWithShape="1">
                <a:blip r:embed="rId2" cstate="print"/>
                <a:stretch>
                  <a:fillRect t="-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423930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en-US" sz="3200" dirty="0" smtClean="0"/>
              <a:t>MGEV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6886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Практический пример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. Биржевые индексы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DAX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 и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FTSE</a:t>
            </a:r>
          </a:p>
          <a:p>
            <a:pPr marL="114300" indent="0">
              <a:buNone/>
            </a:pPr>
            <a:endParaRPr lang="en-US" sz="800" b="1" dirty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загрузка данных</a:t>
            </a:r>
            <a:endParaRPr lang="en-US" dirty="0"/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ftse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EuStockMarkets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[,4]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ftse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ftse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[2:(T+1)]/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ftse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[1:T]-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ftse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-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ftse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ESM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dax,ftse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endParaRPr lang="ru-RU" sz="800" b="1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расчёт максим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rep(0,times=m*2)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&lt;- c(m,2)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1:2) {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for (j in 1:m) 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j,i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max(ESM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[((j-1)*n+1):(j*n),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70373" y="1196752"/>
            <a:ext cx="3294115" cy="328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10333" y="3956211"/>
            <a:ext cx="3294115" cy="328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0417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en-US" sz="3200" dirty="0" smtClean="0"/>
              <a:t>MGEV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6886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частные распределения на основе </a:t>
            </a:r>
            <a:r>
              <a:rPr lang="en-US" dirty="0" smtClean="0"/>
              <a:t>GED</a:t>
            </a:r>
            <a:endParaRPr lang="en-US" dirty="0"/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fit1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fgev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[,1])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fit2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fgev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[,2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114300" indent="0">
              <a:buNone/>
            </a:pPr>
            <a:endParaRPr lang="en-US" sz="800" b="1" i="1" dirty="0"/>
          </a:p>
          <a:p>
            <a:pPr marL="114300" indent="0">
              <a:buNone/>
            </a:pPr>
            <a:r>
              <a:rPr lang="en-US" dirty="0"/>
              <a:t># </a:t>
            </a:r>
            <a:r>
              <a:rPr lang="ru-RU" dirty="0" smtClean="0"/>
              <a:t>экстремальные копулы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library(copula)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gumb.cop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gumbelCopula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gal.cop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galambosCopula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(2)</a:t>
            </a:r>
          </a:p>
          <a:p>
            <a:pPr marL="114300" indent="0">
              <a:buNone/>
            </a:pPr>
            <a:endParaRPr lang="ru-RU" sz="900" b="1" i="1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значения частных функций распределения</a:t>
            </a:r>
            <a:endParaRPr lang="en-US" dirty="0"/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cdf1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pgev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[,1],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=fit1$estimate[1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scale=fit1$estimate[2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],shape=fit1$estimate[3])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cdf2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pgev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[,2],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=fit2$estimate[1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scale=fit2$estimate[2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],shape=fit2$estimate[3])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(cdf1,cdf2)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297570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en-US" sz="3200" dirty="0" smtClean="0"/>
              <a:t>MGEV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6886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подгонка копулы</a:t>
            </a:r>
            <a:endParaRPr lang="en-US" dirty="0"/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gumb.cop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gal.fit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gal.cop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sz="800" b="1" i="1" dirty="0" smtClean="0"/>
          </a:p>
          <a:p>
            <a:pPr marL="114300" indent="0">
              <a:buNone/>
            </a:pPr>
            <a:endParaRPr lang="ru-RU" sz="800" b="1" i="1" dirty="0"/>
          </a:p>
          <a:p>
            <a:pPr marL="114300" indent="0">
              <a:buNone/>
            </a:pPr>
            <a:endParaRPr lang="ru-RU" sz="800" b="1" i="1" dirty="0" smtClean="0"/>
          </a:p>
          <a:p>
            <a:pPr marL="114300" indent="0">
              <a:buNone/>
            </a:pPr>
            <a:endParaRPr lang="ru-RU" sz="800" b="1" i="1" dirty="0"/>
          </a:p>
          <a:p>
            <a:pPr marL="114300" indent="0">
              <a:buNone/>
            </a:pPr>
            <a:endParaRPr lang="ru-RU" sz="800" b="1" i="1" dirty="0" smtClean="0"/>
          </a:p>
          <a:p>
            <a:pPr marL="114300" indent="0">
              <a:buNone/>
            </a:pPr>
            <a:endParaRPr lang="ru-RU" sz="800" b="1" i="1" dirty="0"/>
          </a:p>
          <a:p>
            <a:pPr marL="114300" indent="0">
              <a:buNone/>
            </a:pPr>
            <a:endParaRPr lang="ru-RU" sz="800" b="1" i="1" dirty="0" smtClean="0"/>
          </a:p>
          <a:p>
            <a:pPr marL="114300" indent="0">
              <a:buNone/>
            </a:pPr>
            <a:r>
              <a:rPr lang="en-US" dirty="0"/>
              <a:t># </a:t>
            </a:r>
            <a:r>
              <a:rPr lang="ru-RU" dirty="0" smtClean="0"/>
              <a:t>модельные значения максим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&lt;- 10^5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gal.fit@copula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sim1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qgev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[,1],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=fit1$estimate[1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scale=fit1$estimate[2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],shape=fit1$estimate[3])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sim2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qgev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[,2],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=fit2$estimate[1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scale=fit2$estimate[2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],shape=fit2$estimate[3])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b="1" i="1" dirty="0"/>
          </a:p>
          <a:p>
            <a:pPr marL="114300" indent="0">
              <a:buNone/>
            </a:pPr>
            <a:endParaRPr lang="en-US" b="1" i="1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46589551"/>
              </p:ext>
            </p:extLst>
          </p:nvPr>
        </p:nvGraphicFramePr>
        <p:xfrm>
          <a:off x="467544" y="2060848"/>
          <a:ext cx="25202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792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gumb.fit@loglik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5.798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gal.fit@loglik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5.846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1558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2624</TotalTime>
  <Words>511</Words>
  <Application>Microsoft Office PowerPoint</Application>
  <PresentationFormat>Экран (4:3)</PresentationFormat>
  <Paragraphs>138</Paragraphs>
  <Slides>15</Slides>
  <Notes>0</Notes>
  <HiddenSlides>2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Соседство</vt:lpstr>
      <vt:lpstr>Теория экстремальных значений (многомерный случай)</vt:lpstr>
      <vt:lpstr>Многомерная максима</vt:lpstr>
      <vt:lpstr>Экстремальная копула</vt:lpstr>
      <vt:lpstr>Функция зависимости</vt:lpstr>
      <vt:lpstr>Примеры</vt:lpstr>
      <vt:lpstr>Предельная копула</vt:lpstr>
      <vt:lpstr>MGEV в R</vt:lpstr>
      <vt:lpstr>MGEV в R</vt:lpstr>
      <vt:lpstr>MGEV в R</vt:lpstr>
      <vt:lpstr>MGEV в R</vt:lpstr>
      <vt:lpstr>Превышение многомерного порога</vt:lpstr>
      <vt:lpstr>Превышение многомерного порога в R</vt:lpstr>
      <vt:lpstr>Превышение многомерного порога в R</vt:lpstr>
      <vt:lpstr>Превышение многомерного порога в R</vt:lpstr>
      <vt:lpstr>Домашнее задание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экстремальных значений</dc:title>
  <dc:creator>Yaroslov Bologov</dc:creator>
  <cp:lastModifiedBy>Елена</cp:lastModifiedBy>
  <cp:revision>117</cp:revision>
  <dcterms:created xsi:type="dcterms:W3CDTF">2012-01-31T07:34:41Z</dcterms:created>
  <dcterms:modified xsi:type="dcterms:W3CDTF">2014-11-17T11:07:02Z</dcterms:modified>
</cp:coreProperties>
</file>