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B8D"/>
    <a:srgbClr val="1F2655"/>
    <a:srgbClr val="124B90"/>
    <a:srgbClr val="D8D6D6"/>
    <a:srgbClr val="FFFFFF"/>
    <a:srgbClr val="888A8C"/>
    <a:srgbClr val="138F46"/>
    <a:srgbClr val="0B9DD9"/>
    <a:srgbClr val="92C73F"/>
    <a:srgbClr val="4E4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4" autoAdjust="0"/>
  </p:normalViewPr>
  <p:slideViewPr>
    <p:cSldViewPr>
      <p:cViewPr>
        <p:scale>
          <a:sx n="100" d="100"/>
          <a:sy n="100" d="100"/>
        </p:scale>
        <p:origin x="-528" y="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A662D-CBF8-4FF9-8CA2-CE322C9728D8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B5C2-CFAB-4BD1-AEB4-A21915FEABF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058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0B5C2-CFAB-4BD1-AEB4-A21915FEABF5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704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65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248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70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8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2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03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71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38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0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76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DDB8-233D-4CE4-8AFB-75FD75CB5B9E}" type="datetimeFigureOut">
              <a:rPr lang="en-PH" smtClean="0"/>
              <a:t>11/6/2015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DF24B-98A3-4913-A34A-A24740A76D1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243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555172" y="462212"/>
            <a:ext cx="8588828" cy="1188250"/>
          </a:xfrm>
          <a:prstGeom prst="rect">
            <a:avLst/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8" name="Rounded Rectangle 267"/>
          <p:cNvSpPr/>
          <p:nvPr/>
        </p:nvSpPr>
        <p:spPr>
          <a:xfrm>
            <a:off x="2893960" y="721633"/>
            <a:ext cx="1914830" cy="679704"/>
          </a:xfrm>
          <a:prstGeom prst="roundRect">
            <a:avLst>
              <a:gd name="adj" fmla="val 5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9" name="Rounded Rectangle 268"/>
          <p:cNvSpPr/>
          <p:nvPr/>
        </p:nvSpPr>
        <p:spPr>
          <a:xfrm>
            <a:off x="4925960" y="721633"/>
            <a:ext cx="1914830" cy="679704"/>
          </a:xfrm>
          <a:prstGeom prst="roundRect">
            <a:avLst>
              <a:gd name="adj" fmla="val 5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0" name="Rounded Rectangle 269"/>
          <p:cNvSpPr/>
          <p:nvPr/>
        </p:nvSpPr>
        <p:spPr>
          <a:xfrm>
            <a:off x="6967485" y="721633"/>
            <a:ext cx="1914830" cy="679704"/>
          </a:xfrm>
          <a:prstGeom prst="roundRect">
            <a:avLst>
              <a:gd name="adj" fmla="val 5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 title="B11"/>
          <p:cNvSpPr/>
          <p:nvPr/>
        </p:nvSpPr>
        <p:spPr>
          <a:xfrm>
            <a:off x="1301750" y="4114800"/>
            <a:ext cx="386122" cy="2057400"/>
          </a:xfrm>
          <a:prstGeom prst="rect">
            <a:avLst/>
          </a:prstGeom>
          <a:solidFill>
            <a:srgbClr val="888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58" title="C11"/>
          <p:cNvSpPr/>
          <p:nvPr/>
        </p:nvSpPr>
        <p:spPr>
          <a:xfrm>
            <a:off x="1677987" y="4343400"/>
            <a:ext cx="459896" cy="1828800"/>
          </a:xfrm>
          <a:prstGeom prst="rect">
            <a:avLst/>
          </a:prstGeom>
          <a:solidFill>
            <a:srgbClr val="888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ectangle 59" title="D11"/>
          <p:cNvSpPr/>
          <p:nvPr/>
        </p:nvSpPr>
        <p:spPr>
          <a:xfrm>
            <a:off x="2139950" y="4480560"/>
            <a:ext cx="177800" cy="1691640"/>
          </a:xfrm>
          <a:prstGeom prst="rect">
            <a:avLst/>
          </a:prstGeom>
          <a:solidFill>
            <a:srgbClr val="888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 title="E11"/>
          <p:cNvSpPr/>
          <p:nvPr/>
        </p:nvSpPr>
        <p:spPr>
          <a:xfrm>
            <a:off x="2317750" y="4343400"/>
            <a:ext cx="447675" cy="1828800"/>
          </a:xfrm>
          <a:prstGeom prst="rect">
            <a:avLst/>
          </a:prstGeom>
          <a:solidFill>
            <a:srgbClr val="888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2" name="Rectangle 61" title="F11"/>
          <p:cNvSpPr/>
          <p:nvPr/>
        </p:nvSpPr>
        <p:spPr>
          <a:xfrm>
            <a:off x="2765426" y="4854630"/>
            <a:ext cx="1076324" cy="1317569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3" name="Rectangle 62" title="G11"/>
          <p:cNvSpPr/>
          <p:nvPr/>
        </p:nvSpPr>
        <p:spPr>
          <a:xfrm>
            <a:off x="3851276" y="4392258"/>
            <a:ext cx="561974" cy="1779942"/>
          </a:xfrm>
          <a:prstGeom prst="rect">
            <a:avLst/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5" name="Rectangle 64" title="H11"/>
          <p:cNvSpPr/>
          <p:nvPr/>
        </p:nvSpPr>
        <p:spPr>
          <a:xfrm>
            <a:off x="4413250" y="4480560"/>
            <a:ext cx="882649" cy="1691640"/>
          </a:xfrm>
          <a:prstGeom prst="rect">
            <a:avLst/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ectangle 65" title="I11"/>
          <p:cNvSpPr/>
          <p:nvPr/>
        </p:nvSpPr>
        <p:spPr>
          <a:xfrm>
            <a:off x="5289550" y="4480560"/>
            <a:ext cx="1720850" cy="1691640"/>
          </a:xfrm>
          <a:prstGeom prst="rect">
            <a:avLst/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 title="J11"/>
          <p:cNvSpPr/>
          <p:nvPr/>
        </p:nvSpPr>
        <p:spPr>
          <a:xfrm>
            <a:off x="7016738" y="3810000"/>
            <a:ext cx="901712" cy="2362200"/>
          </a:xfrm>
          <a:prstGeom prst="rect">
            <a:avLst/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8" name="Rectangle 67" title="K11"/>
          <p:cNvSpPr/>
          <p:nvPr/>
        </p:nvSpPr>
        <p:spPr>
          <a:xfrm>
            <a:off x="7918449" y="4245495"/>
            <a:ext cx="155575" cy="1926703"/>
          </a:xfrm>
          <a:prstGeom prst="rect">
            <a:avLst/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 title="L11"/>
          <p:cNvSpPr/>
          <p:nvPr/>
        </p:nvSpPr>
        <p:spPr>
          <a:xfrm>
            <a:off x="8080374" y="3774913"/>
            <a:ext cx="263526" cy="2397287"/>
          </a:xfrm>
          <a:prstGeom prst="rect">
            <a:avLst/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2" name="Rectangle 71" title="M11"/>
          <p:cNvSpPr/>
          <p:nvPr/>
        </p:nvSpPr>
        <p:spPr>
          <a:xfrm>
            <a:off x="8354218" y="3962400"/>
            <a:ext cx="217012" cy="2209800"/>
          </a:xfrm>
          <a:prstGeom prst="rect">
            <a:avLst/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3504" cy="429768"/>
          </a:xfrm>
          <a:prstGeom prst="rect">
            <a:avLst/>
          </a:prstGeom>
          <a:solidFill>
            <a:srgbClr val="92C7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Rectangle 8"/>
          <p:cNvSpPr/>
          <p:nvPr/>
        </p:nvSpPr>
        <p:spPr>
          <a:xfrm>
            <a:off x="-126" y="429768"/>
            <a:ext cx="612648" cy="594360"/>
          </a:xfrm>
          <a:prstGeom prst="rect">
            <a:avLst/>
          </a:prstGeom>
          <a:solidFill>
            <a:srgbClr val="124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/>
        </p:nvSpPr>
        <p:spPr>
          <a:xfrm>
            <a:off x="190" y="1024128"/>
            <a:ext cx="612648" cy="5806440"/>
          </a:xfrm>
          <a:prstGeom prst="rect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/>
          <p:cNvSpPr txBox="1"/>
          <p:nvPr/>
        </p:nvSpPr>
        <p:spPr>
          <a:xfrm>
            <a:off x="100178" y="547"/>
            <a:ext cx="35702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PH" sz="2300" b="1" dirty="0" smtClean="0">
                <a:solidFill>
                  <a:srgbClr val="124B90"/>
                </a:solidFill>
                <a:latin typeface="Proxima Nova Th" pitchFamily="50" charset="0"/>
              </a:rPr>
              <a:t>D</a:t>
            </a:r>
            <a:endParaRPr lang="en-PH" sz="2300" b="1" dirty="0">
              <a:solidFill>
                <a:srgbClr val="124B90"/>
              </a:solidFill>
              <a:latin typeface="Proxima Nova Th" pitchFamily="50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2880" y="599884"/>
            <a:ext cx="237744" cy="237744"/>
          </a:xfrm>
          <a:prstGeom prst="roundRect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/>
          <p:cNvSpPr txBox="1"/>
          <p:nvPr/>
        </p:nvSpPr>
        <p:spPr>
          <a:xfrm>
            <a:off x="225552" y="595645"/>
            <a:ext cx="15240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00" dirty="0" smtClean="0">
                <a:solidFill>
                  <a:schemeClr val="bg1"/>
                </a:solidFill>
                <a:latin typeface="Proxima Nova Rg" pitchFamily="50" charset="0"/>
              </a:rPr>
              <a:t>D</a:t>
            </a:r>
            <a:endParaRPr lang="en-PH" sz="1000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4662" y="834909"/>
            <a:ext cx="645683" cy="1692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500" spc="60" dirty="0" smtClean="0">
                <a:solidFill>
                  <a:schemeClr val="bg1"/>
                </a:solidFill>
                <a:latin typeface="HelveticaNeueLT Std" pitchFamily="34" charset="0"/>
              </a:rPr>
              <a:t>Service Area</a:t>
            </a:r>
            <a:endParaRPr lang="en-PH" sz="500" spc="6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01750" y="2362200"/>
            <a:ext cx="7269480" cy="3810000"/>
          </a:xfrm>
          <a:prstGeom prst="rect">
            <a:avLst/>
          </a:prstGeom>
          <a:noFill/>
          <a:ln w="25400">
            <a:solidFill>
              <a:srgbClr val="4E4D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640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360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1775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55900" y="2362200"/>
            <a:ext cx="0" cy="3810000"/>
          </a:xfrm>
          <a:prstGeom prst="line">
            <a:avLst/>
          </a:prstGeom>
          <a:ln w="254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41750" y="2362200"/>
            <a:ext cx="0" cy="3810000"/>
          </a:xfrm>
          <a:prstGeom prst="line">
            <a:avLst/>
          </a:prstGeom>
          <a:ln w="254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41325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9590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2362200"/>
            <a:ext cx="0" cy="3810000"/>
          </a:xfrm>
          <a:prstGeom prst="line">
            <a:avLst/>
          </a:prstGeom>
          <a:ln w="254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1845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77200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357393" y="2362200"/>
            <a:ext cx="0" cy="3810000"/>
          </a:xfrm>
          <a:prstGeom prst="line">
            <a:avLst/>
          </a:prstGeom>
          <a:ln w="12700">
            <a:solidFill>
              <a:srgbClr val="4E4D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 title="B10"/>
          <p:cNvSpPr txBox="1"/>
          <p:nvPr/>
        </p:nvSpPr>
        <p:spPr>
          <a:xfrm>
            <a:off x="1273175" y="4888557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$105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32" name="TextBox 31" title="eba"/>
          <p:cNvSpPr txBox="1"/>
          <p:nvPr/>
        </p:nvSpPr>
        <p:spPr>
          <a:xfrm>
            <a:off x="1353312" y="5074920"/>
            <a:ext cx="312906" cy="17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10" dirty="0" smtClean="0">
                <a:solidFill>
                  <a:schemeClr val="bg1"/>
                </a:solidFill>
                <a:latin typeface="Proxima Nova Rg" pitchFamily="50" charset="0"/>
              </a:rPr>
              <a:t>EBA</a:t>
            </a:r>
            <a:endParaRPr lang="en-PH" sz="510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34" name="TextBox 33" title="B12"/>
          <p:cNvSpPr txBox="1"/>
          <p:nvPr/>
        </p:nvSpPr>
        <p:spPr>
          <a:xfrm>
            <a:off x="1288404" y="5907049"/>
            <a:ext cx="39946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54%</a:t>
            </a:r>
          </a:p>
        </p:txBody>
      </p:sp>
      <p:sp>
        <p:nvSpPr>
          <p:cNvPr id="7" name="Rectangle 6" title="margin"/>
          <p:cNvSpPr/>
          <p:nvPr/>
        </p:nvSpPr>
        <p:spPr>
          <a:xfrm>
            <a:off x="1289192" y="6017424"/>
            <a:ext cx="37702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PH" sz="500" dirty="0">
                <a:solidFill>
                  <a:schemeClr val="bg1"/>
                </a:solidFill>
                <a:latin typeface="Proxima Nova Rg" pitchFamily="50" charset="0"/>
              </a:rPr>
              <a:t>Margin</a:t>
            </a:r>
          </a:p>
        </p:txBody>
      </p:sp>
      <p:sp>
        <p:nvSpPr>
          <p:cNvPr id="35" name="TextBox 34" title="C12"/>
          <p:cNvSpPr txBox="1"/>
          <p:nvPr/>
        </p:nvSpPr>
        <p:spPr>
          <a:xfrm>
            <a:off x="1731363" y="5907049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48%</a:t>
            </a:r>
          </a:p>
        </p:txBody>
      </p:sp>
      <p:sp>
        <p:nvSpPr>
          <p:cNvPr id="36" name="TextBox 35" title="C10"/>
          <p:cNvSpPr txBox="1"/>
          <p:nvPr/>
        </p:nvSpPr>
        <p:spPr>
          <a:xfrm>
            <a:off x="1709561" y="4890640"/>
            <a:ext cx="428322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$120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37" name="TextBox 36" title="D12"/>
          <p:cNvSpPr txBox="1"/>
          <p:nvPr/>
        </p:nvSpPr>
        <p:spPr>
          <a:xfrm rot="16200000">
            <a:off x="2025953" y="5905854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45%</a:t>
            </a:r>
          </a:p>
        </p:txBody>
      </p:sp>
      <p:sp>
        <p:nvSpPr>
          <p:cNvPr id="38" name="TextBox 37" title="D10"/>
          <p:cNvSpPr txBox="1"/>
          <p:nvPr/>
        </p:nvSpPr>
        <p:spPr>
          <a:xfrm rot="16200000">
            <a:off x="2041113" y="4894101"/>
            <a:ext cx="37382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$45</a:t>
            </a:r>
          </a:p>
        </p:txBody>
      </p:sp>
      <p:sp>
        <p:nvSpPr>
          <p:cNvPr id="39" name="TextBox 38" title="E10"/>
          <p:cNvSpPr txBox="1"/>
          <p:nvPr/>
        </p:nvSpPr>
        <p:spPr>
          <a:xfrm>
            <a:off x="2362200" y="4888557"/>
            <a:ext cx="36740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$111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0" name="TextBox 39" title="E12"/>
          <p:cNvSpPr txBox="1"/>
          <p:nvPr/>
        </p:nvSpPr>
        <p:spPr>
          <a:xfrm>
            <a:off x="2366049" y="5907049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48%</a:t>
            </a:r>
          </a:p>
        </p:txBody>
      </p:sp>
      <p:sp>
        <p:nvSpPr>
          <p:cNvPr id="41" name="TextBox 40" title="F10"/>
          <p:cNvSpPr txBox="1"/>
          <p:nvPr/>
        </p:nvSpPr>
        <p:spPr>
          <a:xfrm>
            <a:off x="3100387" y="4888557"/>
            <a:ext cx="425116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$198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2" name="TextBox 41" title="G10"/>
          <p:cNvSpPr txBox="1"/>
          <p:nvPr/>
        </p:nvSpPr>
        <p:spPr>
          <a:xfrm>
            <a:off x="3910012" y="4888556"/>
            <a:ext cx="418704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$144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3" name="TextBox 42" title="H10"/>
          <p:cNvSpPr txBox="1"/>
          <p:nvPr/>
        </p:nvSpPr>
        <p:spPr>
          <a:xfrm>
            <a:off x="4633912" y="4888556"/>
            <a:ext cx="421910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$213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4" name="TextBox 43" title="I10"/>
          <p:cNvSpPr txBox="1"/>
          <p:nvPr/>
        </p:nvSpPr>
        <p:spPr>
          <a:xfrm>
            <a:off x="5929312" y="4890640"/>
            <a:ext cx="453970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$409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5" name="TextBox 44" title="J10"/>
          <p:cNvSpPr txBox="1"/>
          <p:nvPr/>
        </p:nvSpPr>
        <p:spPr>
          <a:xfrm>
            <a:off x="7239000" y="4890640"/>
            <a:ext cx="457176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$300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8" name="TextBox 47" title="K10"/>
          <p:cNvSpPr txBox="1"/>
          <p:nvPr/>
        </p:nvSpPr>
        <p:spPr>
          <a:xfrm rot="16200000">
            <a:off x="7803663" y="4895447"/>
            <a:ext cx="38343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$42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49" name="TextBox 48" title="L10"/>
          <p:cNvSpPr txBox="1"/>
          <p:nvPr/>
        </p:nvSpPr>
        <p:spPr>
          <a:xfrm>
            <a:off x="8027193" y="4895446"/>
            <a:ext cx="38343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dirty="0" smtClean="0">
                <a:solidFill>
                  <a:schemeClr val="bg1"/>
                </a:solidFill>
                <a:latin typeface="Proxima Nova Rg" pitchFamily="50" charset="0"/>
              </a:rPr>
              <a:t>$93</a:t>
            </a:r>
            <a:endParaRPr lang="en-PH" sz="895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50" name="TextBox 49" title="M10"/>
          <p:cNvSpPr txBox="1"/>
          <p:nvPr/>
        </p:nvSpPr>
        <p:spPr>
          <a:xfrm rot="16200000">
            <a:off x="8299521" y="4926286"/>
            <a:ext cx="3433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00" dirty="0" smtClean="0">
                <a:solidFill>
                  <a:schemeClr val="bg1"/>
                </a:solidFill>
                <a:latin typeface="Proxima Nova Rg" pitchFamily="50" charset="0"/>
              </a:rPr>
              <a:t>$66</a:t>
            </a:r>
            <a:endParaRPr lang="en-PH" sz="700" dirty="0">
              <a:solidFill>
                <a:schemeClr val="bg1"/>
              </a:solidFill>
              <a:latin typeface="Proxima Nova Rg" pitchFamily="50" charset="0"/>
            </a:endParaRPr>
          </a:p>
        </p:txBody>
      </p:sp>
      <p:sp>
        <p:nvSpPr>
          <p:cNvPr id="51" name="TextBox 50" title="F12"/>
          <p:cNvSpPr txBox="1"/>
          <p:nvPr/>
        </p:nvSpPr>
        <p:spPr>
          <a:xfrm>
            <a:off x="3122032" y="5867400"/>
            <a:ext cx="38664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34%</a:t>
            </a:r>
          </a:p>
        </p:txBody>
      </p:sp>
      <p:sp>
        <p:nvSpPr>
          <p:cNvPr id="52" name="TextBox 51" title="G12"/>
          <p:cNvSpPr txBox="1"/>
          <p:nvPr/>
        </p:nvSpPr>
        <p:spPr>
          <a:xfrm>
            <a:off x="3962400" y="5907049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47%</a:t>
            </a:r>
          </a:p>
        </p:txBody>
      </p:sp>
      <p:sp>
        <p:nvSpPr>
          <p:cNvPr id="53" name="TextBox 52" title="H12"/>
          <p:cNvSpPr txBox="1"/>
          <p:nvPr/>
        </p:nvSpPr>
        <p:spPr>
          <a:xfrm>
            <a:off x="4665971" y="5913291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45%</a:t>
            </a:r>
          </a:p>
        </p:txBody>
      </p:sp>
      <p:sp>
        <p:nvSpPr>
          <p:cNvPr id="54" name="TextBox 53" title="I12"/>
          <p:cNvSpPr txBox="1"/>
          <p:nvPr/>
        </p:nvSpPr>
        <p:spPr>
          <a:xfrm>
            <a:off x="5969618" y="5913291"/>
            <a:ext cx="389851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45%</a:t>
            </a:r>
          </a:p>
        </p:txBody>
      </p:sp>
      <p:sp>
        <p:nvSpPr>
          <p:cNvPr id="55" name="TextBox 54" title="J12"/>
          <p:cNvSpPr txBox="1"/>
          <p:nvPr/>
        </p:nvSpPr>
        <p:spPr>
          <a:xfrm>
            <a:off x="7315200" y="5913291"/>
            <a:ext cx="39305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62%</a:t>
            </a:r>
          </a:p>
        </p:txBody>
      </p:sp>
      <p:sp>
        <p:nvSpPr>
          <p:cNvPr id="56" name="TextBox 55" title="K12"/>
          <p:cNvSpPr txBox="1"/>
          <p:nvPr/>
        </p:nvSpPr>
        <p:spPr>
          <a:xfrm rot="16200000">
            <a:off x="7809016" y="5892229"/>
            <a:ext cx="365806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51%</a:t>
            </a:r>
          </a:p>
        </p:txBody>
      </p:sp>
      <p:sp>
        <p:nvSpPr>
          <p:cNvPr id="57" name="TextBox 56" title="L12"/>
          <p:cNvSpPr txBox="1"/>
          <p:nvPr/>
        </p:nvSpPr>
        <p:spPr>
          <a:xfrm>
            <a:off x="8027193" y="5913291"/>
            <a:ext cx="39305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63%</a:t>
            </a:r>
          </a:p>
        </p:txBody>
      </p:sp>
      <p:sp>
        <p:nvSpPr>
          <p:cNvPr id="58" name="TextBox 57" title="M12"/>
          <p:cNvSpPr txBox="1"/>
          <p:nvPr/>
        </p:nvSpPr>
        <p:spPr>
          <a:xfrm rot="16200000">
            <a:off x="8269259" y="5892229"/>
            <a:ext cx="393057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850" dirty="0" smtClean="0">
                <a:solidFill>
                  <a:schemeClr val="bg1"/>
                </a:solidFill>
                <a:latin typeface="Proxima Nova Rg" pitchFamily="50" charset="0"/>
              </a:rPr>
              <a:t>58%</a:t>
            </a:r>
          </a:p>
        </p:txBody>
      </p:sp>
      <p:sp>
        <p:nvSpPr>
          <p:cNvPr id="73" name="TextBox 72" title="C7"/>
          <p:cNvSpPr txBox="1"/>
          <p:nvPr/>
        </p:nvSpPr>
        <p:spPr>
          <a:xfrm>
            <a:off x="1665690" y="2852928"/>
            <a:ext cx="40972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80" dirty="0" smtClean="0">
                <a:solidFill>
                  <a:srgbClr val="898B8D"/>
                </a:solidFill>
                <a:latin typeface="Proxima Nova Rg" pitchFamily="50" charset="0"/>
              </a:rPr>
              <a:t>$249</a:t>
            </a:r>
            <a:endParaRPr lang="en-PH" sz="895" kern="900" spc="-80" dirty="0">
              <a:solidFill>
                <a:srgbClr val="898B8D"/>
              </a:solidFill>
              <a:latin typeface="Proxima Nova Rg" pitchFamily="50" charset="0"/>
            </a:endParaRPr>
          </a:p>
        </p:txBody>
      </p:sp>
      <p:sp>
        <p:nvSpPr>
          <p:cNvPr id="74" name="TextBox 73" title="B7"/>
          <p:cNvSpPr txBox="1"/>
          <p:nvPr/>
        </p:nvSpPr>
        <p:spPr>
          <a:xfrm>
            <a:off x="1284690" y="2852928"/>
            <a:ext cx="384080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80" dirty="0" smtClean="0">
                <a:solidFill>
                  <a:srgbClr val="898B8D"/>
                </a:solidFill>
                <a:latin typeface="Proxima Nova Rg" pitchFamily="50" charset="0"/>
              </a:rPr>
              <a:t>$195</a:t>
            </a:r>
          </a:p>
        </p:txBody>
      </p:sp>
      <p:sp>
        <p:nvSpPr>
          <p:cNvPr id="75" name="TextBox 74" title="E7"/>
          <p:cNvSpPr txBox="1"/>
          <p:nvPr/>
        </p:nvSpPr>
        <p:spPr>
          <a:xfrm>
            <a:off x="2323086" y="2852928"/>
            <a:ext cx="406522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80" dirty="0" smtClean="0">
                <a:solidFill>
                  <a:srgbClr val="898B8D"/>
                </a:solidFill>
                <a:latin typeface="Proxima Nova Rg" pitchFamily="50" charset="0"/>
              </a:rPr>
              <a:t>$233</a:t>
            </a:r>
          </a:p>
        </p:txBody>
      </p:sp>
      <p:sp>
        <p:nvSpPr>
          <p:cNvPr id="76" name="TextBox 75" title="F7"/>
          <p:cNvSpPr txBox="1"/>
          <p:nvPr/>
        </p:nvSpPr>
        <p:spPr>
          <a:xfrm>
            <a:off x="3110485" y="2852928"/>
            <a:ext cx="404919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80" dirty="0" smtClean="0">
                <a:solidFill>
                  <a:srgbClr val="898B8D"/>
                </a:solidFill>
                <a:latin typeface="Proxima Nova Rg" pitchFamily="50" charset="0"/>
              </a:rPr>
              <a:t>$578</a:t>
            </a:r>
          </a:p>
        </p:txBody>
      </p:sp>
      <p:sp>
        <p:nvSpPr>
          <p:cNvPr id="77" name="TextBox 76" title="G7"/>
          <p:cNvSpPr txBox="1"/>
          <p:nvPr/>
        </p:nvSpPr>
        <p:spPr>
          <a:xfrm>
            <a:off x="3910012" y="2852928"/>
            <a:ext cx="412934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80" dirty="0" smtClean="0">
                <a:solidFill>
                  <a:srgbClr val="898B8D"/>
                </a:solidFill>
                <a:latin typeface="Proxima Nova Rg" pitchFamily="50" charset="0"/>
              </a:rPr>
              <a:t>$308</a:t>
            </a:r>
          </a:p>
        </p:txBody>
      </p:sp>
      <p:sp>
        <p:nvSpPr>
          <p:cNvPr id="78" name="TextBox 77" title="H7"/>
          <p:cNvSpPr txBox="1"/>
          <p:nvPr/>
        </p:nvSpPr>
        <p:spPr>
          <a:xfrm>
            <a:off x="4622005" y="2852928"/>
            <a:ext cx="417102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50" dirty="0" smtClean="0">
                <a:solidFill>
                  <a:srgbClr val="898B8D"/>
                </a:solidFill>
                <a:latin typeface="Proxima Nova Rg" pitchFamily="50" charset="0"/>
              </a:rPr>
              <a:t>$476</a:t>
            </a:r>
          </a:p>
        </p:txBody>
      </p:sp>
      <p:sp>
        <p:nvSpPr>
          <p:cNvPr id="79" name="TextBox 78" title="I7"/>
          <p:cNvSpPr txBox="1"/>
          <p:nvPr/>
        </p:nvSpPr>
        <p:spPr>
          <a:xfrm>
            <a:off x="5919786" y="2852928"/>
            <a:ext cx="39946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50" dirty="0" smtClean="0">
                <a:solidFill>
                  <a:srgbClr val="898B8D"/>
                </a:solidFill>
                <a:latin typeface="Proxima Nova Rg" pitchFamily="50" charset="0"/>
              </a:rPr>
              <a:t>$919</a:t>
            </a:r>
          </a:p>
        </p:txBody>
      </p:sp>
      <p:sp>
        <p:nvSpPr>
          <p:cNvPr id="80" name="TextBox 79" title="J7"/>
          <p:cNvSpPr txBox="1"/>
          <p:nvPr/>
        </p:nvSpPr>
        <p:spPr>
          <a:xfrm>
            <a:off x="7262811" y="2852928"/>
            <a:ext cx="421910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50" dirty="0" smtClean="0">
                <a:solidFill>
                  <a:srgbClr val="898B8D"/>
                </a:solidFill>
                <a:latin typeface="Proxima Nova Rg" pitchFamily="50" charset="0"/>
              </a:rPr>
              <a:t>$483</a:t>
            </a:r>
          </a:p>
        </p:txBody>
      </p:sp>
      <p:sp>
        <p:nvSpPr>
          <p:cNvPr id="81" name="TextBox 80" title="L7"/>
          <p:cNvSpPr txBox="1"/>
          <p:nvPr/>
        </p:nvSpPr>
        <p:spPr>
          <a:xfrm>
            <a:off x="8007288" y="2852928"/>
            <a:ext cx="396262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50" dirty="0" smtClean="0">
                <a:solidFill>
                  <a:srgbClr val="898B8D"/>
                </a:solidFill>
                <a:latin typeface="Proxima Nova Rg" pitchFamily="50" charset="0"/>
              </a:rPr>
              <a:t>$148</a:t>
            </a:r>
          </a:p>
        </p:txBody>
      </p:sp>
      <p:sp>
        <p:nvSpPr>
          <p:cNvPr id="82" name="TextBox 81" title="M7"/>
          <p:cNvSpPr txBox="1"/>
          <p:nvPr/>
        </p:nvSpPr>
        <p:spPr>
          <a:xfrm rot="16200000">
            <a:off x="8279521" y="2875056"/>
            <a:ext cx="372538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40" dirty="0" smtClean="0">
                <a:solidFill>
                  <a:srgbClr val="898B8D"/>
                </a:solidFill>
                <a:latin typeface="Proxima Nova Rg" pitchFamily="50" charset="0"/>
              </a:rPr>
              <a:t>$114</a:t>
            </a:r>
          </a:p>
        </p:txBody>
      </p:sp>
      <p:sp>
        <p:nvSpPr>
          <p:cNvPr id="83" name="TextBox 82" title="K7"/>
          <p:cNvSpPr txBox="1"/>
          <p:nvPr/>
        </p:nvSpPr>
        <p:spPr>
          <a:xfrm rot="16200000">
            <a:off x="7800749" y="2885823"/>
            <a:ext cx="368049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40" dirty="0" smtClean="0">
                <a:solidFill>
                  <a:srgbClr val="898B8D"/>
                </a:solidFill>
                <a:latin typeface="Proxima Nova Rg" pitchFamily="50" charset="0"/>
              </a:rPr>
              <a:t>$83</a:t>
            </a:r>
          </a:p>
        </p:txBody>
      </p:sp>
      <p:sp>
        <p:nvSpPr>
          <p:cNvPr id="84" name="TextBox 83" title="D7"/>
          <p:cNvSpPr txBox="1"/>
          <p:nvPr/>
        </p:nvSpPr>
        <p:spPr>
          <a:xfrm rot="16200000">
            <a:off x="2031403" y="2891275"/>
            <a:ext cx="378950" cy="23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95" kern="900" spc="-40" dirty="0" smtClean="0">
                <a:solidFill>
                  <a:srgbClr val="898B8D"/>
                </a:solidFill>
                <a:latin typeface="Proxima Nova Rg" pitchFamily="50" charset="0"/>
              </a:rPr>
              <a:t>$101</a:t>
            </a:r>
          </a:p>
        </p:txBody>
      </p:sp>
      <p:sp>
        <p:nvSpPr>
          <p:cNvPr id="85" name="TextBox 84" title="revenue"/>
          <p:cNvSpPr txBox="1"/>
          <p:nvPr/>
        </p:nvSpPr>
        <p:spPr>
          <a:xfrm>
            <a:off x="1268366" y="2990088"/>
            <a:ext cx="448521" cy="17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10" spc="10" dirty="0" smtClean="0">
                <a:solidFill>
                  <a:srgbClr val="898B8D"/>
                </a:solidFill>
                <a:latin typeface="Proxima Nova Rg" pitchFamily="50" charset="0"/>
              </a:rPr>
              <a:t>Revenue</a:t>
            </a:r>
            <a:endParaRPr lang="en-PH" sz="510" spc="10" dirty="0">
              <a:solidFill>
                <a:srgbClr val="898B8D"/>
              </a:solidFill>
              <a:latin typeface="Proxima Nova Rg" pitchFamily="50" charset="0"/>
            </a:endParaRPr>
          </a:p>
        </p:txBody>
      </p:sp>
      <p:sp>
        <p:nvSpPr>
          <p:cNvPr id="86" name="TextBox 85" title="C9"/>
          <p:cNvSpPr txBox="1"/>
          <p:nvPr/>
        </p:nvSpPr>
        <p:spPr>
          <a:xfrm>
            <a:off x="1731363" y="2423160"/>
            <a:ext cx="327975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11%</a:t>
            </a:r>
          </a:p>
        </p:txBody>
      </p:sp>
      <p:sp>
        <p:nvSpPr>
          <p:cNvPr id="87" name="TextBox 86" title="B9"/>
          <p:cNvSpPr txBox="1"/>
          <p:nvPr/>
        </p:nvSpPr>
        <p:spPr>
          <a:xfrm>
            <a:off x="1326504" y="2423160"/>
            <a:ext cx="352019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13%</a:t>
            </a:r>
          </a:p>
        </p:txBody>
      </p:sp>
      <p:sp>
        <p:nvSpPr>
          <p:cNvPr id="88" name="TextBox 87" title="E9"/>
          <p:cNvSpPr txBox="1"/>
          <p:nvPr/>
        </p:nvSpPr>
        <p:spPr>
          <a:xfrm>
            <a:off x="2344024" y="2423160"/>
            <a:ext cx="385683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20%</a:t>
            </a:r>
          </a:p>
        </p:txBody>
      </p:sp>
      <p:sp>
        <p:nvSpPr>
          <p:cNvPr id="89" name="TextBox 88" title="D9"/>
          <p:cNvSpPr txBox="1"/>
          <p:nvPr/>
        </p:nvSpPr>
        <p:spPr>
          <a:xfrm rot="16200000">
            <a:off x="2030852" y="2459736"/>
            <a:ext cx="385683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29%</a:t>
            </a:r>
          </a:p>
        </p:txBody>
      </p:sp>
      <p:sp>
        <p:nvSpPr>
          <p:cNvPr id="90" name="TextBox 89" title="F9"/>
          <p:cNvSpPr txBox="1"/>
          <p:nvPr/>
        </p:nvSpPr>
        <p:spPr>
          <a:xfrm>
            <a:off x="3156015" y="2423160"/>
            <a:ext cx="318677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4%</a:t>
            </a:r>
          </a:p>
        </p:txBody>
      </p:sp>
      <p:sp>
        <p:nvSpPr>
          <p:cNvPr id="91" name="TextBox 90" title="G9"/>
          <p:cNvSpPr txBox="1"/>
          <p:nvPr/>
        </p:nvSpPr>
        <p:spPr>
          <a:xfrm>
            <a:off x="3934699" y="2423160"/>
            <a:ext cx="385683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22%</a:t>
            </a:r>
          </a:p>
        </p:txBody>
      </p:sp>
      <p:sp>
        <p:nvSpPr>
          <p:cNvPr id="92" name="TextBox 91" title="H9"/>
          <p:cNvSpPr txBox="1"/>
          <p:nvPr/>
        </p:nvSpPr>
        <p:spPr>
          <a:xfrm>
            <a:off x="4652943" y="2423160"/>
            <a:ext cx="355225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15%</a:t>
            </a:r>
          </a:p>
        </p:txBody>
      </p:sp>
      <p:sp>
        <p:nvSpPr>
          <p:cNvPr id="93" name="TextBox 92" title="I9"/>
          <p:cNvSpPr txBox="1"/>
          <p:nvPr/>
        </p:nvSpPr>
        <p:spPr>
          <a:xfrm>
            <a:off x="5929312" y="2423160"/>
            <a:ext cx="355225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12%</a:t>
            </a:r>
          </a:p>
        </p:txBody>
      </p:sp>
      <p:sp>
        <p:nvSpPr>
          <p:cNvPr id="94" name="TextBox 93" title="J9"/>
          <p:cNvSpPr txBox="1"/>
          <p:nvPr/>
        </p:nvSpPr>
        <p:spPr>
          <a:xfrm>
            <a:off x="7296153" y="2423160"/>
            <a:ext cx="355225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10%</a:t>
            </a:r>
          </a:p>
        </p:txBody>
      </p:sp>
      <p:sp>
        <p:nvSpPr>
          <p:cNvPr id="96" name="TextBox 95" title="L9"/>
          <p:cNvSpPr txBox="1"/>
          <p:nvPr/>
        </p:nvSpPr>
        <p:spPr>
          <a:xfrm>
            <a:off x="8080374" y="2423160"/>
            <a:ext cx="313868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7%</a:t>
            </a:r>
          </a:p>
        </p:txBody>
      </p:sp>
      <p:sp>
        <p:nvSpPr>
          <p:cNvPr id="97" name="TextBox 96" title="K9"/>
          <p:cNvSpPr txBox="1"/>
          <p:nvPr/>
        </p:nvSpPr>
        <p:spPr>
          <a:xfrm rot="16200000">
            <a:off x="7836369" y="2459733"/>
            <a:ext cx="321883" cy="226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70" kern="900" spc="-40" dirty="0" smtClean="0">
                <a:solidFill>
                  <a:srgbClr val="898B8D"/>
                </a:solidFill>
                <a:latin typeface="Proxima Nova Rg" pitchFamily="50" charset="0"/>
              </a:rPr>
              <a:t>8%</a:t>
            </a:r>
          </a:p>
        </p:txBody>
      </p:sp>
      <p:sp>
        <p:nvSpPr>
          <p:cNvPr id="98" name="TextBox 97" title="M9"/>
          <p:cNvSpPr txBox="1"/>
          <p:nvPr/>
        </p:nvSpPr>
        <p:spPr>
          <a:xfrm rot="16200000">
            <a:off x="8288074" y="2428545"/>
            <a:ext cx="342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780" kern="900" spc="-40" dirty="0" smtClean="0">
                <a:solidFill>
                  <a:srgbClr val="898B8D"/>
                </a:solidFill>
                <a:latin typeface="Proxima Nova Rg" pitchFamily="50" charset="0"/>
              </a:rPr>
              <a:t>10%</a:t>
            </a:r>
          </a:p>
        </p:txBody>
      </p:sp>
      <p:sp>
        <p:nvSpPr>
          <p:cNvPr id="112" name="TextBox 111" title="tax"/>
          <p:cNvSpPr txBox="1"/>
          <p:nvPr/>
        </p:nvSpPr>
        <p:spPr>
          <a:xfrm>
            <a:off x="7651378" y="2140670"/>
            <a:ext cx="424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kern="900" spc="-40" dirty="0" smtClean="0">
                <a:solidFill>
                  <a:srgbClr val="138F46"/>
                </a:solidFill>
                <a:latin typeface="Proxima Nova Rg" pitchFamily="50" charset="0"/>
              </a:rPr>
              <a:t>TAX</a:t>
            </a:r>
          </a:p>
        </p:txBody>
      </p:sp>
      <p:sp>
        <p:nvSpPr>
          <p:cNvPr id="113" name="TextBox 112" title="consulting"/>
          <p:cNvSpPr txBox="1"/>
          <p:nvPr/>
        </p:nvSpPr>
        <p:spPr>
          <a:xfrm>
            <a:off x="4936490" y="2140670"/>
            <a:ext cx="985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kern="900" spc="-10" dirty="0" smtClean="0">
                <a:solidFill>
                  <a:srgbClr val="0B9DD9"/>
                </a:solidFill>
                <a:latin typeface="Proxima Nova Rg" pitchFamily="50" charset="0"/>
              </a:rPr>
              <a:t>CONSULTING</a:t>
            </a:r>
          </a:p>
        </p:txBody>
      </p:sp>
      <p:sp>
        <p:nvSpPr>
          <p:cNvPr id="114" name="TextBox 113" title="audit"/>
          <p:cNvSpPr txBox="1"/>
          <p:nvPr/>
        </p:nvSpPr>
        <p:spPr>
          <a:xfrm>
            <a:off x="3023062" y="2140670"/>
            <a:ext cx="561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kern="900" spc="-10" dirty="0" smtClean="0">
                <a:solidFill>
                  <a:srgbClr val="1F2655"/>
                </a:solidFill>
                <a:latin typeface="Proxima Nova Rg" pitchFamily="50" charset="0"/>
              </a:rPr>
              <a:t>AUDIT</a:t>
            </a:r>
          </a:p>
        </p:txBody>
      </p:sp>
      <p:sp>
        <p:nvSpPr>
          <p:cNvPr id="115" name="TextBox 114" title="advisory"/>
          <p:cNvSpPr txBox="1"/>
          <p:nvPr/>
        </p:nvSpPr>
        <p:spPr>
          <a:xfrm>
            <a:off x="1611061" y="2140670"/>
            <a:ext cx="8203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50" kern="900" spc="-10" dirty="0" smtClean="0">
                <a:solidFill>
                  <a:srgbClr val="898B8D"/>
                </a:solidFill>
                <a:latin typeface="Proxima Nova Rg" pitchFamily="50" charset="0"/>
              </a:rPr>
              <a:t>ADVISORY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65831" y="1909838"/>
            <a:ext cx="2478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kern="900" spc="20" dirty="0" smtClean="0">
                <a:solidFill>
                  <a:srgbClr val="4E4D50"/>
                </a:solidFill>
                <a:latin typeface="Proxima Nova Rg" pitchFamily="50" charset="0"/>
              </a:rPr>
              <a:t>REVENUE &amp; EBA BY SERVICE AREA - YTD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52748" y="2279170"/>
            <a:ext cx="3847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kern="900" spc="20" dirty="0" smtClean="0">
                <a:solidFill>
                  <a:srgbClr val="221F1F"/>
                </a:solidFill>
                <a:latin typeface="Proxima Nova Lt" pitchFamily="50" charset="0"/>
              </a:rPr>
              <a:t>100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97247" y="4132276"/>
            <a:ext cx="329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kern="900" spc="20" dirty="0" smtClean="0">
                <a:solidFill>
                  <a:srgbClr val="221F1F"/>
                </a:solidFill>
                <a:latin typeface="Proxima Nova Lt" pitchFamily="50" charset="0"/>
              </a:rPr>
              <a:t>50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68741" y="6029863"/>
            <a:ext cx="257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kern="900" spc="20" dirty="0" smtClean="0">
                <a:solidFill>
                  <a:srgbClr val="221F1F"/>
                </a:solidFill>
                <a:latin typeface="Proxima Nova Lt" pitchFamily="50" charset="0"/>
              </a:rPr>
              <a:t>0</a:t>
            </a: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934570" y="6323693"/>
            <a:ext cx="5261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b="1" kern="900" dirty="0" smtClean="0">
                <a:solidFill>
                  <a:srgbClr val="221F1F"/>
                </a:solidFill>
                <a:latin typeface="Proxima Nova Rg" pitchFamily="50" charset="0"/>
              </a:rPr>
              <a:t>EBA Margin</a:t>
            </a:r>
          </a:p>
        </p:txBody>
      </p:sp>
      <p:sp>
        <p:nvSpPr>
          <p:cNvPr id="121" name="TextBox 120" title="B6"/>
          <p:cNvSpPr txBox="1"/>
          <p:nvPr/>
        </p:nvSpPr>
        <p:spPr>
          <a:xfrm rot="18940824">
            <a:off x="1280654" y="6187966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50" dirty="0" smtClean="0">
                <a:solidFill>
                  <a:srgbClr val="221F1F"/>
                </a:solidFill>
                <a:latin typeface="Proxima Nova Lt" pitchFamily="50" charset="0"/>
              </a:rPr>
              <a:t>A&amp;F</a:t>
            </a:r>
          </a:p>
        </p:txBody>
      </p:sp>
      <p:sp>
        <p:nvSpPr>
          <p:cNvPr id="122" name="TextBox 121" title="C6"/>
          <p:cNvSpPr txBox="1"/>
          <p:nvPr/>
        </p:nvSpPr>
        <p:spPr>
          <a:xfrm rot="19011198">
            <a:off x="1538603" y="6243352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dirty="0" smtClean="0">
                <a:solidFill>
                  <a:srgbClr val="221F1F"/>
                </a:solidFill>
                <a:latin typeface="Proxima Nova Lt" pitchFamily="50" charset="0"/>
              </a:rPr>
              <a:t>Biz Risk</a:t>
            </a:r>
          </a:p>
        </p:txBody>
      </p:sp>
      <p:sp>
        <p:nvSpPr>
          <p:cNvPr id="123" name="TextBox 122" title="D6"/>
          <p:cNvSpPr txBox="1"/>
          <p:nvPr/>
        </p:nvSpPr>
        <p:spPr>
          <a:xfrm rot="19011198">
            <a:off x="1610170" y="6316426"/>
            <a:ext cx="778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Risk Analytics</a:t>
            </a:r>
          </a:p>
        </p:txBody>
      </p:sp>
      <p:sp>
        <p:nvSpPr>
          <p:cNvPr id="124" name="TextBox 123" title="E6"/>
          <p:cNvSpPr txBox="1"/>
          <p:nvPr/>
        </p:nvSpPr>
        <p:spPr>
          <a:xfrm rot="19011198">
            <a:off x="2128606" y="6265058"/>
            <a:ext cx="6056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Tech Risk</a:t>
            </a:r>
          </a:p>
        </p:txBody>
      </p:sp>
      <p:sp>
        <p:nvSpPr>
          <p:cNvPr id="125" name="TextBox 124" title="F6"/>
          <p:cNvSpPr txBox="1"/>
          <p:nvPr/>
        </p:nvSpPr>
        <p:spPr>
          <a:xfrm rot="19011198">
            <a:off x="3043879" y="6206028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Audit</a:t>
            </a:r>
          </a:p>
        </p:txBody>
      </p:sp>
      <p:sp>
        <p:nvSpPr>
          <p:cNvPr id="126" name="TextBox 125" title="G6"/>
          <p:cNvSpPr txBox="1"/>
          <p:nvPr/>
        </p:nvSpPr>
        <p:spPr>
          <a:xfrm rot="19011198">
            <a:off x="3935138" y="6183656"/>
            <a:ext cx="3238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HC</a:t>
            </a:r>
          </a:p>
        </p:txBody>
      </p:sp>
      <p:sp>
        <p:nvSpPr>
          <p:cNvPr id="127" name="TextBox 126" title="H6"/>
          <p:cNvSpPr txBox="1"/>
          <p:nvPr/>
        </p:nvSpPr>
        <p:spPr>
          <a:xfrm rot="19011198">
            <a:off x="4546439" y="6195176"/>
            <a:ext cx="3821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S&amp;O</a:t>
            </a:r>
          </a:p>
        </p:txBody>
      </p:sp>
      <p:sp>
        <p:nvSpPr>
          <p:cNvPr id="129" name="TextBox 128" title="I6"/>
          <p:cNvSpPr txBox="1"/>
          <p:nvPr/>
        </p:nvSpPr>
        <p:spPr>
          <a:xfrm rot="19011198">
            <a:off x="5877880" y="6198331"/>
            <a:ext cx="4004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Tech</a:t>
            </a:r>
          </a:p>
        </p:txBody>
      </p:sp>
      <p:sp>
        <p:nvSpPr>
          <p:cNvPr id="130" name="TextBox 129" title="J6"/>
          <p:cNvSpPr txBox="1"/>
          <p:nvPr/>
        </p:nvSpPr>
        <p:spPr>
          <a:xfrm rot="19011198">
            <a:off x="7263385" y="6190434"/>
            <a:ext cx="3645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BTS</a:t>
            </a:r>
          </a:p>
        </p:txBody>
      </p:sp>
      <p:sp>
        <p:nvSpPr>
          <p:cNvPr id="131" name="TextBox 130" title="K6"/>
          <p:cNvSpPr txBox="1"/>
          <p:nvPr/>
        </p:nvSpPr>
        <p:spPr>
          <a:xfrm rot="19245708">
            <a:off x="7769087" y="6185565"/>
            <a:ext cx="370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GES</a:t>
            </a:r>
          </a:p>
        </p:txBody>
      </p:sp>
      <p:sp>
        <p:nvSpPr>
          <p:cNvPr id="132" name="TextBox 131" title="L6"/>
          <p:cNvSpPr txBox="1"/>
          <p:nvPr/>
        </p:nvSpPr>
        <p:spPr>
          <a:xfrm rot="18870350">
            <a:off x="7970218" y="6196678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INT’L</a:t>
            </a:r>
          </a:p>
        </p:txBody>
      </p:sp>
      <p:sp>
        <p:nvSpPr>
          <p:cNvPr id="133" name="TextBox 132" title="M6"/>
          <p:cNvSpPr txBox="1"/>
          <p:nvPr/>
        </p:nvSpPr>
        <p:spPr>
          <a:xfrm rot="19032302">
            <a:off x="8010789" y="6257236"/>
            <a:ext cx="6235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800" b="1" kern="900" spc="-20" dirty="0" smtClean="0">
                <a:solidFill>
                  <a:srgbClr val="221F1F"/>
                </a:solidFill>
                <a:latin typeface="Proxima Nova Lt" pitchFamily="50" charset="0"/>
              </a:rPr>
              <a:t>M&amp;A/MTS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69479" y="6571184"/>
            <a:ext cx="59503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500" spc="10" dirty="0" smtClean="0">
                <a:latin typeface="Proxima Nova Lt" pitchFamily="50" charset="0"/>
              </a:rPr>
              <a:t>$’s In Millions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861960" y="721633"/>
            <a:ext cx="1914830" cy="679704"/>
          </a:xfrm>
          <a:prstGeom prst="roundRect">
            <a:avLst>
              <a:gd name="adj" fmla="val 51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1" name="Oval 140"/>
          <p:cNvSpPr/>
          <p:nvPr/>
        </p:nvSpPr>
        <p:spPr>
          <a:xfrm>
            <a:off x="869156" y="726948"/>
            <a:ext cx="1896270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7" name="Rounded Rectangle 146"/>
          <p:cNvSpPr/>
          <p:nvPr/>
        </p:nvSpPr>
        <p:spPr>
          <a:xfrm>
            <a:off x="869156" y="724349"/>
            <a:ext cx="1907634" cy="36576"/>
          </a:xfrm>
          <a:prstGeom prst="roundRect">
            <a:avLst>
              <a:gd name="adj" fmla="val 50000"/>
            </a:avLst>
          </a:prstGeom>
          <a:solidFill>
            <a:srgbClr val="888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8" name="TextBox 147" title="TextBox 147"/>
          <p:cNvSpPr txBox="1"/>
          <p:nvPr/>
        </p:nvSpPr>
        <p:spPr>
          <a:xfrm>
            <a:off x="1336150" y="798629"/>
            <a:ext cx="100008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60" kern="900" spc="-10" dirty="0" smtClean="0">
                <a:latin typeface="HelveticaNeueLT Std" pitchFamily="34" charset="0"/>
              </a:rPr>
              <a:t>Top SA Growth</a:t>
            </a:r>
          </a:p>
        </p:txBody>
      </p:sp>
      <p:sp>
        <p:nvSpPr>
          <p:cNvPr id="150" name="TextBox 149" title="C2"/>
          <p:cNvSpPr txBox="1"/>
          <p:nvPr/>
        </p:nvSpPr>
        <p:spPr>
          <a:xfrm>
            <a:off x="1317154" y="1018310"/>
            <a:ext cx="1000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kern="900" spc="-10" dirty="0" smtClean="0">
                <a:latin typeface="HelveticaNeueLT Std" pitchFamily="34" charset="0"/>
              </a:rPr>
              <a:t>Analytics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382079" y="969264"/>
            <a:ext cx="357790" cy="109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kern="900" spc="-10" dirty="0" smtClean="0">
                <a:solidFill>
                  <a:srgbClr val="898B8D"/>
                </a:solidFill>
                <a:latin typeface="Proxima Nova Rg" pitchFamily="50" charset="0"/>
              </a:rPr>
              <a:t>PRIOR</a:t>
            </a:r>
          </a:p>
        </p:txBody>
      </p:sp>
      <p:sp>
        <p:nvSpPr>
          <p:cNvPr id="152" name="TextBox 151" title="C4"/>
          <p:cNvSpPr txBox="1"/>
          <p:nvPr/>
        </p:nvSpPr>
        <p:spPr>
          <a:xfrm>
            <a:off x="2391604" y="1024128"/>
            <a:ext cx="377990" cy="18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kern="900" spc="-10" dirty="0" smtClean="0">
                <a:solidFill>
                  <a:srgbClr val="898B8D"/>
                </a:solidFill>
                <a:latin typeface="Proxima Nova Rg" pitchFamily="50" charset="0"/>
              </a:rPr>
              <a:t>29%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360609" y="786057"/>
            <a:ext cx="100008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60" kern="900" spc="-10" dirty="0" smtClean="0">
                <a:latin typeface="HelveticaNeueLT Std" pitchFamily="34" charset="0"/>
              </a:rPr>
              <a:t>Top SA Growth</a:t>
            </a:r>
          </a:p>
        </p:txBody>
      </p:sp>
      <p:sp>
        <p:nvSpPr>
          <p:cNvPr id="154" name="TextBox 153" title="F2"/>
          <p:cNvSpPr txBox="1"/>
          <p:nvPr/>
        </p:nvSpPr>
        <p:spPr>
          <a:xfrm>
            <a:off x="3370188" y="100573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600" kern="900" spc="-10" dirty="0" smtClean="0">
                <a:latin typeface="HelveticaNeueLT Std" pitchFamily="34" charset="0"/>
              </a:rPr>
              <a:t>Audit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54482" y="967168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kern="900" spc="-10" dirty="0" smtClean="0">
                <a:solidFill>
                  <a:srgbClr val="0B9DD9"/>
                </a:solidFill>
                <a:latin typeface="Proxima Nova Rg" pitchFamily="50" charset="0"/>
              </a:rPr>
              <a:t>PRIOR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423687" y="950874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kern="900" spc="-10" dirty="0" smtClean="0">
                <a:solidFill>
                  <a:srgbClr val="1F2655"/>
                </a:solidFill>
                <a:latin typeface="Proxima Nova Rg" pitchFamily="50" charset="0"/>
              </a:rPr>
              <a:t>PRIOR</a:t>
            </a:r>
          </a:p>
        </p:txBody>
      </p:sp>
      <p:sp>
        <p:nvSpPr>
          <p:cNvPr id="158" name="TextBox 157" title="F4"/>
          <p:cNvSpPr txBox="1"/>
          <p:nvPr/>
        </p:nvSpPr>
        <p:spPr>
          <a:xfrm>
            <a:off x="4441825" y="1003071"/>
            <a:ext cx="37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kern="900" spc="-10" dirty="0" smtClean="0">
                <a:solidFill>
                  <a:srgbClr val="1F2655"/>
                </a:solidFill>
                <a:latin typeface="Proxima Nova Rg" pitchFamily="50" charset="0"/>
              </a:rPr>
              <a:t>4%</a:t>
            </a:r>
          </a:p>
        </p:txBody>
      </p:sp>
      <p:sp>
        <p:nvSpPr>
          <p:cNvPr id="159" name="TextBox 158" title="H4"/>
          <p:cNvSpPr txBox="1"/>
          <p:nvPr/>
        </p:nvSpPr>
        <p:spPr>
          <a:xfrm>
            <a:off x="6454482" y="1024128"/>
            <a:ext cx="37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kern="900" spc="-10" dirty="0" smtClean="0">
                <a:solidFill>
                  <a:srgbClr val="0B9DD9"/>
                </a:solidFill>
                <a:latin typeface="Proxima Nova Rg" pitchFamily="50" charset="0"/>
              </a:rPr>
              <a:t>20%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352509" y="786057"/>
            <a:ext cx="100008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60" kern="900" spc="-10" dirty="0" smtClean="0">
                <a:latin typeface="HelveticaNeueLT Std" pitchFamily="34" charset="0"/>
              </a:rPr>
              <a:t>Top SA Growth</a:t>
            </a:r>
          </a:p>
        </p:txBody>
      </p:sp>
      <p:sp>
        <p:nvSpPr>
          <p:cNvPr id="163" name="TextBox 162" title="H2"/>
          <p:cNvSpPr txBox="1"/>
          <p:nvPr/>
        </p:nvSpPr>
        <p:spPr>
          <a:xfrm>
            <a:off x="5352509" y="990349"/>
            <a:ext cx="5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kern="900" spc="-10" dirty="0" smtClean="0">
                <a:latin typeface="HelveticaNeueLT Std" pitchFamily="34" charset="0"/>
              </a:rPr>
              <a:t>HC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354216" y="786057"/>
            <a:ext cx="1000082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60" kern="900" spc="-10" dirty="0" smtClean="0">
                <a:latin typeface="HelveticaNeueLT Std" pitchFamily="34" charset="0"/>
              </a:rPr>
              <a:t>Top SA Growth</a:t>
            </a:r>
          </a:p>
        </p:txBody>
      </p:sp>
      <p:sp>
        <p:nvSpPr>
          <p:cNvPr id="165" name="TextBox 164" title="K2"/>
          <p:cNvSpPr txBox="1"/>
          <p:nvPr/>
        </p:nvSpPr>
        <p:spPr>
          <a:xfrm>
            <a:off x="7375665" y="990349"/>
            <a:ext cx="62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kern="900" spc="-10" dirty="0" smtClean="0">
                <a:latin typeface="HelveticaNeueLT Std" pitchFamily="34" charset="0"/>
              </a:rPr>
              <a:t>BTS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8484729" y="954056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500" kern="900" spc="-10" dirty="0" smtClean="0">
                <a:solidFill>
                  <a:srgbClr val="138F46"/>
                </a:solidFill>
                <a:latin typeface="Proxima Nova Rg" pitchFamily="50" charset="0"/>
              </a:rPr>
              <a:t>PRIOR</a:t>
            </a:r>
          </a:p>
        </p:txBody>
      </p:sp>
      <p:sp>
        <p:nvSpPr>
          <p:cNvPr id="169" name="TextBox 168" title="K4"/>
          <p:cNvSpPr txBox="1"/>
          <p:nvPr/>
        </p:nvSpPr>
        <p:spPr>
          <a:xfrm>
            <a:off x="8495485" y="1012429"/>
            <a:ext cx="377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800" kern="900" spc="-10" dirty="0" smtClean="0">
                <a:solidFill>
                  <a:srgbClr val="138F46"/>
                </a:solidFill>
                <a:latin typeface="Proxima Nova Rg" pitchFamily="50" charset="0"/>
              </a:rPr>
              <a:t>10%</a:t>
            </a:r>
          </a:p>
        </p:txBody>
      </p:sp>
      <p:sp>
        <p:nvSpPr>
          <p:cNvPr id="170" name="Flowchart: Alternate Process 169"/>
          <p:cNvSpPr/>
          <p:nvPr/>
        </p:nvSpPr>
        <p:spPr>
          <a:xfrm>
            <a:off x="1047378" y="969240"/>
            <a:ext cx="241814" cy="239480"/>
          </a:xfrm>
          <a:prstGeom prst="flowChartAlternateProcess">
            <a:avLst/>
          </a:prstGeom>
          <a:solidFill>
            <a:srgbClr val="898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10911" y="954056"/>
            <a:ext cx="34240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Ad</a:t>
            </a:r>
          </a:p>
        </p:txBody>
      </p:sp>
      <p:sp>
        <p:nvSpPr>
          <p:cNvPr id="172" name="Flowchart: Alternate Process 171"/>
          <p:cNvSpPr/>
          <p:nvPr/>
        </p:nvSpPr>
        <p:spPr>
          <a:xfrm>
            <a:off x="3081991" y="965346"/>
            <a:ext cx="221596" cy="214932"/>
          </a:xfrm>
          <a:prstGeom prst="flowChartAlternateProcess">
            <a:avLst/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061022" y="948813"/>
            <a:ext cx="263534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</a:t>
            </a:r>
          </a:p>
        </p:txBody>
      </p:sp>
      <p:sp>
        <p:nvSpPr>
          <p:cNvPr id="182" name="Half Frame 181" title="A arrowDown"/>
          <p:cNvSpPr/>
          <p:nvPr/>
        </p:nvSpPr>
        <p:spPr>
          <a:xfrm rot="13500000">
            <a:off x="4504311" y="1032360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3" name="Half Frame 182" title="A arrowUp"/>
          <p:cNvSpPr/>
          <p:nvPr/>
        </p:nvSpPr>
        <p:spPr>
          <a:xfrm rot="2700000">
            <a:off x="4499453" y="918820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5" name="Half Frame 184" title="Ad arrowDown"/>
          <p:cNvSpPr/>
          <p:nvPr/>
        </p:nvSpPr>
        <p:spPr>
          <a:xfrm rot="13500000">
            <a:off x="2453878" y="1048249"/>
            <a:ext cx="214194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898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6" name="Half Frame 185" title="Ad arrowUp"/>
          <p:cNvSpPr/>
          <p:nvPr/>
        </p:nvSpPr>
        <p:spPr>
          <a:xfrm rot="2700000">
            <a:off x="2457481" y="934709"/>
            <a:ext cx="214194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898B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7" name="Half Frame 186" title="C arrowDown"/>
          <p:cNvSpPr/>
          <p:nvPr/>
        </p:nvSpPr>
        <p:spPr>
          <a:xfrm rot="13500000">
            <a:off x="6540278" y="1056574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8" name="Half Frame 187" title="C arrowUp"/>
          <p:cNvSpPr/>
          <p:nvPr/>
        </p:nvSpPr>
        <p:spPr>
          <a:xfrm rot="2700000">
            <a:off x="6535420" y="943034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89" name="Half Frame 188" title="T arrowDown"/>
          <p:cNvSpPr/>
          <p:nvPr/>
        </p:nvSpPr>
        <p:spPr>
          <a:xfrm rot="13500000">
            <a:off x="8568301" y="1032360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90" name="Half Frame 189" title="T arrowUp"/>
          <p:cNvSpPr/>
          <p:nvPr/>
        </p:nvSpPr>
        <p:spPr>
          <a:xfrm rot="2700000">
            <a:off x="8563443" y="918820"/>
            <a:ext cx="190647" cy="198980"/>
          </a:xfrm>
          <a:prstGeom prst="halfFrame">
            <a:avLst>
              <a:gd name="adj1" fmla="val 17323"/>
              <a:gd name="adj2" fmla="val 15389"/>
            </a:avLst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196" name="Group 195"/>
          <p:cNvGrpSpPr/>
          <p:nvPr/>
        </p:nvGrpSpPr>
        <p:grpSpPr>
          <a:xfrm rot="21431150">
            <a:off x="2160731" y="2419721"/>
            <a:ext cx="125925" cy="74206"/>
            <a:chOff x="1716887" y="2646382"/>
            <a:chExt cx="213319" cy="125707"/>
          </a:xfrm>
        </p:grpSpPr>
        <p:sp>
          <p:nvSpPr>
            <p:cNvPr id="194" name="Diagonal Stripe 193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195" name="Diagonal Stripe 194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00" name="Group 199"/>
          <p:cNvGrpSpPr/>
          <p:nvPr/>
        </p:nvGrpSpPr>
        <p:grpSpPr>
          <a:xfrm rot="21431150">
            <a:off x="1820212" y="2419721"/>
            <a:ext cx="125925" cy="74206"/>
            <a:chOff x="1716887" y="2646382"/>
            <a:chExt cx="213319" cy="125707"/>
          </a:xfrm>
        </p:grpSpPr>
        <p:sp>
          <p:nvSpPr>
            <p:cNvPr id="201" name="Diagonal Stripe 200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02" name="Diagonal Stripe 201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 rot="21431150">
            <a:off x="1436831" y="2419721"/>
            <a:ext cx="125925" cy="74206"/>
            <a:chOff x="1716887" y="2646382"/>
            <a:chExt cx="213319" cy="125707"/>
          </a:xfrm>
        </p:grpSpPr>
        <p:sp>
          <p:nvSpPr>
            <p:cNvPr id="204" name="Diagonal Stripe 203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05" name="Diagonal Stripe 204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06" name="Group 205"/>
          <p:cNvGrpSpPr/>
          <p:nvPr/>
        </p:nvGrpSpPr>
        <p:grpSpPr>
          <a:xfrm rot="21431150">
            <a:off x="2456007" y="2419721"/>
            <a:ext cx="125925" cy="74206"/>
            <a:chOff x="1716887" y="2646382"/>
            <a:chExt cx="213319" cy="125707"/>
          </a:xfrm>
        </p:grpSpPr>
        <p:sp>
          <p:nvSpPr>
            <p:cNvPr id="207" name="Diagonal Stripe 206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08" name="Diagonal Stripe 207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 rot="21431150">
            <a:off x="3244202" y="2419721"/>
            <a:ext cx="125925" cy="74206"/>
            <a:chOff x="1716887" y="2646382"/>
            <a:chExt cx="213319" cy="125707"/>
          </a:xfrm>
        </p:grpSpPr>
        <p:sp>
          <p:nvSpPr>
            <p:cNvPr id="210" name="Diagonal Stripe 209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11" name="Diagonal Stripe 210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12" name="Group 211"/>
          <p:cNvGrpSpPr/>
          <p:nvPr/>
        </p:nvGrpSpPr>
        <p:grpSpPr>
          <a:xfrm rot="21431150">
            <a:off x="4049064" y="2419721"/>
            <a:ext cx="125925" cy="74206"/>
            <a:chOff x="1716887" y="2646382"/>
            <a:chExt cx="213319" cy="125707"/>
          </a:xfrm>
        </p:grpSpPr>
        <p:sp>
          <p:nvSpPr>
            <p:cNvPr id="213" name="Diagonal Stripe 212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14" name="Diagonal Stripe 213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 rot="21431150">
            <a:off x="4761058" y="2419721"/>
            <a:ext cx="125925" cy="74206"/>
            <a:chOff x="1716887" y="2646382"/>
            <a:chExt cx="213319" cy="125707"/>
          </a:xfrm>
        </p:grpSpPr>
        <p:sp>
          <p:nvSpPr>
            <p:cNvPr id="216" name="Diagonal Stripe 215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17" name="Diagonal Stripe 216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 rot="21431150">
            <a:off x="6035026" y="2419721"/>
            <a:ext cx="125925" cy="74206"/>
            <a:chOff x="1716887" y="2646382"/>
            <a:chExt cx="213319" cy="125707"/>
          </a:xfrm>
        </p:grpSpPr>
        <p:sp>
          <p:nvSpPr>
            <p:cNvPr id="219" name="Diagonal Stripe 218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20" name="Diagonal Stripe 219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 rot="21431150">
            <a:off x="7420912" y="2419722"/>
            <a:ext cx="125925" cy="74206"/>
            <a:chOff x="1716887" y="2646382"/>
            <a:chExt cx="213319" cy="125707"/>
          </a:xfrm>
        </p:grpSpPr>
        <p:sp>
          <p:nvSpPr>
            <p:cNvPr id="222" name="Diagonal Stripe 221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23" name="Diagonal Stripe 222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 rot="21431150">
            <a:off x="7949843" y="2422748"/>
            <a:ext cx="94934" cy="55943"/>
            <a:chOff x="1716887" y="2646382"/>
            <a:chExt cx="213319" cy="125707"/>
          </a:xfrm>
        </p:grpSpPr>
        <p:sp>
          <p:nvSpPr>
            <p:cNvPr id="225" name="Diagonal Stripe 224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26" name="Diagonal Stripe 225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 rot="21431150">
            <a:off x="8180531" y="2419722"/>
            <a:ext cx="125925" cy="74206"/>
            <a:chOff x="1716887" y="2646382"/>
            <a:chExt cx="213319" cy="125707"/>
          </a:xfrm>
        </p:grpSpPr>
        <p:sp>
          <p:nvSpPr>
            <p:cNvPr id="228" name="Diagonal Stripe 227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29" name="Diagonal Stripe 228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 rot="21431150">
            <a:off x="8411806" y="2422748"/>
            <a:ext cx="94934" cy="55943"/>
            <a:chOff x="1716887" y="2646382"/>
            <a:chExt cx="213319" cy="125707"/>
          </a:xfrm>
        </p:grpSpPr>
        <p:sp>
          <p:nvSpPr>
            <p:cNvPr id="234" name="Diagonal Stripe 233"/>
            <p:cNvSpPr/>
            <p:nvPr/>
          </p:nvSpPr>
          <p:spPr>
            <a:xfrm rot="392155">
              <a:off x="1716887" y="2646382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sp>
          <p:nvSpPr>
            <p:cNvPr id="235" name="Diagonal Stripe 234"/>
            <p:cNvSpPr/>
            <p:nvPr/>
          </p:nvSpPr>
          <p:spPr>
            <a:xfrm rot="5400000">
              <a:off x="1810902" y="2652785"/>
              <a:ext cx="119304" cy="119304"/>
            </a:xfrm>
            <a:prstGeom prst="diagStripe">
              <a:avLst>
                <a:gd name="adj" fmla="val 69960"/>
              </a:avLst>
            </a:prstGeom>
            <a:solidFill>
              <a:srgbClr val="898B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</p:grpSp>
      <p:sp>
        <p:nvSpPr>
          <p:cNvPr id="237" name="Flowchart: Alternate Process 236"/>
          <p:cNvSpPr/>
          <p:nvPr/>
        </p:nvSpPr>
        <p:spPr>
          <a:xfrm>
            <a:off x="5105412" y="979190"/>
            <a:ext cx="221596" cy="214932"/>
          </a:xfrm>
          <a:prstGeom prst="flowChartAlternateProcess">
            <a:avLst/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5079634" y="939489"/>
            <a:ext cx="273152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C</a:t>
            </a:r>
          </a:p>
        </p:txBody>
      </p:sp>
      <p:sp>
        <p:nvSpPr>
          <p:cNvPr id="238" name="Flowchart: Alternate Process 237"/>
          <p:cNvSpPr/>
          <p:nvPr/>
        </p:nvSpPr>
        <p:spPr>
          <a:xfrm>
            <a:off x="7128202" y="979190"/>
            <a:ext cx="221596" cy="214932"/>
          </a:xfrm>
          <a:prstGeom prst="flowChartAlternateProcess">
            <a:avLst/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11240" y="968177"/>
            <a:ext cx="255519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T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120536" y="1051121"/>
            <a:ext cx="3642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Firm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804" y="1251959"/>
            <a:ext cx="4558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Margin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89615" y="1442511"/>
            <a:ext cx="4158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Client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36234" y="1650462"/>
            <a:ext cx="52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Liquidity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539" y="1858621"/>
            <a:ext cx="503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Industry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6234" y="1931195"/>
            <a:ext cx="5222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>
                <a:solidFill>
                  <a:schemeClr val="bg1"/>
                </a:solidFill>
                <a:latin typeface="HelveticaNeueLT Std" pitchFamily="34" charset="0"/>
              </a:rPr>
              <a:t>&amp; </a:t>
            </a:r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Sector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48" name="Flowchart: Alternate Process 247"/>
          <p:cNvSpPr/>
          <p:nvPr/>
        </p:nvSpPr>
        <p:spPr>
          <a:xfrm>
            <a:off x="182880" y="2267628"/>
            <a:ext cx="239617" cy="237304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57090" y="2252645"/>
            <a:ext cx="263534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</a:t>
            </a:r>
          </a:p>
        </p:txBody>
      </p:sp>
      <p:sp>
        <p:nvSpPr>
          <p:cNvPr id="251" name="Flowchart: Alternate Process 250"/>
          <p:cNvSpPr/>
          <p:nvPr/>
        </p:nvSpPr>
        <p:spPr>
          <a:xfrm>
            <a:off x="182880" y="2814017"/>
            <a:ext cx="239617" cy="237304"/>
          </a:xfrm>
          <a:prstGeom prst="flowChartAlternateProcess">
            <a:avLst/>
          </a:prstGeom>
          <a:solidFill>
            <a:srgbClr val="898B8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34693" y="2808341"/>
            <a:ext cx="335989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Ad</a:t>
            </a:r>
          </a:p>
        </p:txBody>
      </p:sp>
      <p:sp>
        <p:nvSpPr>
          <p:cNvPr id="254" name="Flowchart: Alternate Process 253"/>
          <p:cNvSpPr/>
          <p:nvPr/>
        </p:nvSpPr>
        <p:spPr>
          <a:xfrm>
            <a:off x="181007" y="3359656"/>
            <a:ext cx="239617" cy="237304"/>
          </a:xfrm>
          <a:prstGeom prst="flowChartAlternateProcess">
            <a:avLst/>
          </a:prstGeom>
          <a:solidFill>
            <a:srgbClr val="0B9DD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64239" y="3361602"/>
            <a:ext cx="273152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C</a:t>
            </a:r>
          </a:p>
        </p:txBody>
      </p:sp>
      <p:sp>
        <p:nvSpPr>
          <p:cNvPr id="256" name="Flowchart: Alternate Process 255"/>
          <p:cNvSpPr/>
          <p:nvPr/>
        </p:nvSpPr>
        <p:spPr>
          <a:xfrm>
            <a:off x="181943" y="3907462"/>
            <a:ext cx="239617" cy="237304"/>
          </a:xfrm>
          <a:prstGeom prst="flowChartAlternateProcess">
            <a:avLst/>
          </a:prstGeom>
          <a:solidFill>
            <a:srgbClr val="138F4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169290" y="3914980"/>
            <a:ext cx="255519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T</a:t>
            </a:r>
          </a:p>
        </p:txBody>
      </p:sp>
      <p:sp>
        <p:nvSpPr>
          <p:cNvPr id="259" name="Flowchart: Alternate Process 258"/>
          <p:cNvSpPr/>
          <p:nvPr/>
        </p:nvSpPr>
        <p:spPr>
          <a:xfrm>
            <a:off x="186706" y="4459912"/>
            <a:ext cx="239617" cy="237304"/>
          </a:xfrm>
          <a:prstGeom prst="flowChartAlternateProcess">
            <a:avLst/>
          </a:prstGeom>
          <a:solidFill>
            <a:srgbClr val="92C7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898B8D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23644" y="4459912"/>
            <a:ext cx="337593" cy="24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70" kern="900" spc="-10" dirty="0" smtClean="0">
                <a:solidFill>
                  <a:schemeClr val="bg1"/>
                </a:solidFill>
                <a:latin typeface="HelveticaNeueLT Std" pitchFamily="34" charset="0"/>
              </a:rPr>
              <a:t>EA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06827" y="2511299"/>
            <a:ext cx="3898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Audit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35593" y="3049947"/>
            <a:ext cx="523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Advisory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-8441" y="3588942"/>
            <a:ext cx="6094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Consulting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134693" y="4153162"/>
            <a:ext cx="3266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Tax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9707" y="4704300"/>
            <a:ext cx="5254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Enabling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97950" y="4788890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600" kern="900" spc="40" dirty="0" smtClean="0">
                <a:solidFill>
                  <a:schemeClr val="bg1"/>
                </a:solidFill>
                <a:latin typeface="HelveticaNeueLT Std" pitchFamily="34" charset="0"/>
              </a:rPr>
              <a:t>Areas</a:t>
            </a:r>
            <a:endParaRPr lang="en-PH" sz="600" kern="900" spc="40" dirty="0">
              <a:solidFill>
                <a:schemeClr val="bg1"/>
              </a:solidFill>
              <a:latin typeface="HelveticaNeueLT Std" pitchFamily="34" charset="0"/>
            </a:endParaRPr>
          </a:p>
        </p:txBody>
      </p:sp>
      <p:sp>
        <p:nvSpPr>
          <p:cNvPr id="264" name="Rounded Rectangle 263"/>
          <p:cNvSpPr/>
          <p:nvPr/>
        </p:nvSpPr>
        <p:spPr>
          <a:xfrm>
            <a:off x="2897459" y="724349"/>
            <a:ext cx="1907634" cy="36576"/>
          </a:xfrm>
          <a:prstGeom prst="roundRect">
            <a:avLst>
              <a:gd name="adj" fmla="val 50000"/>
            </a:avLst>
          </a:prstGeom>
          <a:solidFill>
            <a:srgbClr val="1F2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5" name="Rounded Rectangle 264"/>
          <p:cNvSpPr/>
          <p:nvPr/>
        </p:nvSpPr>
        <p:spPr>
          <a:xfrm>
            <a:off x="4936490" y="731180"/>
            <a:ext cx="1907634" cy="36576"/>
          </a:xfrm>
          <a:prstGeom prst="roundRect">
            <a:avLst>
              <a:gd name="adj" fmla="val 50000"/>
            </a:avLst>
          </a:prstGeom>
          <a:solidFill>
            <a:srgbClr val="0B9D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6" name="Rounded Rectangle 265"/>
          <p:cNvSpPr/>
          <p:nvPr/>
        </p:nvSpPr>
        <p:spPr>
          <a:xfrm>
            <a:off x="6968413" y="731180"/>
            <a:ext cx="1907634" cy="36576"/>
          </a:xfrm>
          <a:prstGeom prst="roundRect">
            <a:avLst>
              <a:gd name="adj" fmla="val 50000"/>
            </a:avLst>
          </a:prstGeom>
          <a:solidFill>
            <a:srgbClr val="138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1" name="TextBox 270"/>
          <p:cNvSpPr txBox="1"/>
          <p:nvPr/>
        </p:nvSpPr>
        <p:spPr>
          <a:xfrm>
            <a:off x="763191" y="77490"/>
            <a:ext cx="3168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b="1" kern="900" dirty="0" smtClean="0">
                <a:solidFill>
                  <a:srgbClr val="4E4D50"/>
                </a:solidFill>
                <a:latin typeface="HelveticaNeueLT Pro 55 Roman" pitchFamily="34" charset="0"/>
              </a:rPr>
              <a:t>Service Area Dashboard – P4 YTD FY16</a:t>
            </a:r>
          </a:p>
        </p:txBody>
      </p:sp>
    </p:spTree>
    <p:extLst>
      <p:ext uri="{BB962C8B-B14F-4D97-AF65-F5344CB8AC3E}">
        <p14:creationId xmlns:p14="http://schemas.microsoft.com/office/powerpoint/2010/main" val="34819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800" kern="900" spc="-10" dirty="0" smtClean="0">
            <a:solidFill>
              <a:srgbClr val="898B8D"/>
            </a:solidFill>
            <a:latin typeface="Proxima Nova Rg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197</Words>
  <Application>Microsoft Office PowerPoint</Application>
  <PresentationFormat>Экран (4:3)</PresentationFormat>
  <Paragraphs>115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Office Theme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 Deboma</dc:creator>
  <cp:lastModifiedBy>pc</cp:lastModifiedBy>
  <cp:revision>51</cp:revision>
  <dcterms:created xsi:type="dcterms:W3CDTF">2015-11-04T12:16:59Z</dcterms:created>
  <dcterms:modified xsi:type="dcterms:W3CDTF">2015-11-06T21:55:12Z</dcterms:modified>
</cp:coreProperties>
</file>