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B8D"/>
    <a:srgbClr val="1F2655"/>
    <a:srgbClr val="124B90"/>
    <a:srgbClr val="D8D6D6"/>
    <a:srgbClr val="FFFFFF"/>
    <a:srgbClr val="888A8C"/>
    <a:srgbClr val="138F46"/>
    <a:srgbClr val="0B9DD9"/>
    <a:srgbClr val="92C73F"/>
    <a:srgbClr val="4E4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897" autoAdjust="0"/>
  </p:normalViewPr>
  <p:slideViewPr>
    <p:cSldViewPr>
      <p:cViewPr>
        <p:scale>
          <a:sx n="125" d="100"/>
          <a:sy n="125" d="100"/>
        </p:scale>
        <p:origin x="-70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A662D-CBF8-4FF9-8CA2-CE322C9728D8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B5C2-CFAB-4BD1-AEB4-A21915FEAB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058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0B5C2-CFAB-4BD1-AEB4-A21915FEABF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704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6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248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470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8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7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1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0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1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38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01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76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243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607078" y="1642450"/>
            <a:ext cx="8536922" cy="52155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8" name="Rounded Rectangle 177"/>
          <p:cNvSpPr/>
          <p:nvPr/>
        </p:nvSpPr>
        <p:spPr>
          <a:xfrm>
            <a:off x="921861" y="1837595"/>
            <a:ext cx="7951613" cy="4902865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5" name="Group 4" title="separate-headline-metrics"/>
          <p:cNvGrpSpPr/>
          <p:nvPr/>
        </p:nvGrpSpPr>
        <p:grpSpPr>
          <a:xfrm>
            <a:off x="555172" y="462212"/>
            <a:ext cx="8588828" cy="1188250"/>
            <a:chOff x="555172" y="462212"/>
            <a:chExt cx="8588828" cy="1188250"/>
          </a:xfrm>
        </p:grpSpPr>
        <p:sp>
          <p:nvSpPr>
            <p:cNvPr id="272" name="Rectangle 271"/>
            <p:cNvSpPr/>
            <p:nvPr/>
          </p:nvSpPr>
          <p:spPr>
            <a:xfrm>
              <a:off x="555172" y="462212"/>
              <a:ext cx="8588828" cy="1188250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2893960" y="721633"/>
              <a:ext cx="1914830" cy="679704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4925960" y="721633"/>
              <a:ext cx="1914830" cy="679704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6967485" y="721633"/>
              <a:ext cx="1914830" cy="679704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61960" y="721633"/>
              <a:ext cx="1914830" cy="679704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1" name="Oval 140"/>
            <p:cNvSpPr/>
            <p:nvPr/>
          </p:nvSpPr>
          <p:spPr>
            <a:xfrm>
              <a:off x="869156" y="726948"/>
              <a:ext cx="189627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869156" y="724349"/>
              <a:ext cx="1907634" cy="36576"/>
            </a:xfrm>
            <a:prstGeom prst="roundRect">
              <a:avLst>
                <a:gd name="adj" fmla="val 50000"/>
              </a:avLst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336150" y="798629"/>
              <a:ext cx="100008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60" kern="900" spc="-10" dirty="0" smtClean="0">
                  <a:latin typeface="HelveticaNeueLT Std" pitchFamily="34" charset="0"/>
                </a:rPr>
                <a:t>Top SA Growth</a:t>
              </a:r>
            </a:p>
          </p:txBody>
        </p:sp>
        <p:sp>
          <p:nvSpPr>
            <p:cNvPr id="150" name="TextBox 149" title="C2"/>
            <p:cNvSpPr txBox="1"/>
            <p:nvPr/>
          </p:nvSpPr>
          <p:spPr>
            <a:xfrm>
              <a:off x="1317154" y="1018310"/>
              <a:ext cx="1000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kern="900" spc="-10" dirty="0" smtClean="0">
                  <a:latin typeface="HelveticaNeueLT Std" pitchFamily="34" charset="0"/>
                </a:rPr>
                <a:t>Analytics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382079" y="969264"/>
              <a:ext cx="357790" cy="10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00" kern="900" spc="-10" dirty="0" smtClean="0">
                  <a:solidFill>
                    <a:srgbClr val="898B8D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152" name="TextBox 151" title="C4"/>
            <p:cNvSpPr txBox="1"/>
            <p:nvPr/>
          </p:nvSpPr>
          <p:spPr>
            <a:xfrm>
              <a:off x="2391604" y="1024128"/>
              <a:ext cx="37799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PH" sz="800" kern="900" spc="-10" dirty="0" smtClean="0">
                  <a:solidFill>
                    <a:srgbClr val="898B8D"/>
                  </a:solidFill>
                  <a:latin typeface="Proxima Nova Rg" pitchFamily="50" charset="0"/>
                </a:rPr>
                <a:t>29%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360609" y="786057"/>
              <a:ext cx="100008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60" kern="900" spc="-10" dirty="0" smtClean="0">
                  <a:latin typeface="HelveticaNeueLT Std" pitchFamily="34" charset="0"/>
                </a:rPr>
                <a:t>Top SA Growth</a:t>
              </a:r>
            </a:p>
          </p:txBody>
        </p:sp>
        <p:sp>
          <p:nvSpPr>
            <p:cNvPr id="154" name="TextBox 153" title="F2"/>
            <p:cNvSpPr txBox="1"/>
            <p:nvPr/>
          </p:nvSpPr>
          <p:spPr>
            <a:xfrm>
              <a:off x="3370188" y="100573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kern="900" spc="-10" dirty="0" smtClean="0">
                  <a:latin typeface="HelveticaNeueLT Std" pitchFamily="34" charset="0"/>
                </a:rPr>
                <a:t>Audit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454482" y="967168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00" kern="900" spc="-10" dirty="0" smtClean="0">
                  <a:solidFill>
                    <a:srgbClr val="0B9DD9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23687" y="950874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00" kern="900" spc="-10" dirty="0" smtClean="0">
                  <a:solidFill>
                    <a:srgbClr val="1F2655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158" name="TextBox 157" title="F4"/>
            <p:cNvSpPr txBox="1"/>
            <p:nvPr/>
          </p:nvSpPr>
          <p:spPr>
            <a:xfrm>
              <a:off x="4441825" y="1003071"/>
              <a:ext cx="37799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PH" sz="800" kern="900" spc="-10" dirty="0" smtClean="0">
                  <a:solidFill>
                    <a:srgbClr val="1F2655"/>
                  </a:solidFill>
                  <a:latin typeface="Proxima Nova Rg" pitchFamily="50" charset="0"/>
                </a:rPr>
                <a:t>4%</a:t>
              </a:r>
            </a:p>
          </p:txBody>
        </p:sp>
        <p:sp>
          <p:nvSpPr>
            <p:cNvPr id="159" name="TextBox 158" title="H4"/>
            <p:cNvSpPr txBox="1"/>
            <p:nvPr/>
          </p:nvSpPr>
          <p:spPr>
            <a:xfrm>
              <a:off x="6454482" y="1024128"/>
              <a:ext cx="37799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PH" sz="800" kern="900" spc="-10" dirty="0" smtClean="0">
                  <a:solidFill>
                    <a:srgbClr val="0B9DD9"/>
                  </a:solidFill>
                  <a:latin typeface="Proxima Nova Rg" pitchFamily="50" charset="0"/>
                </a:rPr>
                <a:t>20%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352509" y="786057"/>
              <a:ext cx="100008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60" kern="900" spc="-10" dirty="0" smtClean="0">
                  <a:latin typeface="HelveticaNeueLT Std" pitchFamily="34" charset="0"/>
                </a:rPr>
                <a:t>Top SA Growth</a:t>
              </a:r>
            </a:p>
          </p:txBody>
        </p:sp>
        <p:sp>
          <p:nvSpPr>
            <p:cNvPr id="163" name="TextBox 162" title="H2"/>
            <p:cNvSpPr txBox="1"/>
            <p:nvPr/>
          </p:nvSpPr>
          <p:spPr>
            <a:xfrm>
              <a:off x="5352509" y="990349"/>
              <a:ext cx="515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spc="-10" dirty="0" smtClean="0">
                  <a:latin typeface="HelveticaNeueLT Std" pitchFamily="34" charset="0"/>
                </a:rPr>
                <a:t>HC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354216" y="786057"/>
              <a:ext cx="100008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60" kern="900" spc="-10" dirty="0" smtClean="0">
                  <a:latin typeface="HelveticaNeueLT Std" pitchFamily="34" charset="0"/>
                </a:rPr>
                <a:t>Top SA Growth</a:t>
              </a:r>
            </a:p>
          </p:txBody>
        </p:sp>
        <p:sp>
          <p:nvSpPr>
            <p:cNvPr id="165" name="TextBox 164" title="K2"/>
            <p:cNvSpPr txBox="1"/>
            <p:nvPr/>
          </p:nvSpPr>
          <p:spPr>
            <a:xfrm>
              <a:off x="7375665" y="990349"/>
              <a:ext cx="62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spc="-10" dirty="0" smtClean="0">
                  <a:latin typeface="HelveticaNeueLT Std" pitchFamily="34" charset="0"/>
                </a:rPr>
                <a:t>BTS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484729" y="954056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00" kern="900" spc="-10" dirty="0" smtClean="0">
                  <a:solidFill>
                    <a:srgbClr val="138F46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169" name="TextBox 168" title="K4"/>
            <p:cNvSpPr txBox="1"/>
            <p:nvPr/>
          </p:nvSpPr>
          <p:spPr>
            <a:xfrm>
              <a:off x="8495485" y="1012429"/>
              <a:ext cx="37799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PH" sz="800" kern="900" spc="-10" dirty="0" smtClean="0">
                  <a:solidFill>
                    <a:srgbClr val="138F46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170" name="Flowchart: Alternate Process 169"/>
            <p:cNvSpPr/>
            <p:nvPr/>
          </p:nvSpPr>
          <p:spPr>
            <a:xfrm>
              <a:off x="1047378" y="969240"/>
              <a:ext cx="241814" cy="239480"/>
            </a:xfrm>
            <a:prstGeom prst="flowChartAlternateProcess">
              <a:avLst/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898B8D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010911" y="954056"/>
              <a:ext cx="342401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70" kern="900" spc="-10" dirty="0" smtClean="0">
                  <a:solidFill>
                    <a:schemeClr val="bg1"/>
                  </a:solidFill>
                  <a:latin typeface="HelveticaNeueLT Std" pitchFamily="34" charset="0"/>
                </a:rPr>
                <a:t>Ad</a:t>
              </a:r>
            </a:p>
          </p:txBody>
        </p:sp>
        <p:sp>
          <p:nvSpPr>
            <p:cNvPr id="172" name="Flowchart: Alternate Process 171"/>
            <p:cNvSpPr/>
            <p:nvPr/>
          </p:nvSpPr>
          <p:spPr>
            <a:xfrm>
              <a:off x="3081991" y="965346"/>
              <a:ext cx="221596" cy="214932"/>
            </a:xfrm>
            <a:prstGeom prst="flowChartAlternateProcess">
              <a:avLst/>
            </a:prstGeom>
            <a:solidFill>
              <a:srgbClr val="1F2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898B8D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061022" y="948813"/>
              <a:ext cx="263534" cy="241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70" kern="900" spc="-10" dirty="0" smtClean="0">
                  <a:solidFill>
                    <a:schemeClr val="bg1"/>
                  </a:solidFill>
                  <a:latin typeface="HelveticaNeueLT Std" pitchFamily="34" charset="0"/>
                </a:rPr>
                <a:t>A</a:t>
              </a:r>
            </a:p>
          </p:txBody>
        </p:sp>
        <p:sp>
          <p:nvSpPr>
            <p:cNvPr id="182" name="Half Frame 181" title="F4-arrow-down"/>
            <p:cNvSpPr/>
            <p:nvPr/>
          </p:nvSpPr>
          <p:spPr>
            <a:xfrm rot="13500000">
              <a:off x="4504311" y="1032360"/>
              <a:ext cx="190647" cy="198980"/>
            </a:xfrm>
            <a:prstGeom prst="halfFrame">
              <a:avLst>
                <a:gd name="adj1" fmla="val 17323"/>
                <a:gd name="adj2" fmla="val 15389"/>
              </a:avLst>
            </a:prstGeom>
            <a:solidFill>
              <a:srgbClr val="1F2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83" name="Half Frame 182" title="F4-arrow-up"/>
            <p:cNvSpPr/>
            <p:nvPr/>
          </p:nvSpPr>
          <p:spPr>
            <a:xfrm rot="2700000">
              <a:off x="4499453" y="918820"/>
              <a:ext cx="190647" cy="198980"/>
            </a:xfrm>
            <a:prstGeom prst="halfFrame">
              <a:avLst>
                <a:gd name="adj1" fmla="val 17323"/>
                <a:gd name="adj2" fmla="val 15389"/>
              </a:avLst>
            </a:prstGeom>
            <a:solidFill>
              <a:srgbClr val="1F2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85" name="Half Frame 184" title="C4-arrow-down"/>
            <p:cNvSpPr/>
            <p:nvPr/>
          </p:nvSpPr>
          <p:spPr>
            <a:xfrm rot="13500000">
              <a:off x="2453878" y="1048249"/>
              <a:ext cx="214194" cy="198980"/>
            </a:xfrm>
            <a:prstGeom prst="halfFrame">
              <a:avLst>
                <a:gd name="adj1" fmla="val 17323"/>
                <a:gd name="adj2" fmla="val 15389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86" name="Half Frame 185" title="C4-arrow-up"/>
            <p:cNvSpPr/>
            <p:nvPr/>
          </p:nvSpPr>
          <p:spPr>
            <a:xfrm rot="2700000">
              <a:off x="2457481" y="934709"/>
              <a:ext cx="214194" cy="198980"/>
            </a:xfrm>
            <a:prstGeom prst="halfFrame">
              <a:avLst>
                <a:gd name="adj1" fmla="val 17323"/>
                <a:gd name="adj2" fmla="val 15389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87" name="Half Frame 186" title="H4-arrow-down"/>
            <p:cNvSpPr/>
            <p:nvPr/>
          </p:nvSpPr>
          <p:spPr>
            <a:xfrm rot="13500000">
              <a:off x="6540278" y="1056574"/>
              <a:ext cx="190647" cy="198980"/>
            </a:xfrm>
            <a:prstGeom prst="halfFrame">
              <a:avLst>
                <a:gd name="adj1" fmla="val 17323"/>
                <a:gd name="adj2" fmla="val 15389"/>
              </a:avLst>
            </a:prstGeom>
            <a:solidFill>
              <a:srgbClr val="0B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88" name="Half Frame 187" title="H4-arrow-up"/>
            <p:cNvSpPr/>
            <p:nvPr/>
          </p:nvSpPr>
          <p:spPr>
            <a:xfrm rot="2700000">
              <a:off x="6535420" y="943034"/>
              <a:ext cx="190647" cy="198980"/>
            </a:xfrm>
            <a:prstGeom prst="halfFrame">
              <a:avLst>
                <a:gd name="adj1" fmla="val 17323"/>
                <a:gd name="adj2" fmla="val 15389"/>
              </a:avLst>
            </a:prstGeom>
            <a:solidFill>
              <a:srgbClr val="0B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89" name="Half Frame 188" title="K4-arrow-down"/>
            <p:cNvSpPr/>
            <p:nvPr/>
          </p:nvSpPr>
          <p:spPr>
            <a:xfrm rot="13500000">
              <a:off x="8568301" y="1032360"/>
              <a:ext cx="190647" cy="198980"/>
            </a:xfrm>
            <a:prstGeom prst="halfFrame">
              <a:avLst>
                <a:gd name="adj1" fmla="val 17323"/>
                <a:gd name="adj2" fmla="val 15389"/>
              </a:avLst>
            </a:prstGeom>
            <a:solidFill>
              <a:srgbClr val="138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90" name="Half Frame 189" title="K4-arrow-up"/>
            <p:cNvSpPr/>
            <p:nvPr/>
          </p:nvSpPr>
          <p:spPr>
            <a:xfrm rot="2700000">
              <a:off x="8563443" y="918820"/>
              <a:ext cx="190647" cy="198980"/>
            </a:xfrm>
            <a:prstGeom prst="halfFrame">
              <a:avLst>
                <a:gd name="adj1" fmla="val 17323"/>
                <a:gd name="adj2" fmla="val 15389"/>
              </a:avLst>
            </a:prstGeom>
            <a:solidFill>
              <a:srgbClr val="138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37" name="Flowchart: Alternate Process 236"/>
            <p:cNvSpPr/>
            <p:nvPr/>
          </p:nvSpPr>
          <p:spPr>
            <a:xfrm>
              <a:off x="5105412" y="979190"/>
              <a:ext cx="221596" cy="214932"/>
            </a:xfrm>
            <a:prstGeom prst="flowChartAlternateProcess">
              <a:avLst/>
            </a:prstGeom>
            <a:solidFill>
              <a:srgbClr val="0B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898B8D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079634" y="939489"/>
              <a:ext cx="273152" cy="241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70" kern="900" spc="-10" dirty="0" smtClean="0">
                  <a:solidFill>
                    <a:schemeClr val="bg1"/>
                  </a:solidFill>
                  <a:latin typeface="HelveticaNeueLT Std" pitchFamily="34" charset="0"/>
                </a:rPr>
                <a:t>C</a:t>
              </a:r>
            </a:p>
          </p:txBody>
        </p:sp>
        <p:sp>
          <p:nvSpPr>
            <p:cNvPr id="238" name="Flowchart: Alternate Process 237"/>
            <p:cNvSpPr/>
            <p:nvPr/>
          </p:nvSpPr>
          <p:spPr>
            <a:xfrm>
              <a:off x="7128202" y="979190"/>
              <a:ext cx="221596" cy="214932"/>
            </a:xfrm>
            <a:prstGeom prst="flowChartAlternateProcess">
              <a:avLst/>
            </a:prstGeom>
            <a:solidFill>
              <a:srgbClr val="138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898B8D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111240" y="968177"/>
              <a:ext cx="255519" cy="241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70" kern="900" spc="-10" dirty="0" smtClean="0">
                  <a:solidFill>
                    <a:schemeClr val="bg1"/>
                  </a:solidFill>
                  <a:latin typeface="HelveticaNeueLT Std" pitchFamily="34" charset="0"/>
                </a:rPr>
                <a:t>T</a:t>
              </a:r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2897459" y="724349"/>
              <a:ext cx="1907634" cy="36576"/>
            </a:xfrm>
            <a:prstGeom prst="roundRect">
              <a:avLst>
                <a:gd name="adj" fmla="val 50000"/>
              </a:avLst>
            </a:prstGeom>
            <a:solidFill>
              <a:srgbClr val="1F2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4936490" y="731180"/>
              <a:ext cx="1907634" cy="36576"/>
            </a:xfrm>
            <a:prstGeom prst="roundRect">
              <a:avLst>
                <a:gd name="adj" fmla="val 50000"/>
              </a:avLst>
            </a:prstGeom>
            <a:solidFill>
              <a:srgbClr val="0B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6968413" y="731180"/>
              <a:ext cx="1907634" cy="36576"/>
            </a:xfrm>
            <a:prstGeom prst="roundRect">
              <a:avLst>
                <a:gd name="adj" fmla="val 50000"/>
              </a:avLst>
            </a:prstGeom>
            <a:solidFill>
              <a:srgbClr val="138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0"/>
            <a:ext cx="603504" cy="429768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-126" y="429768"/>
            <a:ext cx="602075" cy="594360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90" y="1024128"/>
            <a:ext cx="601027" cy="5833872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100178" y="547"/>
            <a:ext cx="3570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2300" b="1" dirty="0" smtClean="0">
                <a:solidFill>
                  <a:srgbClr val="124B90"/>
                </a:solidFill>
                <a:latin typeface="Proxima Nova Th" pitchFamily="50" charset="0"/>
              </a:rPr>
              <a:t>D</a:t>
            </a:r>
            <a:endParaRPr lang="en-PH" sz="2300" b="1" dirty="0">
              <a:solidFill>
                <a:srgbClr val="124B90"/>
              </a:solidFill>
              <a:latin typeface="Proxima Nova Th" pitchFamily="5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2880" y="599884"/>
            <a:ext cx="237744" cy="237744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25552" y="595645"/>
            <a:ext cx="1524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00" dirty="0" smtClean="0">
                <a:solidFill>
                  <a:schemeClr val="bg1"/>
                </a:solidFill>
                <a:latin typeface="Proxima Nova Rg" pitchFamily="50" charset="0"/>
              </a:rPr>
              <a:t>D</a:t>
            </a:r>
            <a:endParaRPr lang="en-PH" sz="1000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44662" y="834909"/>
            <a:ext cx="645683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500" spc="60" dirty="0" smtClean="0">
                <a:solidFill>
                  <a:schemeClr val="bg1"/>
                </a:solidFill>
                <a:latin typeface="HelveticaNeueLT Std" pitchFamily="34" charset="0"/>
              </a:rPr>
              <a:t>Service Area</a:t>
            </a:r>
            <a:endParaRPr lang="en-PH" sz="500" spc="6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grpSp>
        <p:nvGrpSpPr>
          <p:cNvPr id="3" name="Group 2" title="separate-revenue-eba"/>
          <p:cNvGrpSpPr/>
          <p:nvPr/>
        </p:nvGrpSpPr>
        <p:grpSpPr>
          <a:xfrm>
            <a:off x="952748" y="1909838"/>
            <a:ext cx="7911766" cy="4830623"/>
            <a:chOff x="952748" y="1909838"/>
            <a:chExt cx="7911766" cy="4830623"/>
          </a:xfrm>
        </p:grpSpPr>
        <p:sp>
          <p:nvSpPr>
            <p:cNvPr id="8" name="Rectangle 7" title="B11"/>
            <p:cNvSpPr/>
            <p:nvPr/>
          </p:nvSpPr>
          <p:spPr>
            <a:xfrm>
              <a:off x="1301750" y="4114800"/>
              <a:ext cx="386122" cy="2057400"/>
            </a:xfrm>
            <a:prstGeom prst="rect">
              <a:avLst/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9" name="Rectangle 58" title="C11"/>
            <p:cNvSpPr/>
            <p:nvPr/>
          </p:nvSpPr>
          <p:spPr>
            <a:xfrm>
              <a:off x="1677987" y="4343400"/>
              <a:ext cx="459896" cy="1828800"/>
            </a:xfrm>
            <a:prstGeom prst="rect">
              <a:avLst/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 title="D11"/>
            <p:cNvSpPr/>
            <p:nvPr/>
          </p:nvSpPr>
          <p:spPr>
            <a:xfrm>
              <a:off x="2139950" y="4480560"/>
              <a:ext cx="177800" cy="1691640"/>
            </a:xfrm>
            <a:prstGeom prst="rect">
              <a:avLst/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Rectangle 60" title="E11"/>
            <p:cNvSpPr/>
            <p:nvPr/>
          </p:nvSpPr>
          <p:spPr>
            <a:xfrm>
              <a:off x="2317750" y="4343400"/>
              <a:ext cx="447675" cy="1828800"/>
            </a:xfrm>
            <a:prstGeom prst="rect">
              <a:avLst/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" name="Rectangle 61" title="F11"/>
            <p:cNvSpPr/>
            <p:nvPr/>
          </p:nvSpPr>
          <p:spPr>
            <a:xfrm>
              <a:off x="2765426" y="4854630"/>
              <a:ext cx="1076324" cy="1317569"/>
            </a:xfrm>
            <a:prstGeom prst="rect">
              <a:avLst/>
            </a:prstGeom>
            <a:solidFill>
              <a:srgbClr val="1F2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 title="G11"/>
            <p:cNvSpPr/>
            <p:nvPr/>
          </p:nvSpPr>
          <p:spPr>
            <a:xfrm>
              <a:off x="3851276" y="4392258"/>
              <a:ext cx="561974" cy="1779942"/>
            </a:xfrm>
            <a:prstGeom prst="rect">
              <a:avLst/>
            </a:prstGeom>
            <a:solidFill>
              <a:srgbClr val="0B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5" name="Rectangle 64" title="H11"/>
            <p:cNvSpPr/>
            <p:nvPr/>
          </p:nvSpPr>
          <p:spPr>
            <a:xfrm>
              <a:off x="4413250" y="4480560"/>
              <a:ext cx="882649" cy="1691640"/>
            </a:xfrm>
            <a:prstGeom prst="rect">
              <a:avLst/>
            </a:prstGeom>
            <a:solidFill>
              <a:srgbClr val="0B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 title="I11"/>
            <p:cNvSpPr/>
            <p:nvPr/>
          </p:nvSpPr>
          <p:spPr>
            <a:xfrm>
              <a:off x="5289550" y="4480560"/>
              <a:ext cx="1720850" cy="1691640"/>
            </a:xfrm>
            <a:prstGeom prst="rect">
              <a:avLst/>
            </a:prstGeom>
            <a:solidFill>
              <a:srgbClr val="0B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7" name="Rectangle 66" title="J11"/>
            <p:cNvSpPr/>
            <p:nvPr/>
          </p:nvSpPr>
          <p:spPr>
            <a:xfrm>
              <a:off x="7016738" y="3810000"/>
              <a:ext cx="901712" cy="2362200"/>
            </a:xfrm>
            <a:prstGeom prst="rect">
              <a:avLst/>
            </a:prstGeom>
            <a:solidFill>
              <a:srgbClr val="138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8" name="Rectangle 67" title="K11"/>
            <p:cNvSpPr/>
            <p:nvPr/>
          </p:nvSpPr>
          <p:spPr>
            <a:xfrm>
              <a:off x="7918449" y="4245495"/>
              <a:ext cx="155575" cy="1926703"/>
            </a:xfrm>
            <a:prstGeom prst="rect">
              <a:avLst/>
            </a:prstGeom>
            <a:solidFill>
              <a:srgbClr val="138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68" title="L11"/>
            <p:cNvSpPr/>
            <p:nvPr/>
          </p:nvSpPr>
          <p:spPr>
            <a:xfrm>
              <a:off x="8080373" y="3774913"/>
              <a:ext cx="283611" cy="2397287"/>
            </a:xfrm>
            <a:prstGeom prst="rect">
              <a:avLst/>
            </a:prstGeom>
            <a:solidFill>
              <a:srgbClr val="138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ectangle 71" title="M11"/>
            <p:cNvSpPr/>
            <p:nvPr/>
          </p:nvSpPr>
          <p:spPr>
            <a:xfrm>
              <a:off x="8354218" y="3962400"/>
              <a:ext cx="220892" cy="2209800"/>
            </a:xfrm>
            <a:prstGeom prst="rect">
              <a:avLst/>
            </a:prstGeom>
            <a:solidFill>
              <a:srgbClr val="138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 15" title="chart-box"/>
            <p:cNvSpPr/>
            <p:nvPr/>
          </p:nvSpPr>
          <p:spPr>
            <a:xfrm>
              <a:off x="1301750" y="2362200"/>
              <a:ext cx="7269480" cy="3810000"/>
            </a:xfrm>
            <a:prstGeom prst="rect">
              <a:avLst/>
            </a:prstGeom>
            <a:noFill/>
            <a:ln w="25400">
              <a:solidFill>
                <a:srgbClr val="4E4D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8" name="Straight Connector 17" title="B-sep"/>
            <p:cNvCxnSpPr/>
            <p:nvPr/>
          </p:nvCxnSpPr>
          <p:spPr>
            <a:xfrm>
              <a:off x="1676400" y="2362200"/>
              <a:ext cx="0" cy="3810000"/>
            </a:xfrm>
            <a:prstGeom prst="line">
              <a:avLst/>
            </a:prstGeom>
            <a:ln w="127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title="C-sep"/>
            <p:cNvCxnSpPr/>
            <p:nvPr/>
          </p:nvCxnSpPr>
          <p:spPr>
            <a:xfrm>
              <a:off x="2133600" y="2362200"/>
              <a:ext cx="0" cy="3810000"/>
            </a:xfrm>
            <a:prstGeom prst="line">
              <a:avLst/>
            </a:prstGeom>
            <a:ln w="127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title="D-sep"/>
            <p:cNvCxnSpPr/>
            <p:nvPr/>
          </p:nvCxnSpPr>
          <p:spPr>
            <a:xfrm>
              <a:off x="2317750" y="2362200"/>
              <a:ext cx="0" cy="3810000"/>
            </a:xfrm>
            <a:prstGeom prst="line">
              <a:avLst/>
            </a:prstGeom>
            <a:ln w="127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title="E-sep"/>
            <p:cNvCxnSpPr/>
            <p:nvPr/>
          </p:nvCxnSpPr>
          <p:spPr>
            <a:xfrm>
              <a:off x="2755900" y="2362200"/>
              <a:ext cx="0" cy="3810000"/>
            </a:xfrm>
            <a:prstGeom prst="line">
              <a:avLst/>
            </a:prstGeom>
            <a:ln w="254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title="F-sep"/>
            <p:cNvCxnSpPr/>
            <p:nvPr/>
          </p:nvCxnSpPr>
          <p:spPr>
            <a:xfrm>
              <a:off x="3841750" y="2362200"/>
              <a:ext cx="0" cy="3810000"/>
            </a:xfrm>
            <a:prstGeom prst="line">
              <a:avLst/>
            </a:prstGeom>
            <a:ln w="254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title="G-sep"/>
            <p:cNvCxnSpPr/>
            <p:nvPr/>
          </p:nvCxnSpPr>
          <p:spPr>
            <a:xfrm>
              <a:off x="4413250" y="2362200"/>
              <a:ext cx="0" cy="3810000"/>
            </a:xfrm>
            <a:prstGeom prst="line">
              <a:avLst/>
            </a:prstGeom>
            <a:ln w="127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title="H-sep"/>
            <p:cNvCxnSpPr/>
            <p:nvPr/>
          </p:nvCxnSpPr>
          <p:spPr>
            <a:xfrm>
              <a:off x="5295900" y="2362200"/>
              <a:ext cx="0" cy="3810000"/>
            </a:xfrm>
            <a:prstGeom prst="line">
              <a:avLst/>
            </a:prstGeom>
            <a:ln w="127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title="I-sep"/>
            <p:cNvCxnSpPr/>
            <p:nvPr/>
          </p:nvCxnSpPr>
          <p:spPr>
            <a:xfrm>
              <a:off x="7010400" y="2362200"/>
              <a:ext cx="0" cy="3810000"/>
            </a:xfrm>
            <a:prstGeom prst="line">
              <a:avLst/>
            </a:prstGeom>
            <a:ln w="254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title="J-sep"/>
            <p:cNvCxnSpPr/>
            <p:nvPr/>
          </p:nvCxnSpPr>
          <p:spPr>
            <a:xfrm>
              <a:off x="7918450" y="2362200"/>
              <a:ext cx="0" cy="3810000"/>
            </a:xfrm>
            <a:prstGeom prst="line">
              <a:avLst/>
            </a:prstGeom>
            <a:ln w="127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title="K-sep"/>
            <p:cNvCxnSpPr/>
            <p:nvPr/>
          </p:nvCxnSpPr>
          <p:spPr>
            <a:xfrm>
              <a:off x="8077200" y="2362200"/>
              <a:ext cx="0" cy="3810000"/>
            </a:xfrm>
            <a:prstGeom prst="line">
              <a:avLst/>
            </a:prstGeom>
            <a:ln w="127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title="L-sep"/>
            <p:cNvCxnSpPr/>
            <p:nvPr/>
          </p:nvCxnSpPr>
          <p:spPr>
            <a:xfrm>
              <a:off x="8357393" y="2362200"/>
              <a:ext cx="0" cy="3810000"/>
            </a:xfrm>
            <a:prstGeom prst="line">
              <a:avLst/>
            </a:prstGeom>
            <a:ln w="1270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 title="B10"/>
            <p:cNvSpPr txBox="1"/>
            <p:nvPr/>
          </p:nvSpPr>
          <p:spPr>
            <a:xfrm>
              <a:off x="1359897" y="4888557"/>
              <a:ext cx="256480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$105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32" name="TextBox 31" title="eba"/>
            <p:cNvSpPr txBox="1"/>
            <p:nvPr/>
          </p:nvSpPr>
          <p:spPr>
            <a:xfrm>
              <a:off x="1353312" y="5074920"/>
              <a:ext cx="312906" cy="17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10" dirty="0" smtClean="0">
                  <a:solidFill>
                    <a:schemeClr val="bg1"/>
                  </a:solidFill>
                  <a:latin typeface="Proxima Nova Rg" pitchFamily="50" charset="0"/>
                </a:rPr>
                <a:t>EBA</a:t>
              </a:r>
              <a:endParaRPr lang="en-PH" sz="51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34" name="TextBox 33" title="B12"/>
            <p:cNvSpPr txBox="1"/>
            <p:nvPr/>
          </p:nvSpPr>
          <p:spPr>
            <a:xfrm>
              <a:off x="1379133" y="5907049"/>
              <a:ext cx="218008" cy="223138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54%</a:t>
              </a:r>
            </a:p>
          </p:txBody>
        </p:sp>
        <p:sp>
          <p:nvSpPr>
            <p:cNvPr id="7" name="Rectangle 6" title="margin"/>
            <p:cNvSpPr/>
            <p:nvPr/>
          </p:nvSpPr>
          <p:spPr>
            <a:xfrm>
              <a:off x="1289192" y="6017424"/>
              <a:ext cx="377026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500" dirty="0">
                  <a:solidFill>
                    <a:schemeClr val="bg1"/>
                  </a:solidFill>
                  <a:latin typeface="Proxima Nova Rg" pitchFamily="50" charset="0"/>
                </a:rPr>
                <a:t>Margin</a:t>
              </a:r>
            </a:p>
          </p:txBody>
        </p:sp>
        <p:sp>
          <p:nvSpPr>
            <p:cNvPr id="35" name="TextBox 34" title="C12"/>
            <p:cNvSpPr txBox="1"/>
            <p:nvPr/>
          </p:nvSpPr>
          <p:spPr>
            <a:xfrm>
              <a:off x="1817283" y="5907049"/>
              <a:ext cx="218008" cy="223138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36" name="TextBox 35" title="C10"/>
            <p:cNvSpPr txBox="1"/>
            <p:nvPr/>
          </p:nvSpPr>
          <p:spPr>
            <a:xfrm>
              <a:off x="1795482" y="4890640"/>
              <a:ext cx="256480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$120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37" name="TextBox 36" title="D12"/>
            <p:cNvSpPr txBox="1"/>
            <p:nvPr/>
          </p:nvSpPr>
          <p:spPr>
            <a:xfrm>
              <a:off x="2148428" y="5862121"/>
              <a:ext cx="130805" cy="310341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45%</a:t>
              </a:r>
            </a:p>
          </p:txBody>
        </p:sp>
        <p:sp>
          <p:nvSpPr>
            <p:cNvPr id="38" name="TextBox 37" title="D10"/>
            <p:cNvSpPr txBox="1"/>
            <p:nvPr/>
          </p:nvSpPr>
          <p:spPr>
            <a:xfrm>
              <a:off x="2156125" y="4866049"/>
              <a:ext cx="130805" cy="275075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$45</a:t>
              </a:r>
            </a:p>
          </p:txBody>
        </p:sp>
        <p:sp>
          <p:nvSpPr>
            <p:cNvPr id="39" name="TextBox 38" title="E10"/>
            <p:cNvSpPr txBox="1"/>
            <p:nvPr/>
          </p:nvSpPr>
          <p:spPr>
            <a:xfrm>
              <a:off x="2417663" y="4888557"/>
              <a:ext cx="256480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$111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40" name="TextBox 39" title="E12"/>
            <p:cNvSpPr txBox="1"/>
            <p:nvPr/>
          </p:nvSpPr>
          <p:spPr>
            <a:xfrm>
              <a:off x="2451969" y="5907049"/>
              <a:ext cx="218008" cy="223138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41" name="TextBox 40" title="F10"/>
            <p:cNvSpPr txBox="1"/>
            <p:nvPr/>
          </p:nvSpPr>
          <p:spPr>
            <a:xfrm>
              <a:off x="3184704" y="4888557"/>
              <a:ext cx="256480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$198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42" name="TextBox 41" title="G10"/>
            <p:cNvSpPr txBox="1"/>
            <p:nvPr/>
          </p:nvSpPr>
          <p:spPr>
            <a:xfrm>
              <a:off x="3991123" y="4888556"/>
              <a:ext cx="256480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$144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43" name="TextBox 42" title="H10"/>
            <p:cNvSpPr txBox="1"/>
            <p:nvPr/>
          </p:nvSpPr>
          <p:spPr>
            <a:xfrm>
              <a:off x="4716627" y="4888556"/>
              <a:ext cx="256480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$213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44" name="TextBox 43" title="I10"/>
            <p:cNvSpPr txBox="1"/>
            <p:nvPr/>
          </p:nvSpPr>
          <p:spPr>
            <a:xfrm>
              <a:off x="6028056" y="4890640"/>
              <a:ext cx="256480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$409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45" name="TextBox 44" title="J10"/>
            <p:cNvSpPr txBox="1"/>
            <p:nvPr/>
          </p:nvSpPr>
          <p:spPr>
            <a:xfrm>
              <a:off x="7339347" y="4890640"/>
              <a:ext cx="256480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$300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48" name="TextBox 47" title="K10"/>
            <p:cNvSpPr txBox="1"/>
            <p:nvPr/>
          </p:nvSpPr>
          <p:spPr>
            <a:xfrm>
              <a:off x="7918049" y="4831741"/>
              <a:ext cx="137730" cy="284693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$42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49" name="TextBox 48" title="L10"/>
            <p:cNvSpPr txBox="1"/>
            <p:nvPr/>
          </p:nvSpPr>
          <p:spPr>
            <a:xfrm>
              <a:off x="8122731" y="4895446"/>
              <a:ext cx="192360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dirty="0" smtClean="0">
                  <a:solidFill>
                    <a:schemeClr val="bg1"/>
                  </a:solidFill>
                  <a:latin typeface="Proxima Nova Rg" pitchFamily="50" charset="0"/>
                </a:rPr>
                <a:t>$93</a:t>
              </a:r>
              <a:endParaRPr lang="en-PH" sz="895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50" name="TextBox 49" title="M10"/>
            <p:cNvSpPr txBox="1"/>
            <p:nvPr/>
          </p:nvSpPr>
          <p:spPr>
            <a:xfrm>
              <a:off x="8412308" y="4885695"/>
              <a:ext cx="107722" cy="241413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ctr"/>
              <a:r>
                <a:rPr lang="en-PH" sz="700" dirty="0" smtClean="0">
                  <a:solidFill>
                    <a:schemeClr val="bg1"/>
                  </a:solidFill>
                  <a:latin typeface="Proxima Nova Rg" pitchFamily="50" charset="0"/>
                </a:rPr>
                <a:t>$66</a:t>
              </a:r>
              <a:endParaRPr lang="en-PH" sz="70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51" name="TextBox 50" title="F12"/>
            <p:cNvSpPr txBox="1"/>
            <p:nvPr/>
          </p:nvSpPr>
          <p:spPr>
            <a:xfrm>
              <a:off x="3206349" y="5867400"/>
              <a:ext cx="218008" cy="223138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34%</a:t>
              </a:r>
            </a:p>
          </p:txBody>
        </p:sp>
        <p:sp>
          <p:nvSpPr>
            <p:cNvPr id="52" name="TextBox 51" title="G12"/>
            <p:cNvSpPr txBox="1"/>
            <p:nvPr/>
          </p:nvSpPr>
          <p:spPr>
            <a:xfrm>
              <a:off x="4048320" y="5907049"/>
              <a:ext cx="218008" cy="223138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47%</a:t>
              </a:r>
            </a:p>
          </p:txBody>
        </p:sp>
        <p:sp>
          <p:nvSpPr>
            <p:cNvPr id="53" name="TextBox 52" title="H12"/>
            <p:cNvSpPr txBox="1"/>
            <p:nvPr/>
          </p:nvSpPr>
          <p:spPr>
            <a:xfrm>
              <a:off x="4751891" y="5913291"/>
              <a:ext cx="218008" cy="223138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45%</a:t>
              </a:r>
            </a:p>
          </p:txBody>
        </p:sp>
        <p:sp>
          <p:nvSpPr>
            <p:cNvPr id="54" name="TextBox 53" title="I12"/>
            <p:cNvSpPr txBox="1"/>
            <p:nvPr/>
          </p:nvSpPr>
          <p:spPr>
            <a:xfrm>
              <a:off x="6055538" y="5913291"/>
              <a:ext cx="218008" cy="223138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45%</a:t>
              </a:r>
            </a:p>
          </p:txBody>
        </p:sp>
        <p:sp>
          <p:nvSpPr>
            <p:cNvPr id="55" name="TextBox 54" title="J12"/>
            <p:cNvSpPr txBox="1"/>
            <p:nvPr/>
          </p:nvSpPr>
          <p:spPr>
            <a:xfrm>
              <a:off x="7402724" y="5913291"/>
              <a:ext cx="218008" cy="223138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62%</a:t>
              </a:r>
            </a:p>
          </p:txBody>
        </p:sp>
        <p:sp>
          <p:nvSpPr>
            <p:cNvPr id="56" name="TextBox 55" title="K12"/>
            <p:cNvSpPr txBox="1"/>
            <p:nvPr/>
          </p:nvSpPr>
          <p:spPr>
            <a:xfrm>
              <a:off x="7924244" y="5829011"/>
              <a:ext cx="130805" cy="310341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51%</a:t>
              </a:r>
            </a:p>
          </p:txBody>
        </p:sp>
        <p:sp>
          <p:nvSpPr>
            <p:cNvPr id="57" name="TextBox 56" title="L12"/>
            <p:cNvSpPr txBox="1"/>
            <p:nvPr/>
          </p:nvSpPr>
          <p:spPr>
            <a:xfrm>
              <a:off x="8114717" y="5913291"/>
              <a:ext cx="218008" cy="223138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63%</a:t>
              </a:r>
            </a:p>
          </p:txBody>
        </p:sp>
        <p:sp>
          <p:nvSpPr>
            <p:cNvPr id="58" name="TextBox 57" title="M12"/>
            <p:cNvSpPr txBox="1"/>
            <p:nvPr/>
          </p:nvSpPr>
          <p:spPr>
            <a:xfrm>
              <a:off x="8402205" y="5848627"/>
              <a:ext cx="130805" cy="310341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ctr"/>
              <a:r>
                <a:rPr lang="en-PH" sz="850" dirty="0" smtClean="0">
                  <a:solidFill>
                    <a:schemeClr val="bg1"/>
                  </a:solidFill>
                  <a:latin typeface="Proxima Nova Rg" pitchFamily="50" charset="0"/>
                </a:rPr>
                <a:t>58%</a:t>
              </a:r>
            </a:p>
          </p:txBody>
        </p:sp>
        <p:sp>
          <p:nvSpPr>
            <p:cNvPr id="73" name="TextBox 72" title="C7"/>
            <p:cNvSpPr txBox="1"/>
            <p:nvPr/>
          </p:nvSpPr>
          <p:spPr>
            <a:xfrm>
              <a:off x="1762831" y="2852928"/>
              <a:ext cx="215444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80" dirty="0" smtClean="0">
                  <a:solidFill>
                    <a:srgbClr val="898B8D"/>
                  </a:solidFill>
                  <a:latin typeface="Proxima Nova Rg" pitchFamily="50" charset="0"/>
                </a:rPr>
                <a:t>$249</a:t>
              </a:r>
              <a:endParaRPr lang="en-PH" sz="895" kern="900" spc="-80" dirty="0">
                <a:solidFill>
                  <a:srgbClr val="898B8D"/>
                </a:solidFill>
                <a:latin typeface="Proxima Nova Rg" pitchFamily="50" charset="0"/>
              </a:endParaRPr>
            </a:p>
          </p:txBody>
        </p:sp>
        <p:sp>
          <p:nvSpPr>
            <p:cNvPr id="74" name="TextBox 73" title="B7"/>
            <p:cNvSpPr txBox="1"/>
            <p:nvPr/>
          </p:nvSpPr>
          <p:spPr>
            <a:xfrm>
              <a:off x="1369007" y="2852928"/>
              <a:ext cx="215444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80" dirty="0" smtClean="0">
                  <a:solidFill>
                    <a:srgbClr val="898B8D"/>
                  </a:solidFill>
                  <a:latin typeface="Proxima Nova Rg" pitchFamily="50" charset="0"/>
                </a:rPr>
                <a:t>$195</a:t>
              </a:r>
            </a:p>
          </p:txBody>
        </p:sp>
        <p:sp>
          <p:nvSpPr>
            <p:cNvPr id="75" name="TextBox 74" title="E7"/>
            <p:cNvSpPr txBox="1"/>
            <p:nvPr/>
          </p:nvSpPr>
          <p:spPr>
            <a:xfrm>
              <a:off x="2418624" y="2852928"/>
              <a:ext cx="215444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80" dirty="0" smtClean="0">
                  <a:solidFill>
                    <a:srgbClr val="898B8D"/>
                  </a:solidFill>
                  <a:latin typeface="Proxima Nova Rg" pitchFamily="50" charset="0"/>
                </a:rPr>
                <a:t>$233</a:t>
              </a:r>
            </a:p>
          </p:txBody>
        </p:sp>
        <p:sp>
          <p:nvSpPr>
            <p:cNvPr id="76" name="TextBox 75" title="F7"/>
            <p:cNvSpPr txBox="1"/>
            <p:nvPr/>
          </p:nvSpPr>
          <p:spPr>
            <a:xfrm>
              <a:off x="3205221" y="2852928"/>
              <a:ext cx="215444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80" dirty="0" smtClean="0">
                  <a:solidFill>
                    <a:srgbClr val="898B8D"/>
                  </a:solidFill>
                  <a:latin typeface="Proxima Nova Rg" pitchFamily="50" charset="0"/>
                </a:rPr>
                <a:t>$578</a:t>
              </a:r>
            </a:p>
          </p:txBody>
        </p:sp>
        <p:sp>
          <p:nvSpPr>
            <p:cNvPr id="77" name="TextBox 76" title="G7"/>
            <p:cNvSpPr txBox="1"/>
            <p:nvPr/>
          </p:nvSpPr>
          <p:spPr>
            <a:xfrm>
              <a:off x="4008756" y="2852928"/>
              <a:ext cx="215444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80" dirty="0" smtClean="0">
                  <a:solidFill>
                    <a:srgbClr val="898B8D"/>
                  </a:solidFill>
                  <a:latin typeface="Proxima Nova Rg" pitchFamily="50" charset="0"/>
                </a:rPr>
                <a:t>$308</a:t>
              </a:r>
            </a:p>
          </p:txBody>
        </p:sp>
        <p:sp>
          <p:nvSpPr>
            <p:cNvPr id="78" name="TextBox 77" title="H7"/>
            <p:cNvSpPr txBox="1"/>
            <p:nvPr/>
          </p:nvSpPr>
          <p:spPr>
            <a:xfrm>
              <a:off x="4715139" y="2852928"/>
              <a:ext cx="230832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50" dirty="0" smtClean="0">
                  <a:solidFill>
                    <a:srgbClr val="898B8D"/>
                  </a:solidFill>
                  <a:latin typeface="Proxima Nova Rg" pitchFamily="50" charset="0"/>
                </a:rPr>
                <a:t>$476</a:t>
              </a:r>
            </a:p>
          </p:txBody>
        </p:sp>
        <p:sp>
          <p:nvSpPr>
            <p:cNvPr id="79" name="TextBox 78" title="I7"/>
            <p:cNvSpPr txBox="1"/>
            <p:nvPr/>
          </p:nvSpPr>
          <p:spPr>
            <a:xfrm>
              <a:off x="6004103" y="2852928"/>
              <a:ext cx="230832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50" dirty="0" smtClean="0">
                  <a:solidFill>
                    <a:srgbClr val="898B8D"/>
                  </a:solidFill>
                  <a:latin typeface="Proxima Nova Rg" pitchFamily="50" charset="0"/>
                </a:rPr>
                <a:t>$919</a:t>
              </a:r>
            </a:p>
          </p:txBody>
        </p:sp>
        <p:sp>
          <p:nvSpPr>
            <p:cNvPr id="80" name="TextBox 79" title="J7"/>
            <p:cNvSpPr txBox="1"/>
            <p:nvPr/>
          </p:nvSpPr>
          <p:spPr>
            <a:xfrm>
              <a:off x="7358349" y="2852928"/>
              <a:ext cx="230832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50" dirty="0" smtClean="0">
                  <a:solidFill>
                    <a:srgbClr val="898B8D"/>
                  </a:solidFill>
                  <a:latin typeface="Proxima Nova Rg" pitchFamily="50" charset="0"/>
                </a:rPr>
                <a:t>$483</a:t>
              </a:r>
            </a:p>
          </p:txBody>
        </p:sp>
        <p:sp>
          <p:nvSpPr>
            <p:cNvPr id="81" name="TextBox 80" title="L7"/>
            <p:cNvSpPr txBox="1"/>
            <p:nvPr/>
          </p:nvSpPr>
          <p:spPr>
            <a:xfrm>
              <a:off x="8090003" y="2852928"/>
              <a:ext cx="230832" cy="230063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50" dirty="0" smtClean="0">
                  <a:solidFill>
                    <a:srgbClr val="898B8D"/>
                  </a:solidFill>
                  <a:latin typeface="Proxima Nova Rg" pitchFamily="50" charset="0"/>
                </a:rPr>
                <a:t>$148</a:t>
              </a:r>
            </a:p>
          </p:txBody>
        </p:sp>
        <p:sp>
          <p:nvSpPr>
            <p:cNvPr id="82" name="TextBox 81" title="M7"/>
            <p:cNvSpPr txBox="1"/>
            <p:nvPr/>
          </p:nvSpPr>
          <p:spPr>
            <a:xfrm>
              <a:off x="8394076" y="2847721"/>
              <a:ext cx="137730" cy="328295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$114</a:t>
              </a:r>
            </a:p>
          </p:txBody>
        </p:sp>
        <p:sp>
          <p:nvSpPr>
            <p:cNvPr id="83" name="TextBox 82" title="K7"/>
            <p:cNvSpPr txBox="1"/>
            <p:nvPr/>
          </p:nvSpPr>
          <p:spPr>
            <a:xfrm>
              <a:off x="7915932" y="2879248"/>
              <a:ext cx="137730" cy="269304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$83</a:t>
              </a:r>
            </a:p>
          </p:txBody>
        </p:sp>
        <p:sp>
          <p:nvSpPr>
            <p:cNvPr id="84" name="TextBox 83" title="D7"/>
            <p:cNvSpPr txBox="1"/>
            <p:nvPr/>
          </p:nvSpPr>
          <p:spPr>
            <a:xfrm>
              <a:off x="2137149" y="2872105"/>
              <a:ext cx="137730" cy="328295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ctr"/>
              <a:r>
                <a:rPr lang="en-PH" sz="895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$101</a:t>
              </a:r>
            </a:p>
          </p:txBody>
        </p:sp>
        <p:sp>
          <p:nvSpPr>
            <p:cNvPr id="85" name="TextBox 84" title="revenue"/>
            <p:cNvSpPr txBox="1"/>
            <p:nvPr/>
          </p:nvSpPr>
          <p:spPr>
            <a:xfrm>
              <a:off x="1268366" y="2990088"/>
              <a:ext cx="448521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10" spc="10" dirty="0" smtClean="0">
                  <a:solidFill>
                    <a:srgbClr val="898B8D"/>
                  </a:solidFill>
                  <a:latin typeface="Proxima Nova Rg" pitchFamily="50" charset="0"/>
                </a:rPr>
                <a:t>Revenue</a:t>
              </a:r>
              <a:endParaRPr lang="en-PH" sz="510" spc="10" dirty="0">
                <a:solidFill>
                  <a:srgbClr val="898B8D"/>
                </a:solidFill>
                <a:latin typeface="Proxima Nova Rg" pitchFamily="50" charset="0"/>
              </a:endParaRPr>
            </a:p>
          </p:txBody>
        </p:sp>
        <p:sp>
          <p:nvSpPr>
            <p:cNvPr id="86" name="TextBox 85" title="C9"/>
            <p:cNvSpPr txBox="1"/>
            <p:nvPr/>
          </p:nvSpPr>
          <p:spPr>
            <a:xfrm>
              <a:off x="1790834" y="2422800"/>
              <a:ext cx="209032" cy="226216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11%</a:t>
              </a:r>
            </a:p>
          </p:txBody>
        </p:sp>
        <p:sp>
          <p:nvSpPr>
            <p:cNvPr id="87" name="TextBox 86" title="B9"/>
            <p:cNvSpPr txBox="1"/>
            <p:nvPr/>
          </p:nvSpPr>
          <p:spPr>
            <a:xfrm>
              <a:off x="1397996" y="2422800"/>
              <a:ext cx="209032" cy="226216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13%</a:t>
              </a:r>
            </a:p>
          </p:txBody>
        </p:sp>
        <p:sp>
          <p:nvSpPr>
            <p:cNvPr id="88" name="TextBox 87" title="E9"/>
            <p:cNvSpPr txBox="1"/>
            <p:nvPr/>
          </p:nvSpPr>
          <p:spPr>
            <a:xfrm>
              <a:off x="2432349" y="2422800"/>
              <a:ext cx="209032" cy="226216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20%</a:t>
              </a:r>
            </a:p>
          </p:txBody>
        </p:sp>
        <p:sp>
          <p:nvSpPr>
            <p:cNvPr id="89" name="TextBox 88" title="D9"/>
            <p:cNvSpPr txBox="1"/>
            <p:nvPr/>
          </p:nvSpPr>
          <p:spPr>
            <a:xfrm>
              <a:off x="2162987" y="2422800"/>
              <a:ext cx="133883" cy="301365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29%</a:t>
              </a:r>
            </a:p>
          </p:txBody>
        </p:sp>
        <p:sp>
          <p:nvSpPr>
            <p:cNvPr id="90" name="TextBox 89" title="F9"/>
            <p:cNvSpPr txBox="1"/>
            <p:nvPr/>
          </p:nvSpPr>
          <p:spPr>
            <a:xfrm>
              <a:off x="3239529" y="2422800"/>
              <a:ext cx="151645" cy="226216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4%</a:t>
              </a:r>
            </a:p>
          </p:txBody>
        </p:sp>
        <p:sp>
          <p:nvSpPr>
            <p:cNvPr id="91" name="TextBox 90" title="G9"/>
            <p:cNvSpPr txBox="1"/>
            <p:nvPr/>
          </p:nvSpPr>
          <p:spPr>
            <a:xfrm>
              <a:off x="4023024" y="2422800"/>
              <a:ext cx="209032" cy="226216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22%</a:t>
              </a:r>
            </a:p>
          </p:txBody>
        </p:sp>
        <p:sp>
          <p:nvSpPr>
            <p:cNvPr id="92" name="TextBox 91" title="H9"/>
            <p:cNvSpPr txBox="1"/>
            <p:nvPr/>
          </p:nvSpPr>
          <p:spPr>
            <a:xfrm>
              <a:off x="4726039" y="2422800"/>
              <a:ext cx="209032" cy="226216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15%</a:t>
              </a:r>
            </a:p>
          </p:txBody>
        </p:sp>
        <p:sp>
          <p:nvSpPr>
            <p:cNvPr id="93" name="TextBox 92" title="I9"/>
            <p:cNvSpPr txBox="1"/>
            <p:nvPr/>
          </p:nvSpPr>
          <p:spPr>
            <a:xfrm>
              <a:off x="6002408" y="2422800"/>
              <a:ext cx="209032" cy="226216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12%</a:t>
              </a:r>
            </a:p>
          </p:txBody>
        </p:sp>
        <p:sp>
          <p:nvSpPr>
            <p:cNvPr id="94" name="TextBox 93" title="J9"/>
            <p:cNvSpPr txBox="1"/>
            <p:nvPr/>
          </p:nvSpPr>
          <p:spPr>
            <a:xfrm>
              <a:off x="7369249" y="2422800"/>
              <a:ext cx="209032" cy="226216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96" name="TextBox 95" title="L9"/>
            <p:cNvSpPr txBox="1"/>
            <p:nvPr/>
          </p:nvSpPr>
          <p:spPr>
            <a:xfrm>
              <a:off x="8161484" y="2422800"/>
              <a:ext cx="151645" cy="226216"/>
            </a:xfrm>
            <a:prstGeom prst="rect">
              <a:avLst/>
            </a:prstGeom>
            <a:noFill/>
          </p:spPr>
          <p:txBody>
            <a:bodyPr wrap="none" lIns="0" rIns="0" rtlCol="0" anchor="ctr" anchorCtr="0">
              <a:spAutoFit/>
            </a:bodyPr>
            <a:lstStyle/>
            <a:p>
              <a:pPr algn="ct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7%</a:t>
              </a:r>
            </a:p>
          </p:txBody>
        </p:sp>
        <p:sp>
          <p:nvSpPr>
            <p:cNvPr id="97" name="TextBox 96" title="K9"/>
            <p:cNvSpPr txBox="1"/>
            <p:nvPr/>
          </p:nvSpPr>
          <p:spPr>
            <a:xfrm>
              <a:off x="7932247" y="2422800"/>
              <a:ext cx="133883" cy="243977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r"/>
              <a:r>
                <a:rPr lang="en-PH" sz="87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8%</a:t>
              </a:r>
            </a:p>
          </p:txBody>
        </p:sp>
        <p:sp>
          <p:nvSpPr>
            <p:cNvPr id="98" name="TextBox 97" title="M9"/>
            <p:cNvSpPr txBox="1"/>
            <p:nvPr/>
          </p:nvSpPr>
          <p:spPr>
            <a:xfrm>
              <a:off x="8401659" y="2422800"/>
              <a:ext cx="120033" cy="277320"/>
            </a:xfrm>
            <a:prstGeom prst="rect">
              <a:avLst/>
            </a:prstGeom>
            <a:noFill/>
          </p:spPr>
          <p:txBody>
            <a:bodyPr vert="vert270" wrap="none" lIns="0" rIns="0" rtlCol="0" anchor="ctr" anchorCtr="0">
              <a:spAutoFit/>
            </a:bodyPr>
            <a:lstStyle/>
            <a:p>
              <a:pPr algn="r"/>
              <a:r>
                <a:rPr lang="en-PH" sz="780" kern="900" spc="-40" dirty="0" smtClean="0">
                  <a:solidFill>
                    <a:srgbClr val="898B8D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112" name="TextBox 111" title="tax"/>
            <p:cNvSpPr txBox="1"/>
            <p:nvPr/>
          </p:nvSpPr>
          <p:spPr>
            <a:xfrm>
              <a:off x="7651378" y="2140670"/>
              <a:ext cx="4243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50" kern="900" spc="-40" dirty="0" smtClean="0">
                  <a:solidFill>
                    <a:srgbClr val="138F46"/>
                  </a:solidFill>
                  <a:latin typeface="Proxima Nova Rg" pitchFamily="50" charset="0"/>
                </a:rPr>
                <a:t>TAX</a:t>
              </a:r>
            </a:p>
          </p:txBody>
        </p:sp>
        <p:sp>
          <p:nvSpPr>
            <p:cNvPr id="113" name="TextBox 112" title="consulting"/>
            <p:cNvSpPr txBox="1"/>
            <p:nvPr/>
          </p:nvSpPr>
          <p:spPr>
            <a:xfrm>
              <a:off x="4936490" y="2140670"/>
              <a:ext cx="9855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50" kern="900" spc="-10" dirty="0" smtClean="0">
                  <a:solidFill>
                    <a:srgbClr val="0B9DD9"/>
                  </a:solidFill>
                  <a:latin typeface="Proxima Nova Rg" pitchFamily="50" charset="0"/>
                </a:rPr>
                <a:t>CONSULTING</a:t>
              </a:r>
            </a:p>
          </p:txBody>
        </p:sp>
        <p:sp>
          <p:nvSpPr>
            <p:cNvPr id="114" name="TextBox 113" title="audit"/>
            <p:cNvSpPr txBox="1"/>
            <p:nvPr/>
          </p:nvSpPr>
          <p:spPr>
            <a:xfrm>
              <a:off x="3023062" y="2140670"/>
              <a:ext cx="5610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50" kern="900" spc="-10" dirty="0" smtClean="0">
                  <a:solidFill>
                    <a:srgbClr val="1F2655"/>
                  </a:solidFill>
                  <a:latin typeface="Proxima Nova Rg" pitchFamily="50" charset="0"/>
                </a:rPr>
                <a:t>AUDIT</a:t>
              </a:r>
            </a:p>
          </p:txBody>
        </p:sp>
        <p:sp>
          <p:nvSpPr>
            <p:cNvPr id="115" name="TextBox 114" title="advisory"/>
            <p:cNvSpPr txBox="1"/>
            <p:nvPr/>
          </p:nvSpPr>
          <p:spPr>
            <a:xfrm>
              <a:off x="1611061" y="2140670"/>
              <a:ext cx="8203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50" kern="900" spc="-10" dirty="0" smtClean="0">
                  <a:solidFill>
                    <a:srgbClr val="898B8D"/>
                  </a:solidFill>
                  <a:latin typeface="Proxima Nova Rg" pitchFamily="50" charset="0"/>
                </a:rPr>
                <a:t>ADVISORY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65831" y="1909838"/>
              <a:ext cx="24787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kern="900" spc="20" dirty="0" smtClean="0">
                  <a:solidFill>
                    <a:srgbClr val="4E4D50"/>
                  </a:solidFill>
                  <a:latin typeface="Proxima Nova Rg" pitchFamily="50" charset="0"/>
                </a:rPr>
                <a:t>REVENUE &amp; EBA BY SERVICE AREA - YTD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52748" y="2279170"/>
              <a:ext cx="3847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20" dirty="0" smtClean="0">
                  <a:solidFill>
                    <a:srgbClr val="221F1F"/>
                  </a:solidFill>
                  <a:latin typeface="Proxima Nova Lt" pitchFamily="50" charset="0"/>
                </a:rPr>
                <a:t>100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97247" y="4132276"/>
              <a:ext cx="3292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20" dirty="0" smtClean="0">
                  <a:solidFill>
                    <a:srgbClr val="221F1F"/>
                  </a:solidFill>
                  <a:latin typeface="Proxima Nova Lt" pitchFamily="50" charset="0"/>
                </a:rPr>
                <a:t>50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8741" y="6029863"/>
              <a:ext cx="2577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20" dirty="0" smtClean="0">
                  <a:solidFill>
                    <a:srgbClr val="221F1F"/>
                  </a:solidFill>
                  <a:latin typeface="Proxima Nova Lt" pitchFamily="50" charset="0"/>
                </a:rPr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 rot="16200000">
              <a:off x="934570" y="6323693"/>
              <a:ext cx="5261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00" kern="900" dirty="0" smtClean="0">
                  <a:solidFill>
                    <a:srgbClr val="221F1F"/>
                  </a:solidFill>
                  <a:latin typeface="Proxima Nova Rg" pitchFamily="50" charset="0"/>
                </a:rPr>
                <a:t>EBA Margin</a:t>
              </a:r>
            </a:p>
          </p:txBody>
        </p:sp>
        <p:sp>
          <p:nvSpPr>
            <p:cNvPr id="121" name="TextBox 120" title="B6"/>
            <p:cNvSpPr txBox="1"/>
            <p:nvPr/>
          </p:nvSpPr>
          <p:spPr>
            <a:xfrm rot="18940824">
              <a:off x="1280654" y="6187966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50" dirty="0" smtClean="0">
                  <a:solidFill>
                    <a:srgbClr val="221F1F"/>
                  </a:solidFill>
                  <a:latin typeface="Proxima Nova Lt" pitchFamily="50" charset="0"/>
                </a:rPr>
                <a:t>A&amp;F</a:t>
              </a:r>
            </a:p>
          </p:txBody>
        </p:sp>
        <p:sp>
          <p:nvSpPr>
            <p:cNvPr id="122" name="TextBox 121" title="C6"/>
            <p:cNvSpPr txBox="1"/>
            <p:nvPr/>
          </p:nvSpPr>
          <p:spPr>
            <a:xfrm rot="19011198">
              <a:off x="1538603" y="6243352"/>
              <a:ext cx="5421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221F1F"/>
                  </a:solidFill>
                  <a:latin typeface="Proxima Nova Lt" pitchFamily="50" charset="0"/>
                </a:rPr>
                <a:t>Biz Risk</a:t>
              </a:r>
            </a:p>
          </p:txBody>
        </p:sp>
        <p:sp>
          <p:nvSpPr>
            <p:cNvPr id="123" name="TextBox 122" title="D6"/>
            <p:cNvSpPr txBox="1"/>
            <p:nvPr/>
          </p:nvSpPr>
          <p:spPr>
            <a:xfrm rot="19011198">
              <a:off x="1610170" y="6316426"/>
              <a:ext cx="778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Risk Analytics</a:t>
              </a:r>
            </a:p>
          </p:txBody>
        </p:sp>
        <p:sp>
          <p:nvSpPr>
            <p:cNvPr id="124" name="TextBox 123" title="E6"/>
            <p:cNvSpPr txBox="1"/>
            <p:nvPr/>
          </p:nvSpPr>
          <p:spPr>
            <a:xfrm rot="19011198">
              <a:off x="2128606" y="6265058"/>
              <a:ext cx="6056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Tech Risk</a:t>
              </a:r>
            </a:p>
          </p:txBody>
        </p:sp>
        <p:sp>
          <p:nvSpPr>
            <p:cNvPr id="125" name="TextBox 124" title="F6"/>
            <p:cNvSpPr txBox="1"/>
            <p:nvPr/>
          </p:nvSpPr>
          <p:spPr>
            <a:xfrm rot="19011198">
              <a:off x="3043879" y="6206028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Audit</a:t>
              </a:r>
            </a:p>
          </p:txBody>
        </p:sp>
        <p:sp>
          <p:nvSpPr>
            <p:cNvPr id="126" name="TextBox 125" title="G6"/>
            <p:cNvSpPr txBox="1"/>
            <p:nvPr/>
          </p:nvSpPr>
          <p:spPr>
            <a:xfrm rot="19011198">
              <a:off x="3935138" y="6183656"/>
              <a:ext cx="32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HC</a:t>
              </a:r>
            </a:p>
          </p:txBody>
        </p:sp>
        <p:sp>
          <p:nvSpPr>
            <p:cNvPr id="127" name="TextBox 126" title="H6"/>
            <p:cNvSpPr txBox="1"/>
            <p:nvPr/>
          </p:nvSpPr>
          <p:spPr>
            <a:xfrm rot="19011198">
              <a:off x="4546439" y="6195176"/>
              <a:ext cx="3821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S&amp;O</a:t>
              </a:r>
            </a:p>
          </p:txBody>
        </p:sp>
        <p:sp>
          <p:nvSpPr>
            <p:cNvPr id="129" name="TextBox 128" title="I6"/>
            <p:cNvSpPr txBox="1"/>
            <p:nvPr/>
          </p:nvSpPr>
          <p:spPr>
            <a:xfrm rot="19011198">
              <a:off x="5877880" y="6198331"/>
              <a:ext cx="4004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Tech</a:t>
              </a:r>
            </a:p>
          </p:txBody>
        </p:sp>
        <p:sp>
          <p:nvSpPr>
            <p:cNvPr id="130" name="TextBox 129" title="J6"/>
            <p:cNvSpPr txBox="1"/>
            <p:nvPr/>
          </p:nvSpPr>
          <p:spPr>
            <a:xfrm rot="19011198">
              <a:off x="7263385" y="6190434"/>
              <a:ext cx="3645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BTS</a:t>
              </a:r>
            </a:p>
          </p:txBody>
        </p:sp>
        <p:sp>
          <p:nvSpPr>
            <p:cNvPr id="131" name="TextBox 130" title="K6"/>
            <p:cNvSpPr txBox="1"/>
            <p:nvPr/>
          </p:nvSpPr>
          <p:spPr>
            <a:xfrm rot="19245708">
              <a:off x="7769087" y="6185565"/>
              <a:ext cx="370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GES</a:t>
              </a:r>
            </a:p>
          </p:txBody>
        </p:sp>
        <p:sp>
          <p:nvSpPr>
            <p:cNvPr id="132" name="TextBox 131" title="L6"/>
            <p:cNvSpPr txBox="1"/>
            <p:nvPr/>
          </p:nvSpPr>
          <p:spPr>
            <a:xfrm rot="18870350">
              <a:off x="7970218" y="6196678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INT’L</a:t>
              </a:r>
            </a:p>
          </p:txBody>
        </p:sp>
        <p:sp>
          <p:nvSpPr>
            <p:cNvPr id="133" name="TextBox 132" title="M6"/>
            <p:cNvSpPr txBox="1"/>
            <p:nvPr/>
          </p:nvSpPr>
          <p:spPr>
            <a:xfrm rot="19032302">
              <a:off x="8010789" y="6257236"/>
              <a:ext cx="6235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20" dirty="0" smtClean="0">
                  <a:solidFill>
                    <a:srgbClr val="221F1F"/>
                  </a:solidFill>
                  <a:latin typeface="Proxima Nova Lt" pitchFamily="50" charset="0"/>
                </a:rPr>
                <a:t>M&amp;A/MTS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269479" y="6571184"/>
              <a:ext cx="595035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500" spc="10" dirty="0" smtClean="0">
                  <a:latin typeface="Proxima Nova Lt" pitchFamily="50" charset="0"/>
                </a:rPr>
                <a:t>$’s In Millions</a:t>
              </a:r>
            </a:p>
          </p:txBody>
        </p:sp>
        <p:grpSp>
          <p:nvGrpSpPr>
            <p:cNvPr id="203" name="Group 202" title="template-arrow"/>
            <p:cNvGrpSpPr/>
            <p:nvPr/>
          </p:nvGrpSpPr>
          <p:grpSpPr>
            <a:xfrm rot="21431150">
              <a:off x="1436831" y="2419721"/>
              <a:ext cx="125925" cy="74206"/>
              <a:chOff x="1716887" y="2646382"/>
              <a:chExt cx="213319" cy="125707"/>
            </a:xfrm>
          </p:grpSpPr>
          <p:sp>
            <p:nvSpPr>
              <p:cNvPr id="204" name="Diagonal Stripe 203"/>
              <p:cNvSpPr/>
              <p:nvPr/>
            </p:nvSpPr>
            <p:spPr>
              <a:xfrm rot="392155">
                <a:off x="1716887" y="2646382"/>
                <a:ext cx="119304" cy="119304"/>
              </a:xfrm>
              <a:prstGeom prst="diagStripe">
                <a:avLst>
                  <a:gd name="adj" fmla="val 69960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Diagonal Stripe 204"/>
              <p:cNvSpPr/>
              <p:nvPr/>
            </p:nvSpPr>
            <p:spPr>
              <a:xfrm rot="5400000">
                <a:off x="1810902" y="2652785"/>
                <a:ext cx="119304" cy="119304"/>
              </a:xfrm>
              <a:prstGeom prst="diagStripe">
                <a:avLst>
                  <a:gd name="adj" fmla="val 69960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9" name="TextBox 238"/>
          <p:cNvSpPr txBox="1"/>
          <p:nvPr/>
        </p:nvSpPr>
        <p:spPr>
          <a:xfrm>
            <a:off x="120536" y="1051121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Firm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804" y="1251959"/>
            <a:ext cx="4558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Margin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89615" y="1442511"/>
            <a:ext cx="4158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Client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36234" y="1650462"/>
            <a:ext cx="522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Liquidity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539" y="1858621"/>
            <a:ext cx="5030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Industry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6234" y="1931195"/>
            <a:ext cx="522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>
                <a:solidFill>
                  <a:schemeClr val="bg1"/>
                </a:solidFill>
                <a:latin typeface="HelveticaNeueLT Std" pitchFamily="34" charset="0"/>
              </a:rPr>
              <a:t>&amp; </a:t>
            </a:r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Sector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48" name="Flowchart: Alternate Process 247"/>
          <p:cNvSpPr/>
          <p:nvPr/>
        </p:nvSpPr>
        <p:spPr>
          <a:xfrm>
            <a:off x="182880" y="2267628"/>
            <a:ext cx="239617" cy="237304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57090" y="2252645"/>
            <a:ext cx="263534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A</a:t>
            </a:r>
          </a:p>
        </p:txBody>
      </p:sp>
      <p:sp>
        <p:nvSpPr>
          <p:cNvPr id="251" name="Flowchart: Alternate Process 250"/>
          <p:cNvSpPr/>
          <p:nvPr/>
        </p:nvSpPr>
        <p:spPr>
          <a:xfrm>
            <a:off x="182880" y="2814017"/>
            <a:ext cx="239617" cy="237304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34693" y="2808341"/>
            <a:ext cx="335989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Ad</a:t>
            </a:r>
          </a:p>
        </p:txBody>
      </p:sp>
      <p:sp>
        <p:nvSpPr>
          <p:cNvPr id="254" name="Flowchart: Alternate Process 253"/>
          <p:cNvSpPr/>
          <p:nvPr/>
        </p:nvSpPr>
        <p:spPr>
          <a:xfrm>
            <a:off x="181007" y="3359656"/>
            <a:ext cx="239617" cy="237304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64239" y="3361602"/>
            <a:ext cx="273152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C</a:t>
            </a:r>
          </a:p>
        </p:txBody>
      </p:sp>
      <p:sp>
        <p:nvSpPr>
          <p:cNvPr id="256" name="Flowchart: Alternate Process 255"/>
          <p:cNvSpPr/>
          <p:nvPr/>
        </p:nvSpPr>
        <p:spPr>
          <a:xfrm>
            <a:off x="181943" y="3907462"/>
            <a:ext cx="239617" cy="237304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69290" y="3914980"/>
            <a:ext cx="255519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T</a:t>
            </a:r>
          </a:p>
        </p:txBody>
      </p:sp>
      <p:sp>
        <p:nvSpPr>
          <p:cNvPr id="259" name="Flowchart: Alternate Process 258"/>
          <p:cNvSpPr/>
          <p:nvPr/>
        </p:nvSpPr>
        <p:spPr>
          <a:xfrm>
            <a:off x="186706" y="4459912"/>
            <a:ext cx="239617" cy="237304"/>
          </a:xfrm>
          <a:prstGeom prst="flowChartAlternateProcess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23644" y="4459912"/>
            <a:ext cx="337593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EA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827" y="2511299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Audit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5593" y="3049947"/>
            <a:ext cx="523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Advisory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-8441" y="3588942"/>
            <a:ext cx="6094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Consulting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34693" y="4153162"/>
            <a:ext cx="3266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Tax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9707" y="4704300"/>
            <a:ext cx="5254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Enabling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97950" y="4788890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Areas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63191" y="77490"/>
            <a:ext cx="316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kern="900" dirty="0" smtClean="0">
                <a:solidFill>
                  <a:srgbClr val="4E4D50"/>
                </a:solidFill>
                <a:latin typeface="HelveticaNeueLT Pro 55 Roman" pitchFamily="34" charset="0"/>
              </a:rPr>
              <a:t>Service Area Dashboard – P4 YTD FY16</a:t>
            </a:r>
          </a:p>
        </p:txBody>
      </p:sp>
    </p:spTree>
    <p:extLst>
      <p:ext uri="{BB962C8B-B14F-4D97-AF65-F5344CB8AC3E}">
        <p14:creationId xmlns:p14="http://schemas.microsoft.com/office/powerpoint/2010/main" val="34819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" kern="900" spc="-10" dirty="0" smtClean="0">
            <a:solidFill>
              <a:srgbClr val="898B8D"/>
            </a:solidFill>
            <a:latin typeface="Proxima Nova Rg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197</Words>
  <Application>Microsoft Office PowerPoint</Application>
  <PresentationFormat>On-screen Show (4:3)</PresentationFormat>
  <Paragraphs>115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HelveticaNeueLT Pro 55 Roman</vt:lpstr>
      <vt:lpstr>HelveticaNeueLT Std</vt:lpstr>
      <vt:lpstr>Proxima Nova Lt</vt:lpstr>
      <vt:lpstr>Proxima Nova Rg</vt:lpstr>
      <vt:lpstr>Proxima Nova 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User</cp:lastModifiedBy>
  <cp:revision>74</cp:revision>
  <dcterms:created xsi:type="dcterms:W3CDTF">2015-11-04T12:16:59Z</dcterms:created>
  <dcterms:modified xsi:type="dcterms:W3CDTF">2016-01-09T18:57:28Z</dcterms:modified>
</cp:coreProperties>
</file>