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243175" cy="11430000"/>
  <p:notesSz cx="6858000" cy="9144000"/>
  <p:defaultTextStyle>
    <a:defPPr>
      <a:defRPr lang="en-US"/>
    </a:defPPr>
    <a:lvl1pPr marL="0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2061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24122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86183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48244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10305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72366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34427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96488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4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F"/>
    <a:srgbClr val="4E4D50"/>
    <a:srgbClr val="3F64A9"/>
    <a:srgbClr val="92C73D"/>
    <a:srgbClr val="888A8C"/>
    <a:srgbClr val="898B8D"/>
    <a:srgbClr val="93C83D"/>
    <a:srgbClr val="4168AF"/>
    <a:srgbClr val="1D2556"/>
    <a:srgbClr val="129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57" autoAdjust="0"/>
    <p:restoredTop sz="95934"/>
  </p:normalViewPr>
  <p:slideViewPr>
    <p:cSldViewPr>
      <p:cViewPr>
        <p:scale>
          <a:sx n="85" d="100"/>
          <a:sy n="85" d="100"/>
        </p:scale>
        <p:origin x="576" y="-1152"/>
      </p:cViewPr>
      <p:guideLst>
        <p:guide orient="horz" pos="3600"/>
        <p:guide pos="4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E:\dev\work\data2ppt\dashboard-10\dummy-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E:\dev\work\data2ppt\dashboard-10\dummy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89977611480233"/>
          <c:y val="0.0426883484297364"/>
          <c:w val="0.939773880692567"/>
          <c:h val="0.843644617107952"/>
        </c:manualLayout>
      </c:layout>
      <c:lineChart>
        <c:grouping val="standard"/>
        <c:varyColors val="0"/>
        <c:ser>
          <c:idx val="1"/>
          <c:order val="0"/>
          <c:tx>
            <c:strRef>
              <c:f>Sheet1!$A$10</c:f>
              <c:strCache>
                <c:ptCount val="1"/>
                <c:pt idx="0">
                  <c:v>Average Firm Rate</c:v>
                </c:pt>
              </c:strCache>
            </c:strRef>
          </c:tx>
          <c:spPr>
            <a:ln w="28575" cap="rnd">
              <a:solidFill>
                <a:srgbClr val="92C73D"/>
              </a:solidFill>
              <a:round/>
            </a:ln>
            <a:effectLst/>
          </c:spPr>
          <c:marker>
            <c:symbol val="none"/>
          </c:marker>
          <c:val>
            <c:numRef>
              <c:f>Sheet1!$B$10:$AN$10</c:f>
              <c:numCache>
                <c:formatCode>General</c:formatCode>
                <c:ptCount val="39"/>
                <c:pt idx="0">
                  <c:v>162.8025480307287</c:v>
                </c:pt>
                <c:pt idx="1">
                  <c:v>163.3039524109126</c:v>
                </c:pt>
                <c:pt idx="2">
                  <c:v>164.934437310954</c:v>
                </c:pt>
                <c:pt idx="3">
                  <c:v>155.6377183656287</c:v>
                </c:pt>
                <c:pt idx="4">
                  <c:v>158.1326916286254</c:v>
                </c:pt>
                <c:pt idx="5">
                  <c:v>161.2384198103263</c:v>
                </c:pt>
                <c:pt idx="6">
                  <c:v>153.9841143989632</c:v>
                </c:pt>
                <c:pt idx="7">
                  <c:v>157.5561328658854</c:v>
                </c:pt>
                <c:pt idx="8">
                  <c:v>163.6646979333581</c:v>
                </c:pt>
                <c:pt idx="9">
                  <c:v>150.3693244558798</c:v>
                </c:pt>
                <c:pt idx="10">
                  <c:v>149.8113329923324</c:v>
                </c:pt>
                <c:pt idx="11">
                  <c:v>153.3117063429336</c:v>
                </c:pt>
                <c:pt idx="12">
                  <c:v>162.5321411667717</c:v>
                </c:pt>
                <c:pt idx="13">
                  <c:v>157.2504550695483</c:v>
                </c:pt>
                <c:pt idx="14">
                  <c:v>155.1679673416062</c:v>
                </c:pt>
                <c:pt idx="15">
                  <c:v>160.6506790763918</c:v>
                </c:pt>
                <c:pt idx="16">
                  <c:v>147.7688926918651</c:v>
                </c:pt>
                <c:pt idx="17">
                  <c:v>151.9544548901985</c:v>
                </c:pt>
                <c:pt idx="18">
                  <c:v>161.6731050628169</c:v>
                </c:pt>
                <c:pt idx="19">
                  <c:v>154.639397637365</c:v>
                </c:pt>
                <c:pt idx="20">
                  <c:v>155.2543821438584</c:v>
                </c:pt>
                <c:pt idx="21">
                  <c:v>164.7379707884008</c:v>
                </c:pt>
                <c:pt idx="22">
                  <c:v>149.96311181716</c:v>
                </c:pt>
                <c:pt idx="23">
                  <c:v>150.0487813943019</c:v>
                </c:pt>
                <c:pt idx="24">
                  <c:v>154.7084158735243</c:v>
                </c:pt>
                <c:pt idx="25">
                  <c:v>165.8501630640021</c:v>
                </c:pt>
                <c:pt idx="26">
                  <c:v>156.8352313633441</c:v>
                </c:pt>
                <c:pt idx="27">
                  <c:v>156.6056426334473</c:v>
                </c:pt>
                <c:pt idx="28">
                  <c:v>163.7545627128531</c:v>
                </c:pt>
                <c:pt idx="29">
                  <c:v>151.4668093014618</c:v>
                </c:pt>
                <c:pt idx="30">
                  <c:v>152.9355475644765</c:v>
                </c:pt>
                <c:pt idx="31">
                  <c:v>164.0890920537529</c:v>
                </c:pt>
                <c:pt idx="32">
                  <c:v>151.5654933479538</c:v>
                </c:pt>
                <c:pt idx="33">
                  <c:v>155.8415193951738</c:v>
                </c:pt>
                <c:pt idx="34">
                  <c:v>159.6250304992162</c:v>
                </c:pt>
                <c:pt idx="35">
                  <c:v>149.8329072458796</c:v>
                </c:pt>
                <c:pt idx="36">
                  <c:v>152.804466667775</c:v>
                </c:pt>
                <c:pt idx="37">
                  <c:v>150.9500828522597</c:v>
                </c:pt>
                <c:pt idx="38">
                  <c:v>165.9443264832231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86892192"/>
        <c:axId val="-1982568576"/>
      </c:lineChart>
      <c:catAx>
        <c:axId val="-1986892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82568576"/>
        <c:crosses val="autoZero"/>
        <c:auto val="1"/>
        <c:lblAlgn val="ctr"/>
        <c:lblOffset val="100"/>
        <c:noMultiLvlLbl val="0"/>
      </c:catAx>
      <c:valAx>
        <c:axId val="-1982568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98689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56895521821825"/>
          <c:y val="0.0578441112588211"/>
          <c:w val="0.939773880692567"/>
          <c:h val="0.8626202357603"/>
        </c:manualLayout>
      </c:layout>
      <c:lineChart>
        <c:grouping val="standard"/>
        <c:varyColors val="0"/>
        <c:ser>
          <c:idx val="1"/>
          <c:order val="0"/>
          <c:tx>
            <c:strRef>
              <c:f>Sheet1!$A$11</c:f>
              <c:strCache>
                <c:ptCount val="1"/>
                <c:pt idx="0">
                  <c:v>CS Salary per CS Staff</c:v>
                </c:pt>
              </c:strCache>
            </c:strRef>
          </c:tx>
          <c:spPr>
            <a:ln w="28575" cap="rnd">
              <a:solidFill>
                <a:srgbClr val="3F64A9"/>
              </a:solidFill>
              <a:round/>
            </a:ln>
            <a:effectLst/>
          </c:spPr>
          <c:marker>
            <c:symbol val="none"/>
          </c:marker>
          <c:val>
            <c:numRef>
              <c:f>Sheet1!$B$11:$AN$11</c:f>
              <c:numCache>
                <c:formatCode>_-"$"* #,##0.00_-;\-"$"* #,##0.00_-;_-"$"* "-"??_-;_-@_-</c:formatCode>
                <c:ptCount val="39"/>
                <c:pt idx="0">
                  <c:v>8825.494086308151</c:v>
                </c:pt>
                <c:pt idx="1">
                  <c:v>8609.791280260893</c:v>
                </c:pt>
                <c:pt idx="2">
                  <c:v>8666.415746052078</c:v>
                </c:pt>
                <c:pt idx="3">
                  <c:v>8458.663574847301</c:v>
                </c:pt>
                <c:pt idx="4">
                  <c:v>8819.767307280825</c:v>
                </c:pt>
                <c:pt idx="5">
                  <c:v>8701.94200911648</c:v>
                </c:pt>
                <c:pt idx="6">
                  <c:v>8564.94204077249</c:v>
                </c:pt>
                <c:pt idx="7">
                  <c:v>8224.067697529401</c:v>
                </c:pt>
                <c:pt idx="8">
                  <c:v>9017.214521351997</c:v>
                </c:pt>
                <c:pt idx="9">
                  <c:v>8647.199194046174</c:v>
                </c:pt>
                <c:pt idx="10">
                  <c:v>8540.991634871634</c:v>
                </c:pt>
                <c:pt idx="11">
                  <c:v>8310.001334916863</c:v>
                </c:pt>
                <c:pt idx="12">
                  <c:v>9107.78170550464</c:v>
                </c:pt>
                <c:pt idx="13">
                  <c:v>8731.43357264767</c:v>
                </c:pt>
                <c:pt idx="14">
                  <c:v>8540.810927311351</c:v>
                </c:pt>
                <c:pt idx="15">
                  <c:v>8540.265353542836</c:v>
                </c:pt>
                <c:pt idx="16">
                  <c:v>8446.521373062285</c:v>
                </c:pt>
                <c:pt idx="17">
                  <c:v>8285.787836896164</c:v>
                </c:pt>
                <c:pt idx="18">
                  <c:v>8436.608453096707</c:v>
                </c:pt>
                <c:pt idx="19">
                  <c:v>8228.653677618707</c:v>
                </c:pt>
                <c:pt idx="20">
                  <c:v>8115.714824070483</c:v>
                </c:pt>
                <c:pt idx="21">
                  <c:v>7750.29944562621</c:v>
                </c:pt>
                <c:pt idx="22">
                  <c:v>8536.878105536491</c:v>
                </c:pt>
                <c:pt idx="23">
                  <c:v>8446.271169121657</c:v>
                </c:pt>
                <c:pt idx="24">
                  <c:v>8405.569593348991</c:v>
                </c:pt>
                <c:pt idx="25">
                  <c:v>9010.64581159604</c:v>
                </c:pt>
                <c:pt idx="26">
                  <c:v>8852.609736674227</c:v>
                </c:pt>
                <c:pt idx="27">
                  <c:v>8588.944631458497</c:v>
                </c:pt>
                <c:pt idx="28">
                  <c:v>8739.732409947937</c:v>
                </c:pt>
                <c:pt idx="29">
                  <c:v>8420.150059521713</c:v>
                </c:pt>
                <c:pt idx="30">
                  <c:v>8244.623851709198</c:v>
                </c:pt>
                <c:pt idx="31">
                  <c:v>8303.347619176644</c:v>
                </c:pt>
                <c:pt idx="32">
                  <c:v>8313.11725766264</c:v>
                </c:pt>
                <c:pt idx="33">
                  <c:v>8375.249247028428</c:v>
                </c:pt>
                <c:pt idx="34">
                  <c:v>9252.14647671791</c:v>
                </c:pt>
                <c:pt idx="35">
                  <c:v>8378.790038611328</c:v>
                </c:pt>
                <c:pt idx="36">
                  <c:v>8357.43246715875</c:v>
                </c:pt>
                <c:pt idx="37">
                  <c:v>8495.36285684417</c:v>
                </c:pt>
                <c:pt idx="38">
                  <c:v>8842.355272313573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1538224"/>
        <c:axId val="-1983447600"/>
      </c:lineChart>
      <c:catAx>
        <c:axId val="2121538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83447600"/>
        <c:crosses val="autoZero"/>
        <c:auto val="1"/>
        <c:lblAlgn val="ctr"/>
        <c:lblOffset val="100"/>
        <c:noMultiLvlLbl val="0"/>
      </c:catAx>
      <c:valAx>
        <c:axId val="-1983447600"/>
        <c:scaling>
          <c:orientation val="minMax"/>
        </c:scaling>
        <c:delete val="1"/>
        <c:axPos val="l"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212153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2C503-4FAB-EC4A-AC12-4AB83B22F992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B3B0F-3777-A44F-BF14-8E6094C3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B3B0F-3777-A44F-BF14-8E6094C3A2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38" y="3550709"/>
            <a:ext cx="12956699" cy="24500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476" y="6477000"/>
            <a:ext cx="10670223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6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2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8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4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7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34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9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EC32-A3F6-4C2F-AE94-03C4EAEDDBE4}" type="datetimeFigureOut">
              <a:rPr lang="en-PH" smtClean="0"/>
              <a:t>12/29/15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7EE3-02B5-4931-8A8F-BB2996E992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720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EC32-A3F6-4C2F-AE94-03C4EAEDDBE4}" type="datetimeFigureOut">
              <a:rPr lang="en-PH" smtClean="0"/>
              <a:t>12/29/15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7EE3-02B5-4931-8A8F-BB2996E992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078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424129" y="762000"/>
            <a:ext cx="5716191" cy="1625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265" y="762000"/>
            <a:ext cx="16899812" cy="1625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EC32-A3F6-4C2F-AE94-03C4EAEDDBE4}" type="datetimeFigureOut">
              <a:rPr lang="en-PH" smtClean="0"/>
              <a:t>12/29/15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7EE3-02B5-4931-8A8F-BB2996E992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373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EC32-A3F6-4C2F-AE94-03C4EAEDDBE4}" type="datetimeFigureOut">
              <a:rPr lang="en-PH" smtClean="0"/>
              <a:t>12/29/15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7EE3-02B5-4931-8A8F-BB2996E992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961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06" y="7344834"/>
            <a:ext cx="12956699" cy="2270125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106" y="4844522"/>
            <a:ext cx="12956699" cy="25003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6206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412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28618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4824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81030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7236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3344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9648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EC32-A3F6-4C2F-AE94-03C4EAEDDBE4}" type="datetimeFigureOut">
              <a:rPr lang="en-PH" smtClean="0"/>
              <a:t>12/29/15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7EE3-02B5-4931-8A8F-BB2996E992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01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265" y="4445000"/>
            <a:ext cx="11308002" cy="12573000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2321" y="4445000"/>
            <a:ext cx="11308000" cy="12573000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EC32-A3F6-4C2F-AE94-03C4EAEDDBE4}" type="datetimeFigureOut">
              <a:rPr lang="en-PH" smtClean="0"/>
              <a:t>12/29/15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7EE3-02B5-4931-8A8F-BB2996E992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488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558522"/>
            <a:ext cx="6735050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9" y="3624792"/>
            <a:ext cx="6735050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3322" y="2558522"/>
            <a:ext cx="6737695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3322" y="3624792"/>
            <a:ext cx="6737695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EC32-A3F6-4C2F-AE94-03C4EAEDDBE4}" type="datetimeFigureOut">
              <a:rPr lang="en-PH" smtClean="0"/>
              <a:t>12/29/15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7EE3-02B5-4931-8A8F-BB2996E992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238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EC32-A3F6-4C2F-AE94-03C4EAEDDBE4}" type="datetimeFigureOut">
              <a:rPr lang="en-PH" smtClean="0"/>
              <a:t>12/29/15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7EE3-02B5-4931-8A8F-BB2996E992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614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EC32-A3F6-4C2F-AE94-03C4EAEDDBE4}" type="datetimeFigureOut">
              <a:rPr lang="en-PH" smtClean="0"/>
              <a:t>12/29/15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7EE3-02B5-4931-8A8F-BB2996E992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731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5083"/>
            <a:ext cx="5014900" cy="193675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658" y="455084"/>
            <a:ext cx="8521358" cy="9755188"/>
          </a:xfrm>
        </p:spPr>
        <p:txBody>
          <a:bodyPr/>
          <a:lstStyle>
            <a:lvl1pPr>
              <a:defRPr sz="5300"/>
            </a:lvl1pPr>
            <a:lvl2pPr>
              <a:defRPr sz="47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9" y="2391834"/>
            <a:ext cx="5014900" cy="7818438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EC32-A3F6-4C2F-AE94-03C4EAEDDBE4}" type="datetimeFigureOut">
              <a:rPr lang="en-PH" smtClean="0"/>
              <a:t>12/29/15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7EE3-02B5-4931-8A8F-BB2996E992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702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69" y="8001000"/>
            <a:ext cx="9145905" cy="944563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87769" y="1021292"/>
            <a:ext cx="9145905" cy="6858000"/>
          </a:xfrm>
        </p:spPr>
        <p:txBody>
          <a:bodyPr/>
          <a:lstStyle>
            <a:lvl1pPr marL="0" indent="0">
              <a:buNone/>
              <a:defRPr sz="5300"/>
            </a:lvl1pPr>
            <a:lvl2pPr marL="762061" indent="0">
              <a:buNone/>
              <a:defRPr sz="4700"/>
            </a:lvl2pPr>
            <a:lvl3pPr marL="1524122" indent="0">
              <a:buNone/>
              <a:defRPr sz="4000"/>
            </a:lvl3pPr>
            <a:lvl4pPr marL="2286183" indent="0">
              <a:buNone/>
              <a:defRPr sz="3300"/>
            </a:lvl4pPr>
            <a:lvl5pPr marL="3048244" indent="0">
              <a:buNone/>
              <a:defRPr sz="3300"/>
            </a:lvl5pPr>
            <a:lvl6pPr marL="3810305" indent="0">
              <a:buNone/>
              <a:defRPr sz="3300"/>
            </a:lvl6pPr>
            <a:lvl7pPr marL="4572366" indent="0">
              <a:buNone/>
              <a:defRPr sz="3300"/>
            </a:lvl7pPr>
            <a:lvl8pPr marL="5334427" indent="0">
              <a:buNone/>
              <a:defRPr sz="3300"/>
            </a:lvl8pPr>
            <a:lvl9pPr marL="6096488" indent="0">
              <a:buNone/>
              <a:defRPr sz="33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7769" y="8945563"/>
            <a:ext cx="9145905" cy="1341437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EC32-A3F6-4C2F-AE94-03C4EAEDDBE4}" type="datetimeFigureOut">
              <a:rPr lang="en-PH" smtClean="0"/>
              <a:t>12/29/15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7EE3-02B5-4931-8A8F-BB2996E992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67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  <a:prstGeom prst="rect">
            <a:avLst/>
          </a:prstGeom>
        </p:spPr>
        <p:txBody>
          <a:bodyPr vert="horz" lIns="152412" tIns="76206" rIns="152412" bIns="76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667001"/>
            <a:ext cx="13718858" cy="7543272"/>
          </a:xfrm>
          <a:prstGeom prst="rect">
            <a:avLst/>
          </a:prstGeom>
        </p:spPr>
        <p:txBody>
          <a:bodyPr vert="horz" lIns="152412" tIns="76206" rIns="152412" bIns="76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159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EEC32-A3F6-4C2F-AE94-03C4EAEDDBE4}" type="datetimeFigureOut">
              <a:rPr lang="en-PH" smtClean="0"/>
              <a:t>12/29/15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8085" y="10593917"/>
            <a:ext cx="4827005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4275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7EE3-02B5-4931-8A8F-BB2996E992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049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24122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46" indent="-571546" algn="l" defTabSz="1524122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38349" indent="-476288" algn="l" defTabSz="1524122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152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67213" indent="-381030" algn="l" defTabSz="152412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274" indent="-381030" algn="l" defTabSz="1524122" rtl="0" eaLnBrk="1" latinLnBrk="0" hangingPunct="1">
        <a:spcBef>
          <a:spcPct val="20000"/>
        </a:spcBef>
        <a:buFont typeface="Arial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335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396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457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518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61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22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183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244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305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366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427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488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chart" Target="../charts/chart1.xml"/><Relationship Id="rId6" Type="http://schemas.openxmlformats.org/officeDocument/2006/relationships/chart" Target="../charts/chart2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Rectangle 670"/>
          <p:cNvSpPr/>
          <p:nvPr/>
        </p:nvSpPr>
        <p:spPr>
          <a:xfrm>
            <a:off x="954682" y="2681183"/>
            <a:ext cx="14291747" cy="87577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902" y="1718505"/>
            <a:ext cx="1018417" cy="9711495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-7541" y="3312"/>
            <a:ext cx="1026861" cy="732097"/>
          </a:xfrm>
          <a:prstGeom prst="rect">
            <a:avLst/>
          </a:prstGeom>
          <a:solidFill>
            <a:srgbClr val="92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-633" y="735409"/>
            <a:ext cx="1015873" cy="989446"/>
          </a:xfrm>
          <a:prstGeom prst="rect">
            <a:avLst/>
          </a:prstGeom>
          <a:solidFill>
            <a:srgbClr val="124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TextBox 8"/>
          <p:cNvSpPr txBox="1"/>
          <p:nvPr/>
        </p:nvSpPr>
        <p:spPr>
          <a:xfrm>
            <a:off x="230187" y="27146"/>
            <a:ext cx="639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124B90"/>
                </a:solidFill>
                <a:latin typeface="Proxima Nova Th" pitchFamily="50" charset="0"/>
              </a:rPr>
              <a:t>D</a:t>
            </a:r>
            <a:endParaRPr lang="en-PH" sz="3600" b="1" dirty="0">
              <a:solidFill>
                <a:srgbClr val="124B90"/>
              </a:solidFill>
              <a:latin typeface="Proxima Nova Th" pitchFamily="50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1212" y="975168"/>
            <a:ext cx="426067" cy="426067"/>
          </a:xfrm>
          <a:prstGeom prst="roundRect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339825" y="975168"/>
            <a:ext cx="3475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 smtClean="0">
                <a:solidFill>
                  <a:schemeClr val="bg1"/>
                </a:solidFill>
                <a:latin typeface="Proxima Nova Rg" pitchFamily="50" charset="0"/>
              </a:rPr>
              <a:t>D</a:t>
            </a:r>
            <a:endParaRPr lang="en-PH" sz="2000" b="1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624" y="1925096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Firm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286260" y="5286692"/>
            <a:ext cx="429424" cy="425279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1970" y="5322361"/>
            <a:ext cx="3586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7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289722" y="4373741"/>
            <a:ext cx="429424" cy="425279"/>
          </a:xfrm>
          <a:prstGeom prst="flowChartAlternateProcess">
            <a:avLst/>
          </a:prstGeom>
          <a:solidFill>
            <a:srgbClr val="898B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433" y="4408651"/>
            <a:ext cx="478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286260" y="6207907"/>
            <a:ext cx="429424" cy="425279"/>
          </a:xfrm>
          <a:prstGeom prst="flowChartAlternateProcess">
            <a:avLst/>
          </a:prstGeom>
          <a:solidFill>
            <a:srgbClr val="0B9D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291178" y="7126128"/>
            <a:ext cx="429424" cy="425279"/>
          </a:xfrm>
          <a:prstGeom prst="flowChartAlternateProcess">
            <a:avLst/>
          </a:prstGeom>
          <a:solidFill>
            <a:srgbClr val="138F4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1774" y="5715000"/>
            <a:ext cx="561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Audit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609" y="4799020"/>
            <a:ext cx="72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Advisory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624" y="2344579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Current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3987" y="1478634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Margin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987" y="2725579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5313" y="3048000"/>
            <a:ext cx="711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Liquidity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5759" y="3486337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Service Area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5759" y="3792379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Industry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5760" y="3940020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&amp; Sector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645" y="6235880"/>
            <a:ext cx="3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53" y="6633186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Consulting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9825" y="7145178"/>
            <a:ext cx="3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b="1" kern="900" spc="-1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endParaRPr lang="en-PH" sz="1800" b="1" kern="900" spc="-1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1" y="7551407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Tax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96" y="8487127"/>
            <a:ext cx="99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Enabling</a:t>
            </a:r>
          </a:p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Areas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300835" y="8061848"/>
            <a:ext cx="429424" cy="425279"/>
          </a:xfrm>
          <a:prstGeom prst="flowChartAlternateProcess">
            <a:avLst/>
          </a:prstGeom>
          <a:solidFill>
            <a:srgbClr val="93C8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809" y="8105210"/>
            <a:ext cx="56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96987" y="134867"/>
            <a:ext cx="4706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200" b="1" kern="900" dirty="0" smtClean="0">
                <a:latin typeface="Helvetica Neue" charset="0"/>
                <a:ea typeface="Helvetica Neue" charset="0"/>
                <a:cs typeface="Helvetica Neue" charset="0"/>
              </a:rPr>
              <a:t>Margin Dashboard – P4 YTD FY16</a:t>
            </a:r>
          </a:p>
        </p:txBody>
      </p:sp>
      <p:grpSp>
        <p:nvGrpSpPr>
          <p:cNvPr id="4" name="Group 3" title="separate-headline-metrics"/>
          <p:cNvGrpSpPr/>
          <p:nvPr/>
        </p:nvGrpSpPr>
        <p:grpSpPr>
          <a:xfrm>
            <a:off x="967796" y="735409"/>
            <a:ext cx="14303160" cy="1990169"/>
            <a:chOff x="967796" y="735409"/>
            <a:chExt cx="14303160" cy="1990169"/>
          </a:xfrm>
        </p:grpSpPr>
        <p:sp>
          <p:nvSpPr>
            <p:cNvPr id="799" name="Rectangle 798"/>
            <p:cNvSpPr/>
            <p:nvPr/>
          </p:nvSpPr>
          <p:spPr>
            <a:xfrm>
              <a:off x="967796" y="735409"/>
              <a:ext cx="14275379" cy="1990169"/>
            </a:xfrm>
            <a:prstGeom prst="rect">
              <a:avLst/>
            </a:prstGeom>
            <a:solidFill>
              <a:srgbClr val="D8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643828" y="1194182"/>
              <a:ext cx="2021174" cy="1130464"/>
            </a:xfrm>
            <a:prstGeom prst="roundRect">
              <a:avLst>
                <a:gd name="adj" fmla="val 285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29828" y="1194182"/>
              <a:ext cx="1996559" cy="1130464"/>
            </a:xfrm>
            <a:prstGeom prst="roundRect">
              <a:avLst>
                <a:gd name="adj" fmla="val 285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8215828" y="1194182"/>
              <a:ext cx="2049029" cy="1130464"/>
            </a:xfrm>
            <a:prstGeom prst="roundRect">
              <a:avLst>
                <a:gd name="adj" fmla="val 285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0537824" y="1214115"/>
              <a:ext cx="2049899" cy="1130464"/>
            </a:xfrm>
            <a:prstGeom prst="roundRect">
              <a:avLst>
                <a:gd name="adj" fmla="val 285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2983844" y="1194182"/>
              <a:ext cx="2049899" cy="1130464"/>
            </a:xfrm>
            <a:prstGeom prst="roundRect">
              <a:avLst>
                <a:gd name="adj" fmla="val 285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275278" y="1194182"/>
              <a:ext cx="2089151" cy="1130464"/>
            </a:xfrm>
            <a:prstGeom prst="roundRect">
              <a:avLst>
                <a:gd name="adj" fmla="val 285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00679" y="1309357"/>
              <a:ext cx="1560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Direct Margin</a:t>
              </a:r>
            </a:p>
          </p:txBody>
        </p:sp>
        <p:pic>
          <p:nvPicPr>
            <p:cNvPr id="38" name="Picture 52" descr="C:\Users\EO Deboma\Desktop\dashboard5--png\arrow2-skblue.png" title="B4 ARRO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787" y="1809208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ounded Rectangle 38"/>
            <p:cNvSpPr/>
            <p:nvPr/>
          </p:nvSpPr>
          <p:spPr>
            <a:xfrm>
              <a:off x="1275278" y="1194182"/>
              <a:ext cx="2089151" cy="45719"/>
            </a:xfrm>
            <a:prstGeom prst="roundRect">
              <a:avLst>
                <a:gd name="adj" fmla="val 50000"/>
              </a:avLst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TextBox 39" title="B3"/>
            <p:cNvSpPr txBox="1"/>
            <p:nvPr/>
          </p:nvSpPr>
          <p:spPr>
            <a:xfrm>
              <a:off x="1321316" y="1678689"/>
              <a:ext cx="13163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51.5%</a:t>
              </a:r>
            </a:p>
          </p:txBody>
        </p:sp>
        <p:sp>
          <p:nvSpPr>
            <p:cNvPr id="41" name="TextBox 40" title="B4"/>
            <p:cNvSpPr txBox="1"/>
            <p:nvPr/>
          </p:nvSpPr>
          <p:spPr>
            <a:xfrm>
              <a:off x="2641288" y="1981364"/>
              <a:ext cx="646331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7"/>
                  </a:solidFill>
                  <a:latin typeface="Proxima Nova Rg" pitchFamily="50" charset="0"/>
                </a:rPr>
                <a:t>41BPS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52593" y="1873642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7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59954" y="1332440"/>
              <a:ext cx="18374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Business EBA Margin </a:t>
              </a:r>
            </a:p>
          </p:txBody>
        </p:sp>
        <p:sp>
          <p:nvSpPr>
            <p:cNvPr id="45" name="TextBox 44" title="D3"/>
            <p:cNvSpPr txBox="1"/>
            <p:nvPr/>
          </p:nvSpPr>
          <p:spPr>
            <a:xfrm>
              <a:off x="3721616" y="1678689"/>
              <a:ext cx="13163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42.8%</a:t>
              </a:r>
            </a:p>
          </p:txBody>
        </p:sp>
        <p:pic>
          <p:nvPicPr>
            <p:cNvPr id="46" name="Picture 52" descr="C:\Users\EO Deboma\Desktop\dashboard5--png\arrow2-skblue.png" title="D4 Arro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1809208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5141912" y="1873642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7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48" name="TextBox 47" title="D4"/>
            <p:cNvSpPr txBox="1"/>
            <p:nvPr/>
          </p:nvSpPr>
          <p:spPr>
            <a:xfrm>
              <a:off x="5039510" y="1981364"/>
              <a:ext cx="625492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7"/>
                  </a:solidFill>
                  <a:latin typeface="Proxima Nova Rg" pitchFamily="50" charset="0"/>
                </a:rPr>
                <a:t>6 BPS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21387" y="1255041"/>
              <a:ext cx="180870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Business Controllable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21387" y="1441608"/>
              <a:ext cx="13980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Earnings Margin</a:t>
              </a:r>
            </a:p>
          </p:txBody>
        </p:sp>
        <p:sp>
          <p:nvSpPr>
            <p:cNvPr id="52" name="TextBox 51" title="F3"/>
            <p:cNvSpPr txBox="1"/>
            <p:nvPr/>
          </p:nvSpPr>
          <p:spPr>
            <a:xfrm>
              <a:off x="6017141" y="1678689"/>
              <a:ext cx="13163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31.7%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80287" y="1873642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7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54" name="TextBox 53" title="F4"/>
            <p:cNvSpPr txBox="1"/>
            <p:nvPr/>
          </p:nvSpPr>
          <p:spPr>
            <a:xfrm>
              <a:off x="7258835" y="1981364"/>
              <a:ext cx="748923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7"/>
                  </a:solidFill>
                  <a:latin typeface="Proxima Nova Rg" pitchFamily="50" charset="0"/>
                </a:rPr>
                <a:t>106BPS</a:t>
              </a:r>
            </a:p>
          </p:txBody>
        </p:sp>
        <p:pic>
          <p:nvPicPr>
            <p:cNvPr id="55" name="Picture 52" descr="C:\Users\EO Deboma\Desktop\dashboard5--png\arrow2-skblue.png" title="F4 ARRO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4888" y="1809208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8231187" y="1309357"/>
              <a:ext cx="1275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Firm Margin</a:t>
              </a:r>
            </a:p>
          </p:txBody>
        </p:sp>
        <p:sp>
          <p:nvSpPr>
            <p:cNvPr id="57" name="TextBox 56" title="H3"/>
            <p:cNvSpPr txBox="1"/>
            <p:nvPr/>
          </p:nvSpPr>
          <p:spPr>
            <a:xfrm>
              <a:off x="8250754" y="1678689"/>
              <a:ext cx="13163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20.3%</a:t>
              </a:r>
            </a:p>
          </p:txBody>
        </p:sp>
        <p:pic>
          <p:nvPicPr>
            <p:cNvPr id="58" name="Picture 52" descr="C:\Users\EO Deboma\Desktop\dashboard5--png\arrow2-sk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4701" y="1342483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 title="H5"/>
            <p:cNvSpPr txBox="1"/>
            <p:nvPr/>
          </p:nvSpPr>
          <p:spPr>
            <a:xfrm>
              <a:off x="9549597" y="1518859"/>
              <a:ext cx="715260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7"/>
                  </a:solidFill>
                  <a:latin typeface="Proxima Nova Rg" pitchFamily="50" charset="0"/>
                </a:rPr>
                <a:t>151BPS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694862" y="1873642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7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683750" y="1420657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7"/>
                  </a:solidFill>
                  <a:latin typeface="Proxima Nova Rg" pitchFamily="50" charset="0"/>
                </a:rPr>
                <a:t>PLAN</a:t>
              </a:r>
            </a:p>
          </p:txBody>
        </p:sp>
        <p:pic>
          <p:nvPicPr>
            <p:cNvPr id="62" name="Picture 52" descr="C:\Users\EO Deboma\Desktop\dashboard5--png\arrow2-skblue.png" title="H4 Arro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4701" y="1790158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 title="H4"/>
            <p:cNvSpPr txBox="1"/>
            <p:nvPr/>
          </p:nvSpPr>
          <p:spPr>
            <a:xfrm>
              <a:off x="9549597" y="1987670"/>
              <a:ext cx="747320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7"/>
                  </a:solidFill>
                  <a:latin typeface="Proxima Nova Rg" pitchFamily="50" charset="0"/>
                </a:rPr>
                <a:t>108BPS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614024" y="1309356"/>
              <a:ext cx="166295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Gross Client Margin</a:t>
              </a:r>
            </a:p>
          </p:txBody>
        </p:sp>
        <p:sp>
          <p:nvSpPr>
            <p:cNvPr id="65" name="TextBox 64" title="J3"/>
            <p:cNvSpPr txBox="1"/>
            <p:nvPr/>
          </p:nvSpPr>
          <p:spPr>
            <a:xfrm>
              <a:off x="10614024" y="1678689"/>
              <a:ext cx="13163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46.4%</a:t>
              </a:r>
            </a:p>
          </p:txBody>
        </p:sp>
        <p:sp>
          <p:nvSpPr>
            <p:cNvPr id="67" name="TextBox 66" title="J4"/>
            <p:cNvSpPr txBox="1"/>
            <p:nvPr/>
          </p:nvSpPr>
          <p:spPr>
            <a:xfrm>
              <a:off x="11812587" y="1959577"/>
              <a:ext cx="1019884" cy="345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45" b="1" dirty="0" smtClean="0">
                  <a:solidFill>
                    <a:srgbClr val="898B8D"/>
                  </a:solidFill>
                  <a:latin typeface="Proxima Nova Rg" pitchFamily="50" charset="0"/>
                </a:rPr>
                <a:t>26BPS</a:t>
              </a:r>
            </a:p>
          </p:txBody>
        </p:sp>
        <p:pic>
          <p:nvPicPr>
            <p:cNvPr id="68" name="Picture 67" title="J4 ARROW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924500" y="1702210"/>
              <a:ext cx="481585" cy="21336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11905376" y="1842858"/>
              <a:ext cx="638431" cy="2770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800" dirty="0" smtClean="0">
                  <a:solidFill>
                    <a:srgbClr val="898B8D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054260" y="1278579"/>
              <a:ext cx="14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PRD Margin</a:t>
              </a:r>
            </a:p>
          </p:txBody>
        </p:sp>
        <p:sp>
          <p:nvSpPr>
            <p:cNvPr id="73" name="TextBox 72" title="L3"/>
            <p:cNvSpPr txBox="1"/>
            <p:nvPr/>
          </p:nvSpPr>
          <p:spPr>
            <a:xfrm>
              <a:off x="13054260" y="1587802"/>
              <a:ext cx="13163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44.1%</a:t>
              </a:r>
            </a:p>
          </p:txBody>
        </p:sp>
        <p:pic>
          <p:nvPicPr>
            <p:cNvPr id="74" name="Picture 73" title="L4 ARROW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4024" y="1802241"/>
              <a:ext cx="481585" cy="213360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4373938" y="1855311"/>
              <a:ext cx="638431" cy="2770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800" dirty="0" smtClean="0">
                  <a:solidFill>
                    <a:srgbClr val="898B8D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76" name="TextBox 75" title="L4"/>
            <p:cNvSpPr txBox="1"/>
            <p:nvPr/>
          </p:nvSpPr>
          <p:spPr>
            <a:xfrm>
              <a:off x="14251072" y="1950580"/>
              <a:ext cx="1019884" cy="345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r>
                <a:rPr lang="en-PH" sz="1245" b="1" dirty="0" smtClean="0">
                  <a:solidFill>
                    <a:srgbClr val="898B8D"/>
                  </a:solidFill>
                  <a:latin typeface="Proxima Nova Rg" pitchFamily="50" charset="0"/>
                </a:rPr>
                <a:t>131BPS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643829" y="1194182"/>
              <a:ext cx="2021174" cy="45719"/>
            </a:xfrm>
            <a:prstGeom prst="roundRect">
              <a:avLst>
                <a:gd name="adj" fmla="val 50000"/>
              </a:avLst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5929829" y="1194182"/>
              <a:ext cx="1996559" cy="45719"/>
            </a:xfrm>
            <a:prstGeom prst="roundRect">
              <a:avLst>
                <a:gd name="adj" fmla="val 50000"/>
              </a:avLst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8215829" y="1194182"/>
              <a:ext cx="2049029" cy="45719"/>
            </a:xfrm>
            <a:prstGeom prst="roundRect">
              <a:avLst>
                <a:gd name="adj" fmla="val 50000"/>
              </a:avLst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0533061" y="1223012"/>
              <a:ext cx="2041526" cy="45719"/>
            </a:xfrm>
            <a:prstGeom prst="roundRect">
              <a:avLst>
                <a:gd name="adj" fmla="val 5000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2979081" y="1223012"/>
              <a:ext cx="2041526" cy="45719"/>
            </a:xfrm>
            <a:prstGeom prst="roundRect">
              <a:avLst>
                <a:gd name="adj" fmla="val 5000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2" name="Group 71" title="separate-rates-cs-salary"/>
          <p:cNvGrpSpPr/>
          <p:nvPr/>
        </p:nvGrpSpPr>
        <p:grpSpPr>
          <a:xfrm>
            <a:off x="1532378" y="3129967"/>
            <a:ext cx="6407798" cy="4073672"/>
            <a:chOff x="1532378" y="3129967"/>
            <a:chExt cx="6407798" cy="4073672"/>
          </a:xfrm>
        </p:grpSpPr>
        <p:sp>
          <p:nvSpPr>
            <p:cNvPr id="796" name="Rounded Rectangle 795"/>
            <p:cNvSpPr/>
            <p:nvPr/>
          </p:nvSpPr>
          <p:spPr>
            <a:xfrm>
              <a:off x="1532378" y="3129967"/>
              <a:ext cx="6407798" cy="4073672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653" name="TextBox 652"/>
            <p:cNvSpPr txBox="1"/>
            <p:nvPr/>
          </p:nvSpPr>
          <p:spPr>
            <a:xfrm>
              <a:off x="1581047" y="3135061"/>
              <a:ext cx="3153427" cy="335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8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RATES VS CS SALARY GROWTH</a:t>
              </a:r>
            </a:p>
          </p:txBody>
        </p:sp>
        <p:sp>
          <p:nvSpPr>
            <p:cNvPr id="654" name="TextBox 653" title="F8"/>
            <p:cNvSpPr txBox="1"/>
            <p:nvPr/>
          </p:nvSpPr>
          <p:spPr>
            <a:xfrm>
              <a:off x="1564965" y="3471252"/>
              <a:ext cx="47128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$250</a:t>
              </a:r>
            </a:p>
          </p:txBody>
        </p:sp>
        <p:sp>
          <p:nvSpPr>
            <p:cNvPr id="655" name="TextBox 654" title="F8*4/5"/>
            <p:cNvSpPr txBox="1"/>
            <p:nvPr/>
          </p:nvSpPr>
          <p:spPr>
            <a:xfrm>
              <a:off x="1564965" y="4081686"/>
              <a:ext cx="47128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$200</a:t>
              </a:r>
            </a:p>
          </p:txBody>
        </p:sp>
        <p:sp>
          <p:nvSpPr>
            <p:cNvPr id="656" name="TextBox 655" title="F8*3/5"/>
            <p:cNvSpPr txBox="1"/>
            <p:nvPr/>
          </p:nvSpPr>
          <p:spPr>
            <a:xfrm>
              <a:off x="1564965" y="4704071"/>
              <a:ext cx="44082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$150</a:t>
              </a:r>
            </a:p>
          </p:txBody>
        </p:sp>
        <p:sp>
          <p:nvSpPr>
            <p:cNvPr id="657" name="TextBox 656" title="F8*2/5"/>
            <p:cNvSpPr txBox="1"/>
            <p:nvPr/>
          </p:nvSpPr>
          <p:spPr>
            <a:xfrm>
              <a:off x="1564965" y="5300971"/>
              <a:ext cx="444032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$100</a:t>
              </a:r>
            </a:p>
          </p:txBody>
        </p:sp>
        <p:sp>
          <p:nvSpPr>
            <p:cNvPr id="658" name="TextBox 657" title="F8*1/5"/>
            <p:cNvSpPr txBox="1"/>
            <p:nvPr/>
          </p:nvSpPr>
          <p:spPr>
            <a:xfrm>
              <a:off x="1564965" y="5916921"/>
              <a:ext cx="400431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$50</a:t>
              </a:r>
            </a:p>
          </p:txBody>
        </p:sp>
        <p:sp>
          <p:nvSpPr>
            <p:cNvPr id="659" name="TextBox 658"/>
            <p:cNvSpPr txBox="1"/>
            <p:nvPr/>
          </p:nvSpPr>
          <p:spPr>
            <a:xfrm>
              <a:off x="1564965" y="6526802"/>
              <a:ext cx="329577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$0</a:t>
              </a:r>
            </a:p>
          </p:txBody>
        </p:sp>
        <p:sp>
          <p:nvSpPr>
            <p:cNvPr id="660" name="TextBox 659"/>
            <p:cNvSpPr txBox="1"/>
            <p:nvPr/>
          </p:nvSpPr>
          <p:spPr>
            <a:xfrm>
              <a:off x="1906587" y="6772203"/>
              <a:ext cx="432811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FY13</a:t>
              </a:r>
            </a:p>
          </p:txBody>
        </p:sp>
        <p:sp>
          <p:nvSpPr>
            <p:cNvPr id="661" name="TextBox 660"/>
            <p:cNvSpPr txBox="1"/>
            <p:nvPr/>
          </p:nvSpPr>
          <p:spPr>
            <a:xfrm>
              <a:off x="3190379" y="6772203"/>
              <a:ext cx="432811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FY14</a:t>
              </a:r>
            </a:p>
          </p:txBody>
        </p:sp>
        <p:sp>
          <p:nvSpPr>
            <p:cNvPr id="662" name="TextBox 661"/>
            <p:cNvSpPr txBox="1"/>
            <p:nvPr/>
          </p:nvSpPr>
          <p:spPr>
            <a:xfrm>
              <a:off x="4941164" y="6772203"/>
              <a:ext cx="432811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FY15</a:t>
              </a:r>
            </a:p>
          </p:txBody>
        </p:sp>
        <p:sp>
          <p:nvSpPr>
            <p:cNvPr id="663" name="TextBox 662"/>
            <p:cNvSpPr txBox="1"/>
            <p:nvPr/>
          </p:nvSpPr>
          <p:spPr>
            <a:xfrm>
              <a:off x="6716510" y="6772203"/>
              <a:ext cx="4231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FY16</a:t>
              </a:r>
            </a:p>
          </p:txBody>
        </p:sp>
        <p:sp>
          <p:nvSpPr>
            <p:cNvPr id="664" name="TextBox 663"/>
            <p:cNvSpPr txBox="1"/>
            <p:nvPr/>
          </p:nvSpPr>
          <p:spPr>
            <a:xfrm>
              <a:off x="7354888" y="6524553"/>
              <a:ext cx="321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$0</a:t>
              </a:r>
            </a:p>
          </p:txBody>
        </p:sp>
        <p:sp>
          <p:nvSpPr>
            <p:cNvPr id="666" name="TextBox 665" title="H8*1/5"/>
            <p:cNvSpPr txBox="1"/>
            <p:nvPr/>
          </p:nvSpPr>
          <p:spPr>
            <a:xfrm>
              <a:off x="7354888" y="5921303"/>
              <a:ext cx="5261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$2000</a:t>
              </a:r>
            </a:p>
          </p:txBody>
        </p:sp>
        <p:sp>
          <p:nvSpPr>
            <p:cNvPr id="667" name="TextBox 666" title="H8*2/5"/>
            <p:cNvSpPr txBox="1"/>
            <p:nvPr/>
          </p:nvSpPr>
          <p:spPr>
            <a:xfrm>
              <a:off x="7354888" y="5320138"/>
              <a:ext cx="5261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$4000</a:t>
              </a:r>
            </a:p>
          </p:txBody>
        </p:sp>
        <p:sp>
          <p:nvSpPr>
            <p:cNvPr id="668" name="TextBox 667" title="H8*3/5"/>
            <p:cNvSpPr txBox="1"/>
            <p:nvPr/>
          </p:nvSpPr>
          <p:spPr>
            <a:xfrm>
              <a:off x="7354888" y="4694663"/>
              <a:ext cx="5261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$6000</a:t>
              </a:r>
            </a:p>
          </p:txBody>
        </p:sp>
        <p:sp>
          <p:nvSpPr>
            <p:cNvPr id="669" name="TextBox 668" title="H8*4/5"/>
            <p:cNvSpPr txBox="1"/>
            <p:nvPr/>
          </p:nvSpPr>
          <p:spPr>
            <a:xfrm>
              <a:off x="7354888" y="4100938"/>
              <a:ext cx="5261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$8000</a:t>
              </a:r>
            </a:p>
          </p:txBody>
        </p:sp>
        <p:sp>
          <p:nvSpPr>
            <p:cNvPr id="670" name="TextBox 669" title="H8"/>
            <p:cNvSpPr txBox="1"/>
            <p:nvPr/>
          </p:nvSpPr>
          <p:spPr>
            <a:xfrm>
              <a:off x="7354888" y="3488163"/>
              <a:ext cx="585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$10,000</a:t>
              </a:r>
            </a:p>
          </p:txBody>
        </p:sp>
        <p:cxnSp>
          <p:nvCxnSpPr>
            <p:cNvPr id="1028" name="Straight Connector 1027"/>
            <p:cNvCxnSpPr/>
            <p:nvPr/>
          </p:nvCxnSpPr>
          <p:spPr>
            <a:xfrm>
              <a:off x="2005791" y="3623205"/>
              <a:ext cx="0" cy="3016764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4" name="TextBox 673" title="B9"/>
            <p:cNvSpPr txBox="1"/>
            <p:nvPr/>
          </p:nvSpPr>
          <p:spPr>
            <a:xfrm>
              <a:off x="1965396" y="6605212"/>
              <a:ext cx="3383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</a:t>
              </a:r>
            </a:p>
          </p:txBody>
        </p:sp>
        <p:sp>
          <p:nvSpPr>
            <p:cNvPr id="675" name="TextBox 674" title="C9"/>
            <p:cNvSpPr txBox="1"/>
            <p:nvPr/>
          </p:nvSpPr>
          <p:spPr>
            <a:xfrm>
              <a:off x="2108602" y="6605212"/>
              <a:ext cx="3383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6</a:t>
              </a:r>
            </a:p>
          </p:txBody>
        </p:sp>
        <p:sp>
          <p:nvSpPr>
            <p:cNvPr id="676" name="TextBox 675" title="D9"/>
            <p:cNvSpPr txBox="1"/>
            <p:nvPr/>
          </p:nvSpPr>
          <p:spPr>
            <a:xfrm>
              <a:off x="2222902" y="6605212"/>
              <a:ext cx="3383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7</a:t>
              </a:r>
            </a:p>
          </p:txBody>
        </p:sp>
        <p:sp>
          <p:nvSpPr>
            <p:cNvPr id="677" name="TextBox 676" title="E9"/>
            <p:cNvSpPr txBox="1"/>
            <p:nvPr/>
          </p:nvSpPr>
          <p:spPr>
            <a:xfrm>
              <a:off x="2343552" y="6605212"/>
              <a:ext cx="3383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678" name="TextBox 677" title="F9"/>
            <p:cNvSpPr txBox="1"/>
            <p:nvPr/>
          </p:nvSpPr>
          <p:spPr>
            <a:xfrm>
              <a:off x="2483424" y="6605212"/>
              <a:ext cx="3383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9</a:t>
              </a:r>
            </a:p>
          </p:txBody>
        </p:sp>
        <p:sp>
          <p:nvSpPr>
            <p:cNvPr id="679" name="TextBox 678" title="G9"/>
            <p:cNvSpPr txBox="1"/>
            <p:nvPr/>
          </p:nvSpPr>
          <p:spPr>
            <a:xfrm>
              <a:off x="2614421" y="6605212"/>
              <a:ext cx="2911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</a:t>
              </a:r>
            </a:p>
          </p:txBody>
        </p:sp>
        <p:sp>
          <p:nvSpPr>
            <p:cNvPr id="680" name="TextBox 679" title="H9"/>
            <p:cNvSpPr txBox="1"/>
            <p:nvPr/>
          </p:nvSpPr>
          <p:spPr>
            <a:xfrm>
              <a:off x="2759973" y="6605212"/>
              <a:ext cx="2590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11</a:t>
              </a:r>
            </a:p>
          </p:txBody>
        </p:sp>
        <p:sp>
          <p:nvSpPr>
            <p:cNvPr id="681" name="TextBox 680" title="I9"/>
            <p:cNvSpPr txBox="1"/>
            <p:nvPr/>
          </p:nvSpPr>
          <p:spPr>
            <a:xfrm>
              <a:off x="2886192" y="6605212"/>
              <a:ext cx="287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12</a:t>
              </a:r>
            </a:p>
          </p:txBody>
        </p:sp>
        <p:sp>
          <p:nvSpPr>
            <p:cNvPr id="682" name="TextBox 681" title="J9"/>
            <p:cNvSpPr txBox="1"/>
            <p:nvPr/>
          </p:nvSpPr>
          <p:spPr>
            <a:xfrm>
              <a:off x="3029067" y="6605212"/>
              <a:ext cx="287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13</a:t>
              </a:r>
            </a:p>
          </p:txBody>
        </p:sp>
        <p:sp>
          <p:nvSpPr>
            <p:cNvPr id="683" name="TextBox 682" title="K9"/>
            <p:cNvSpPr txBox="1"/>
            <p:nvPr/>
          </p:nvSpPr>
          <p:spPr>
            <a:xfrm>
              <a:off x="3201987" y="6605212"/>
              <a:ext cx="2926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</a:t>
              </a:r>
            </a:p>
          </p:txBody>
        </p:sp>
        <p:sp>
          <p:nvSpPr>
            <p:cNvPr id="684" name="TextBox 683" title="L9"/>
            <p:cNvSpPr txBox="1"/>
            <p:nvPr/>
          </p:nvSpPr>
          <p:spPr>
            <a:xfrm>
              <a:off x="3316966" y="6605212"/>
              <a:ext cx="2926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2</a:t>
              </a:r>
            </a:p>
          </p:txBody>
        </p:sp>
        <p:sp>
          <p:nvSpPr>
            <p:cNvPr id="685" name="TextBox 684" title="M9"/>
            <p:cNvSpPr txBox="1"/>
            <p:nvPr/>
          </p:nvSpPr>
          <p:spPr>
            <a:xfrm>
              <a:off x="3465167" y="6605212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</a:t>
              </a:r>
            </a:p>
          </p:txBody>
        </p:sp>
        <p:sp>
          <p:nvSpPr>
            <p:cNvPr id="686" name="TextBox 685" title="N9"/>
            <p:cNvSpPr txBox="1"/>
            <p:nvPr/>
          </p:nvSpPr>
          <p:spPr>
            <a:xfrm>
              <a:off x="3592167" y="6605212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</a:t>
              </a:r>
            </a:p>
          </p:txBody>
        </p:sp>
        <p:sp>
          <p:nvSpPr>
            <p:cNvPr id="687" name="TextBox 686" title="O9"/>
            <p:cNvSpPr txBox="1"/>
            <p:nvPr/>
          </p:nvSpPr>
          <p:spPr>
            <a:xfrm>
              <a:off x="3721824" y="6605212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</a:t>
              </a:r>
            </a:p>
          </p:txBody>
        </p:sp>
        <p:sp>
          <p:nvSpPr>
            <p:cNvPr id="688" name="TextBox 687" title="P9"/>
            <p:cNvSpPr txBox="1"/>
            <p:nvPr/>
          </p:nvSpPr>
          <p:spPr>
            <a:xfrm>
              <a:off x="3847179" y="6605212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6</a:t>
              </a:r>
            </a:p>
          </p:txBody>
        </p:sp>
        <p:sp>
          <p:nvSpPr>
            <p:cNvPr id="689" name="TextBox 688" title="Q9"/>
            <p:cNvSpPr txBox="1"/>
            <p:nvPr/>
          </p:nvSpPr>
          <p:spPr>
            <a:xfrm>
              <a:off x="3980529" y="6605212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7</a:t>
              </a:r>
            </a:p>
          </p:txBody>
        </p:sp>
        <p:sp>
          <p:nvSpPr>
            <p:cNvPr id="690" name="TextBox 689" title="R9"/>
            <p:cNvSpPr txBox="1"/>
            <p:nvPr/>
          </p:nvSpPr>
          <p:spPr>
            <a:xfrm>
              <a:off x="4116387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691" name="TextBox 690" title="S9"/>
            <p:cNvSpPr txBox="1"/>
            <p:nvPr/>
          </p:nvSpPr>
          <p:spPr>
            <a:xfrm>
              <a:off x="4266346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9</a:t>
              </a:r>
            </a:p>
          </p:txBody>
        </p:sp>
        <p:sp>
          <p:nvSpPr>
            <p:cNvPr id="692" name="TextBox 691" title="T9"/>
            <p:cNvSpPr txBox="1"/>
            <p:nvPr/>
          </p:nvSpPr>
          <p:spPr>
            <a:xfrm>
              <a:off x="4396521" y="6602515"/>
              <a:ext cx="2911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</a:t>
              </a:r>
            </a:p>
          </p:txBody>
        </p:sp>
        <p:sp>
          <p:nvSpPr>
            <p:cNvPr id="693" name="TextBox 692" title="U9"/>
            <p:cNvSpPr txBox="1"/>
            <p:nvPr/>
          </p:nvSpPr>
          <p:spPr>
            <a:xfrm>
              <a:off x="4527597" y="6602515"/>
              <a:ext cx="2590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11</a:t>
              </a:r>
            </a:p>
          </p:txBody>
        </p:sp>
        <p:sp>
          <p:nvSpPr>
            <p:cNvPr id="694" name="TextBox 693" title="V9"/>
            <p:cNvSpPr txBox="1"/>
            <p:nvPr/>
          </p:nvSpPr>
          <p:spPr>
            <a:xfrm>
              <a:off x="4664122" y="6602515"/>
              <a:ext cx="287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12</a:t>
              </a:r>
            </a:p>
          </p:txBody>
        </p:sp>
        <p:sp>
          <p:nvSpPr>
            <p:cNvPr id="695" name="TextBox 694" title="W9"/>
            <p:cNvSpPr txBox="1"/>
            <p:nvPr/>
          </p:nvSpPr>
          <p:spPr>
            <a:xfrm>
              <a:off x="4808071" y="6602515"/>
              <a:ext cx="287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13</a:t>
              </a:r>
            </a:p>
          </p:txBody>
        </p:sp>
        <p:sp>
          <p:nvSpPr>
            <p:cNvPr id="696" name="TextBox 695" title="X9"/>
            <p:cNvSpPr txBox="1"/>
            <p:nvPr/>
          </p:nvSpPr>
          <p:spPr>
            <a:xfrm>
              <a:off x="4959354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</a:t>
              </a:r>
            </a:p>
          </p:txBody>
        </p:sp>
        <p:sp>
          <p:nvSpPr>
            <p:cNvPr id="697" name="TextBox 696" title="Y9"/>
            <p:cNvSpPr txBox="1"/>
            <p:nvPr/>
          </p:nvSpPr>
          <p:spPr>
            <a:xfrm>
              <a:off x="5095970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2</a:t>
              </a:r>
            </a:p>
          </p:txBody>
        </p:sp>
        <p:sp>
          <p:nvSpPr>
            <p:cNvPr id="698" name="TextBox 697" title="Z9"/>
            <p:cNvSpPr txBox="1"/>
            <p:nvPr/>
          </p:nvSpPr>
          <p:spPr>
            <a:xfrm>
              <a:off x="5253160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</a:t>
              </a:r>
            </a:p>
          </p:txBody>
        </p:sp>
        <p:sp>
          <p:nvSpPr>
            <p:cNvPr id="699" name="TextBox 698" title="AA9"/>
            <p:cNvSpPr txBox="1"/>
            <p:nvPr/>
          </p:nvSpPr>
          <p:spPr>
            <a:xfrm>
              <a:off x="5380110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</a:t>
              </a:r>
            </a:p>
          </p:txBody>
        </p:sp>
        <p:sp>
          <p:nvSpPr>
            <p:cNvPr id="700" name="TextBox 699" title="AB9"/>
            <p:cNvSpPr txBox="1"/>
            <p:nvPr/>
          </p:nvSpPr>
          <p:spPr>
            <a:xfrm>
              <a:off x="5507110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</a:t>
              </a:r>
            </a:p>
          </p:txBody>
        </p:sp>
        <p:sp>
          <p:nvSpPr>
            <p:cNvPr id="702" name="TextBox 701" title="AC9"/>
            <p:cNvSpPr txBox="1"/>
            <p:nvPr/>
          </p:nvSpPr>
          <p:spPr>
            <a:xfrm>
              <a:off x="5632465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6</a:t>
              </a:r>
            </a:p>
          </p:txBody>
        </p:sp>
        <p:sp>
          <p:nvSpPr>
            <p:cNvPr id="703" name="TextBox 702" title="AD9"/>
            <p:cNvSpPr txBox="1"/>
            <p:nvPr/>
          </p:nvSpPr>
          <p:spPr>
            <a:xfrm>
              <a:off x="5804473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7</a:t>
              </a:r>
            </a:p>
          </p:txBody>
        </p:sp>
        <p:sp>
          <p:nvSpPr>
            <p:cNvPr id="704" name="TextBox 703" title="AE9"/>
            <p:cNvSpPr txBox="1"/>
            <p:nvPr/>
          </p:nvSpPr>
          <p:spPr>
            <a:xfrm>
              <a:off x="5918773" y="6602515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705" name="TextBox 704" title="AF9"/>
            <p:cNvSpPr txBox="1"/>
            <p:nvPr/>
          </p:nvSpPr>
          <p:spPr>
            <a:xfrm>
              <a:off x="6048948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9</a:t>
              </a:r>
            </a:p>
          </p:txBody>
        </p:sp>
        <p:sp>
          <p:nvSpPr>
            <p:cNvPr id="706" name="TextBox 705" title="AG9"/>
            <p:cNvSpPr txBox="1"/>
            <p:nvPr/>
          </p:nvSpPr>
          <p:spPr>
            <a:xfrm>
              <a:off x="6174303" y="6602515"/>
              <a:ext cx="2911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</a:t>
              </a:r>
            </a:p>
          </p:txBody>
        </p:sp>
        <p:sp>
          <p:nvSpPr>
            <p:cNvPr id="707" name="TextBox 706" title="AH9"/>
            <p:cNvSpPr txBox="1"/>
            <p:nvPr/>
          </p:nvSpPr>
          <p:spPr>
            <a:xfrm>
              <a:off x="6319855" y="6602515"/>
              <a:ext cx="2590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11</a:t>
              </a:r>
            </a:p>
          </p:txBody>
        </p:sp>
        <p:sp>
          <p:nvSpPr>
            <p:cNvPr id="708" name="TextBox 707" title="AI9"/>
            <p:cNvSpPr txBox="1"/>
            <p:nvPr/>
          </p:nvSpPr>
          <p:spPr>
            <a:xfrm>
              <a:off x="6453205" y="6602515"/>
              <a:ext cx="287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12</a:t>
              </a:r>
            </a:p>
          </p:txBody>
        </p:sp>
        <p:sp>
          <p:nvSpPr>
            <p:cNvPr id="709" name="TextBox 708" title="AJ9"/>
            <p:cNvSpPr txBox="1"/>
            <p:nvPr/>
          </p:nvSpPr>
          <p:spPr>
            <a:xfrm>
              <a:off x="6579962" y="6602515"/>
              <a:ext cx="287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13</a:t>
              </a:r>
            </a:p>
          </p:txBody>
        </p:sp>
        <p:sp>
          <p:nvSpPr>
            <p:cNvPr id="710" name="TextBox 709" title="AK9"/>
            <p:cNvSpPr txBox="1"/>
            <p:nvPr/>
          </p:nvSpPr>
          <p:spPr>
            <a:xfrm>
              <a:off x="6750885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</a:t>
              </a:r>
            </a:p>
          </p:txBody>
        </p:sp>
        <p:sp>
          <p:nvSpPr>
            <p:cNvPr id="711" name="TextBox 710" title="AL9"/>
            <p:cNvSpPr txBox="1"/>
            <p:nvPr/>
          </p:nvSpPr>
          <p:spPr>
            <a:xfrm>
              <a:off x="6874710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2</a:t>
              </a:r>
            </a:p>
          </p:txBody>
        </p:sp>
        <p:sp>
          <p:nvSpPr>
            <p:cNvPr id="712" name="TextBox 711" title="AM9"/>
            <p:cNvSpPr txBox="1"/>
            <p:nvPr/>
          </p:nvSpPr>
          <p:spPr>
            <a:xfrm>
              <a:off x="7001710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</a:t>
              </a:r>
            </a:p>
          </p:txBody>
        </p:sp>
        <p:sp>
          <p:nvSpPr>
            <p:cNvPr id="713" name="TextBox 712" title="AN9"/>
            <p:cNvSpPr txBox="1"/>
            <p:nvPr/>
          </p:nvSpPr>
          <p:spPr>
            <a:xfrm>
              <a:off x="7144585" y="6602515"/>
              <a:ext cx="27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</a:t>
              </a:r>
            </a:p>
          </p:txBody>
        </p:sp>
        <p:sp>
          <p:nvSpPr>
            <p:cNvPr id="714" name="TextBox 713"/>
            <p:cNvSpPr txBox="1"/>
            <p:nvPr/>
          </p:nvSpPr>
          <p:spPr>
            <a:xfrm>
              <a:off x="5704687" y="5839398"/>
              <a:ext cx="13982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CS Salary per CS Staff</a:t>
              </a:r>
            </a:p>
          </p:txBody>
        </p:sp>
        <p:sp>
          <p:nvSpPr>
            <p:cNvPr id="715" name="TextBox 714"/>
            <p:cNvSpPr txBox="1"/>
            <p:nvPr/>
          </p:nvSpPr>
          <p:spPr>
            <a:xfrm>
              <a:off x="5704687" y="6036184"/>
              <a:ext cx="12012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Average Firm Rate</a:t>
              </a:r>
            </a:p>
          </p:txBody>
        </p:sp>
        <p:sp>
          <p:nvSpPr>
            <p:cNvPr id="716" name="TextBox 715"/>
            <p:cNvSpPr txBox="1"/>
            <p:nvPr/>
          </p:nvSpPr>
          <p:spPr>
            <a:xfrm>
              <a:off x="5704687" y="6219407"/>
              <a:ext cx="15087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Rolling 39 Rate Average</a:t>
              </a:r>
            </a:p>
          </p:txBody>
        </p:sp>
        <p:sp>
          <p:nvSpPr>
            <p:cNvPr id="1035" name="Rounded Rectangle 1034"/>
            <p:cNvSpPr/>
            <p:nvPr/>
          </p:nvSpPr>
          <p:spPr>
            <a:xfrm>
              <a:off x="5342241" y="5940405"/>
              <a:ext cx="358007" cy="27432"/>
            </a:xfrm>
            <a:prstGeom prst="roundRect">
              <a:avLst/>
            </a:prstGeom>
            <a:solidFill>
              <a:srgbClr val="416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741" name="Straight Connector 740"/>
            <p:cNvCxnSpPr/>
            <p:nvPr/>
          </p:nvCxnSpPr>
          <p:spPr>
            <a:xfrm flipH="1">
              <a:off x="1945471" y="6640271"/>
              <a:ext cx="544982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>
              <a:off x="7343262" y="3623205"/>
              <a:ext cx="0" cy="3016764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/>
            <p:cNvCxnSpPr/>
            <p:nvPr/>
          </p:nvCxnSpPr>
          <p:spPr>
            <a:xfrm>
              <a:off x="7340431" y="4823334"/>
              <a:ext cx="5486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/>
            <p:nvPr/>
          </p:nvCxnSpPr>
          <p:spPr>
            <a:xfrm>
              <a:off x="7340431" y="5432934"/>
              <a:ext cx="5486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/>
            <p:cNvCxnSpPr/>
            <p:nvPr/>
          </p:nvCxnSpPr>
          <p:spPr>
            <a:xfrm>
              <a:off x="7340431" y="6042534"/>
              <a:ext cx="5486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 rot="5400000">
              <a:off x="7179554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/>
          </p:nvCxnSpPr>
          <p:spPr>
            <a:xfrm rot="5400000">
              <a:off x="7039060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/>
            <p:nvPr/>
          </p:nvCxnSpPr>
          <p:spPr>
            <a:xfrm rot="5400000">
              <a:off x="6903328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/>
            <p:cNvCxnSpPr/>
            <p:nvPr/>
          </p:nvCxnSpPr>
          <p:spPr>
            <a:xfrm rot="5400000">
              <a:off x="6767597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/>
            <p:nvPr/>
          </p:nvCxnSpPr>
          <p:spPr>
            <a:xfrm rot="5400000">
              <a:off x="6629484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rot="5400000">
              <a:off x="6488990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>
              <a:off x="6348497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rot="5400000">
              <a:off x="6224672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rot="5400000">
              <a:off x="6086560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 rot="5400000">
              <a:off x="5943685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/>
            <p:nvPr/>
          </p:nvCxnSpPr>
          <p:spPr>
            <a:xfrm rot="5400000">
              <a:off x="5803191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/>
            <p:cNvCxnSpPr/>
            <p:nvPr/>
          </p:nvCxnSpPr>
          <p:spPr>
            <a:xfrm rot="5400000">
              <a:off x="5676985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 rot="5400000">
              <a:off x="5534110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 rot="5400000">
              <a:off x="5395998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>
            <a:xfrm rot="5400000">
              <a:off x="5255505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/>
            <p:nvPr/>
          </p:nvCxnSpPr>
          <p:spPr>
            <a:xfrm rot="5400000">
              <a:off x="5117393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>
              <a:off x="4991186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/>
            <p:cNvCxnSpPr/>
            <p:nvPr/>
          </p:nvCxnSpPr>
          <p:spPr>
            <a:xfrm rot="5400000">
              <a:off x="4853073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/>
            <p:cNvCxnSpPr/>
            <p:nvPr/>
          </p:nvCxnSpPr>
          <p:spPr>
            <a:xfrm rot="5400000">
              <a:off x="4712580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/>
            <p:cNvCxnSpPr/>
            <p:nvPr/>
          </p:nvCxnSpPr>
          <p:spPr>
            <a:xfrm rot="5400000">
              <a:off x="4572086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/>
            <p:cNvCxnSpPr/>
            <p:nvPr/>
          </p:nvCxnSpPr>
          <p:spPr>
            <a:xfrm rot="5400000">
              <a:off x="4443499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/>
            <p:cNvCxnSpPr/>
            <p:nvPr/>
          </p:nvCxnSpPr>
          <p:spPr>
            <a:xfrm rot="5400000">
              <a:off x="4303005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/>
            <p:cNvCxnSpPr/>
            <p:nvPr/>
          </p:nvCxnSpPr>
          <p:spPr>
            <a:xfrm rot="5400000">
              <a:off x="4160130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/>
            <p:nvPr/>
          </p:nvCxnSpPr>
          <p:spPr>
            <a:xfrm rot="5400000">
              <a:off x="4022018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/>
            <p:cNvCxnSpPr/>
            <p:nvPr/>
          </p:nvCxnSpPr>
          <p:spPr>
            <a:xfrm rot="5400000">
              <a:off x="3898193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/>
            <p:nvPr/>
          </p:nvCxnSpPr>
          <p:spPr>
            <a:xfrm rot="5400000">
              <a:off x="3757699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>
              <a:off x="3614824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/>
            <p:nvPr/>
          </p:nvCxnSpPr>
          <p:spPr>
            <a:xfrm rot="5400000">
              <a:off x="3481474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/>
            <p:cNvCxnSpPr/>
            <p:nvPr/>
          </p:nvCxnSpPr>
          <p:spPr>
            <a:xfrm rot="5400000">
              <a:off x="3338599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rot="5400000">
              <a:off x="3212393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>
            <a:xfrm rot="5400000">
              <a:off x="3074281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rot="5400000">
              <a:off x="2933787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/>
            <p:nvPr/>
          </p:nvCxnSpPr>
          <p:spPr>
            <a:xfrm rot="5400000">
              <a:off x="2798055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/>
          </p:nvCxnSpPr>
          <p:spPr>
            <a:xfrm rot="5400000">
              <a:off x="2667087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/>
          </p:nvCxnSpPr>
          <p:spPr>
            <a:xfrm rot="5400000">
              <a:off x="2526594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>
            <a:xfrm rot="5400000">
              <a:off x="2390863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>
              <a:off x="2245607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/>
            <p:nvPr/>
          </p:nvCxnSpPr>
          <p:spPr>
            <a:xfrm rot="5400000">
              <a:off x="2121782" y="6619584"/>
              <a:ext cx="45720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>
            <a:xfrm>
              <a:off x="1954133" y="6040655"/>
              <a:ext cx="5486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>
              <a:off x="1954133" y="5433436"/>
              <a:ext cx="5486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/>
          </p:nvCxnSpPr>
          <p:spPr>
            <a:xfrm>
              <a:off x="1954133" y="4823836"/>
              <a:ext cx="5486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/>
          </p:nvCxnSpPr>
          <p:spPr>
            <a:xfrm>
              <a:off x="1954133" y="4209474"/>
              <a:ext cx="5486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ounded Rectangle 787"/>
            <p:cNvSpPr/>
            <p:nvPr/>
          </p:nvSpPr>
          <p:spPr>
            <a:xfrm>
              <a:off x="5342241" y="6130905"/>
              <a:ext cx="358007" cy="27432"/>
            </a:xfrm>
            <a:prstGeom prst="roundRect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046" name="Group 1045"/>
            <p:cNvGrpSpPr/>
            <p:nvPr/>
          </p:nvGrpSpPr>
          <p:grpSpPr>
            <a:xfrm>
              <a:off x="5346680" y="6327385"/>
              <a:ext cx="345757" cy="27432"/>
              <a:chOff x="5346680" y="6327385"/>
              <a:chExt cx="345757" cy="27432"/>
            </a:xfrm>
          </p:grpSpPr>
          <p:sp>
            <p:nvSpPr>
              <p:cNvPr id="1045" name="Rectangle 1044"/>
              <p:cNvSpPr/>
              <p:nvPr/>
            </p:nvSpPr>
            <p:spPr>
              <a:xfrm>
                <a:off x="5346680" y="6327385"/>
                <a:ext cx="45720" cy="27432"/>
              </a:xfrm>
              <a:prstGeom prst="rect">
                <a:avLst/>
              </a:prstGeom>
              <a:solidFill>
                <a:srgbClr val="4D4D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5418117" y="6327385"/>
                <a:ext cx="45720" cy="27432"/>
              </a:xfrm>
              <a:prstGeom prst="rect">
                <a:avLst/>
              </a:prstGeom>
              <a:solidFill>
                <a:srgbClr val="4D4D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5494317" y="6327385"/>
                <a:ext cx="45720" cy="27432"/>
              </a:xfrm>
              <a:prstGeom prst="rect">
                <a:avLst/>
              </a:prstGeom>
              <a:solidFill>
                <a:srgbClr val="4D4D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5572898" y="6327385"/>
                <a:ext cx="45720" cy="27432"/>
              </a:xfrm>
              <a:prstGeom prst="rect">
                <a:avLst/>
              </a:prstGeom>
              <a:solidFill>
                <a:srgbClr val="4D4D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5646717" y="6327385"/>
                <a:ext cx="45720" cy="27432"/>
              </a:xfrm>
              <a:prstGeom prst="rect">
                <a:avLst/>
              </a:prstGeom>
              <a:solidFill>
                <a:srgbClr val="4D4D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825" name="TextBox 824" title="B12"/>
            <p:cNvSpPr txBox="1"/>
            <p:nvPr/>
          </p:nvSpPr>
          <p:spPr>
            <a:xfrm>
              <a:off x="2050457" y="4889956"/>
              <a:ext cx="3895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$157</a:t>
              </a:r>
            </a:p>
          </p:txBody>
        </p:sp>
        <p:graphicFrame>
          <p:nvGraphicFramePr>
            <p:cNvPr id="827" name="Chart 826" title="rate-chart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8295288"/>
                </p:ext>
              </p:extLst>
            </p:nvPr>
          </p:nvGraphicFramePr>
          <p:xfrm>
            <a:off x="1838269" y="3470537"/>
            <a:ext cx="5693543" cy="35753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828" name="Chart 827" title="salary-chart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98542256"/>
                </p:ext>
              </p:extLst>
            </p:nvPr>
          </p:nvGraphicFramePr>
          <p:xfrm>
            <a:off x="1797715" y="3398977"/>
            <a:ext cx="5693543" cy="35128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3" name="Straight Connector 2" title="rolling-39"/>
            <p:cNvCxnSpPr/>
            <p:nvPr/>
          </p:nvCxnSpPr>
          <p:spPr>
            <a:xfrm>
              <a:off x="2005791" y="4914750"/>
              <a:ext cx="5320487" cy="0"/>
            </a:xfrm>
            <a:prstGeom prst="line">
              <a:avLst/>
            </a:prstGeom>
            <a:ln w="25400">
              <a:solidFill>
                <a:srgbClr val="4D4D4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 title="separate-utilization-headcount-growth"/>
          <p:cNvGrpSpPr/>
          <p:nvPr/>
        </p:nvGrpSpPr>
        <p:grpSpPr>
          <a:xfrm>
            <a:off x="1532378" y="7411681"/>
            <a:ext cx="6407798" cy="3592004"/>
            <a:chOff x="1532378" y="7411681"/>
            <a:chExt cx="6407798" cy="3592004"/>
          </a:xfrm>
        </p:grpSpPr>
        <p:sp>
          <p:nvSpPr>
            <p:cNvPr id="797" name="Rounded Rectangle 796"/>
            <p:cNvSpPr/>
            <p:nvPr/>
          </p:nvSpPr>
          <p:spPr>
            <a:xfrm>
              <a:off x="1532378" y="7411681"/>
              <a:ext cx="6407798" cy="3592004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724" name="Rounded Rectangle 723" title="utilization-prior-E"/>
            <p:cNvSpPr/>
            <p:nvPr/>
          </p:nvSpPr>
          <p:spPr>
            <a:xfrm>
              <a:off x="5602255" y="8350496"/>
              <a:ext cx="440065" cy="423053"/>
            </a:xfrm>
            <a:prstGeom prst="roundRect">
              <a:avLst>
                <a:gd name="adj" fmla="val 25110"/>
              </a:avLst>
            </a:prstGeom>
            <a:noFill/>
            <a:ln w="9525">
              <a:solidFill>
                <a:srgbClr val="0A9FD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cxnSp>
          <p:nvCxnSpPr>
            <p:cNvPr id="645" name="Straight Connector 644"/>
            <p:cNvCxnSpPr/>
            <p:nvPr/>
          </p:nvCxnSpPr>
          <p:spPr>
            <a:xfrm>
              <a:off x="5299200" y="9356400"/>
              <a:ext cx="0" cy="82296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/>
            <p:cNvSpPr txBox="1"/>
            <p:nvPr/>
          </p:nvSpPr>
          <p:spPr>
            <a:xfrm>
              <a:off x="5091368" y="9385200"/>
              <a:ext cx="4116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</a:t>
              </a:r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%</a:t>
              </a:r>
            </a:p>
          </p:txBody>
        </p:sp>
        <p:sp>
          <p:nvSpPr>
            <p:cNvPr id="717" name="TextBox 716"/>
            <p:cNvSpPr txBox="1"/>
            <p:nvPr/>
          </p:nvSpPr>
          <p:spPr>
            <a:xfrm>
              <a:off x="1581047" y="7544090"/>
              <a:ext cx="3777637" cy="335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8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UTILIZATION &amp; HEADCOUNT GROWTH</a:t>
              </a:r>
            </a:p>
          </p:txBody>
        </p:sp>
        <p:sp>
          <p:nvSpPr>
            <p:cNvPr id="718" name="TextBox 717" title="B21-max"/>
            <p:cNvSpPr txBox="1"/>
            <p:nvPr/>
          </p:nvSpPr>
          <p:spPr>
            <a:xfrm>
              <a:off x="2734134" y="7894123"/>
              <a:ext cx="4920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80.8%</a:t>
              </a:r>
            </a:p>
          </p:txBody>
        </p:sp>
        <p:sp>
          <p:nvSpPr>
            <p:cNvPr id="719" name="TextBox 718"/>
            <p:cNvSpPr txBox="1"/>
            <p:nvPr/>
          </p:nvSpPr>
          <p:spPr>
            <a:xfrm>
              <a:off x="3167181" y="7890275"/>
              <a:ext cx="693138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Utilization</a:t>
              </a:r>
            </a:p>
          </p:txBody>
        </p:sp>
        <p:sp>
          <p:nvSpPr>
            <p:cNvPr id="720" name="TextBox 719" title="B21"/>
            <p:cNvSpPr txBox="1"/>
            <p:nvPr/>
          </p:nvSpPr>
          <p:spPr>
            <a:xfrm>
              <a:off x="2772989" y="9203694"/>
              <a:ext cx="4920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70.8%</a:t>
              </a:r>
            </a:p>
          </p:txBody>
        </p:sp>
        <p:sp>
          <p:nvSpPr>
            <p:cNvPr id="538" name="TextBox 537"/>
            <p:cNvSpPr txBox="1"/>
            <p:nvPr/>
          </p:nvSpPr>
          <p:spPr>
            <a:xfrm>
              <a:off x="1687123" y="9383945"/>
              <a:ext cx="3635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8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-5%</a:t>
              </a:r>
            </a:p>
          </p:txBody>
        </p:sp>
        <p:sp>
          <p:nvSpPr>
            <p:cNvPr id="539" name="TextBox 538"/>
            <p:cNvSpPr txBox="1"/>
            <p:nvPr/>
          </p:nvSpPr>
          <p:spPr>
            <a:xfrm>
              <a:off x="1908715" y="9365387"/>
              <a:ext cx="782265" cy="243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HC Growth</a:t>
              </a:r>
            </a:p>
          </p:txBody>
        </p:sp>
        <p:sp>
          <p:nvSpPr>
            <p:cNvPr id="610" name="TextBox 609"/>
            <p:cNvSpPr txBox="1"/>
            <p:nvPr/>
          </p:nvSpPr>
          <p:spPr>
            <a:xfrm>
              <a:off x="4076388" y="9383945"/>
              <a:ext cx="334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5%</a:t>
              </a:r>
            </a:p>
          </p:txBody>
        </p:sp>
        <p:sp>
          <p:nvSpPr>
            <p:cNvPr id="611" name="TextBox 610" title="B21-min"/>
            <p:cNvSpPr txBox="1"/>
            <p:nvPr/>
          </p:nvSpPr>
          <p:spPr>
            <a:xfrm>
              <a:off x="2744787" y="10649849"/>
              <a:ext cx="493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60.8%</a:t>
              </a:r>
            </a:p>
          </p:txBody>
        </p:sp>
        <p:sp>
          <p:nvSpPr>
            <p:cNvPr id="623" name="TextBox 622"/>
            <p:cNvSpPr txBox="1"/>
            <p:nvPr/>
          </p:nvSpPr>
          <p:spPr>
            <a:xfrm>
              <a:off x="6155869" y="9379236"/>
              <a:ext cx="4116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</a:t>
              </a:r>
              <a:r>
                <a:rPr lang="ru-RU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</a:t>
              </a:r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%</a:t>
              </a:r>
            </a:p>
          </p:txBody>
        </p:sp>
        <p:sp>
          <p:nvSpPr>
            <p:cNvPr id="625" name="TextBox 624"/>
            <p:cNvSpPr txBox="1"/>
            <p:nvPr/>
          </p:nvSpPr>
          <p:spPr>
            <a:xfrm>
              <a:off x="7214686" y="9379236"/>
              <a:ext cx="4116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20%</a:t>
              </a:r>
            </a:p>
          </p:txBody>
        </p:sp>
        <p:cxnSp>
          <p:nvCxnSpPr>
            <p:cNvPr id="69" name="Straight Connector 68" title="headcount-max"/>
            <p:cNvCxnSpPr/>
            <p:nvPr/>
          </p:nvCxnSpPr>
          <p:spPr>
            <a:xfrm>
              <a:off x="7420511" y="9357653"/>
              <a:ext cx="0" cy="82296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347361" y="9357653"/>
              <a:ext cx="0" cy="82296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/>
            <p:cNvCxnSpPr/>
            <p:nvPr/>
          </p:nvCxnSpPr>
          <p:spPr>
            <a:xfrm flipH="1">
              <a:off x="1695138" y="9404380"/>
              <a:ext cx="6012000" cy="0"/>
            </a:xfrm>
            <a:prstGeom prst="straightConnector1">
              <a:avLst/>
            </a:prstGeom>
            <a:ln>
              <a:solidFill>
                <a:srgbClr val="4D4D4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>
              <a:off x="4243323" y="9357653"/>
              <a:ext cx="0" cy="82296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Arrow Connector 1031" title="utilization-axis"/>
            <p:cNvCxnSpPr/>
            <p:nvPr/>
          </p:nvCxnSpPr>
          <p:spPr>
            <a:xfrm>
              <a:off x="3189325" y="7915128"/>
              <a:ext cx="0" cy="2962656"/>
            </a:xfrm>
            <a:prstGeom prst="straightConnector1">
              <a:avLst/>
            </a:prstGeom>
            <a:ln w="6350">
              <a:solidFill>
                <a:srgbClr val="4D4D4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Rounded Rectangle 722" title="utilization-E"/>
            <p:cNvSpPr/>
            <p:nvPr/>
          </p:nvSpPr>
          <p:spPr>
            <a:xfrm>
              <a:off x="5615118" y="8245721"/>
              <a:ext cx="416036" cy="423053"/>
            </a:xfrm>
            <a:prstGeom prst="round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r>
                <a:rPr lang="en-PH" sz="2200" spc="-50" dirty="0">
                  <a:solidFill>
                    <a:schemeClr val="bg1"/>
                  </a:solidFill>
                  <a:latin typeface="Proxima Nova Rg" pitchFamily="50" charset="0"/>
                </a:rPr>
                <a:t>C</a:t>
              </a:r>
            </a:p>
          </p:txBody>
        </p:sp>
        <p:sp>
          <p:nvSpPr>
            <p:cNvPr id="727" name="Rounded Rectangle 726" title="utilization-prior-F"/>
            <p:cNvSpPr/>
            <p:nvPr/>
          </p:nvSpPr>
          <p:spPr>
            <a:xfrm>
              <a:off x="4542074" y="9068578"/>
              <a:ext cx="243446" cy="231274"/>
            </a:xfrm>
            <a:prstGeom prst="roundRect">
              <a:avLst/>
            </a:prstGeom>
            <a:noFill/>
            <a:ln w="6350">
              <a:solidFill>
                <a:srgbClr val="12903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726" name="Rounded Rectangle 725" title="utilization-F"/>
            <p:cNvSpPr/>
            <p:nvPr/>
          </p:nvSpPr>
          <p:spPr>
            <a:xfrm>
              <a:off x="4542074" y="8959040"/>
              <a:ext cx="243446" cy="231274"/>
            </a:xfrm>
            <a:prstGeom prst="roundRect">
              <a:avLst/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r>
                <a:rPr lang="en-PH" sz="1200" spc="-50">
                  <a:solidFill>
                    <a:schemeClr val="bg1"/>
                  </a:solidFill>
                  <a:latin typeface="Proxima Nova Rg" pitchFamily="50" charset="0"/>
                </a:rPr>
                <a:t>T</a:t>
              </a:r>
              <a:endParaRPr lang="en-PH" sz="1200"/>
            </a:p>
          </p:txBody>
        </p:sp>
        <p:sp>
          <p:nvSpPr>
            <p:cNvPr id="729" name="Rounded Rectangle 728" title="utilization-D"/>
            <p:cNvSpPr/>
            <p:nvPr/>
          </p:nvSpPr>
          <p:spPr>
            <a:xfrm>
              <a:off x="4207708" y="10722132"/>
              <a:ext cx="244418" cy="232197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r>
                <a:rPr lang="en-PH" sz="1400" spc="-50" dirty="0">
                  <a:solidFill>
                    <a:schemeClr val="bg1"/>
                  </a:solidFill>
                  <a:latin typeface="Proxima Nova Rg" pitchFamily="50" charset="0"/>
                </a:rPr>
                <a:t>A</a:t>
              </a:r>
              <a:endParaRPr lang="en-PH" sz="1400" dirty="0"/>
            </a:p>
          </p:txBody>
        </p:sp>
        <p:sp>
          <p:nvSpPr>
            <p:cNvPr id="732" name="Rounded Rectangle 731" title="utilization-prior-D"/>
            <p:cNvSpPr/>
            <p:nvPr/>
          </p:nvSpPr>
          <p:spPr>
            <a:xfrm>
              <a:off x="4195802" y="10503057"/>
              <a:ext cx="244418" cy="232197"/>
            </a:xfrm>
            <a:prstGeom prst="roundRect">
              <a:avLst/>
            </a:prstGeom>
            <a:noFill/>
            <a:ln w="6350">
              <a:solidFill>
                <a:srgbClr val="1D255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733" name="Flowchart: Alternate Process 732" title="utilization-B"/>
            <p:cNvSpPr>
              <a:spLocks noChangeAspect="1"/>
            </p:cNvSpPr>
            <p:nvPr/>
          </p:nvSpPr>
          <p:spPr>
            <a:xfrm>
              <a:off x="5141913" y="9058472"/>
              <a:ext cx="720000" cy="720000"/>
            </a:xfrm>
            <a:prstGeom prst="flowChartAlternateProcess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PH" sz="2000" spc="-50" dirty="0">
                  <a:solidFill>
                    <a:schemeClr val="bg1"/>
                  </a:solidFill>
                  <a:latin typeface="Proxima Nova Rg" pitchFamily="50" charset="0"/>
                </a:rPr>
                <a:t>D</a:t>
              </a:r>
            </a:p>
          </p:txBody>
        </p:sp>
        <p:sp>
          <p:nvSpPr>
            <p:cNvPr id="735" name="Flowchart: Alternate Process 734" title="utilization-prior-B"/>
            <p:cNvSpPr/>
            <p:nvPr/>
          </p:nvSpPr>
          <p:spPr>
            <a:xfrm>
              <a:off x="5149403" y="9181939"/>
              <a:ext cx="716171" cy="684344"/>
            </a:xfrm>
            <a:prstGeom prst="flowChartAlternateProcess">
              <a:avLst/>
            </a:prstGeom>
            <a:noFill/>
            <a:ln w="6350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898B8D"/>
                </a:solidFill>
              </a:endParaRPr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6700329" y="9368950"/>
              <a:ext cx="556998" cy="3077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000" spc="-50" dirty="0" smtClean="0">
                  <a:solidFill>
                    <a:schemeClr val="bg1"/>
                  </a:solidFill>
                  <a:latin typeface="Proxima Nova Rg" pitchFamily="50" charset="0"/>
                </a:rPr>
                <a:t>Ad</a:t>
              </a:r>
              <a:endParaRPr lang="en-PH" sz="1000" spc="-5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738" name="Rounded Rectangle 737" title="utilization-prior-C"/>
            <p:cNvSpPr/>
            <p:nvPr/>
          </p:nvSpPr>
          <p:spPr>
            <a:xfrm>
              <a:off x="6842764" y="9520282"/>
              <a:ext cx="265176" cy="256032"/>
            </a:xfrm>
            <a:prstGeom prst="roundRect">
              <a:avLst/>
            </a:prstGeom>
            <a:noFill/>
            <a:ln w="6350">
              <a:solidFill>
                <a:srgbClr val="898B8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737" name="Rounded Rectangle 736" title="utilization-C"/>
            <p:cNvSpPr/>
            <p:nvPr/>
          </p:nvSpPr>
          <p:spPr>
            <a:xfrm>
              <a:off x="6845791" y="9351958"/>
              <a:ext cx="270000" cy="270000"/>
            </a:xfrm>
            <a:prstGeom prst="roundRect">
              <a:avLst/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52412" tIns="76206" rIns="152412" bIns="76206" rtlCol="0" anchor="ctr">
              <a:noAutofit/>
            </a:bodyPr>
            <a:lstStyle/>
            <a:p>
              <a:pPr algn="ctr"/>
              <a:r>
                <a:rPr lang="en-PH" sz="1200" spc="-50" dirty="0">
                  <a:solidFill>
                    <a:schemeClr val="bg1"/>
                  </a:solidFill>
                  <a:latin typeface="Proxima Nova Rg" pitchFamily="50" charset="0"/>
                </a:rPr>
                <a:t>Ad</a:t>
              </a:r>
              <a:endParaRPr lang="en-PH" sz="1200" dirty="0"/>
            </a:p>
          </p:txBody>
        </p:sp>
        <p:sp>
          <p:nvSpPr>
            <p:cNvPr id="826" name="TextBox 825" title="utilization-label"/>
            <p:cNvSpPr txBox="1"/>
            <p:nvPr/>
          </p:nvSpPr>
          <p:spPr>
            <a:xfrm>
              <a:off x="3222540" y="10287000"/>
              <a:ext cx="1004762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50" kern="900" spc="-10" dirty="0">
                  <a:solidFill>
                    <a:srgbClr val="404041"/>
                  </a:solidFill>
                  <a:latin typeface="Proxima Nova Rg" pitchFamily="50" charset="0"/>
                </a:rPr>
                <a:t>Total HC: 9,002</a:t>
              </a:r>
            </a:p>
            <a:p>
              <a:r>
                <a:rPr lang="en-PH" sz="850" kern="900" spc="-10" dirty="0">
                  <a:solidFill>
                    <a:srgbClr val="404041"/>
                  </a:solidFill>
                  <a:latin typeface="Proxima Nova Rg" pitchFamily="50" charset="0"/>
                </a:rPr>
                <a:t>HC YoY: 5.2%</a:t>
              </a:r>
            </a:p>
            <a:p>
              <a:r>
                <a:rPr lang="en-PH" sz="850" kern="900" spc="-10" dirty="0">
                  <a:solidFill>
                    <a:srgbClr val="404041"/>
                  </a:solidFill>
                  <a:latin typeface="Proxima Nova Rg" pitchFamily="50" charset="0"/>
                </a:rPr>
                <a:t>Utilization: 60.3%</a:t>
              </a:r>
            </a:p>
          </p:txBody>
        </p:sp>
        <p:cxnSp>
          <p:nvCxnSpPr>
            <p:cNvPr id="830" name="Straight Connector 829" title="headcount-min"/>
            <p:cNvCxnSpPr/>
            <p:nvPr/>
          </p:nvCxnSpPr>
          <p:spPr>
            <a:xfrm>
              <a:off x="2134800" y="9356400"/>
              <a:ext cx="0" cy="82296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 title="separate-earnings-per-partner"/>
          <p:cNvGrpSpPr/>
          <p:nvPr/>
        </p:nvGrpSpPr>
        <p:grpSpPr>
          <a:xfrm>
            <a:off x="8325062" y="3129967"/>
            <a:ext cx="6482514" cy="7873718"/>
            <a:chOff x="8325062" y="3129967"/>
            <a:chExt cx="6482514" cy="7873718"/>
          </a:xfrm>
        </p:grpSpPr>
        <p:sp>
          <p:nvSpPr>
            <p:cNvPr id="795" name="Rounded Rectangle 794"/>
            <p:cNvSpPr/>
            <p:nvPr/>
          </p:nvSpPr>
          <p:spPr>
            <a:xfrm>
              <a:off x="8325062" y="3129967"/>
              <a:ext cx="6452057" cy="7873718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047" name="Rectangle 1046" title="rect-B"/>
            <p:cNvSpPr/>
            <p:nvPr/>
          </p:nvSpPr>
          <p:spPr>
            <a:xfrm>
              <a:off x="9290760" y="3947714"/>
              <a:ext cx="1143000" cy="1339697"/>
            </a:xfrm>
            <a:prstGeom prst="rect">
              <a:avLst/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51" name="Rounded Rectangle 650"/>
            <p:cNvSpPr/>
            <p:nvPr/>
          </p:nvSpPr>
          <p:spPr>
            <a:xfrm>
              <a:off x="8461580" y="9255816"/>
              <a:ext cx="298245" cy="283333"/>
            </a:xfrm>
            <a:prstGeom prst="roundRect">
              <a:avLst/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8461580" y="3798353"/>
              <a:ext cx="298245" cy="283333"/>
            </a:xfrm>
            <a:prstGeom prst="roundRect">
              <a:avLst/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646" name="Rounded Rectangle 645"/>
            <p:cNvSpPr/>
            <p:nvPr/>
          </p:nvSpPr>
          <p:spPr>
            <a:xfrm>
              <a:off x="8466342" y="5593844"/>
              <a:ext cx="298245" cy="28333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026" name="Rectangle 1025" title="rect-C"/>
            <p:cNvSpPr/>
            <p:nvPr/>
          </p:nvSpPr>
          <p:spPr>
            <a:xfrm>
              <a:off x="9285998" y="6485948"/>
              <a:ext cx="682330" cy="659230"/>
            </a:xfrm>
            <a:prstGeom prst="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5" name="Rectangle 1024" title="rect-D"/>
            <p:cNvSpPr/>
            <p:nvPr/>
          </p:nvSpPr>
          <p:spPr>
            <a:xfrm>
              <a:off x="9281160" y="8219089"/>
              <a:ext cx="2104207" cy="712186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4" name="Rectangle 1023" title="rect-E"/>
            <p:cNvSpPr/>
            <p:nvPr/>
          </p:nvSpPr>
          <p:spPr>
            <a:xfrm>
              <a:off x="9281160" y="9150616"/>
              <a:ext cx="886908" cy="1571516"/>
            </a:xfrm>
            <a:prstGeom prst="rect">
              <a:avLst/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478034" y="3147783"/>
              <a:ext cx="2565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EARNINGS PER PARTNER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478034" y="3376521"/>
              <a:ext cx="2191306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DECOMPOSING MARGIN - YTD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874919" y="3597906"/>
              <a:ext cx="1280863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Earnings/CS Staff</a:t>
              </a:r>
            </a:p>
          </p:txBody>
        </p:sp>
        <p:sp>
          <p:nvSpPr>
            <p:cNvPr id="91" name="TextBox 90" title="B38"/>
            <p:cNvSpPr txBox="1"/>
            <p:nvPr/>
          </p:nvSpPr>
          <p:spPr>
            <a:xfrm>
              <a:off x="8866186" y="3645825"/>
              <a:ext cx="4857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$50K</a:t>
              </a:r>
            </a:p>
          </p:txBody>
        </p:sp>
        <p:sp>
          <p:nvSpPr>
            <p:cNvPr id="92" name="TextBox 91" title="B38*4/5"/>
            <p:cNvSpPr txBox="1"/>
            <p:nvPr/>
          </p:nvSpPr>
          <p:spPr>
            <a:xfrm>
              <a:off x="8866186" y="3940019"/>
              <a:ext cx="4857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$40K</a:t>
              </a:r>
            </a:p>
          </p:txBody>
        </p:sp>
        <p:sp>
          <p:nvSpPr>
            <p:cNvPr id="93" name="TextBox 92" title="B38*3/5"/>
            <p:cNvSpPr txBox="1"/>
            <p:nvPr/>
          </p:nvSpPr>
          <p:spPr>
            <a:xfrm>
              <a:off x="8866186" y="4250630"/>
              <a:ext cx="4857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$30K</a:t>
              </a:r>
            </a:p>
          </p:txBody>
        </p:sp>
        <p:sp>
          <p:nvSpPr>
            <p:cNvPr id="94" name="TextBox 93" title="B38*2/5"/>
            <p:cNvSpPr txBox="1"/>
            <p:nvPr/>
          </p:nvSpPr>
          <p:spPr>
            <a:xfrm>
              <a:off x="8866186" y="4552799"/>
              <a:ext cx="4857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$20K</a:t>
              </a:r>
            </a:p>
          </p:txBody>
        </p:sp>
        <p:sp>
          <p:nvSpPr>
            <p:cNvPr id="95" name="TextBox 94" title="B38*1/5"/>
            <p:cNvSpPr txBox="1"/>
            <p:nvPr/>
          </p:nvSpPr>
          <p:spPr>
            <a:xfrm>
              <a:off x="8887825" y="4867373"/>
              <a:ext cx="44242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$10K</a:t>
              </a:r>
            </a:p>
          </p:txBody>
        </p:sp>
        <p:sp>
          <p:nvSpPr>
            <p:cNvPr id="97" name="TextBox 96" title="B39*1/5"/>
            <p:cNvSpPr txBox="1"/>
            <p:nvPr/>
          </p:nvSpPr>
          <p:spPr>
            <a:xfrm>
              <a:off x="9582934" y="5287411"/>
              <a:ext cx="25391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99" name="TextBox 98" title="B39*2/5"/>
            <p:cNvSpPr txBox="1"/>
            <p:nvPr/>
          </p:nvSpPr>
          <p:spPr>
            <a:xfrm>
              <a:off x="10045381" y="5287411"/>
              <a:ext cx="295915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16</a:t>
              </a:r>
            </a:p>
          </p:txBody>
        </p:sp>
        <p:sp>
          <p:nvSpPr>
            <p:cNvPr id="100" name="TextBox 99" title="B39*3/5"/>
            <p:cNvSpPr txBox="1"/>
            <p:nvPr/>
          </p:nvSpPr>
          <p:spPr>
            <a:xfrm>
              <a:off x="10515350" y="5287411"/>
              <a:ext cx="32156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24</a:t>
              </a:r>
            </a:p>
          </p:txBody>
        </p:sp>
        <p:sp>
          <p:nvSpPr>
            <p:cNvPr id="101" name="TextBox 100" title="B39*4/5"/>
            <p:cNvSpPr txBox="1"/>
            <p:nvPr/>
          </p:nvSpPr>
          <p:spPr>
            <a:xfrm>
              <a:off x="10965406" y="5287411"/>
              <a:ext cx="32156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32</a:t>
              </a:r>
            </a:p>
          </p:txBody>
        </p:sp>
        <p:sp>
          <p:nvSpPr>
            <p:cNvPr id="102" name="TextBox 101" title="B39"/>
            <p:cNvSpPr txBox="1"/>
            <p:nvPr/>
          </p:nvSpPr>
          <p:spPr>
            <a:xfrm>
              <a:off x="11422606" y="5287411"/>
              <a:ext cx="32476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760789" y="5406673"/>
              <a:ext cx="1314912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Leverage (w/Partners)</a:t>
              </a:r>
            </a:p>
          </p:txBody>
        </p:sp>
        <p:sp>
          <p:nvSpPr>
            <p:cNvPr id="104" name="TextBox 103" title="B38"/>
            <p:cNvSpPr txBox="1"/>
            <p:nvPr/>
          </p:nvSpPr>
          <p:spPr>
            <a:xfrm>
              <a:off x="8857368" y="5536504"/>
              <a:ext cx="47288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$50K</a:t>
              </a:r>
            </a:p>
          </p:txBody>
        </p:sp>
        <p:sp>
          <p:nvSpPr>
            <p:cNvPr id="106" name="TextBox 105" title="B38*4/5"/>
            <p:cNvSpPr txBox="1"/>
            <p:nvPr/>
          </p:nvSpPr>
          <p:spPr>
            <a:xfrm>
              <a:off x="8866186" y="5822754"/>
              <a:ext cx="47288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$40K</a:t>
              </a:r>
            </a:p>
          </p:txBody>
        </p:sp>
        <p:sp>
          <p:nvSpPr>
            <p:cNvPr id="107" name="TextBox 106" title="B38*3/5"/>
            <p:cNvSpPr txBox="1"/>
            <p:nvPr/>
          </p:nvSpPr>
          <p:spPr>
            <a:xfrm>
              <a:off x="8872598" y="6133316"/>
              <a:ext cx="47288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$30K</a:t>
              </a:r>
            </a:p>
          </p:txBody>
        </p:sp>
        <p:sp>
          <p:nvSpPr>
            <p:cNvPr id="108" name="TextBox 107" title="B38*2/5"/>
            <p:cNvSpPr txBox="1"/>
            <p:nvPr/>
          </p:nvSpPr>
          <p:spPr>
            <a:xfrm>
              <a:off x="8872598" y="6447641"/>
              <a:ext cx="47288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$20K</a:t>
              </a:r>
            </a:p>
          </p:txBody>
        </p:sp>
        <p:sp>
          <p:nvSpPr>
            <p:cNvPr id="109" name="TextBox 108" title="B38*1/5"/>
            <p:cNvSpPr txBox="1"/>
            <p:nvPr/>
          </p:nvSpPr>
          <p:spPr>
            <a:xfrm>
              <a:off x="8889911" y="6756296"/>
              <a:ext cx="44242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$10K</a:t>
              </a:r>
            </a:p>
          </p:txBody>
        </p:sp>
        <p:sp>
          <p:nvSpPr>
            <p:cNvPr id="110" name="TextBox 109" title="B39*1/5"/>
            <p:cNvSpPr txBox="1"/>
            <p:nvPr/>
          </p:nvSpPr>
          <p:spPr>
            <a:xfrm>
              <a:off x="9582934" y="7173361"/>
              <a:ext cx="25391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111" name="TextBox 110" title="B39*2/5"/>
            <p:cNvSpPr txBox="1"/>
            <p:nvPr/>
          </p:nvSpPr>
          <p:spPr>
            <a:xfrm>
              <a:off x="10045381" y="7173361"/>
              <a:ext cx="295915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16</a:t>
              </a:r>
            </a:p>
          </p:txBody>
        </p:sp>
        <p:sp>
          <p:nvSpPr>
            <p:cNvPr id="112" name="TextBox 111" title="B39*3/5"/>
            <p:cNvSpPr txBox="1"/>
            <p:nvPr/>
          </p:nvSpPr>
          <p:spPr>
            <a:xfrm>
              <a:off x="10515350" y="7173361"/>
              <a:ext cx="32156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24</a:t>
              </a:r>
            </a:p>
          </p:txBody>
        </p:sp>
        <p:sp>
          <p:nvSpPr>
            <p:cNvPr id="113" name="TextBox 112" title="B39*4/5"/>
            <p:cNvSpPr txBox="1"/>
            <p:nvPr/>
          </p:nvSpPr>
          <p:spPr>
            <a:xfrm>
              <a:off x="10965406" y="7173361"/>
              <a:ext cx="32156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32</a:t>
              </a:r>
            </a:p>
          </p:txBody>
        </p:sp>
        <p:sp>
          <p:nvSpPr>
            <p:cNvPr id="114" name="TextBox 113" title="B39"/>
            <p:cNvSpPr txBox="1"/>
            <p:nvPr/>
          </p:nvSpPr>
          <p:spPr>
            <a:xfrm>
              <a:off x="11422606" y="7173361"/>
              <a:ext cx="32476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40</a:t>
              </a:r>
            </a:p>
          </p:txBody>
        </p:sp>
        <p:sp>
          <p:nvSpPr>
            <p:cNvPr id="115" name="TextBox 114" title="B38"/>
            <p:cNvSpPr txBox="1"/>
            <p:nvPr/>
          </p:nvSpPr>
          <p:spPr>
            <a:xfrm>
              <a:off x="8857368" y="7282754"/>
              <a:ext cx="47288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$50K</a:t>
              </a:r>
            </a:p>
          </p:txBody>
        </p:sp>
        <p:sp>
          <p:nvSpPr>
            <p:cNvPr id="116" name="TextBox 115" title="B38*4/5"/>
            <p:cNvSpPr txBox="1"/>
            <p:nvPr/>
          </p:nvSpPr>
          <p:spPr>
            <a:xfrm>
              <a:off x="8866186" y="7569004"/>
              <a:ext cx="47288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$40K</a:t>
              </a:r>
            </a:p>
          </p:txBody>
        </p:sp>
        <p:sp>
          <p:nvSpPr>
            <p:cNvPr id="117" name="TextBox 116" title="B38*3/5"/>
            <p:cNvSpPr txBox="1"/>
            <p:nvPr/>
          </p:nvSpPr>
          <p:spPr>
            <a:xfrm>
              <a:off x="8872598" y="7879566"/>
              <a:ext cx="47288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$30K</a:t>
              </a:r>
            </a:p>
          </p:txBody>
        </p:sp>
        <p:sp>
          <p:nvSpPr>
            <p:cNvPr id="118" name="TextBox 117" title="B38*2/5"/>
            <p:cNvSpPr txBox="1"/>
            <p:nvPr/>
          </p:nvSpPr>
          <p:spPr>
            <a:xfrm>
              <a:off x="8872598" y="8193891"/>
              <a:ext cx="47288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$20K</a:t>
              </a:r>
            </a:p>
          </p:txBody>
        </p:sp>
        <p:sp>
          <p:nvSpPr>
            <p:cNvPr id="119" name="TextBox 118" title="B38*1/5"/>
            <p:cNvSpPr txBox="1"/>
            <p:nvPr/>
          </p:nvSpPr>
          <p:spPr>
            <a:xfrm>
              <a:off x="8889911" y="8502546"/>
              <a:ext cx="44242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$10K</a:t>
              </a:r>
            </a:p>
          </p:txBody>
        </p:sp>
        <p:sp>
          <p:nvSpPr>
            <p:cNvPr id="120" name="TextBox 119" title="B39*1/5"/>
            <p:cNvSpPr txBox="1"/>
            <p:nvPr/>
          </p:nvSpPr>
          <p:spPr>
            <a:xfrm>
              <a:off x="9582934" y="8964061"/>
              <a:ext cx="25391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121" name="TextBox 120" title="B39*2/5"/>
            <p:cNvSpPr txBox="1"/>
            <p:nvPr/>
          </p:nvSpPr>
          <p:spPr>
            <a:xfrm>
              <a:off x="10045381" y="8964061"/>
              <a:ext cx="295915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16</a:t>
              </a:r>
            </a:p>
          </p:txBody>
        </p:sp>
        <p:sp>
          <p:nvSpPr>
            <p:cNvPr id="122" name="TextBox 121" title="B39*3/5"/>
            <p:cNvSpPr txBox="1"/>
            <p:nvPr/>
          </p:nvSpPr>
          <p:spPr>
            <a:xfrm>
              <a:off x="10515350" y="8964061"/>
              <a:ext cx="32156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24</a:t>
              </a:r>
            </a:p>
          </p:txBody>
        </p:sp>
        <p:sp>
          <p:nvSpPr>
            <p:cNvPr id="123" name="TextBox 122" title="B39*4/5"/>
            <p:cNvSpPr txBox="1"/>
            <p:nvPr/>
          </p:nvSpPr>
          <p:spPr>
            <a:xfrm>
              <a:off x="10965406" y="8964061"/>
              <a:ext cx="32156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32</a:t>
              </a:r>
            </a:p>
          </p:txBody>
        </p:sp>
        <p:sp>
          <p:nvSpPr>
            <p:cNvPr id="124" name="TextBox 123" title="B39"/>
            <p:cNvSpPr txBox="1"/>
            <p:nvPr/>
          </p:nvSpPr>
          <p:spPr>
            <a:xfrm>
              <a:off x="11422606" y="8964061"/>
              <a:ext cx="32476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40</a:t>
              </a:r>
            </a:p>
          </p:txBody>
        </p:sp>
        <p:sp>
          <p:nvSpPr>
            <p:cNvPr id="125" name="TextBox 124" title="B38"/>
            <p:cNvSpPr txBox="1"/>
            <p:nvPr/>
          </p:nvSpPr>
          <p:spPr>
            <a:xfrm>
              <a:off x="8857368" y="9086154"/>
              <a:ext cx="47288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$50K</a:t>
              </a:r>
            </a:p>
          </p:txBody>
        </p:sp>
        <p:sp>
          <p:nvSpPr>
            <p:cNvPr id="126" name="TextBox 125" title="B38*4/5"/>
            <p:cNvSpPr txBox="1"/>
            <p:nvPr/>
          </p:nvSpPr>
          <p:spPr>
            <a:xfrm>
              <a:off x="8866186" y="9372404"/>
              <a:ext cx="47288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$40K</a:t>
              </a:r>
            </a:p>
          </p:txBody>
        </p:sp>
        <p:sp>
          <p:nvSpPr>
            <p:cNvPr id="127" name="TextBox 126" title="B38*3/5"/>
            <p:cNvSpPr txBox="1"/>
            <p:nvPr/>
          </p:nvSpPr>
          <p:spPr>
            <a:xfrm>
              <a:off x="8872598" y="9682966"/>
              <a:ext cx="47288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$30K</a:t>
              </a:r>
            </a:p>
          </p:txBody>
        </p:sp>
        <p:sp>
          <p:nvSpPr>
            <p:cNvPr id="128" name="TextBox 127" title="B38*2/5"/>
            <p:cNvSpPr txBox="1"/>
            <p:nvPr/>
          </p:nvSpPr>
          <p:spPr>
            <a:xfrm>
              <a:off x="8872598" y="9997291"/>
              <a:ext cx="47288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$20K</a:t>
              </a:r>
            </a:p>
          </p:txBody>
        </p:sp>
        <p:sp>
          <p:nvSpPr>
            <p:cNvPr id="129" name="TextBox 128" title="B38*1/5"/>
            <p:cNvSpPr txBox="1"/>
            <p:nvPr/>
          </p:nvSpPr>
          <p:spPr>
            <a:xfrm>
              <a:off x="8889911" y="10305946"/>
              <a:ext cx="44242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$10K</a:t>
              </a:r>
            </a:p>
          </p:txBody>
        </p:sp>
        <p:sp>
          <p:nvSpPr>
            <p:cNvPr id="130" name="TextBox 129" title="B39*1/5"/>
            <p:cNvSpPr txBox="1"/>
            <p:nvPr/>
          </p:nvSpPr>
          <p:spPr>
            <a:xfrm>
              <a:off x="9590871" y="10710311"/>
              <a:ext cx="25391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131" name="TextBox 130" title="B39*2/5"/>
            <p:cNvSpPr txBox="1"/>
            <p:nvPr/>
          </p:nvSpPr>
          <p:spPr>
            <a:xfrm>
              <a:off x="10053318" y="10710311"/>
              <a:ext cx="295915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16</a:t>
              </a:r>
            </a:p>
          </p:txBody>
        </p:sp>
        <p:sp>
          <p:nvSpPr>
            <p:cNvPr id="132" name="TextBox 131" title="B39*3/5"/>
            <p:cNvSpPr txBox="1"/>
            <p:nvPr/>
          </p:nvSpPr>
          <p:spPr>
            <a:xfrm>
              <a:off x="10523287" y="10710311"/>
              <a:ext cx="32156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24</a:t>
              </a:r>
            </a:p>
          </p:txBody>
        </p:sp>
        <p:sp>
          <p:nvSpPr>
            <p:cNvPr id="133" name="TextBox 132" title="B39*4/5"/>
            <p:cNvSpPr txBox="1"/>
            <p:nvPr/>
          </p:nvSpPr>
          <p:spPr>
            <a:xfrm>
              <a:off x="10973343" y="10710311"/>
              <a:ext cx="32156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32</a:t>
              </a:r>
            </a:p>
          </p:txBody>
        </p:sp>
        <p:sp>
          <p:nvSpPr>
            <p:cNvPr id="134" name="TextBox 133" title="B39"/>
            <p:cNvSpPr txBox="1"/>
            <p:nvPr/>
          </p:nvSpPr>
          <p:spPr>
            <a:xfrm>
              <a:off x="11430543" y="10710311"/>
              <a:ext cx="32476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40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9247897" y="7359759"/>
              <a:ext cx="2337094" cy="1622313"/>
              <a:chOff x="9247897" y="7359759"/>
              <a:chExt cx="2337094" cy="1622313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 flipH="1">
                <a:off x="9281160" y="8931275"/>
                <a:ext cx="2303831" cy="0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9281160" y="7359759"/>
                <a:ext cx="0" cy="1571516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11582817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1351836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1127998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0892254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0668416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0423147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0196928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9968328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9744490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9508747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rot="5400000">
                <a:off x="9290760" y="8605839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rot="5400000">
                <a:off x="9285998" y="8758238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rot="5400000">
                <a:off x="9288379" y="845820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5400000">
                <a:off x="9285998" y="8301038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5400000">
                <a:off x="9285998" y="8151020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rot="5400000">
                <a:off x="9285998" y="7984334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rot="5400000">
                <a:off x="9285998" y="7834316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rot="5400000">
                <a:off x="9285998" y="7681917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rot="5400000">
                <a:off x="9285998" y="7524755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5400000">
                <a:off x="9285998" y="7374737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9247897" y="9150616"/>
              <a:ext cx="2337094" cy="1622313"/>
              <a:chOff x="9247897" y="7359759"/>
              <a:chExt cx="2337094" cy="1622313"/>
            </a:xfrm>
          </p:grpSpPr>
          <p:cxnSp>
            <p:nvCxnSpPr>
              <p:cNvPr id="174" name="Straight Connector 173" title="earnings-x-axis"/>
              <p:cNvCxnSpPr/>
              <p:nvPr/>
            </p:nvCxnSpPr>
            <p:spPr>
              <a:xfrm flipH="1">
                <a:off x="9281160" y="8931275"/>
                <a:ext cx="2303831" cy="0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 title="earnings-y-axis"/>
              <p:cNvCxnSpPr/>
              <p:nvPr/>
            </p:nvCxnSpPr>
            <p:spPr>
              <a:xfrm flipV="1">
                <a:off x="9281160" y="7359759"/>
                <a:ext cx="0" cy="1571516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1582817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1351836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1127998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0892254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0668416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0423147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0196928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9968328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9744490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9508747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9290760" y="8605839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5400000">
                <a:off x="9285998" y="8758238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5400000">
                <a:off x="9288379" y="845820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9285998" y="8301038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5400000">
                <a:off x="9285998" y="8151020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rot="5400000">
                <a:off x="9285998" y="7984334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9285998" y="7834316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rot="5400000">
                <a:off x="9285998" y="7681917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rot="5400000">
                <a:off x="9285998" y="7524755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5400000">
                <a:off x="9285998" y="7374737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9247897" y="5569059"/>
              <a:ext cx="2337094" cy="1622313"/>
              <a:chOff x="9247897" y="7359759"/>
              <a:chExt cx="2337094" cy="1622313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 flipH="1">
                <a:off x="9281160" y="8931275"/>
                <a:ext cx="2303831" cy="0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V="1">
                <a:off x="9281160" y="7359759"/>
                <a:ext cx="0" cy="1571516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1582817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1351836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1127998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10892254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0668416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10423147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10196928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9968328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9744490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9508747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5400000">
                <a:off x="9290760" y="8605839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5400000">
                <a:off x="9285998" y="8758238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5400000">
                <a:off x="9288379" y="845820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5400000">
                <a:off x="9285998" y="8301038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5400000">
                <a:off x="9285998" y="8151020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5400000">
                <a:off x="9285998" y="7984334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5400000">
                <a:off x="9285998" y="7834316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5400000">
                <a:off x="9285998" y="7681917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5400000">
                <a:off x="9285998" y="7524755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5400000">
                <a:off x="9285998" y="7374737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/>
            <p:cNvGrpSpPr/>
            <p:nvPr/>
          </p:nvGrpSpPr>
          <p:grpSpPr>
            <a:xfrm>
              <a:off x="9247897" y="3709779"/>
              <a:ext cx="2337094" cy="1622313"/>
              <a:chOff x="9247897" y="7359759"/>
              <a:chExt cx="2337094" cy="1622313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 flipH="1">
                <a:off x="9281160" y="8931275"/>
                <a:ext cx="2303831" cy="0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V="1">
                <a:off x="9281160" y="7359759"/>
                <a:ext cx="0" cy="1571516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11582817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11351836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11127998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10892254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10668416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10423147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10196928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9968328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9744490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9508747" y="890587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5400000">
                <a:off x="9290760" y="8605839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5400000">
                <a:off x="9285998" y="8758238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5400000">
                <a:off x="9288379" y="8458201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5400000">
                <a:off x="9285998" y="8301038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5400000">
                <a:off x="9285998" y="8151020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5400000">
                <a:off x="9285998" y="7984334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5400000">
                <a:off x="9285998" y="7834316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rot="5400000">
                <a:off x="9285998" y="7681917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rot="5400000">
                <a:off x="9285998" y="7524755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 rot="5400000">
                <a:off x="9285998" y="7374737"/>
                <a:ext cx="0" cy="76201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/>
          </p:nvGrpSpPr>
          <p:grpSpPr>
            <a:xfrm>
              <a:off x="12117386" y="9742698"/>
              <a:ext cx="2322576" cy="93452"/>
              <a:chOff x="12117386" y="9742698"/>
              <a:chExt cx="2322576" cy="93452"/>
            </a:xfrm>
          </p:grpSpPr>
          <p:cxnSp>
            <p:nvCxnSpPr>
              <p:cNvPr id="243" name="Straight Connector 242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/>
            <p:cNvGrpSpPr/>
            <p:nvPr/>
          </p:nvGrpSpPr>
          <p:grpSpPr>
            <a:xfrm>
              <a:off x="12117386" y="9961773"/>
              <a:ext cx="2322576" cy="93452"/>
              <a:chOff x="12117386" y="9742698"/>
              <a:chExt cx="2322576" cy="93452"/>
            </a:xfrm>
          </p:grpSpPr>
          <p:cxnSp>
            <p:nvCxnSpPr>
              <p:cNvPr id="298" name="Straight Connector 297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12117386" y="10180848"/>
              <a:ext cx="2322576" cy="93452"/>
              <a:chOff x="12117386" y="9742698"/>
              <a:chExt cx="2322576" cy="93452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oup 312"/>
            <p:cNvGrpSpPr/>
            <p:nvPr/>
          </p:nvGrpSpPr>
          <p:grpSpPr>
            <a:xfrm>
              <a:off x="12117386" y="10396748"/>
              <a:ext cx="2322576" cy="93452"/>
              <a:chOff x="12117386" y="9742698"/>
              <a:chExt cx="2322576" cy="93452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/>
            <p:cNvGrpSpPr/>
            <p:nvPr/>
          </p:nvGrpSpPr>
          <p:grpSpPr>
            <a:xfrm>
              <a:off x="12117386" y="10606298"/>
              <a:ext cx="2322576" cy="93452"/>
              <a:chOff x="12117386" y="9742698"/>
              <a:chExt cx="2322576" cy="93452"/>
            </a:xfrm>
          </p:grpSpPr>
          <p:cxnSp>
            <p:nvCxnSpPr>
              <p:cNvPr id="322" name="Straight Connector 321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/>
            <p:cNvGrpSpPr/>
            <p:nvPr/>
          </p:nvGrpSpPr>
          <p:grpSpPr>
            <a:xfrm>
              <a:off x="12117386" y="7959247"/>
              <a:ext cx="2322576" cy="972028"/>
              <a:chOff x="12117386" y="7959247"/>
              <a:chExt cx="2322576" cy="972028"/>
            </a:xfrm>
          </p:grpSpPr>
          <p:cxnSp>
            <p:nvCxnSpPr>
              <p:cNvPr id="330" name="Straight Connector 329"/>
              <p:cNvCxnSpPr/>
              <p:nvPr/>
            </p:nvCxnSpPr>
            <p:spPr>
              <a:xfrm>
                <a:off x="12214319" y="883782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12635800" y="883782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3039344" y="883782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13459968" y="883782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13880592" y="8829197"/>
                <a:ext cx="0" cy="100584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14301216" y="883782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>
                <a:off x="12117386" y="8931275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12214319" y="861874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>
                <a:off x="12635800" y="861874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>
                <a:off x="13039344" y="861874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13459968" y="861874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13880592" y="8610122"/>
                <a:ext cx="0" cy="100584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14301216" y="861874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>
                <a:off x="12117386" y="871220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>
                <a:off x="12214319" y="83964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12635800" y="83964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13039344" y="83964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13459968" y="83964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13880592" y="8387872"/>
                <a:ext cx="0" cy="100584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14301216" y="83964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>
                <a:off x="12117386" y="84899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12214319" y="818377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12635800" y="818377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13039344" y="818377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13459968" y="818377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13880592" y="8175147"/>
                <a:ext cx="0" cy="100584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14301216" y="818377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/>
              <p:cNvCxnSpPr/>
              <p:nvPr/>
            </p:nvCxnSpPr>
            <p:spPr>
              <a:xfrm>
                <a:off x="12117386" y="8277225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12214319" y="796787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12635800" y="796787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13039344" y="796787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13459968" y="796787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>
                <a:off x="13880592" y="7959247"/>
                <a:ext cx="0" cy="100584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14301216" y="7967873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/>
              <p:nvPr/>
            </p:nvCxnSpPr>
            <p:spPr>
              <a:xfrm>
                <a:off x="12117386" y="8061325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479"/>
            <p:cNvGrpSpPr/>
            <p:nvPr/>
          </p:nvGrpSpPr>
          <p:grpSpPr>
            <a:xfrm>
              <a:off x="12080811" y="6164365"/>
              <a:ext cx="2322576" cy="93452"/>
              <a:chOff x="12117386" y="9742698"/>
              <a:chExt cx="2322576" cy="93452"/>
            </a:xfrm>
          </p:grpSpPr>
          <p:cxnSp>
            <p:nvCxnSpPr>
              <p:cNvPr id="481" name="Straight Connector 480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Arrow Connector 486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8" name="Group 487"/>
            <p:cNvGrpSpPr/>
            <p:nvPr/>
          </p:nvGrpSpPr>
          <p:grpSpPr>
            <a:xfrm>
              <a:off x="12080811" y="6383440"/>
              <a:ext cx="2322576" cy="93452"/>
              <a:chOff x="12117386" y="9742698"/>
              <a:chExt cx="2322576" cy="93452"/>
            </a:xfrm>
          </p:grpSpPr>
          <p:cxnSp>
            <p:nvCxnSpPr>
              <p:cNvPr id="489" name="Straight Connector 488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6" name="Group 495"/>
            <p:cNvGrpSpPr/>
            <p:nvPr/>
          </p:nvGrpSpPr>
          <p:grpSpPr>
            <a:xfrm>
              <a:off x="12080811" y="6602515"/>
              <a:ext cx="2322576" cy="93452"/>
              <a:chOff x="12117386" y="9742698"/>
              <a:chExt cx="2322576" cy="93452"/>
            </a:xfrm>
          </p:grpSpPr>
          <p:cxnSp>
            <p:nvCxnSpPr>
              <p:cNvPr id="497" name="Straight Connector 496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Arrow Connector 502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4" name="Group 503"/>
            <p:cNvGrpSpPr/>
            <p:nvPr/>
          </p:nvGrpSpPr>
          <p:grpSpPr>
            <a:xfrm>
              <a:off x="12080811" y="6818415"/>
              <a:ext cx="2322576" cy="93452"/>
              <a:chOff x="12117386" y="9742698"/>
              <a:chExt cx="2322576" cy="93452"/>
            </a:xfrm>
          </p:grpSpPr>
          <p:cxnSp>
            <p:nvCxnSpPr>
              <p:cNvPr id="505" name="Straight Connector 504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Arrow Connector 510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Group 511"/>
            <p:cNvGrpSpPr/>
            <p:nvPr/>
          </p:nvGrpSpPr>
          <p:grpSpPr>
            <a:xfrm>
              <a:off x="12080811" y="7027965"/>
              <a:ext cx="2322576" cy="93452"/>
              <a:chOff x="12117386" y="9742698"/>
              <a:chExt cx="2322576" cy="93452"/>
            </a:xfrm>
          </p:grpSpPr>
          <p:cxnSp>
            <p:nvCxnSpPr>
              <p:cNvPr id="513" name="Straight Connector 512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Arrow Connector 518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0" name="Group 519"/>
            <p:cNvGrpSpPr/>
            <p:nvPr/>
          </p:nvGrpSpPr>
          <p:grpSpPr>
            <a:xfrm>
              <a:off x="12080811" y="4284765"/>
              <a:ext cx="2322576" cy="93452"/>
              <a:chOff x="12117386" y="9742698"/>
              <a:chExt cx="2322576" cy="93452"/>
            </a:xfrm>
          </p:grpSpPr>
          <p:cxnSp>
            <p:nvCxnSpPr>
              <p:cNvPr id="521" name="Straight Connector 520" title="key-metrics-min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 title="key-metrics-max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8" name="TextBox 527"/>
            <p:cNvSpPr txBox="1"/>
            <p:nvPr/>
          </p:nvSpPr>
          <p:spPr>
            <a:xfrm>
              <a:off x="11698748" y="7909687"/>
              <a:ext cx="413255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RPH</a:t>
              </a:r>
            </a:p>
          </p:txBody>
        </p:sp>
        <p:sp>
          <p:nvSpPr>
            <p:cNvPr id="529" name="TextBox 528"/>
            <p:cNvSpPr txBox="1"/>
            <p:nvPr/>
          </p:nvSpPr>
          <p:spPr>
            <a:xfrm>
              <a:off x="11698748" y="8140331"/>
              <a:ext cx="42126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CPH</a:t>
              </a:r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11698748" y="8337181"/>
              <a:ext cx="42126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EPH</a:t>
              </a:r>
            </a:p>
          </p:txBody>
        </p:sp>
        <p:sp>
          <p:nvSpPr>
            <p:cNvPr id="531" name="TextBox 530"/>
            <p:cNvSpPr txBox="1"/>
            <p:nvPr/>
          </p:nvSpPr>
          <p:spPr>
            <a:xfrm>
              <a:off x="11698748" y="8557811"/>
              <a:ext cx="42607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HPP</a:t>
              </a:r>
            </a:p>
          </p:txBody>
        </p:sp>
        <p:sp>
          <p:nvSpPr>
            <p:cNvPr id="532" name="TextBox 531"/>
            <p:cNvSpPr txBox="1"/>
            <p:nvPr/>
          </p:nvSpPr>
          <p:spPr>
            <a:xfrm>
              <a:off x="11747375" y="8763823"/>
              <a:ext cx="36580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Lev</a:t>
              </a:r>
            </a:p>
          </p:txBody>
        </p:sp>
        <p:sp>
          <p:nvSpPr>
            <p:cNvPr id="533" name="TextBox 532"/>
            <p:cNvSpPr txBox="1"/>
            <p:nvPr/>
          </p:nvSpPr>
          <p:spPr>
            <a:xfrm>
              <a:off x="11698748" y="6144913"/>
              <a:ext cx="413255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RPH</a:t>
              </a:r>
            </a:p>
          </p:txBody>
        </p:sp>
        <p:sp>
          <p:nvSpPr>
            <p:cNvPr id="534" name="TextBox 533"/>
            <p:cNvSpPr txBox="1"/>
            <p:nvPr/>
          </p:nvSpPr>
          <p:spPr>
            <a:xfrm>
              <a:off x="11698748" y="6375557"/>
              <a:ext cx="42126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CPH</a:t>
              </a:r>
            </a:p>
          </p:txBody>
        </p:sp>
        <p:sp>
          <p:nvSpPr>
            <p:cNvPr id="535" name="TextBox 534"/>
            <p:cNvSpPr txBox="1"/>
            <p:nvPr/>
          </p:nvSpPr>
          <p:spPr>
            <a:xfrm>
              <a:off x="11698748" y="6572407"/>
              <a:ext cx="42126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EPH</a:t>
              </a:r>
            </a:p>
          </p:txBody>
        </p:sp>
        <p:sp>
          <p:nvSpPr>
            <p:cNvPr id="536" name="TextBox 535"/>
            <p:cNvSpPr txBox="1"/>
            <p:nvPr/>
          </p:nvSpPr>
          <p:spPr>
            <a:xfrm>
              <a:off x="11698748" y="6793037"/>
              <a:ext cx="42607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HPP</a:t>
              </a:r>
            </a:p>
          </p:txBody>
        </p:sp>
        <p:sp>
          <p:nvSpPr>
            <p:cNvPr id="537" name="TextBox 536"/>
            <p:cNvSpPr txBox="1"/>
            <p:nvPr/>
          </p:nvSpPr>
          <p:spPr>
            <a:xfrm>
              <a:off x="11747375" y="6999049"/>
              <a:ext cx="36580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Lev</a:t>
              </a:r>
            </a:p>
          </p:txBody>
        </p:sp>
        <p:sp>
          <p:nvSpPr>
            <p:cNvPr id="543" name="TextBox 542"/>
            <p:cNvSpPr txBox="1"/>
            <p:nvPr/>
          </p:nvSpPr>
          <p:spPr>
            <a:xfrm>
              <a:off x="11698748" y="4248729"/>
              <a:ext cx="413255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RPH</a:t>
              </a:r>
            </a:p>
          </p:txBody>
        </p:sp>
        <p:sp>
          <p:nvSpPr>
            <p:cNvPr id="544" name="TextBox 543"/>
            <p:cNvSpPr txBox="1"/>
            <p:nvPr/>
          </p:nvSpPr>
          <p:spPr>
            <a:xfrm>
              <a:off x="11698748" y="4479373"/>
              <a:ext cx="42126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CPH</a:t>
              </a:r>
            </a:p>
          </p:txBody>
        </p:sp>
        <p:sp>
          <p:nvSpPr>
            <p:cNvPr id="545" name="TextBox 544"/>
            <p:cNvSpPr txBox="1"/>
            <p:nvPr/>
          </p:nvSpPr>
          <p:spPr>
            <a:xfrm>
              <a:off x="11698748" y="4676223"/>
              <a:ext cx="42126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EPH</a:t>
              </a:r>
            </a:p>
          </p:txBody>
        </p:sp>
        <p:sp>
          <p:nvSpPr>
            <p:cNvPr id="546" name="TextBox 545"/>
            <p:cNvSpPr txBox="1"/>
            <p:nvPr/>
          </p:nvSpPr>
          <p:spPr>
            <a:xfrm>
              <a:off x="11698748" y="4896853"/>
              <a:ext cx="42607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HPP</a:t>
              </a:r>
            </a:p>
          </p:txBody>
        </p:sp>
        <p:sp>
          <p:nvSpPr>
            <p:cNvPr id="547" name="TextBox 546"/>
            <p:cNvSpPr txBox="1"/>
            <p:nvPr/>
          </p:nvSpPr>
          <p:spPr>
            <a:xfrm>
              <a:off x="11747375" y="5102865"/>
              <a:ext cx="36580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Lev</a:t>
              </a:r>
            </a:p>
          </p:txBody>
        </p:sp>
        <p:sp>
          <p:nvSpPr>
            <p:cNvPr id="548" name="TextBox 547"/>
            <p:cNvSpPr txBox="1"/>
            <p:nvPr/>
          </p:nvSpPr>
          <p:spPr>
            <a:xfrm>
              <a:off x="11971671" y="3996493"/>
              <a:ext cx="4344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-10%</a:t>
              </a:r>
            </a:p>
          </p:txBody>
        </p:sp>
        <p:sp>
          <p:nvSpPr>
            <p:cNvPr id="549" name="TextBox 548"/>
            <p:cNvSpPr txBox="1"/>
            <p:nvPr/>
          </p:nvSpPr>
          <p:spPr>
            <a:xfrm>
              <a:off x="12431484" y="4004409"/>
              <a:ext cx="3892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-5%</a:t>
              </a:r>
            </a:p>
          </p:txBody>
        </p:sp>
        <p:sp>
          <p:nvSpPr>
            <p:cNvPr id="550" name="TextBox 549"/>
            <p:cNvSpPr txBox="1"/>
            <p:nvPr/>
          </p:nvSpPr>
          <p:spPr>
            <a:xfrm>
              <a:off x="12861731" y="4004409"/>
              <a:ext cx="355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0%</a:t>
              </a:r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13266956" y="4004409"/>
              <a:ext cx="355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5%</a:t>
              </a:r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13705106" y="4004409"/>
              <a:ext cx="397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10%</a:t>
              </a:r>
            </a:p>
          </p:txBody>
        </p:sp>
        <p:sp>
          <p:nvSpPr>
            <p:cNvPr id="553" name="TextBox 552"/>
            <p:cNvSpPr txBox="1"/>
            <p:nvPr/>
          </p:nvSpPr>
          <p:spPr>
            <a:xfrm>
              <a:off x="14095833" y="4004409"/>
              <a:ext cx="397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15%</a:t>
              </a:r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12733421" y="3757394"/>
              <a:ext cx="917367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Key Metrics</a:t>
              </a:r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11971671" y="5939593"/>
              <a:ext cx="4344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-10%</a:t>
              </a:r>
            </a:p>
          </p:txBody>
        </p:sp>
        <p:sp>
          <p:nvSpPr>
            <p:cNvPr id="556" name="TextBox 555"/>
            <p:cNvSpPr txBox="1"/>
            <p:nvPr/>
          </p:nvSpPr>
          <p:spPr>
            <a:xfrm>
              <a:off x="12431484" y="5947509"/>
              <a:ext cx="3892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-5%</a:t>
              </a:r>
            </a:p>
          </p:txBody>
        </p:sp>
        <p:sp>
          <p:nvSpPr>
            <p:cNvPr id="557" name="TextBox 556"/>
            <p:cNvSpPr txBox="1"/>
            <p:nvPr/>
          </p:nvSpPr>
          <p:spPr>
            <a:xfrm>
              <a:off x="12861731" y="5947509"/>
              <a:ext cx="355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0%</a:t>
              </a:r>
            </a:p>
          </p:txBody>
        </p:sp>
        <p:sp>
          <p:nvSpPr>
            <p:cNvPr id="558" name="TextBox 557"/>
            <p:cNvSpPr txBox="1"/>
            <p:nvPr/>
          </p:nvSpPr>
          <p:spPr>
            <a:xfrm>
              <a:off x="13266956" y="5947509"/>
              <a:ext cx="355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5%</a:t>
              </a:r>
            </a:p>
          </p:txBody>
        </p:sp>
        <p:sp>
          <p:nvSpPr>
            <p:cNvPr id="559" name="TextBox 558"/>
            <p:cNvSpPr txBox="1"/>
            <p:nvPr/>
          </p:nvSpPr>
          <p:spPr>
            <a:xfrm>
              <a:off x="13705106" y="5947509"/>
              <a:ext cx="397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10%</a:t>
              </a:r>
            </a:p>
          </p:txBody>
        </p:sp>
        <p:sp>
          <p:nvSpPr>
            <p:cNvPr id="560" name="TextBox 559"/>
            <p:cNvSpPr txBox="1"/>
            <p:nvPr/>
          </p:nvSpPr>
          <p:spPr>
            <a:xfrm>
              <a:off x="14095833" y="5947509"/>
              <a:ext cx="397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15%</a:t>
              </a:r>
            </a:p>
          </p:txBody>
        </p:sp>
        <p:sp>
          <p:nvSpPr>
            <p:cNvPr id="561" name="TextBox 560"/>
            <p:cNvSpPr txBox="1"/>
            <p:nvPr/>
          </p:nvSpPr>
          <p:spPr>
            <a:xfrm>
              <a:off x="12715838" y="5402825"/>
              <a:ext cx="11701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% Growth from Prior</a:t>
              </a:r>
            </a:p>
          </p:txBody>
        </p:sp>
        <p:sp>
          <p:nvSpPr>
            <p:cNvPr id="562" name="TextBox 561"/>
            <p:cNvSpPr txBox="1"/>
            <p:nvPr/>
          </p:nvSpPr>
          <p:spPr>
            <a:xfrm>
              <a:off x="11971671" y="7730293"/>
              <a:ext cx="4344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-10%</a:t>
              </a:r>
            </a:p>
          </p:txBody>
        </p:sp>
        <p:sp>
          <p:nvSpPr>
            <p:cNvPr id="563" name="TextBox 562"/>
            <p:cNvSpPr txBox="1"/>
            <p:nvPr/>
          </p:nvSpPr>
          <p:spPr>
            <a:xfrm>
              <a:off x="12431484" y="7738209"/>
              <a:ext cx="3892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-5%</a:t>
              </a:r>
            </a:p>
          </p:txBody>
        </p:sp>
        <p:sp>
          <p:nvSpPr>
            <p:cNvPr id="564" name="TextBox 563"/>
            <p:cNvSpPr txBox="1"/>
            <p:nvPr/>
          </p:nvSpPr>
          <p:spPr>
            <a:xfrm>
              <a:off x="12861731" y="7738209"/>
              <a:ext cx="355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0%</a:t>
              </a:r>
            </a:p>
          </p:txBody>
        </p:sp>
        <p:sp>
          <p:nvSpPr>
            <p:cNvPr id="565" name="TextBox 564"/>
            <p:cNvSpPr txBox="1"/>
            <p:nvPr/>
          </p:nvSpPr>
          <p:spPr>
            <a:xfrm>
              <a:off x="13266956" y="7738209"/>
              <a:ext cx="355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5%</a:t>
              </a:r>
            </a:p>
          </p:txBody>
        </p:sp>
        <p:sp>
          <p:nvSpPr>
            <p:cNvPr id="566" name="TextBox 565"/>
            <p:cNvSpPr txBox="1"/>
            <p:nvPr/>
          </p:nvSpPr>
          <p:spPr>
            <a:xfrm>
              <a:off x="13705106" y="7738209"/>
              <a:ext cx="397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10%</a:t>
              </a:r>
            </a:p>
          </p:txBody>
        </p:sp>
        <p:sp>
          <p:nvSpPr>
            <p:cNvPr id="567" name="TextBox 566"/>
            <p:cNvSpPr txBox="1"/>
            <p:nvPr/>
          </p:nvSpPr>
          <p:spPr>
            <a:xfrm>
              <a:off x="14095833" y="7738209"/>
              <a:ext cx="397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15%</a:t>
              </a:r>
            </a:p>
          </p:txBody>
        </p:sp>
        <p:sp>
          <p:nvSpPr>
            <p:cNvPr id="568" name="TextBox 567"/>
            <p:cNvSpPr txBox="1"/>
            <p:nvPr/>
          </p:nvSpPr>
          <p:spPr>
            <a:xfrm>
              <a:off x="12067796" y="9483751"/>
              <a:ext cx="4344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-10%</a:t>
              </a:r>
            </a:p>
          </p:txBody>
        </p:sp>
        <p:sp>
          <p:nvSpPr>
            <p:cNvPr id="569" name="TextBox 568"/>
            <p:cNvSpPr txBox="1"/>
            <p:nvPr/>
          </p:nvSpPr>
          <p:spPr>
            <a:xfrm>
              <a:off x="12527609" y="9491667"/>
              <a:ext cx="3892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-5%</a:t>
              </a:r>
            </a:p>
          </p:txBody>
        </p:sp>
        <p:sp>
          <p:nvSpPr>
            <p:cNvPr id="570" name="TextBox 569"/>
            <p:cNvSpPr txBox="1"/>
            <p:nvPr/>
          </p:nvSpPr>
          <p:spPr>
            <a:xfrm>
              <a:off x="12957856" y="9491667"/>
              <a:ext cx="355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0%</a:t>
              </a:r>
            </a:p>
          </p:txBody>
        </p:sp>
        <p:sp>
          <p:nvSpPr>
            <p:cNvPr id="571" name="TextBox 570"/>
            <p:cNvSpPr txBox="1"/>
            <p:nvPr/>
          </p:nvSpPr>
          <p:spPr>
            <a:xfrm>
              <a:off x="13363081" y="9491667"/>
              <a:ext cx="355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5%</a:t>
              </a:r>
            </a:p>
          </p:txBody>
        </p:sp>
        <p:sp>
          <p:nvSpPr>
            <p:cNvPr id="572" name="TextBox 571"/>
            <p:cNvSpPr txBox="1"/>
            <p:nvPr/>
          </p:nvSpPr>
          <p:spPr>
            <a:xfrm>
              <a:off x="13801231" y="9491667"/>
              <a:ext cx="397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10%</a:t>
              </a:r>
            </a:p>
          </p:txBody>
        </p:sp>
        <p:sp>
          <p:nvSpPr>
            <p:cNvPr id="573" name="TextBox 572"/>
            <p:cNvSpPr txBox="1"/>
            <p:nvPr/>
          </p:nvSpPr>
          <p:spPr>
            <a:xfrm>
              <a:off x="14191958" y="9491667"/>
              <a:ext cx="397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15%</a:t>
              </a:r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11698748" y="9713087"/>
              <a:ext cx="413255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RPH</a:t>
              </a:r>
            </a:p>
          </p:txBody>
        </p:sp>
        <p:sp>
          <p:nvSpPr>
            <p:cNvPr id="575" name="TextBox 574"/>
            <p:cNvSpPr txBox="1"/>
            <p:nvPr/>
          </p:nvSpPr>
          <p:spPr>
            <a:xfrm>
              <a:off x="11698748" y="9943731"/>
              <a:ext cx="42126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CPH</a:t>
              </a:r>
            </a:p>
          </p:txBody>
        </p:sp>
        <p:sp>
          <p:nvSpPr>
            <p:cNvPr id="576" name="TextBox 575"/>
            <p:cNvSpPr txBox="1"/>
            <p:nvPr/>
          </p:nvSpPr>
          <p:spPr>
            <a:xfrm>
              <a:off x="11698748" y="10140581"/>
              <a:ext cx="42126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EPH</a:t>
              </a:r>
            </a:p>
          </p:txBody>
        </p:sp>
        <p:sp>
          <p:nvSpPr>
            <p:cNvPr id="577" name="TextBox 576"/>
            <p:cNvSpPr txBox="1"/>
            <p:nvPr/>
          </p:nvSpPr>
          <p:spPr>
            <a:xfrm>
              <a:off x="11698748" y="10361211"/>
              <a:ext cx="42607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HPP</a:t>
              </a:r>
            </a:p>
          </p:txBody>
        </p:sp>
        <p:sp>
          <p:nvSpPr>
            <p:cNvPr id="578" name="TextBox 577"/>
            <p:cNvSpPr txBox="1"/>
            <p:nvPr/>
          </p:nvSpPr>
          <p:spPr>
            <a:xfrm>
              <a:off x="11747375" y="10567223"/>
              <a:ext cx="36580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Lev</a:t>
              </a:r>
            </a:p>
          </p:txBody>
        </p:sp>
        <p:sp>
          <p:nvSpPr>
            <p:cNvPr id="579" name="TextBox 578" title="C26"/>
            <p:cNvSpPr txBox="1"/>
            <p:nvPr/>
          </p:nvSpPr>
          <p:spPr>
            <a:xfrm>
              <a:off x="14366750" y="7013740"/>
              <a:ext cx="36227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11.8</a:t>
              </a:r>
            </a:p>
          </p:txBody>
        </p:sp>
        <p:sp>
          <p:nvSpPr>
            <p:cNvPr id="580" name="TextBox 579" title="C35"/>
            <p:cNvSpPr txBox="1"/>
            <p:nvPr/>
          </p:nvSpPr>
          <p:spPr>
            <a:xfrm>
              <a:off x="14366750" y="6807365"/>
              <a:ext cx="39081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386</a:t>
              </a:r>
            </a:p>
          </p:txBody>
        </p:sp>
        <p:sp>
          <p:nvSpPr>
            <p:cNvPr id="581" name="TextBox 580" title="C33"/>
            <p:cNvSpPr txBox="1"/>
            <p:nvPr/>
          </p:nvSpPr>
          <p:spPr>
            <a:xfrm>
              <a:off x="14366750" y="6588290"/>
              <a:ext cx="387607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$57</a:t>
              </a:r>
            </a:p>
          </p:txBody>
        </p:sp>
        <p:sp>
          <p:nvSpPr>
            <p:cNvPr id="582" name="TextBox 581" title="C31"/>
            <p:cNvSpPr txBox="1"/>
            <p:nvPr/>
          </p:nvSpPr>
          <p:spPr>
            <a:xfrm>
              <a:off x="14366750" y="6366685"/>
              <a:ext cx="44082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$109</a:t>
              </a:r>
            </a:p>
          </p:txBody>
        </p:sp>
        <p:sp>
          <p:nvSpPr>
            <p:cNvPr id="583" name="TextBox 582" title="C29"/>
            <p:cNvSpPr txBox="1"/>
            <p:nvPr/>
          </p:nvSpPr>
          <p:spPr>
            <a:xfrm>
              <a:off x="14366750" y="6163485"/>
              <a:ext cx="437620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$166</a:t>
              </a:r>
            </a:p>
          </p:txBody>
        </p:sp>
        <p:sp>
          <p:nvSpPr>
            <p:cNvPr id="584" name="TextBox 583" title="D29"/>
            <p:cNvSpPr txBox="1"/>
            <p:nvPr/>
          </p:nvSpPr>
          <p:spPr>
            <a:xfrm>
              <a:off x="14366000" y="7915128"/>
              <a:ext cx="402354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$131</a:t>
              </a:r>
            </a:p>
          </p:txBody>
        </p:sp>
        <p:sp>
          <p:nvSpPr>
            <p:cNvPr id="585" name="TextBox 584" title="D31"/>
            <p:cNvSpPr txBox="1"/>
            <p:nvPr/>
          </p:nvSpPr>
          <p:spPr>
            <a:xfrm>
              <a:off x="14358736" y="8140553"/>
              <a:ext cx="395621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$82</a:t>
              </a:r>
            </a:p>
          </p:txBody>
        </p:sp>
        <p:sp>
          <p:nvSpPr>
            <p:cNvPr id="586" name="TextBox 585" title="D33"/>
            <p:cNvSpPr txBox="1"/>
            <p:nvPr/>
          </p:nvSpPr>
          <p:spPr>
            <a:xfrm>
              <a:off x="14358736" y="8337403"/>
              <a:ext cx="392415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$49</a:t>
              </a:r>
            </a:p>
          </p:txBody>
        </p:sp>
        <p:sp>
          <p:nvSpPr>
            <p:cNvPr id="587" name="TextBox 586" title="D35"/>
            <p:cNvSpPr txBox="1"/>
            <p:nvPr/>
          </p:nvSpPr>
          <p:spPr>
            <a:xfrm>
              <a:off x="14358736" y="8556478"/>
              <a:ext cx="382797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497</a:t>
              </a:r>
            </a:p>
          </p:txBody>
        </p:sp>
        <p:sp>
          <p:nvSpPr>
            <p:cNvPr id="588" name="TextBox 587" title="D26"/>
            <p:cNvSpPr txBox="1"/>
            <p:nvPr/>
          </p:nvSpPr>
          <p:spPr>
            <a:xfrm>
              <a:off x="14358736" y="8772378"/>
              <a:ext cx="415178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36.3</a:t>
              </a:r>
            </a:p>
          </p:txBody>
        </p:sp>
        <p:sp>
          <p:nvSpPr>
            <p:cNvPr id="589" name="TextBox 588" title="E29"/>
            <p:cNvSpPr txBox="1"/>
            <p:nvPr/>
          </p:nvSpPr>
          <p:spPr>
            <a:xfrm>
              <a:off x="14358736" y="9726274"/>
              <a:ext cx="432811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$193</a:t>
              </a:r>
            </a:p>
          </p:txBody>
        </p:sp>
        <p:sp>
          <p:nvSpPr>
            <p:cNvPr id="590" name="TextBox 589" title="E31"/>
            <p:cNvSpPr txBox="1"/>
            <p:nvPr/>
          </p:nvSpPr>
          <p:spPr>
            <a:xfrm>
              <a:off x="14358736" y="9929611"/>
              <a:ext cx="365165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$81</a:t>
              </a:r>
            </a:p>
          </p:txBody>
        </p:sp>
        <p:sp>
          <p:nvSpPr>
            <p:cNvPr id="591" name="TextBox 590" title="E33"/>
            <p:cNvSpPr txBox="1"/>
            <p:nvPr/>
          </p:nvSpPr>
          <p:spPr>
            <a:xfrm>
              <a:off x="14358736" y="10135986"/>
              <a:ext cx="402354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$113</a:t>
              </a:r>
            </a:p>
          </p:txBody>
        </p:sp>
        <p:sp>
          <p:nvSpPr>
            <p:cNvPr id="592" name="TextBox 591" title="E35"/>
            <p:cNvSpPr txBox="1"/>
            <p:nvPr/>
          </p:nvSpPr>
          <p:spPr>
            <a:xfrm>
              <a:off x="14358736" y="10351886"/>
              <a:ext cx="392415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465</a:t>
              </a:r>
            </a:p>
          </p:txBody>
        </p:sp>
        <p:sp>
          <p:nvSpPr>
            <p:cNvPr id="593" name="TextBox 592" title="E26"/>
            <p:cNvSpPr txBox="1"/>
            <p:nvPr/>
          </p:nvSpPr>
          <p:spPr>
            <a:xfrm>
              <a:off x="14358736" y="10574136"/>
              <a:ext cx="37670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15.7</a:t>
              </a:r>
            </a:p>
          </p:txBody>
        </p:sp>
        <p:sp>
          <p:nvSpPr>
            <p:cNvPr id="594" name="TextBox 593" title="B26"/>
            <p:cNvSpPr txBox="1"/>
            <p:nvPr/>
          </p:nvSpPr>
          <p:spPr>
            <a:xfrm>
              <a:off x="14366750" y="5115735"/>
              <a:ext cx="385747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19.3</a:t>
              </a:r>
            </a:p>
          </p:txBody>
        </p:sp>
        <p:sp>
          <p:nvSpPr>
            <p:cNvPr id="595" name="TextBox 594" title="B35"/>
            <p:cNvSpPr txBox="1"/>
            <p:nvPr/>
          </p:nvSpPr>
          <p:spPr>
            <a:xfrm>
              <a:off x="14366750" y="4903010"/>
              <a:ext cx="39081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440</a:t>
              </a:r>
            </a:p>
          </p:txBody>
        </p:sp>
        <p:sp>
          <p:nvSpPr>
            <p:cNvPr id="596" name="TextBox 595" title="B33"/>
            <p:cNvSpPr txBox="1"/>
            <p:nvPr/>
          </p:nvSpPr>
          <p:spPr>
            <a:xfrm>
              <a:off x="14366750" y="4689158"/>
              <a:ext cx="395621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$85</a:t>
              </a:r>
            </a:p>
          </p:txBody>
        </p:sp>
        <p:sp>
          <p:nvSpPr>
            <p:cNvPr id="597" name="TextBox 596" title="B31"/>
            <p:cNvSpPr txBox="1"/>
            <p:nvPr/>
          </p:nvSpPr>
          <p:spPr>
            <a:xfrm>
              <a:off x="14366750" y="4479372"/>
              <a:ext cx="410369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$101</a:t>
              </a:r>
            </a:p>
          </p:txBody>
        </p:sp>
        <p:sp>
          <p:nvSpPr>
            <p:cNvPr id="598" name="TextBox 597" title="B29"/>
            <p:cNvSpPr txBox="1"/>
            <p:nvPr/>
          </p:nvSpPr>
          <p:spPr>
            <a:xfrm>
              <a:off x="14369154" y="4278264"/>
              <a:ext cx="436017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$185</a:t>
              </a:r>
            </a:p>
          </p:txBody>
        </p:sp>
        <p:sp>
          <p:nvSpPr>
            <p:cNvPr id="599" name="Oval 598" title="E34"/>
            <p:cNvSpPr/>
            <p:nvPr/>
          </p:nvSpPr>
          <p:spPr>
            <a:xfrm>
              <a:off x="13174897" y="10235818"/>
              <a:ext cx="84117" cy="84117"/>
            </a:xfrm>
            <a:prstGeom prst="ellipse">
              <a:avLst/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0" name="Oval 599" title="E30"/>
            <p:cNvSpPr/>
            <p:nvPr/>
          </p:nvSpPr>
          <p:spPr>
            <a:xfrm>
              <a:off x="13082028" y="9792906"/>
              <a:ext cx="84117" cy="84117"/>
            </a:xfrm>
            <a:prstGeom prst="ellipse">
              <a:avLst/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1" name="Oval 600" title="E32"/>
            <p:cNvSpPr/>
            <p:nvPr/>
          </p:nvSpPr>
          <p:spPr>
            <a:xfrm>
              <a:off x="12908196" y="10009599"/>
              <a:ext cx="84117" cy="84117"/>
            </a:xfrm>
            <a:prstGeom prst="ellipse">
              <a:avLst/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2" name="Oval 601" title="E36"/>
            <p:cNvSpPr/>
            <p:nvPr/>
          </p:nvSpPr>
          <p:spPr>
            <a:xfrm>
              <a:off x="13174896" y="10450130"/>
              <a:ext cx="84117" cy="84117"/>
            </a:xfrm>
            <a:prstGeom prst="ellipse">
              <a:avLst/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3" name="Oval 602" title="E37"/>
            <p:cNvSpPr/>
            <p:nvPr/>
          </p:nvSpPr>
          <p:spPr>
            <a:xfrm>
              <a:off x="13553515" y="10664443"/>
              <a:ext cx="84117" cy="84117"/>
            </a:xfrm>
            <a:prstGeom prst="ellipse">
              <a:avLst/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4" name="Oval 603" title="D37"/>
            <p:cNvSpPr/>
            <p:nvPr/>
          </p:nvSpPr>
          <p:spPr>
            <a:xfrm>
              <a:off x="13511456" y="8883086"/>
              <a:ext cx="84117" cy="84117"/>
            </a:xfrm>
            <a:prstGeom prst="ellipse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5" name="Oval 604" title="D36"/>
            <p:cNvSpPr/>
            <p:nvPr/>
          </p:nvSpPr>
          <p:spPr>
            <a:xfrm>
              <a:off x="13087593" y="8668774"/>
              <a:ext cx="84117" cy="84117"/>
            </a:xfrm>
            <a:prstGeom prst="ellipse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6" name="Oval 605" title="D34"/>
            <p:cNvSpPr/>
            <p:nvPr/>
          </p:nvSpPr>
          <p:spPr>
            <a:xfrm>
              <a:off x="12916143" y="8444937"/>
              <a:ext cx="84117" cy="84117"/>
            </a:xfrm>
            <a:prstGeom prst="ellipse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7" name="Oval 606" title="D32"/>
            <p:cNvSpPr/>
            <p:nvPr/>
          </p:nvSpPr>
          <p:spPr>
            <a:xfrm>
              <a:off x="12878043" y="8230625"/>
              <a:ext cx="84117" cy="84117"/>
            </a:xfrm>
            <a:prstGeom prst="ellipse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8" name="Oval 607" title="D30"/>
            <p:cNvSpPr/>
            <p:nvPr/>
          </p:nvSpPr>
          <p:spPr>
            <a:xfrm>
              <a:off x="12897093" y="8011550"/>
              <a:ext cx="84117" cy="84117"/>
            </a:xfrm>
            <a:prstGeom prst="ellipse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9" name="Oval 608" title="C37"/>
            <p:cNvSpPr/>
            <p:nvPr/>
          </p:nvSpPr>
          <p:spPr>
            <a:xfrm>
              <a:off x="13565942" y="7090944"/>
              <a:ext cx="84117" cy="84117"/>
            </a:xfrm>
            <a:prstGeom prst="ellipse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4" name="Oval 613" title="C36"/>
            <p:cNvSpPr/>
            <p:nvPr/>
          </p:nvSpPr>
          <p:spPr>
            <a:xfrm>
              <a:off x="12603917" y="6876632"/>
              <a:ext cx="84117" cy="84117"/>
            </a:xfrm>
            <a:prstGeom prst="ellipse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5" name="Oval 614" title="C34"/>
            <p:cNvSpPr/>
            <p:nvPr/>
          </p:nvSpPr>
          <p:spPr>
            <a:xfrm>
              <a:off x="13227805" y="6662320"/>
              <a:ext cx="84117" cy="84117"/>
            </a:xfrm>
            <a:prstGeom prst="ellipse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6" name="Oval 615" title="C32"/>
            <p:cNvSpPr/>
            <p:nvPr/>
          </p:nvSpPr>
          <p:spPr>
            <a:xfrm>
              <a:off x="13365918" y="6428957"/>
              <a:ext cx="84117" cy="84117"/>
            </a:xfrm>
            <a:prstGeom prst="ellipse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7" name="Oval 616" title="C30"/>
            <p:cNvSpPr/>
            <p:nvPr/>
          </p:nvSpPr>
          <p:spPr>
            <a:xfrm>
              <a:off x="13332580" y="6219407"/>
              <a:ext cx="84117" cy="84117"/>
            </a:xfrm>
            <a:prstGeom prst="ellipse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2" name="Group 41" title="earnings-label-D"/>
            <p:cNvGrpSpPr/>
            <p:nvPr/>
          </p:nvGrpSpPr>
          <p:grpSpPr>
            <a:xfrm>
              <a:off x="10073808" y="8350107"/>
              <a:ext cx="671979" cy="537134"/>
              <a:chOff x="10073808" y="8350107"/>
              <a:chExt cx="671979" cy="537134"/>
            </a:xfrm>
          </p:grpSpPr>
          <p:sp>
            <p:nvSpPr>
              <p:cNvPr id="624" name="TextBox 623" title="D27"/>
              <p:cNvSpPr txBox="1"/>
              <p:nvPr/>
            </p:nvSpPr>
            <p:spPr>
              <a:xfrm>
                <a:off x="10073808" y="8350107"/>
                <a:ext cx="67197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300" kern="900" spc="-10" dirty="0" smtClean="0">
                    <a:solidFill>
                      <a:schemeClr val="bg1"/>
                    </a:solidFill>
                    <a:latin typeface="Proxima Nova Rg" pitchFamily="50" charset="0"/>
                  </a:rPr>
                  <a:t>$885K</a:t>
                </a:r>
              </a:p>
            </p:txBody>
          </p:sp>
          <p:sp>
            <p:nvSpPr>
              <p:cNvPr id="627" name="TextBox 626"/>
              <p:cNvSpPr txBox="1"/>
              <p:nvPr/>
            </p:nvSpPr>
            <p:spPr>
              <a:xfrm>
                <a:off x="10168068" y="8674921"/>
                <a:ext cx="530619" cy="84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52412" tIns="0" rIns="152412" bIns="0" rtlCol="0" anchor="ctr" anchorCtr="0">
                <a:spAutoFit/>
              </a:bodyPr>
              <a:lstStyle/>
              <a:p>
                <a:r>
                  <a:rPr lang="en-PH" sz="550" dirty="0" smtClean="0">
                    <a:solidFill>
                      <a:schemeClr val="bg1"/>
                    </a:solidFill>
                    <a:latin typeface="Proxima Nova Rg" pitchFamily="50" charset="0"/>
                  </a:rPr>
                  <a:t>PRIOR</a:t>
                </a:r>
              </a:p>
            </p:txBody>
          </p:sp>
          <p:pic>
            <p:nvPicPr>
              <p:cNvPr id="629" name="Picture 26" descr="C:\Users\EO Deboma\Desktop\dash 10 white.png" title="D28 ARROW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7908" y="8590861"/>
                <a:ext cx="334962" cy="142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1" name="TextBox 630" title="D28"/>
              <p:cNvSpPr txBox="1"/>
              <p:nvPr/>
            </p:nvSpPr>
            <p:spPr>
              <a:xfrm>
                <a:off x="10300424" y="8764130"/>
                <a:ext cx="235641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PH" sz="800" dirty="0" smtClean="0">
                    <a:solidFill>
                      <a:schemeClr val="bg1"/>
                    </a:solidFill>
                    <a:latin typeface="Proxima Nova Rg" pitchFamily="50" charset="0"/>
                  </a:rPr>
                  <a:t>5.7%</a:t>
                </a:r>
              </a:p>
            </p:txBody>
          </p:sp>
        </p:grpSp>
        <p:sp>
          <p:nvSpPr>
            <p:cNvPr id="641" name="TextBox 640"/>
            <p:cNvSpPr txBox="1"/>
            <p:nvPr/>
          </p:nvSpPr>
          <p:spPr>
            <a:xfrm rot="16200000">
              <a:off x="8286317" y="4470744"/>
              <a:ext cx="10928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Earnings / CS Staff</a:t>
              </a:r>
            </a:p>
          </p:txBody>
        </p:sp>
        <p:sp>
          <p:nvSpPr>
            <p:cNvPr id="642" name="TextBox 641"/>
            <p:cNvSpPr txBox="1"/>
            <p:nvPr/>
          </p:nvSpPr>
          <p:spPr>
            <a:xfrm>
              <a:off x="8325062" y="3732558"/>
              <a:ext cx="556998" cy="369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400" spc="-50" dirty="0" smtClean="0">
                  <a:solidFill>
                    <a:schemeClr val="bg1"/>
                  </a:solidFill>
                  <a:latin typeface="Proxima Nova Rg" pitchFamily="50" charset="0"/>
                </a:rPr>
                <a:t>Ad</a:t>
              </a:r>
              <a:endParaRPr lang="en-PH" sz="1400" spc="-5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644" name="TextBox 643"/>
            <p:cNvSpPr txBox="1"/>
            <p:nvPr/>
          </p:nvSpPr>
          <p:spPr>
            <a:xfrm>
              <a:off x="8330827" y="5550838"/>
              <a:ext cx="556998" cy="369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400" spc="-50" dirty="0" smtClean="0">
                  <a:solidFill>
                    <a:schemeClr val="bg1"/>
                  </a:solidFill>
                  <a:latin typeface="Proxima Nova Rg" pitchFamily="50" charset="0"/>
                </a:rPr>
                <a:t>A</a:t>
              </a:r>
              <a:endParaRPr lang="en-PH" sz="1400" spc="-5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8461580" y="7427407"/>
              <a:ext cx="298245" cy="283333"/>
            </a:xfrm>
            <a:prstGeom prst="round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649" name="TextBox 648"/>
            <p:cNvSpPr txBox="1"/>
            <p:nvPr/>
          </p:nvSpPr>
          <p:spPr>
            <a:xfrm>
              <a:off x="8332913" y="7384332"/>
              <a:ext cx="556998" cy="369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400" spc="-50" dirty="0" smtClean="0">
                  <a:solidFill>
                    <a:schemeClr val="bg1"/>
                  </a:solidFill>
                  <a:latin typeface="Proxima Nova Rg" pitchFamily="50" charset="0"/>
                </a:rPr>
                <a:t>C</a:t>
              </a:r>
              <a:endParaRPr lang="en-PH" sz="1400" spc="-5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650" name="TextBox 649"/>
            <p:cNvSpPr txBox="1"/>
            <p:nvPr/>
          </p:nvSpPr>
          <p:spPr>
            <a:xfrm>
              <a:off x="8332913" y="9228234"/>
              <a:ext cx="556998" cy="369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2412" tIns="76206" rIns="152412" bIns="76206" rtlCol="0">
              <a:spAutoFit/>
            </a:bodyPr>
            <a:lstStyle/>
            <a:p>
              <a:pPr algn="ctr"/>
              <a:r>
                <a:rPr lang="en-PH" sz="1400" spc="-50" dirty="0" smtClean="0">
                  <a:solidFill>
                    <a:schemeClr val="bg1"/>
                  </a:solidFill>
                  <a:latin typeface="Proxima Nova Rg" pitchFamily="50" charset="0"/>
                </a:rPr>
                <a:t>T</a:t>
              </a:r>
              <a:endParaRPr lang="en-PH" sz="1400" spc="-5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grpSp>
          <p:nvGrpSpPr>
            <p:cNvPr id="800" name="Group 799"/>
            <p:cNvGrpSpPr/>
            <p:nvPr/>
          </p:nvGrpSpPr>
          <p:grpSpPr>
            <a:xfrm>
              <a:off x="12080811" y="4487965"/>
              <a:ext cx="2322576" cy="119161"/>
              <a:chOff x="12117386" y="9742698"/>
              <a:chExt cx="2322576" cy="119161"/>
            </a:xfrm>
          </p:grpSpPr>
          <p:cxnSp>
            <p:nvCxnSpPr>
              <p:cNvPr id="801" name="Straight Connector 800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Arrow Connector 806"/>
              <p:cNvCxnSpPr/>
              <p:nvPr/>
            </p:nvCxnSpPr>
            <p:spPr>
              <a:xfrm>
                <a:off x="12117386" y="9861859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9" name="Group 808"/>
            <p:cNvGrpSpPr/>
            <p:nvPr/>
          </p:nvGrpSpPr>
          <p:grpSpPr>
            <a:xfrm>
              <a:off x="12080811" y="4741965"/>
              <a:ext cx="2322576" cy="93452"/>
              <a:chOff x="12117386" y="9742698"/>
              <a:chExt cx="2322576" cy="93452"/>
            </a:xfrm>
          </p:grpSpPr>
          <p:cxnSp>
            <p:nvCxnSpPr>
              <p:cNvPr id="810" name="Straight Connector 809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Arrow Connector 815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7" name="Group 816"/>
            <p:cNvGrpSpPr/>
            <p:nvPr/>
          </p:nvGrpSpPr>
          <p:grpSpPr>
            <a:xfrm>
              <a:off x="12080811" y="4955325"/>
              <a:ext cx="2322576" cy="93452"/>
              <a:chOff x="12117386" y="9742698"/>
              <a:chExt cx="2322576" cy="93452"/>
            </a:xfrm>
          </p:grpSpPr>
          <p:cxnSp>
            <p:nvCxnSpPr>
              <p:cNvPr id="818" name="Straight Connector 817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Arrow Connector 823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3" name="Group 832"/>
            <p:cNvGrpSpPr/>
            <p:nvPr/>
          </p:nvGrpSpPr>
          <p:grpSpPr>
            <a:xfrm>
              <a:off x="12080811" y="5145825"/>
              <a:ext cx="2322576" cy="93452"/>
              <a:chOff x="12117386" y="9742698"/>
              <a:chExt cx="2322576" cy="93452"/>
            </a:xfrm>
          </p:grpSpPr>
          <p:cxnSp>
            <p:nvCxnSpPr>
              <p:cNvPr id="834" name="Straight Connector 833"/>
              <p:cNvCxnSpPr/>
              <p:nvPr/>
            </p:nvCxnSpPr>
            <p:spPr>
              <a:xfrm>
                <a:off x="12214319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126358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130572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13481144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13895481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14312200" y="9742698"/>
                <a:ext cx="0" cy="87102"/>
              </a:xfrm>
              <a:prstGeom prst="line">
                <a:avLst/>
              </a:prstGeom>
              <a:ln w="6350">
                <a:solidFill>
                  <a:srgbClr val="4D4D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Arrow Connector 839"/>
              <p:cNvCxnSpPr/>
              <p:nvPr/>
            </p:nvCxnSpPr>
            <p:spPr>
              <a:xfrm>
                <a:off x="12117386" y="9836150"/>
                <a:ext cx="2322576" cy="0"/>
              </a:xfrm>
              <a:prstGeom prst="straightConnector1">
                <a:avLst/>
              </a:prstGeom>
              <a:ln w="6350">
                <a:solidFill>
                  <a:srgbClr val="4D4D4F"/>
                </a:solidFill>
                <a:headEnd type="stealth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 title="earnings-label-B"/>
            <p:cNvGrpSpPr/>
            <p:nvPr/>
          </p:nvGrpSpPr>
          <p:grpSpPr>
            <a:xfrm>
              <a:off x="9518802" y="4481995"/>
              <a:ext cx="619080" cy="763305"/>
              <a:chOff x="9518802" y="4481995"/>
              <a:chExt cx="619080" cy="763305"/>
            </a:xfrm>
          </p:grpSpPr>
          <p:sp>
            <p:nvSpPr>
              <p:cNvPr id="637" name="TextBox 636"/>
              <p:cNvSpPr txBox="1"/>
              <p:nvPr/>
            </p:nvSpPr>
            <p:spPr>
              <a:xfrm>
                <a:off x="9582703" y="4971973"/>
                <a:ext cx="530619" cy="238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52412" tIns="76206" rIns="152412" bIns="76206" rtlCol="0">
                <a:spAutoFit/>
              </a:bodyPr>
              <a:lstStyle/>
              <a:p>
                <a:r>
                  <a:rPr lang="en-PH" sz="550" dirty="0" smtClean="0">
                    <a:solidFill>
                      <a:schemeClr val="bg1"/>
                    </a:solidFill>
                    <a:latin typeface="Proxima Nova Rg" pitchFamily="50" charset="0"/>
                  </a:rPr>
                  <a:t>PRIOR</a:t>
                </a:r>
              </a:p>
            </p:txBody>
          </p:sp>
          <p:sp>
            <p:nvSpPr>
              <p:cNvPr id="638" name="TextBox 637" title="B28"/>
              <p:cNvSpPr txBox="1"/>
              <p:nvPr/>
            </p:nvSpPr>
            <p:spPr>
              <a:xfrm>
                <a:off x="9549597" y="5122189"/>
                <a:ext cx="566783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PH" sz="800" dirty="0" smtClean="0">
                    <a:solidFill>
                      <a:schemeClr val="bg1"/>
                    </a:solidFill>
                    <a:latin typeface="Proxima Nova Rg" pitchFamily="50" charset="0"/>
                  </a:rPr>
                  <a:t>12.3%</a:t>
                </a:r>
              </a:p>
            </p:txBody>
          </p:sp>
          <p:sp>
            <p:nvSpPr>
              <p:cNvPr id="639" name="TextBox 638" title="B27"/>
              <p:cNvSpPr txBox="1"/>
              <p:nvPr/>
            </p:nvSpPr>
            <p:spPr>
              <a:xfrm>
                <a:off x="9518802" y="4481995"/>
                <a:ext cx="61908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300" kern="900" spc="-10" dirty="0" smtClean="0">
                    <a:solidFill>
                      <a:schemeClr val="bg1"/>
                    </a:solidFill>
                    <a:latin typeface="Proxima Nova Rg" pitchFamily="50" charset="0"/>
                  </a:rPr>
                  <a:t>$719K</a:t>
                </a:r>
              </a:p>
            </p:txBody>
          </p:sp>
          <p:sp>
            <p:nvSpPr>
              <p:cNvPr id="640" name="TextBox 639"/>
              <p:cNvSpPr txBox="1"/>
              <p:nvPr/>
            </p:nvSpPr>
            <p:spPr>
              <a:xfrm>
                <a:off x="9609305" y="4687748"/>
                <a:ext cx="47096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300" kern="900" spc="-10" dirty="0" smtClean="0">
                    <a:solidFill>
                      <a:schemeClr val="bg1"/>
                    </a:solidFill>
                    <a:latin typeface="Proxima Nova Rg" pitchFamily="50" charset="0"/>
                  </a:rPr>
                  <a:t>EPP</a:t>
                </a:r>
              </a:p>
            </p:txBody>
          </p:sp>
          <p:pic>
            <p:nvPicPr>
              <p:cNvPr id="842" name="Picture 26" descr="C:\Users\EO Deboma\Desktop\dash 10 white.png" title="B28 ARROW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6408" y="4952311"/>
                <a:ext cx="334962" cy="142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01" name="Oval 700" title="B36"/>
            <p:cNvSpPr/>
            <p:nvPr/>
          </p:nvSpPr>
          <p:spPr>
            <a:xfrm>
              <a:off x="13105202" y="5000848"/>
              <a:ext cx="84117" cy="84117"/>
            </a:xfrm>
            <a:prstGeom prst="ellipse">
              <a:avLst/>
            </a:prstGeom>
            <a:solidFill>
              <a:srgbClr val="888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28" name="Oval 727" title="B37"/>
            <p:cNvSpPr/>
            <p:nvPr/>
          </p:nvSpPr>
          <p:spPr>
            <a:xfrm>
              <a:off x="14151984" y="5192699"/>
              <a:ext cx="84117" cy="84117"/>
            </a:xfrm>
            <a:prstGeom prst="ellipse">
              <a:avLst/>
            </a:prstGeom>
            <a:solidFill>
              <a:srgbClr val="888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31" name="Oval 730" title="B34"/>
            <p:cNvSpPr/>
            <p:nvPr/>
          </p:nvSpPr>
          <p:spPr>
            <a:xfrm>
              <a:off x="12678875" y="4785491"/>
              <a:ext cx="84117" cy="84117"/>
            </a:xfrm>
            <a:prstGeom prst="ellipse">
              <a:avLst/>
            </a:prstGeom>
            <a:solidFill>
              <a:srgbClr val="888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40" name="Oval 739" title="B32"/>
            <p:cNvSpPr/>
            <p:nvPr/>
          </p:nvSpPr>
          <p:spPr>
            <a:xfrm>
              <a:off x="12841504" y="4566906"/>
              <a:ext cx="84117" cy="84117"/>
            </a:xfrm>
            <a:prstGeom prst="ellipse">
              <a:avLst/>
            </a:prstGeom>
            <a:solidFill>
              <a:srgbClr val="888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45" name="Oval 744" title="B30"/>
            <p:cNvSpPr/>
            <p:nvPr/>
          </p:nvSpPr>
          <p:spPr>
            <a:xfrm>
              <a:off x="12750028" y="4334185"/>
              <a:ext cx="84117" cy="84117"/>
            </a:xfrm>
            <a:prstGeom prst="ellipse">
              <a:avLst/>
            </a:prstGeom>
            <a:solidFill>
              <a:srgbClr val="888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" name="Group 7" title="earnings-label-C"/>
            <p:cNvGrpSpPr/>
            <p:nvPr/>
          </p:nvGrpSpPr>
          <p:grpSpPr>
            <a:xfrm>
              <a:off x="9330884" y="6542631"/>
              <a:ext cx="576703" cy="584056"/>
              <a:chOff x="9330884" y="6542631"/>
              <a:chExt cx="576703" cy="584056"/>
            </a:xfrm>
          </p:grpSpPr>
          <p:pic>
            <p:nvPicPr>
              <p:cNvPr id="633" name="Picture 26" descr="C:\Users\EO Deboma\Desktop\dash 10 white.png" title="C28 ARROW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52096" y="6833498"/>
                <a:ext cx="334962" cy="142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4" name="TextBox 633" title="C28"/>
              <p:cNvSpPr txBox="1"/>
              <p:nvPr/>
            </p:nvSpPr>
            <p:spPr>
              <a:xfrm>
                <a:off x="9530253" y="7003576"/>
                <a:ext cx="235641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PH" sz="800" dirty="0" smtClean="0">
                    <a:solidFill>
                      <a:schemeClr val="bg1"/>
                    </a:solidFill>
                    <a:latin typeface="Proxima Nova Rg" pitchFamily="50" charset="0"/>
                  </a:rPr>
                  <a:t>4.6%</a:t>
                </a:r>
              </a:p>
            </p:txBody>
          </p:sp>
          <p:sp>
            <p:nvSpPr>
              <p:cNvPr id="789" name="TextBox 788" title="C27"/>
              <p:cNvSpPr txBox="1"/>
              <p:nvPr/>
            </p:nvSpPr>
            <p:spPr>
              <a:xfrm>
                <a:off x="9330884" y="6542631"/>
                <a:ext cx="576703" cy="292388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PH" sz="1300" kern="900" spc="-10" dirty="0" smtClean="0">
                    <a:solidFill>
                      <a:schemeClr val="bg1"/>
                    </a:solidFill>
                    <a:latin typeface="Proxima Nova Rg" pitchFamily="50" charset="0"/>
                  </a:rPr>
                  <a:t>$260K</a:t>
                </a:r>
              </a:p>
            </p:txBody>
          </p:sp>
          <p:sp>
            <p:nvSpPr>
              <p:cNvPr id="794" name="TextBox 793"/>
              <p:cNvSpPr txBox="1"/>
              <p:nvPr/>
            </p:nvSpPr>
            <p:spPr>
              <a:xfrm>
                <a:off x="9365381" y="6852332"/>
                <a:ext cx="530619" cy="238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52412" tIns="76206" rIns="152412" bIns="76206" rtlCol="0">
                <a:spAutoFit/>
              </a:bodyPr>
              <a:lstStyle/>
              <a:p>
                <a:r>
                  <a:rPr lang="en-PH" sz="550" dirty="0" smtClean="0">
                    <a:solidFill>
                      <a:schemeClr val="bg1"/>
                    </a:solidFill>
                    <a:latin typeface="Proxima Nova Rg" pitchFamily="50" charset="0"/>
                  </a:rPr>
                  <a:t>PRIOR</a:t>
                </a:r>
              </a:p>
            </p:txBody>
          </p:sp>
        </p:grpSp>
        <p:grpSp>
          <p:nvGrpSpPr>
            <p:cNvPr id="51" name="Group 50" title="earnings-label-E"/>
            <p:cNvGrpSpPr/>
            <p:nvPr/>
          </p:nvGrpSpPr>
          <p:grpSpPr>
            <a:xfrm>
              <a:off x="9389370" y="9729972"/>
              <a:ext cx="667170" cy="527739"/>
              <a:chOff x="9389370" y="9729972"/>
              <a:chExt cx="667170" cy="527739"/>
            </a:xfrm>
          </p:grpSpPr>
          <p:sp>
            <p:nvSpPr>
              <p:cNvPr id="618" name="TextBox 617" title="E27"/>
              <p:cNvSpPr txBox="1"/>
              <p:nvPr/>
            </p:nvSpPr>
            <p:spPr>
              <a:xfrm>
                <a:off x="9389370" y="9729972"/>
                <a:ext cx="66717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300" kern="900" spc="-10" dirty="0" smtClean="0">
                    <a:solidFill>
                      <a:schemeClr val="bg1"/>
                    </a:solidFill>
                    <a:latin typeface="Proxima Nova Rg" pitchFamily="50" charset="0"/>
                  </a:rPr>
                  <a:t>$823K</a:t>
                </a:r>
              </a:p>
            </p:txBody>
          </p:sp>
          <p:pic>
            <p:nvPicPr>
              <p:cNvPr id="1050" name="Picture 26" descr="C:\Users\EO Deboma\Desktop\dash 10 white.png" title="E28 ARROW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49597" y="9982200"/>
                <a:ext cx="334962" cy="142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1" name="TextBox 620" title="E28"/>
              <p:cNvSpPr txBox="1"/>
              <p:nvPr/>
            </p:nvSpPr>
            <p:spPr>
              <a:xfrm>
                <a:off x="9602787" y="10134600"/>
                <a:ext cx="235641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PH" sz="800" dirty="0" smtClean="0">
                    <a:solidFill>
                      <a:schemeClr val="bg1"/>
                    </a:solidFill>
                    <a:latin typeface="Proxima Nova Rg" pitchFamily="50" charset="0"/>
                  </a:rPr>
                  <a:t>9.6%</a:t>
                </a:r>
              </a:p>
            </p:txBody>
          </p:sp>
          <p:sp>
            <p:nvSpPr>
              <p:cNvPr id="808" name="TextBox 807"/>
              <p:cNvSpPr txBox="1"/>
              <p:nvPr/>
            </p:nvSpPr>
            <p:spPr>
              <a:xfrm>
                <a:off x="9461098" y="10082759"/>
                <a:ext cx="530619" cy="84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52412" tIns="0" rIns="152412" bIns="0" rtlCol="0" anchor="ctr" anchorCtr="0">
                <a:spAutoFit/>
              </a:bodyPr>
              <a:lstStyle/>
              <a:p>
                <a:r>
                  <a:rPr lang="en-PH" sz="550" dirty="0" smtClean="0">
                    <a:solidFill>
                      <a:schemeClr val="bg1"/>
                    </a:solidFill>
                    <a:latin typeface="Proxima Nova Rg" pitchFamily="50" charset="0"/>
                  </a:rPr>
                  <a:t>PRIOR</a:t>
                </a:r>
              </a:p>
            </p:txBody>
          </p:sp>
        </p:grpSp>
        <p:sp>
          <p:nvSpPr>
            <p:cNvPr id="643" name="TextBox 642" title="key-metrics-label"/>
            <p:cNvSpPr txBox="1"/>
            <p:nvPr/>
          </p:nvSpPr>
          <p:spPr>
            <a:xfrm>
              <a:off x="12663314" y="4116980"/>
              <a:ext cx="31194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7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5%</a:t>
              </a:r>
            </a:p>
          </p:txBody>
        </p:sp>
      </p:grpSp>
      <p:sp>
        <p:nvSpPr>
          <p:cNvPr id="672" name="Rounded Rectangle 671"/>
          <p:cNvSpPr/>
          <p:nvPr/>
        </p:nvSpPr>
        <p:spPr>
          <a:xfrm>
            <a:off x="5262257" y="5853566"/>
            <a:ext cx="1928485" cy="58859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421</Words>
  <Application>Microsoft Macintosh PowerPoint</Application>
  <PresentationFormat>Custom</PresentationFormat>
  <Paragraphs>259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Helvetica Neue</vt:lpstr>
      <vt:lpstr>Proxima Nova Rg</vt:lpstr>
      <vt:lpstr>Proxima Nova Th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 Deboma</dc:creator>
  <cp:lastModifiedBy>Microsoft Office User</cp:lastModifiedBy>
  <cp:revision>123</cp:revision>
  <dcterms:created xsi:type="dcterms:W3CDTF">2015-12-04T00:56:13Z</dcterms:created>
  <dcterms:modified xsi:type="dcterms:W3CDTF">2015-12-29T17:19:03Z</dcterms:modified>
</cp:coreProperties>
</file>