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247"/>
    <a:srgbClr val="92D050"/>
    <a:srgbClr val="B1B3B5"/>
    <a:srgbClr val="004A93"/>
    <a:srgbClr val="4E4D50"/>
    <a:srgbClr val="404041"/>
    <a:srgbClr val="80C46C"/>
    <a:srgbClr val="0A9FDA"/>
    <a:srgbClr val="2E6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912" autoAdjust="0"/>
    <p:restoredTop sz="97718"/>
  </p:normalViewPr>
  <p:slideViewPr>
    <p:cSldViewPr>
      <p:cViewPr varScale="1">
        <p:scale>
          <a:sx n="49" d="100"/>
          <a:sy n="49" d="100"/>
        </p:scale>
        <p:origin x="984" y="60"/>
      </p:cViewPr>
      <p:guideLst>
        <p:guide orient="horz" pos="3600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16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898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1302" y="457731"/>
            <a:ext cx="3429714" cy="9752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159" y="457731"/>
            <a:ext cx="10035090" cy="9752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22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762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79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159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8614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67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78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32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564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46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527B-BC22-4F2A-9721-3CF98177A2B6}" type="datetimeFigureOut">
              <a:rPr lang="en-PH" smtClean="0"/>
              <a:t>1/11/2016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8B165-8ED1-4CD4-8269-1AA7962856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21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5" y="2794370"/>
            <a:ext cx="14317253" cy="871183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51824" y="0"/>
            <a:ext cx="1005840" cy="753684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 dirty="0"/>
          </a:p>
        </p:txBody>
      </p:sp>
      <p:sp>
        <p:nvSpPr>
          <p:cNvPr id="32" name="Rectangle 31"/>
          <p:cNvSpPr/>
          <p:nvPr/>
        </p:nvSpPr>
        <p:spPr>
          <a:xfrm>
            <a:off x="-56294" y="753684"/>
            <a:ext cx="1008723" cy="990600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-51824" y="1744284"/>
            <a:ext cx="1003298" cy="9761916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77787" y="15008"/>
            <a:ext cx="595161" cy="738676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r>
              <a:rPr lang="en-PH" sz="3800" b="1" dirty="0">
                <a:solidFill>
                  <a:srgbClr val="124B90"/>
                </a:solidFill>
                <a:latin typeface="Proxima Nova Th" pitchFamily="50" charset="0"/>
              </a:rPr>
              <a:t>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5091" y="1020762"/>
            <a:ext cx="396323" cy="396240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296227" y="1011127"/>
            <a:ext cx="254053" cy="415510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pPr algn="ctr"/>
            <a:r>
              <a:rPr lang="en-PH" sz="1700" dirty="0">
                <a:solidFill>
                  <a:schemeClr val="bg1"/>
                </a:solidFill>
                <a:latin typeface="Proxima Nova Rg" pitchFamily="50" charset="0"/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155" y="1781174"/>
            <a:ext cx="607130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54" y="2111725"/>
            <a:ext cx="75998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Margin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565" y="2737222"/>
            <a:ext cx="867634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Liquidity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4613" y="3045011"/>
            <a:ext cx="1066800" cy="307789"/>
          </a:xfrm>
          <a:prstGeom prst="rect">
            <a:avLst/>
          </a:prstGeom>
          <a:noFill/>
        </p:spPr>
        <p:txBody>
          <a:bodyPr wrap="square" lIns="152412" tIns="76206" rIns="152412" bIns="76206" rtlCol="0">
            <a:spAutoFit/>
          </a:bodyPr>
          <a:lstStyle/>
          <a:p>
            <a:r>
              <a:rPr lang="en-PH" sz="1000" kern="9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Service Area</a:t>
            </a:r>
            <a:endParaRPr lang="en-PH" sz="1000" kern="9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379907"/>
            <a:ext cx="83820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Industry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1879" y="3508521"/>
            <a:ext cx="87026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&amp; Sector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241965" y="4870450"/>
            <a:ext cx="399445" cy="421400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51" y="4876800"/>
            <a:ext cx="446685" cy="400122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b="1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225851" y="4080428"/>
            <a:ext cx="403738" cy="415372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671" y="4093125"/>
            <a:ext cx="560098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225091" y="5759450"/>
            <a:ext cx="409398" cy="411480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730" y="5778500"/>
            <a:ext cx="457906" cy="400122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b="1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20575" y="6701443"/>
            <a:ext cx="400839" cy="410988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004" y="6706032"/>
            <a:ext cx="430655" cy="400122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b="1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196259" y="7637988"/>
            <a:ext cx="441835" cy="411956"/>
          </a:xfrm>
          <a:prstGeom prst="flowChartAlternateProcess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493" y="7634367"/>
            <a:ext cx="577555" cy="400122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b="1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154" y="5291850"/>
            <a:ext cx="649885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Audit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928" y="4478429"/>
            <a:ext cx="873284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Advisory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84739" y="6198996"/>
            <a:ext cx="1037168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9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Consulting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987" y="7123028"/>
            <a:ext cx="54460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315" y="8191349"/>
            <a:ext cx="679281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72" y="1418822"/>
            <a:ext cx="735097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Current</a:t>
            </a:r>
            <a:endParaRPr lang="en-PH" sz="1000" kern="9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67" y="2419502"/>
            <a:ext cx="68957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260" y="8049944"/>
            <a:ext cx="871866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Enabling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1248136" y="168902"/>
            <a:ext cx="5977021" cy="423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150" kern="900" spc="-30" dirty="0" smtClean="0">
                <a:latin typeface="Helvetica Neue" charset="0"/>
                <a:ea typeface="Helvetica Neue" charset="0"/>
                <a:cs typeface="Helvetica Neue" charset="0"/>
              </a:rPr>
              <a:t>Firm Current Period Dashboard – Period 4, FY16</a:t>
            </a:r>
            <a:endParaRPr lang="en-PH" sz="2150" kern="900" spc="-3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 title="separate-headline-metrics"/>
          <p:cNvGrpSpPr/>
          <p:nvPr/>
        </p:nvGrpSpPr>
        <p:grpSpPr>
          <a:xfrm>
            <a:off x="941703" y="758279"/>
            <a:ext cx="14301472" cy="2158940"/>
            <a:chOff x="941703" y="758279"/>
            <a:chExt cx="14301472" cy="2158940"/>
          </a:xfrm>
        </p:grpSpPr>
        <p:sp>
          <p:nvSpPr>
            <p:cNvPr id="337" name="Rectangle 336"/>
            <p:cNvSpPr/>
            <p:nvPr/>
          </p:nvSpPr>
          <p:spPr>
            <a:xfrm>
              <a:off x="941703" y="758279"/>
              <a:ext cx="14301472" cy="2158940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6" name="Rounded Rectangle 335"/>
            <p:cNvSpPr/>
            <p:nvPr/>
          </p:nvSpPr>
          <p:spPr>
            <a:xfrm>
              <a:off x="11589631" y="1220520"/>
              <a:ext cx="3242085" cy="1287097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5" name="Rounded Rectangle 334"/>
            <p:cNvSpPr/>
            <p:nvPr/>
          </p:nvSpPr>
          <p:spPr>
            <a:xfrm>
              <a:off x="8177057" y="1212246"/>
              <a:ext cx="3242085" cy="1287097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4723739" y="1212394"/>
              <a:ext cx="3242085" cy="1287097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1348859" y="1194810"/>
              <a:ext cx="3242085" cy="1287097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37" name="Picture 49" descr="C:\Users\EO Deboma\Desktop\dashboard5--png\image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475" y="1488527"/>
              <a:ext cx="536621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287587" y="1341770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Revenue</a:t>
              </a:r>
            </a:p>
          </p:txBody>
        </p:sp>
        <p:sp>
          <p:nvSpPr>
            <p:cNvPr id="39" name="TextBox 38" title="B3"/>
            <p:cNvSpPr txBox="1"/>
            <p:nvPr/>
          </p:nvSpPr>
          <p:spPr>
            <a:xfrm>
              <a:off x="2287587" y="1685836"/>
              <a:ext cx="153439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$1.18B</a:t>
              </a:r>
            </a:p>
          </p:txBody>
        </p:sp>
        <p:sp>
          <p:nvSpPr>
            <p:cNvPr id="40" name="TextBox 39" title="B5"/>
            <p:cNvSpPr txBox="1"/>
            <p:nvPr/>
          </p:nvSpPr>
          <p:spPr>
            <a:xfrm>
              <a:off x="3817284" y="1580145"/>
              <a:ext cx="615874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$60M</a:t>
              </a:r>
            </a:p>
          </p:txBody>
        </p:sp>
        <p:pic>
          <p:nvPicPr>
            <p:cNvPr id="41" name="Picture 50" descr="C:\Users\EO Deboma\Desktop\dashboard5--png\arrow1-blue.png" title="B5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777" y="1372142"/>
              <a:ext cx="48736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3899701" y="1464994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99701" y="1921470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PRIOR</a:t>
              </a:r>
            </a:p>
          </p:txBody>
        </p:sp>
        <p:pic>
          <p:nvPicPr>
            <p:cNvPr id="44" name="Picture 50" descr="C:\Users\EO Deboma\Desktop\dashboard5--png\arrow1-blue.png" title="B4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777" y="1815054"/>
              <a:ext cx="48736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 title="B4"/>
            <p:cNvSpPr txBox="1"/>
            <p:nvPr/>
          </p:nvSpPr>
          <p:spPr>
            <a:xfrm>
              <a:off x="3871660" y="2011640"/>
              <a:ext cx="574196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11.8%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 flipV="1">
              <a:off x="1360337" y="1218882"/>
              <a:ext cx="3213250" cy="45719"/>
            </a:xfrm>
            <a:prstGeom prst="roundRect">
              <a:avLst>
                <a:gd name="adj" fmla="val 50000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32" name="Picture 8" descr="C:\Users\EO Deboma\Desktop\11-g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787" y="1463452"/>
              <a:ext cx="49530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5620671" y="1341770"/>
              <a:ext cx="1086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Earnings</a:t>
              </a:r>
            </a:p>
          </p:txBody>
        </p:sp>
        <p:sp>
          <p:nvSpPr>
            <p:cNvPr id="49" name="TextBox 48" title="D3"/>
            <p:cNvSpPr txBox="1"/>
            <p:nvPr/>
          </p:nvSpPr>
          <p:spPr>
            <a:xfrm>
              <a:off x="5564187" y="1685836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$259M</a:t>
              </a:r>
            </a:p>
          </p:txBody>
        </p:sp>
        <p:pic>
          <p:nvPicPr>
            <p:cNvPr id="50" name="Picture 56" descr="C:\Users\EO Deboma\Desktop\dashboard5--png\arrow2-green.png" title="D5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2610" y="1372142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 title="D5"/>
            <p:cNvSpPr txBox="1"/>
            <p:nvPr/>
          </p:nvSpPr>
          <p:spPr>
            <a:xfrm>
              <a:off x="7229610" y="1569140"/>
              <a:ext cx="609462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$53M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16172" y="1472423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12903E"/>
                  </a:solidFill>
                  <a:latin typeface="Proxima Nova Rg" pitchFamily="50" charset="0"/>
                </a:rPr>
                <a:t>PLAN</a:t>
              </a:r>
            </a:p>
          </p:txBody>
        </p:sp>
        <p:pic>
          <p:nvPicPr>
            <p:cNvPr id="53" name="Picture 56" descr="C:\Users\EO Deboma\Desktop\dashboard5--png\arrow2-green.png" title="D4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2610" y="1822199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298709" y="1921416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12903E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57" name="TextBox 56" title="D4"/>
            <p:cNvSpPr txBox="1"/>
            <p:nvPr/>
          </p:nvSpPr>
          <p:spPr>
            <a:xfrm>
              <a:off x="7229610" y="2011640"/>
              <a:ext cx="601447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13.2%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93187" y="1341770"/>
              <a:ext cx="1414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Firm Margin</a:t>
              </a:r>
            </a:p>
          </p:txBody>
        </p:sp>
        <p:sp>
          <p:nvSpPr>
            <p:cNvPr id="60" name="TextBox 59" title="F3"/>
            <p:cNvSpPr txBox="1"/>
            <p:nvPr/>
          </p:nvSpPr>
          <p:spPr>
            <a:xfrm>
              <a:off x="8975490" y="1685836"/>
              <a:ext cx="14318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22.0%</a:t>
              </a:r>
            </a:p>
          </p:txBody>
        </p:sp>
        <p:pic>
          <p:nvPicPr>
            <p:cNvPr id="61" name="Picture 52" descr="C:\Users\EO Deboma\Desktop\dashboard5--png\arrow2-skblue.png" title="F5 ARROW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3561" y="1356415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10723561" y="1456969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3" name="TextBox 62" title="F5"/>
            <p:cNvSpPr txBox="1"/>
            <p:nvPr/>
          </p:nvSpPr>
          <p:spPr>
            <a:xfrm>
              <a:off x="10582391" y="1558291"/>
              <a:ext cx="76335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357BPS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17211" y="1907819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5" name="TextBox 64" title="F4"/>
            <p:cNvSpPr txBox="1"/>
            <p:nvPr/>
          </p:nvSpPr>
          <p:spPr>
            <a:xfrm>
              <a:off x="10607343" y="2015541"/>
              <a:ext cx="668773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27BPS</a:t>
              </a:r>
            </a:p>
          </p:txBody>
        </p:sp>
        <p:pic>
          <p:nvPicPr>
            <p:cNvPr id="66" name="Picture 52" descr="C:\Users\EO Deboma\Desktop\dashboard5--png\arrow2-skblue.png" title="F4 ARROW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3561" y="1800915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EO Deboma\Desktop\obgreen-dash1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075" y="1486449"/>
              <a:ext cx="584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EO Deboma\Desktop\dash11-blu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587" y="1460644"/>
              <a:ext cx="477838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EO Deboma\Desktop\obgreen-dash1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7981" y="1495956"/>
              <a:ext cx="560387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EO Deboma\Desktop\arrow-obgreen-dash11.png" title="H5 ARROW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787" y="1554709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ounded Rectangle 70"/>
            <p:cNvSpPr/>
            <p:nvPr/>
          </p:nvSpPr>
          <p:spPr>
            <a:xfrm>
              <a:off x="8188323" y="1218882"/>
              <a:ext cx="3200400" cy="45719"/>
            </a:xfrm>
            <a:prstGeom prst="roundRect">
              <a:avLst>
                <a:gd name="adj" fmla="val 50000"/>
              </a:avLst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1609703" y="1218882"/>
              <a:ext cx="3200400" cy="45719"/>
            </a:xfrm>
            <a:prstGeom prst="roundRect">
              <a:avLst>
                <a:gd name="adj" fmla="val 50000"/>
              </a:avLst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74" name="Picture 16" descr="C:\Users\EO Deboma\Desktop\arrow-obgreen-dash11.png" title="H4 ARROW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4174787" y="1806169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12348368" y="1341770"/>
              <a:ext cx="187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Total Headcount</a:t>
              </a:r>
            </a:p>
          </p:txBody>
        </p:sp>
        <p:sp>
          <p:nvSpPr>
            <p:cNvPr id="76" name="TextBox 75" title="H3"/>
            <p:cNvSpPr txBox="1"/>
            <p:nvPr/>
          </p:nvSpPr>
          <p:spPr>
            <a:xfrm>
              <a:off x="12389250" y="1685836"/>
              <a:ext cx="147989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72,620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197124" y="1461416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2E6934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78" name="TextBox 77" title="H5"/>
            <p:cNvSpPr txBox="1"/>
            <p:nvPr/>
          </p:nvSpPr>
          <p:spPr>
            <a:xfrm>
              <a:off x="14240409" y="1315007"/>
              <a:ext cx="381836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2E6934"/>
                  </a:solidFill>
                  <a:latin typeface="Proxima Nova Rg" pitchFamily="50" charset="0"/>
                </a:rPr>
                <a:t>60</a:t>
              </a:r>
            </a:p>
          </p:txBody>
        </p:sp>
        <p:sp>
          <p:nvSpPr>
            <p:cNvPr id="79" name="TextBox 78" title="H4"/>
            <p:cNvSpPr txBox="1"/>
            <p:nvPr/>
          </p:nvSpPr>
          <p:spPr>
            <a:xfrm>
              <a:off x="14185009" y="2018894"/>
              <a:ext cx="492635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2E6934"/>
                  </a:solidFill>
                  <a:latin typeface="Proxima Nova Rg" pitchFamily="50" charset="0"/>
                </a:rPr>
                <a:t>8.1%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185009" y="192005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2E6934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332" name="Rounded Rectangle 331"/>
            <p:cNvSpPr/>
            <p:nvPr/>
          </p:nvSpPr>
          <p:spPr>
            <a:xfrm flipV="1">
              <a:off x="4748104" y="1217963"/>
              <a:ext cx="3213250" cy="45719"/>
            </a:xfrm>
            <a:prstGeom prst="roundRect">
              <a:avLst>
                <a:gd name="adj" fmla="val 50000"/>
              </a:avLst>
            </a:prstGeom>
            <a:solidFill>
              <a:srgbClr val="439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7" name="Group 46" title="separate-enabling-areas"/>
          <p:cNvGrpSpPr/>
          <p:nvPr/>
        </p:nvGrpSpPr>
        <p:grpSpPr>
          <a:xfrm>
            <a:off x="8296547" y="7540486"/>
            <a:ext cx="6535169" cy="3584713"/>
            <a:chOff x="8296547" y="7540486"/>
            <a:chExt cx="6535169" cy="3584713"/>
          </a:xfrm>
        </p:grpSpPr>
        <p:sp>
          <p:nvSpPr>
            <p:cNvPr id="408" name="Rounded Rectangle 407"/>
            <p:cNvSpPr/>
            <p:nvPr/>
          </p:nvSpPr>
          <p:spPr>
            <a:xfrm>
              <a:off x="8296547" y="7540486"/>
              <a:ext cx="6535169" cy="358471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8400146" y="7623541"/>
              <a:ext cx="3623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70" b="1" kern="900" dirty="0" smtClean="0">
                  <a:solidFill>
                    <a:srgbClr val="404041"/>
                  </a:solidFill>
                  <a:latin typeface="Proxima Nova Rg" pitchFamily="50" charset="0"/>
                </a:rPr>
                <a:t>ENABLING AREAS &amp; PARENT COSTS</a:t>
              </a:r>
            </a:p>
          </p:txBody>
        </p:sp>
        <p:sp>
          <p:nvSpPr>
            <p:cNvPr id="328" name="TextBox 327" title="B38"/>
            <p:cNvSpPr txBox="1"/>
            <p:nvPr/>
          </p:nvSpPr>
          <p:spPr>
            <a:xfrm>
              <a:off x="10231229" y="7864877"/>
              <a:ext cx="1572995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250" b="1" kern="900" dirty="0" smtClean="0">
                  <a:solidFill>
                    <a:srgbClr val="404041"/>
                  </a:solidFill>
                  <a:latin typeface="Proxima Nova Lt" pitchFamily="50" charset="0"/>
                </a:rPr>
                <a:t>Total $260</a:t>
              </a:r>
            </a:p>
          </p:txBody>
        </p:sp>
        <p:sp>
          <p:nvSpPr>
            <p:cNvPr id="329" name="TextBox 328" title="D38"/>
            <p:cNvSpPr txBox="1"/>
            <p:nvPr/>
          </p:nvSpPr>
          <p:spPr>
            <a:xfrm>
              <a:off x="10212624" y="8164824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400" kern="900" dirty="0" err="1" smtClean="0">
                  <a:solidFill>
                    <a:srgbClr val="404041"/>
                  </a:solidFill>
                  <a:latin typeface="Proxima Nova Lt" pitchFamily="50" charset="0"/>
                </a:rPr>
                <a:t>YoY</a:t>
              </a:r>
              <a:r>
                <a:rPr lang="en-PH" sz="14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 Growth: 7.7%</a:t>
              </a:r>
            </a:p>
          </p:txBody>
        </p:sp>
        <p:cxnSp>
          <p:nvCxnSpPr>
            <p:cNvPr id="334" name="Straight Arrow Connector 333"/>
            <p:cNvCxnSpPr/>
            <p:nvPr/>
          </p:nvCxnSpPr>
          <p:spPr>
            <a:xfrm flipV="1">
              <a:off x="8588375" y="8229600"/>
              <a:ext cx="0" cy="1905000"/>
            </a:xfrm>
            <a:prstGeom prst="straightConnector1">
              <a:avLst/>
            </a:prstGeom>
            <a:ln w="9525">
              <a:solidFill>
                <a:srgbClr val="4E4D50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 title="B41"/>
            <p:cNvSpPr/>
            <p:nvPr/>
          </p:nvSpPr>
          <p:spPr>
            <a:xfrm>
              <a:off x="8750808" y="8426434"/>
              <a:ext cx="274320" cy="1708166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8" name="Rectangle 337" title="C41"/>
            <p:cNvSpPr/>
            <p:nvPr/>
          </p:nvSpPr>
          <p:spPr>
            <a:xfrm>
              <a:off x="9322308" y="9067800"/>
              <a:ext cx="274320" cy="1066800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9" name="Rectangle 338" title="D41"/>
            <p:cNvSpPr/>
            <p:nvPr/>
          </p:nvSpPr>
          <p:spPr>
            <a:xfrm>
              <a:off x="9906508" y="9182100"/>
              <a:ext cx="274320" cy="952500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 title="E41"/>
            <p:cNvSpPr/>
            <p:nvPr/>
          </p:nvSpPr>
          <p:spPr>
            <a:xfrm>
              <a:off x="10481183" y="9471941"/>
              <a:ext cx="274320" cy="662658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1" name="Rectangle 340" title="F41"/>
            <p:cNvSpPr/>
            <p:nvPr/>
          </p:nvSpPr>
          <p:spPr>
            <a:xfrm>
              <a:off x="11055858" y="9555551"/>
              <a:ext cx="274320" cy="579048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2" name="Rectangle 341" title="G41"/>
            <p:cNvSpPr/>
            <p:nvPr/>
          </p:nvSpPr>
          <p:spPr>
            <a:xfrm>
              <a:off x="11640058" y="9546336"/>
              <a:ext cx="274320" cy="585216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 title="H41"/>
            <p:cNvSpPr/>
            <p:nvPr/>
          </p:nvSpPr>
          <p:spPr>
            <a:xfrm>
              <a:off x="12224258" y="9982200"/>
              <a:ext cx="274320" cy="149352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4" name="Rectangle 343" title="I41"/>
            <p:cNvSpPr/>
            <p:nvPr/>
          </p:nvSpPr>
          <p:spPr>
            <a:xfrm>
              <a:off x="12805283" y="10056876"/>
              <a:ext cx="274320" cy="74675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5" name="Rectangle 344" title="J41"/>
            <p:cNvSpPr/>
            <p:nvPr/>
          </p:nvSpPr>
          <p:spPr>
            <a:xfrm>
              <a:off x="13386308" y="10056876"/>
              <a:ext cx="274320" cy="74675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 title="K41"/>
            <p:cNvSpPr/>
            <p:nvPr/>
          </p:nvSpPr>
          <p:spPr>
            <a:xfrm>
              <a:off x="13976858" y="10085832"/>
              <a:ext cx="274320" cy="45719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12919349" y="8088917"/>
              <a:ext cx="419694" cy="75261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8" name="Rounded Rectangle 347"/>
            <p:cNvSpPr/>
            <p:nvPr/>
          </p:nvSpPr>
          <p:spPr>
            <a:xfrm>
              <a:off x="12919349" y="8353236"/>
              <a:ext cx="419694" cy="75261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ounded Rectangle 348"/>
            <p:cNvSpPr/>
            <p:nvPr/>
          </p:nvSpPr>
          <p:spPr>
            <a:xfrm>
              <a:off x="12955587" y="7769830"/>
              <a:ext cx="333862" cy="192265"/>
            </a:xfrm>
            <a:prstGeom prst="roundRect">
              <a:avLst>
                <a:gd name="adj" fmla="val 0"/>
              </a:avLst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0" name="Rounded Rectangle 349" title="B45"/>
            <p:cNvSpPr/>
            <p:nvPr/>
          </p:nvSpPr>
          <p:spPr>
            <a:xfrm>
              <a:off x="8683369" y="8528496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1" name="Rounded Rectangle 350" title="B43"/>
            <p:cNvSpPr/>
            <p:nvPr/>
          </p:nvSpPr>
          <p:spPr>
            <a:xfrm>
              <a:off x="8683369" y="8747571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2" name="Rounded Rectangle 351" title="C43"/>
            <p:cNvSpPr/>
            <p:nvPr/>
          </p:nvSpPr>
          <p:spPr>
            <a:xfrm>
              <a:off x="9264394" y="9200008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3" name="Rounded Rectangle 352" title="C45"/>
            <p:cNvSpPr/>
            <p:nvPr/>
          </p:nvSpPr>
          <p:spPr>
            <a:xfrm>
              <a:off x="9283444" y="9376221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4" name="Rounded Rectangle 353" title="D43"/>
            <p:cNvSpPr/>
            <p:nvPr/>
          </p:nvSpPr>
          <p:spPr>
            <a:xfrm>
              <a:off x="9840656" y="9225536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5" name="Rounded Rectangle 354" title="D45"/>
            <p:cNvSpPr/>
            <p:nvPr/>
          </p:nvSpPr>
          <p:spPr>
            <a:xfrm>
              <a:off x="9854944" y="9433371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6" name="Rounded Rectangle 355" title="E43"/>
            <p:cNvSpPr/>
            <p:nvPr/>
          </p:nvSpPr>
          <p:spPr>
            <a:xfrm>
              <a:off x="10440731" y="9477949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7" name="Rounded Rectangle 356" title="E45"/>
            <p:cNvSpPr/>
            <p:nvPr/>
          </p:nvSpPr>
          <p:spPr>
            <a:xfrm>
              <a:off x="10445494" y="9519096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8" name="Rounded Rectangle 357" title="F43"/>
            <p:cNvSpPr/>
            <p:nvPr/>
          </p:nvSpPr>
          <p:spPr>
            <a:xfrm>
              <a:off x="10997944" y="9530337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9" name="Rounded Rectangle 358" title="F45"/>
            <p:cNvSpPr/>
            <p:nvPr/>
          </p:nvSpPr>
          <p:spPr>
            <a:xfrm>
              <a:off x="11007469" y="9595296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0" name="Rounded Rectangle 359" title="G43"/>
            <p:cNvSpPr/>
            <p:nvPr/>
          </p:nvSpPr>
          <p:spPr>
            <a:xfrm>
              <a:off x="11598019" y="9573200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1" name="Rounded Rectangle 360" title="G45"/>
            <p:cNvSpPr/>
            <p:nvPr/>
          </p:nvSpPr>
          <p:spPr>
            <a:xfrm>
              <a:off x="11588494" y="9652446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2" name="Rounded Rectangle 361" title="H43"/>
            <p:cNvSpPr/>
            <p:nvPr/>
          </p:nvSpPr>
          <p:spPr>
            <a:xfrm>
              <a:off x="12174281" y="9920862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3" name="Rounded Rectangle 362" title="H45"/>
            <p:cNvSpPr/>
            <p:nvPr/>
          </p:nvSpPr>
          <p:spPr>
            <a:xfrm>
              <a:off x="12174282" y="9981059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4" name="Rounded Rectangle 363" title="I43"/>
            <p:cNvSpPr/>
            <p:nvPr/>
          </p:nvSpPr>
          <p:spPr>
            <a:xfrm>
              <a:off x="12755306" y="9920862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5" name="Rounded Rectangle 364" title="I45"/>
            <p:cNvSpPr/>
            <p:nvPr/>
          </p:nvSpPr>
          <p:spPr>
            <a:xfrm>
              <a:off x="12755306" y="9995920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6" name="Rounded Rectangle 365" title="J43"/>
            <p:cNvSpPr/>
            <p:nvPr/>
          </p:nvSpPr>
          <p:spPr>
            <a:xfrm>
              <a:off x="13331568" y="9978012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7" name="Rounded Rectangle 366" title="J45"/>
            <p:cNvSpPr/>
            <p:nvPr/>
          </p:nvSpPr>
          <p:spPr>
            <a:xfrm>
              <a:off x="13336332" y="10038209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8" name="Rounded Rectangle 367" title="K43"/>
            <p:cNvSpPr/>
            <p:nvPr/>
          </p:nvSpPr>
          <p:spPr>
            <a:xfrm>
              <a:off x="13926881" y="10054212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0" name="Rounded Rectangle 369" title="K45"/>
            <p:cNvSpPr/>
            <p:nvPr/>
          </p:nvSpPr>
          <p:spPr>
            <a:xfrm>
              <a:off x="13917357" y="9957246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13312356" y="7666172"/>
              <a:ext cx="1139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400" kern="900" dirty="0" smtClean="0">
                  <a:solidFill>
                    <a:srgbClr val="404041"/>
                  </a:solidFill>
                  <a:latin typeface="Proxima Nova Regular"/>
                </a:rPr>
                <a:t>Current </a:t>
              </a:r>
              <a:r>
                <a:rPr lang="en-PH" sz="1400" kern="900" dirty="0" err="1" smtClean="0">
                  <a:solidFill>
                    <a:srgbClr val="404041"/>
                  </a:solidFill>
                  <a:latin typeface="Proxima Nova Regular"/>
                </a:rPr>
                <a:t>Amt</a:t>
              </a:r>
              <a:endParaRPr lang="en-PH" sz="1400" kern="900" dirty="0" smtClean="0">
                <a:solidFill>
                  <a:srgbClr val="404041"/>
                </a:solidFill>
                <a:latin typeface="Proxima Nova Regular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3312356" y="796209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350" kern="900" dirty="0" smtClean="0">
                  <a:solidFill>
                    <a:srgbClr val="404041"/>
                  </a:solidFill>
                  <a:latin typeface="Proxima Nova Regular"/>
                </a:rPr>
                <a:t>Plan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336587" y="8234318"/>
              <a:ext cx="55015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350" kern="900" dirty="0" smtClean="0">
                  <a:solidFill>
                    <a:srgbClr val="404041"/>
                  </a:solidFill>
                  <a:latin typeface="Proxima Nova Regular"/>
                </a:rPr>
                <a:t>Prior</a:t>
              </a:r>
            </a:p>
          </p:txBody>
        </p:sp>
        <p:sp>
          <p:nvSpPr>
            <p:cNvPr id="374" name="TextBox 373" title="B40"/>
            <p:cNvSpPr txBox="1"/>
            <p:nvPr/>
          </p:nvSpPr>
          <p:spPr>
            <a:xfrm>
              <a:off x="8665731" y="8203838"/>
              <a:ext cx="420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$76</a:t>
              </a:r>
            </a:p>
          </p:txBody>
        </p:sp>
        <p:sp>
          <p:nvSpPr>
            <p:cNvPr id="375" name="TextBox 374" title="C40"/>
            <p:cNvSpPr txBox="1"/>
            <p:nvPr/>
          </p:nvSpPr>
          <p:spPr>
            <a:xfrm>
              <a:off x="9264394" y="8860304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$47</a:t>
              </a:r>
            </a:p>
          </p:txBody>
        </p:sp>
        <p:sp>
          <p:nvSpPr>
            <p:cNvPr id="376" name="TextBox 375" title="D40"/>
            <p:cNvSpPr txBox="1"/>
            <p:nvPr/>
          </p:nvSpPr>
          <p:spPr>
            <a:xfrm>
              <a:off x="9820539" y="8967144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$42</a:t>
              </a:r>
            </a:p>
          </p:txBody>
        </p:sp>
        <p:sp>
          <p:nvSpPr>
            <p:cNvPr id="377" name="TextBox 376" title="E40"/>
            <p:cNvSpPr txBox="1"/>
            <p:nvPr/>
          </p:nvSpPr>
          <p:spPr>
            <a:xfrm>
              <a:off x="10396986" y="9230106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$29</a:t>
              </a:r>
            </a:p>
          </p:txBody>
        </p:sp>
        <p:sp>
          <p:nvSpPr>
            <p:cNvPr id="379" name="TextBox 378" title="G40"/>
            <p:cNvSpPr txBox="1"/>
            <p:nvPr/>
          </p:nvSpPr>
          <p:spPr>
            <a:xfrm>
              <a:off x="11582636" y="9332891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$26</a:t>
              </a:r>
            </a:p>
          </p:txBody>
        </p:sp>
        <p:sp>
          <p:nvSpPr>
            <p:cNvPr id="380" name="TextBox 379" title="H40"/>
            <p:cNvSpPr txBox="1"/>
            <p:nvPr/>
          </p:nvSpPr>
          <p:spPr>
            <a:xfrm>
              <a:off x="12198631" y="974010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$6</a:t>
              </a:r>
            </a:p>
          </p:txBody>
        </p:sp>
        <p:sp>
          <p:nvSpPr>
            <p:cNvPr id="381" name="TextBox 380" title="I40"/>
            <p:cNvSpPr txBox="1"/>
            <p:nvPr/>
          </p:nvSpPr>
          <p:spPr>
            <a:xfrm>
              <a:off x="12774769" y="963486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$3</a:t>
              </a:r>
            </a:p>
          </p:txBody>
        </p:sp>
        <p:sp>
          <p:nvSpPr>
            <p:cNvPr id="382" name="TextBox 381" title="J40"/>
            <p:cNvSpPr txBox="1"/>
            <p:nvPr/>
          </p:nvSpPr>
          <p:spPr>
            <a:xfrm>
              <a:off x="13360682" y="9797915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$3</a:t>
              </a:r>
            </a:p>
          </p:txBody>
        </p:sp>
        <p:sp>
          <p:nvSpPr>
            <p:cNvPr id="383" name="TextBox 382" title="K40"/>
            <p:cNvSpPr txBox="1"/>
            <p:nvPr/>
          </p:nvSpPr>
          <p:spPr>
            <a:xfrm>
              <a:off x="13946469" y="9781168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$2</a:t>
              </a:r>
            </a:p>
          </p:txBody>
        </p:sp>
        <p:cxnSp>
          <p:nvCxnSpPr>
            <p:cNvPr id="1046" name="Straight Connector 1045" title="enabling-areas-min"/>
            <p:cNvCxnSpPr/>
            <p:nvPr/>
          </p:nvCxnSpPr>
          <p:spPr>
            <a:xfrm>
              <a:off x="8588375" y="10134600"/>
              <a:ext cx="5842952" cy="0"/>
            </a:xfrm>
            <a:prstGeom prst="line">
              <a:avLst/>
            </a:prstGeom>
            <a:ln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 title="B39"/>
            <p:cNvSpPr txBox="1"/>
            <p:nvPr/>
          </p:nvSpPr>
          <p:spPr>
            <a:xfrm rot="16200000">
              <a:off x="8572495" y="10245940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Parent</a:t>
              </a:r>
            </a:p>
          </p:txBody>
        </p:sp>
        <p:sp>
          <p:nvSpPr>
            <p:cNvPr id="385" name="TextBox 384" title="C39"/>
            <p:cNvSpPr txBox="1"/>
            <p:nvPr/>
          </p:nvSpPr>
          <p:spPr>
            <a:xfrm rot="16200000">
              <a:off x="9311227" y="10110058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IT</a:t>
              </a:r>
            </a:p>
          </p:txBody>
        </p:sp>
        <p:sp>
          <p:nvSpPr>
            <p:cNvPr id="386" name="TextBox 385" title="D39"/>
            <p:cNvSpPr txBox="1"/>
            <p:nvPr/>
          </p:nvSpPr>
          <p:spPr>
            <a:xfrm rot="16200000">
              <a:off x="9770332" y="10246313"/>
              <a:ext cx="524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Talent</a:t>
              </a:r>
            </a:p>
          </p:txBody>
        </p:sp>
        <p:sp>
          <p:nvSpPr>
            <p:cNvPr id="387" name="TextBox 386" title="E39"/>
            <p:cNvSpPr txBox="1"/>
            <p:nvPr/>
          </p:nvSpPr>
          <p:spPr>
            <a:xfrm rot="16200000">
              <a:off x="10164109" y="10378143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spc="50" dirty="0" smtClean="0">
                  <a:solidFill>
                    <a:srgbClr val="404041"/>
                  </a:solidFill>
                  <a:latin typeface="Proxima Nova Regular"/>
                </a:rPr>
                <a:t>Occupancy</a:t>
              </a:r>
            </a:p>
          </p:txBody>
        </p:sp>
        <p:sp>
          <p:nvSpPr>
            <p:cNvPr id="388" name="TextBox 387" title="F39"/>
            <p:cNvSpPr txBox="1"/>
            <p:nvPr/>
          </p:nvSpPr>
          <p:spPr>
            <a:xfrm rot="16200000">
              <a:off x="10968107" y="10187668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F&amp;A</a:t>
              </a:r>
            </a:p>
          </p:txBody>
        </p:sp>
        <p:sp>
          <p:nvSpPr>
            <p:cNvPr id="389" name="TextBox 388" title="G39"/>
            <p:cNvSpPr txBox="1"/>
            <p:nvPr/>
          </p:nvSpPr>
          <p:spPr>
            <a:xfrm rot="16200000">
              <a:off x="11522068" y="10194139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Market</a:t>
              </a:r>
            </a:p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Dev.</a:t>
              </a:r>
            </a:p>
          </p:txBody>
        </p:sp>
        <p:sp>
          <p:nvSpPr>
            <p:cNvPr id="390" name="TextBox 389" title="H39"/>
            <p:cNvSpPr txBox="1"/>
            <p:nvPr/>
          </p:nvSpPr>
          <p:spPr>
            <a:xfrm rot="16200000">
              <a:off x="12118757" y="10201641"/>
              <a:ext cx="476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SINT</a:t>
              </a:r>
            </a:p>
          </p:txBody>
        </p:sp>
        <p:sp>
          <p:nvSpPr>
            <p:cNvPr id="391" name="TextBox 390" title="I39"/>
            <p:cNvSpPr txBox="1"/>
            <p:nvPr/>
          </p:nvSpPr>
          <p:spPr>
            <a:xfrm rot="16200000">
              <a:off x="12508017" y="10366103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Federal EA</a:t>
              </a:r>
            </a:p>
          </p:txBody>
        </p:sp>
        <p:sp>
          <p:nvSpPr>
            <p:cNvPr id="392" name="TextBox 391" title="J39"/>
            <p:cNvSpPr txBox="1"/>
            <p:nvPr/>
          </p:nvSpPr>
          <p:spPr>
            <a:xfrm rot="16200000">
              <a:off x="13290150" y="10200927"/>
              <a:ext cx="476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OGC</a:t>
              </a:r>
            </a:p>
          </p:txBody>
        </p:sp>
        <p:sp>
          <p:nvSpPr>
            <p:cNvPr id="393" name="TextBox 392" title="K39"/>
            <p:cNvSpPr txBox="1"/>
            <p:nvPr/>
          </p:nvSpPr>
          <p:spPr>
            <a:xfrm rot="16200000">
              <a:off x="13834567" y="10231450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Global</a:t>
              </a:r>
            </a:p>
          </p:txBody>
        </p:sp>
        <p:sp>
          <p:nvSpPr>
            <p:cNvPr id="405" name="TextBox 404" title="F38"/>
            <p:cNvSpPr txBox="1"/>
            <p:nvPr/>
          </p:nvSpPr>
          <p:spPr>
            <a:xfrm>
              <a:off x="10670757" y="8345237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4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Plan </a:t>
              </a:r>
              <a:r>
                <a:rPr lang="en-PH" sz="1400" kern="900" dirty="0" err="1" smtClean="0">
                  <a:solidFill>
                    <a:srgbClr val="404041"/>
                  </a:solidFill>
                  <a:latin typeface="Proxima Nova Lt" pitchFamily="50" charset="0"/>
                </a:rPr>
                <a:t>Var</a:t>
              </a:r>
              <a:r>
                <a:rPr lang="en-PH" sz="14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: $8</a:t>
              </a:r>
            </a:p>
          </p:txBody>
        </p:sp>
        <p:sp>
          <p:nvSpPr>
            <p:cNvPr id="331" name="TextBox 330" title="F40"/>
            <p:cNvSpPr txBox="1"/>
            <p:nvPr/>
          </p:nvSpPr>
          <p:spPr>
            <a:xfrm>
              <a:off x="11006189" y="9151248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$26</a:t>
              </a:r>
            </a:p>
          </p:txBody>
        </p:sp>
      </p:grpSp>
      <p:grpSp>
        <p:nvGrpSpPr>
          <p:cNvPr id="35" name="Group 34" title="separate-key-metrics"/>
          <p:cNvGrpSpPr/>
          <p:nvPr/>
        </p:nvGrpSpPr>
        <p:grpSpPr>
          <a:xfrm>
            <a:off x="8296547" y="3113262"/>
            <a:ext cx="6535169" cy="4073017"/>
            <a:chOff x="8296547" y="3113262"/>
            <a:chExt cx="6535169" cy="4073017"/>
          </a:xfrm>
        </p:grpSpPr>
        <p:sp>
          <p:nvSpPr>
            <p:cNvPr id="397" name="Rounded Rectangle 396"/>
            <p:cNvSpPr/>
            <p:nvPr/>
          </p:nvSpPr>
          <p:spPr>
            <a:xfrm>
              <a:off x="8296547" y="3113262"/>
              <a:ext cx="6535169" cy="4073017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313060" y="3160025"/>
              <a:ext cx="1570849" cy="37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Proxima Nova Regular"/>
                </a:rPr>
                <a:t>KEY METRICS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Proxima Nova Regular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355331" y="3415564"/>
              <a:ext cx="1012187" cy="35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Proxima Nova Regular"/>
                </a:rPr>
                <a:t>GROWTH %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Proxima Nova Regular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806521" y="5219376"/>
              <a:ext cx="622299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2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Rate/</a:t>
              </a:r>
              <a:r>
                <a:rPr lang="en-PH" sz="92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2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8519007" y="4490566"/>
              <a:ext cx="893916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2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CS Comp/</a:t>
              </a:r>
              <a:r>
                <a:rPr lang="en-PH" sz="92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2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8448495" y="3803591"/>
              <a:ext cx="996201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99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EBA Margin/</a:t>
              </a:r>
              <a:r>
                <a:rPr lang="en-PH" sz="899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899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9337355" y="3935717"/>
              <a:ext cx="5047488" cy="1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14167342" y="389929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13254830" y="389367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/>
            <p:cNvSpPr txBox="1"/>
            <p:nvPr/>
          </p:nvSpPr>
          <p:spPr>
            <a:xfrm>
              <a:off x="8822397" y="5905176"/>
              <a:ext cx="622299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2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Hours</a:t>
              </a:r>
              <a:endParaRPr lang="en-PH" sz="92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8822397" y="6603676"/>
              <a:ext cx="622299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CS HC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9365731" y="3969565"/>
              <a:ext cx="504547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0303129" y="3969565"/>
              <a:ext cx="504547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1236638" y="3969565"/>
              <a:ext cx="504547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2171900" y="3969565"/>
              <a:ext cx="504547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3988135" y="3969565"/>
              <a:ext cx="504547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3031606" y="3979090"/>
              <a:ext cx="504547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12316618" y="389367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0468768" y="389367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9544843" y="389367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1">
              <a:off x="9337355" y="4615167"/>
              <a:ext cx="5047488" cy="1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14167342" y="457874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13254830" y="457312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2316618" y="457312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10468768" y="457312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9544843" y="457312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9337355" y="5354050"/>
              <a:ext cx="5047488" cy="1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4167342" y="527424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13254830" y="526863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2316618" y="526863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10468768" y="526863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544843" y="526863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flipV="1">
              <a:off x="9337355" y="6022130"/>
              <a:ext cx="5047488" cy="1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4167342" y="5946701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13254830" y="5941086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12316618" y="5941086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10468768" y="5941086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9544843" y="5941086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V="1">
              <a:off x="9337355" y="6725032"/>
              <a:ext cx="5047488" cy="1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 title="key-metrics-max"/>
            <p:cNvCxnSpPr/>
            <p:nvPr/>
          </p:nvCxnSpPr>
          <p:spPr>
            <a:xfrm>
              <a:off x="14167342" y="6643892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13254830" y="6638277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12316618" y="6638277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10468768" y="6638277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 title="key-metrics-min"/>
            <p:cNvCxnSpPr/>
            <p:nvPr/>
          </p:nvCxnSpPr>
          <p:spPr>
            <a:xfrm>
              <a:off x="9544843" y="6638277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>
              <a:off x="11395071" y="3899293"/>
              <a:ext cx="0" cy="2825739"/>
            </a:xfrm>
            <a:prstGeom prst="line">
              <a:avLst/>
            </a:prstGeom>
            <a:ln>
              <a:solidFill>
                <a:srgbClr val="4E4D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 title="tick-F35"/>
            <p:cNvSpPr/>
            <p:nvPr/>
          </p:nvSpPr>
          <p:spPr>
            <a:xfrm>
              <a:off x="13609725" y="6672897"/>
              <a:ext cx="109728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2" name="Oval 301" title="tick-F34"/>
            <p:cNvSpPr/>
            <p:nvPr/>
          </p:nvSpPr>
          <p:spPr>
            <a:xfrm>
              <a:off x="13488281" y="5984716"/>
              <a:ext cx="109728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3" name="Oval 302" title="tick-F33"/>
            <p:cNvSpPr/>
            <p:nvPr/>
          </p:nvSpPr>
          <p:spPr>
            <a:xfrm>
              <a:off x="11361031" y="5317966"/>
              <a:ext cx="109728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4" name="Oval 303" title="tick-F32"/>
            <p:cNvSpPr/>
            <p:nvPr/>
          </p:nvSpPr>
          <p:spPr>
            <a:xfrm>
              <a:off x="11037181" y="4581366"/>
              <a:ext cx="109728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5" name="Oval 304" title="tick-F31"/>
            <p:cNvSpPr/>
            <p:nvPr/>
          </p:nvSpPr>
          <p:spPr>
            <a:xfrm>
              <a:off x="11589631" y="3870166"/>
              <a:ext cx="109728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66" name="Picture 42" descr="C:\Users\EO Deboma\Desktop\dash9\C.png" title="tick-D3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3302" y="6443499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42" descr="C:\Users\EO Deboma\Desktop\dash9\C.png" title="tick-D3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6598" y="5781604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43" descr="C:\Users\EO Deboma\Desktop\dash9\T.png" title="tick-E3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7418" y="5781605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43" descr="C:\Users\EO Deboma\Desktop\dash9\T.png" title="tick-E3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2825" y="6451276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C:\Users\EO Deboma\Desktop\dash9\AD.png" title="tick-B3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2067" y="4402015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45" descr="C:\Users\EO Deboma\Desktop\dash9\A-1.png" title="tick-C3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5317" y="4400586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4" name="Picture 45" descr="C:\Users\EO Deboma\Desktop\dash9\A-1.png" title="tick-C3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2898" y="6457480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C:\Users\EO Deboma\Desktop\dash9\AD.png" title="tick-B3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8544" y="6443100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6" name="Picture 46" descr="C:\Users\EO Deboma\Desktop\dash9\AD.png" title="tick-B3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8544" y="5776350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" name="Picture 45" descr="C:\Users\EO Deboma\Desktop\dash9\A-1.png" title="tick-C3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3436" y="5084762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8" name="Picture 45" descr="C:\Users\EO Deboma\Desktop\dash9\A-1.png" title="tick-C3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7536" y="5764212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9" name="Picture 46" descr="C:\Users\EO Deboma\Desktop\dash9\AD.png" title="tick-B3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5294" y="5084200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0" name="Picture 43" descr="C:\Users\EO Deboma\Desktop\dash9\T.png" title="tick-E3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887" y="5081263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1" name="Picture 42" descr="C:\Users\EO Deboma\Desktop\dash9\C.png" title="tick-D3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1034" y="5082154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2" name="Picture 45" descr="C:\Users\EO Deboma\Desktop\dash9\A-1.png" title="tick-C3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5707" y="3702414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3" name="Picture 44" descr="C:\Users\EO Deboma\Desktop\dash9\AD.png" title="tick-B31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5886" y="3701891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4" name="Picture 43" descr="C:\Users\EO Deboma\Desktop\dash9\T.png" title="tick-E3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3287" y="4401813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5" name="Picture 42" descr="C:\Users\EO Deboma\Desktop\dash9\C.png" title="tick-D3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113" y="3696425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6" name="Picture 43" descr="C:\Users\EO Deboma\Desktop\dash9\T.png" title="tick-E3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3646" y="3699953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42" descr="C:\Users\EO Deboma\Desktop\dash9\C.png" title="tick-D3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9853" y="4397158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" name="TextBox 377" title="tick-label"/>
            <p:cNvSpPr txBox="1"/>
            <p:nvPr/>
          </p:nvSpPr>
          <p:spPr>
            <a:xfrm>
              <a:off x="14265900" y="556581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PH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-17%</a:t>
              </a:r>
              <a:endParaRPr lang="en-PH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</p:grpSp>
      <p:grpSp>
        <p:nvGrpSpPr>
          <p:cNvPr id="56" name="Group 55" title="separate-revenue-and-earnings-variance"/>
          <p:cNvGrpSpPr/>
          <p:nvPr/>
        </p:nvGrpSpPr>
        <p:grpSpPr>
          <a:xfrm>
            <a:off x="1342975" y="7542620"/>
            <a:ext cx="6583943" cy="3582579"/>
            <a:chOff x="1342975" y="7542620"/>
            <a:chExt cx="6583943" cy="3582579"/>
          </a:xfrm>
        </p:grpSpPr>
        <p:sp>
          <p:nvSpPr>
            <p:cNvPr id="406" name="Rounded Rectangle 405"/>
            <p:cNvSpPr/>
            <p:nvPr/>
          </p:nvSpPr>
          <p:spPr>
            <a:xfrm>
              <a:off x="1351762" y="7542620"/>
              <a:ext cx="6575156" cy="3582579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 flipV="1">
              <a:off x="2374077" y="9491472"/>
              <a:ext cx="5294376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520375" y="7636974"/>
              <a:ext cx="2374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50" b="1" kern="900" dirty="0" smtClean="0">
                  <a:solidFill>
                    <a:srgbClr val="404041"/>
                  </a:solidFill>
                  <a:latin typeface="Proxima Nova Rg" pitchFamily="50" charset="0"/>
                </a:rPr>
                <a:t>REVENUE &amp; EARNINGS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03887" y="7904661"/>
              <a:ext cx="2063963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ACTUAL VARIANCE TO PLAN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534674" y="8477416"/>
              <a:ext cx="8199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Revenue</a:t>
              </a:r>
            </a:p>
          </p:txBody>
        </p:sp>
        <p:pic>
          <p:nvPicPr>
            <p:cNvPr id="1051" name="Picture 27" descr="C:\Users\EO Deboma\Desktop\dash9\T.png" title="icon-E2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743" y="8651875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C:\Users\EO Deboma\Desktop\dash9\AD.png" title="icon-B2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374" y="8651875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3" name="Picture 29" descr="C:\Users\EO Deboma\Desktop\dash9\A-1.png" title="icon-C2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980" y="8642804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C:\Users\EO Deboma\Desktop\dash9\C.png" title="icon-D2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787" y="8657267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4" name="Straight Connector 163" title="rev-earn-min"/>
            <p:cNvCxnSpPr/>
            <p:nvPr/>
          </p:nvCxnSpPr>
          <p:spPr>
            <a:xfrm>
              <a:off x="2580481" y="9381551"/>
              <a:ext cx="0" cy="256032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799681" y="9381551"/>
              <a:ext cx="0" cy="256032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037931" y="9381551"/>
              <a:ext cx="0" cy="256032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257131" y="9381551"/>
              <a:ext cx="0" cy="256032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 title="rev-earn-max"/>
            <p:cNvCxnSpPr/>
            <p:nvPr/>
          </p:nvCxnSpPr>
          <p:spPr>
            <a:xfrm>
              <a:off x="7504906" y="9381551"/>
              <a:ext cx="0" cy="256032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385640" y="9172246"/>
              <a:ext cx="408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-5%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31656" y="9172246"/>
              <a:ext cx="3712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0%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58511" y="9172246"/>
              <a:ext cx="3712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5%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082473" y="9172246"/>
              <a:ext cx="418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306435" y="9172246"/>
              <a:ext cx="418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15%</a:t>
              </a:r>
            </a:p>
          </p:txBody>
        </p:sp>
        <p:sp>
          <p:nvSpPr>
            <p:cNvPr id="183" name="Oval 182" title="icon-F22"/>
            <p:cNvSpPr/>
            <p:nvPr/>
          </p:nvSpPr>
          <p:spPr>
            <a:xfrm>
              <a:off x="5113357" y="9357064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4" name="Oval 183" title="icon-F24"/>
            <p:cNvSpPr/>
            <p:nvPr/>
          </p:nvSpPr>
          <p:spPr>
            <a:xfrm>
              <a:off x="7566045" y="9518989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59" name="Picture 35" descr="C:\Users\EO Deboma\Desktop\dash9\AD.png" title="icon-B2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8043" y="10259664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C:\Users\EO Deboma\Desktop\dash9\A-1.png" title="icon-C2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86" y="10240614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1" name="Picture 37" descr="C:\Users\EO Deboma\Desktop\dash9\C.png" title="icon-D2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8304" y="10256489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TextBox 195"/>
            <p:cNvSpPr txBox="1"/>
            <p:nvPr/>
          </p:nvSpPr>
          <p:spPr>
            <a:xfrm>
              <a:off x="7006331" y="10799118"/>
              <a:ext cx="8400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$’s in Millions</a:t>
              </a:r>
            </a:p>
          </p:txBody>
        </p:sp>
        <p:pic>
          <p:nvPicPr>
            <p:cNvPr id="1062" name="Picture 38" descr="C:\Users\EO Deboma\Desktop\dash9\T.png" title="icon-E2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3956" y="10255854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TextBox 199"/>
            <p:cNvSpPr txBox="1"/>
            <p:nvPr/>
          </p:nvSpPr>
          <p:spPr>
            <a:xfrm>
              <a:off x="1554509" y="10212997"/>
              <a:ext cx="785151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50" kern="900" spc="-10" dirty="0" smtClean="0">
                  <a:solidFill>
                    <a:srgbClr val="80C46C"/>
                  </a:solidFill>
                  <a:latin typeface="Proxima Nova Rg" pitchFamily="50" charset="0"/>
                </a:rPr>
                <a:t>Earnings</a:t>
              </a: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1342975" y="9356464"/>
              <a:ext cx="1020792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% </a:t>
              </a:r>
              <a:r>
                <a:rPr lang="en-PH" sz="1150" kern="900" spc="-10" dirty="0" err="1" smtClean="0">
                  <a:solidFill>
                    <a:srgbClr val="404041"/>
                  </a:solidFill>
                  <a:latin typeface="Proxima Nova Rg" pitchFamily="50" charset="0"/>
                </a:rPr>
                <a:t>Var</a:t>
              </a:r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 to Plan</a:t>
              </a:r>
            </a:p>
          </p:txBody>
        </p:sp>
        <p:sp>
          <p:nvSpPr>
            <p:cNvPr id="417" name="TextBox 416" title="rev-earn-label"/>
            <p:cNvSpPr txBox="1"/>
            <p:nvPr/>
          </p:nvSpPr>
          <p:spPr>
            <a:xfrm>
              <a:off x="3520022" y="8662301"/>
              <a:ext cx="280452" cy="15388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$13</a:t>
              </a:r>
            </a:p>
          </p:txBody>
        </p:sp>
      </p:grpSp>
      <p:grpSp>
        <p:nvGrpSpPr>
          <p:cNvPr id="4" name="Group 3" title="separate-revenue-and-earnings"/>
          <p:cNvGrpSpPr/>
          <p:nvPr/>
        </p:nvGrpSpPr>
        <p:grpSpPr>
          <a:xfrm>
            <a:off x="1351761" y="3114262"/>
            <a:ext cx="6748282" cy="4069075"/>
            <a:chOff x="1351761" y="3114262"/>
            <a:chExt cx="6748282" cy="4069075"/>
          </a:xfrm>
        </p:grpSpPr>
        <p:sp>
          <p:nvSpPr>
            <p:cNvPr id="369" name="Rounded Rectangle 368"/>
            <p:cNvSpPr/>
            <p:nvPr/>
          </p:nvSpPr>
          <p:spPr>
            <a:xfrm>
              <a:off x="1351761" y="3114262"/>
              <a:ext cx="6570719" cy="4069075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16" name="Rectangle 115" title="E-rect"/>
            <p:cNvSpPr/>
            <p:nvPr/>
          </p:nvSpPr>
          <p:spPr>
            <a:xfrm>
              <a:off x="6338886" y="5396621"/>
              <a:ext cx="1334891" cy="138517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Rectangle 142" title="D-rect"/>
            <p:cNvSpPr/>
            <p:nvPr/>
          </p:nvSpPr>
          <p:spPr>
            <a:xfrm>
              <a:off x="3609973" y="6042536"/>
              <a:ext cx="2728913" cy="72973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4" name="Rectangle 143" title="C-rect"/>
            <p:cNvSpPr/>
            <p:nvPr/>
          </p:nvSpPr>
          <p:spPr>
            <a:xfrm>
              <a:off x="2905124" y="6106328"/>
              <a:ext cx="691706" cy="665945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5" name="Rectangle 144" title="B-rect"/>
            <p:cNvSpPr/>
            <p:nvPr/>
          </p:nvSpPr>
          <p:spPr>
            <a:xfrm>
              <a:off x="1790699" y="5841302"/>
              <a:ext cx="1096518" cy="94049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50406" y="3176131"/>
              <a:ext cx="439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REVENUE &amp; EARNINGS BY BUSINESS &amp; FIRM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50406" y="3423262"/>
              <a:ext cx="3359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P4</a:t>
              </a:r>
            </a:p>
          </p:txBody>
        </p:sp>
        <p:sp>
          <p:nvSpPr>
            <p:cNvPr id="83" name="TextBox 82" title="B8"/>
            <p:cNvSpPr txBox="1"/>
            <p:nvPr/>
          </p:nvSpPr>
          <p:spPr>
            <a:xfrm>
              <a:off x="6430781" y="3263382"/>
              <a:ext cx="1669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2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$1,171</a:t>
              </a:r>
            </a:p>
          </p:txBody>
        </p:sp>
        <p:sp>
          <p:nvSpPr>
            <p:cNvPr id="85" name="TextBox 84" title="B10"/>
            <p:cNvSpPr txBox="1"/>
            <p:nvPr/>
          </p:nvSpPr>
          <p:spPr>
            <a:xfrm>
              <a:off x="1757623" y="3994142"/>
              <a:ext cx="618759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$226</a:t>
              </a:r>
            </a:p>
          </p:txBody>
        </p:sp>
        <p:sp>
          <p:nvSpPr>
            <p:cNvPr id="88" name="Rectangle 87" title="big-blue-rect"/>
            <p:cNvSpPr/>
            <p:nvPr/>
          </p:nvSpPr>
          <p:spPr>
            <a:xfrm>
              <a:off x="1786395" y="3782196"/>
              <a:ext cx="5887382" cy="2999603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58" name="Straight Connector 57" title="B-sep"/>
            <p:cNvCxnSpPr/>
            <p:nvPr/>
          </p:nvCxnSpPr>
          <p:spPr>
            <a:xfrm>
              <a:off x="2897187" y="3782196"/>
              <a:ext cx="0" cy="2999603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 title="C-sep"/>
            <p:cNvCxnSpPr/>
            <p:nvPr/>
          </p:nvCxnSpPr>
          <p:spPr>
            <a:xfrm>
              <a:off x="3606799" y="3782196"/>
              <a:ext cx="0" cy="2999603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title="D-sep"/>
            <p:cNvCxnSpPr/>
            <p:nvPr/>
          </p:nvCxnSpPr>
          <p:spPr>
            <a:xfrm>
              <a:off x="6337299" y="3782196"/>
              <a:ext cx="0" cy="2999603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447230" y="4036461"/>
              <a:ext cx="3879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Rev.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23418" y="5378413"/>
              <a:ext cx="3940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EBA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56848" y="6169949"/>
              <a:ext cx="378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C.E.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848" y="6360449"/>
              <a:ext cx="378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C.E.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77068" y="6475865"/>
              <a:ext cx="4635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Marg.</a:t>
              </a:r>
            </a:p>
          </p:txBody>
        </p:sp>
        <p:sp>
          <p:nvSpPr>
            <p:cNvPr id="103" name="TextBox 102" title="C10"/>
            <p:cNvSpPr txBox="1"/>
            <p:nvPr/>
          </p:nvSpPr>
          <p:spPr>
            <a:xfrm>
              <a:off x="2876104" y="3994142"/>
              <a:ext cx="565861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$142</a:t>
              </a:r>
            </a:p>
          </p:txBody>
        </p:sp>
        <p:sp>
          <p:nvSpPr>
            <p:cNvPr id="110" name="TextBox 109" title="E10"/>
            <p:cNvSpPr txBox="1"/>
            <p:nvPr/>
          </p:nvSpPr>
          <p:spPr>
            <a:xfrm>
              <a:off x="6337299" y="3994142"/>
              <a:ext cx="621965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$250</a:t>
              </a:r>
            </a:p>
          </p:txBody>
        </p:sp>
        <p:sp>
          <p:nvSpPr>
            <p:cNvPr id="112" name="TextBox 111" title="E13"/>
            <p:cNvSpPr txBox="1"/>
            <p:nvPr/>
          </p:nvSpPr>
          <p:spPr>
            <a:xfrm>
              <a:off x="6362144" y="5081150"/>
              <a:ext cx="572273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rgbClr val="0A9FDA"/>
                  </a:solidFill>
                  <a:latin typeface="Proxima Nova Rg" pitchFamily="50" charset="0"/>
                </a:rPr>
                <a:t>$159</a:t>
              </a:r>
            </a:p>
          </p:txBody>
        </p:sp>
        <p:sp>
          <p:nvSpPr>
            <p:cNvPr id="113" name="TextBox 112" title="E15"/>
            <p:cNvSpPr txBox="1"/>
            <p:nvPr/>
          </p:nvSpPr>
          <p:spPr>
            <a:xfrm>
              <a:off x="6338886" y="6094272"/>
              <a:ext cx="572273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$139</a:t>
              </a:r>
            </a:p>
          </p:txBody>
        </p:sp>
        <p:sp>
          <p:nvSpPr>
            <p:cNvPr id="114" name="TextBox 113" title="E16"/>
            <p:cNvSpPr txBox="1"/>
            <p:nvPr/>
          </p:nvSpPr>
          <p:spPr>
            <a:xfrm>
              <a:off x="6338886" y="6318129"/>
              <a:ext cx="679994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55.4%</a:t>
              </a:r>
            </a:p>
          </p:txBody>
        </p:sp>
        <p:sp>
          <p:nvSpPr>
            <p:cNvPr id="117" name="TextBox 116" title="D13"/>
            <p:cNvSpPr txBox="1"/>
            <p:nvPr/>
          </p:nvSpPr>
          <p:spPr>
            <a:xfrm>
              <a:off x="3608049" y="5727065"/>
              <a:ext cx="559449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rgbClr val="0A9FDA"/>
                  </a:solidFill>
                  <a:latin typeface="Proxima Nova Rg" pitchFamily="50" charset="0"/>
                </a:rPr>
                <a:t>$197</a:t>
              </a:r>
            </a:p>
          </p:txBody>
        </p:sp>
        <p:sp>
          <p:nvSpPr>
            <p:cNvPr id="118" name="TextBox 117" title="D15"/>
            <p:cNvSpPr txBox="1"/>
            <p:nvPr/>
          </p:nvSpPr>
          <p:spPr>
            <a:xfrm>
              <a:off x="3605106" y="6127629"/>
              <a:ext cx="561051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$143</a:t>
              </a:r>
            </a:p>
          </p:txBody>
        </p:sp>
        <p:sp>
          <p:nvSpPr>
            <p:cNvPr id="119" name="TextBox 118" title="D16"/>
            <p:cNvSpPr txBox="1"/>
            <p:nvPr/>
          </p:nvSpPr>
          <p:spPr>
            <a:xfrm>
              <a:off x="3596829" y="6328321"/>
              <a:ext cx="686406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25.9%</a:t>
              </a:r>
            </a:p>
          </p:txBody>
        </p:sp>
        <p:sp>
          <p:nvSpPr>
            <p:cNvPr id="122" name="TextBox 121" title="C13"/>
            <p:cNvSpPr txBox="1"/>
            <p:nvPr/>
          </p:nvSpPr>
          <p:spPr>
            <a:xfrm>
              <a:off x="2852987" y="5776471"/>
              <a:ext cx="506229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rgbClr val="0A9FDA"/>
                  </a:solidFill>
                  <a:latin typeface="Proxima Nova Rg" pitchFamily="50" charset="0"/>
                </a:rPr>
                <a:t>$49</a:t>
              </a:r>
            </a:p>
          </p:txBody>
        </p:sp>
        <p:sp>
          <p:nvSpPr>
            <p:cNvPr id="123" name="TextBox 122" title="C15"/>
            <p:cNvSpPr txBox="1"/>
            <p:nvPr/>
          </p:nvSpPr>
          <p:spPr>
            <a:xfrm>
              <a:off x="2852631" y="6127629"/>
              <a:ext cx="499817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$33</a:t>
              </a:r>
            </a:p>
          </p:txBody>
        </p:sp>
        <p:sp>
          <p:nvSpPr>
            <p:cNvPr id="124" name="TextBox 123" title="C16"/>
            <p:cNvSpPr txBox="1"/>
            <p:nvPr/>
          </p:nvSpPr>
          <p:spPr>
            <a:xfrm>
              <a:off x="2887217" y="6328321"/>
              <a:ext cx="675185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23.3%</a:t>
              </a:r>
            </a:p>
          </p:txBody>
        </p:sp>
        <p:sp>
          <p:nvSpPr>
            <p:cNvPr id="127" name="TextBox 126" title="B13"/>
            <p:cNvSpPr txBox="1"/>
            <p:nvPr/>
          </p:nvSpPr>
          <p:spPr>
            <a:xfrm>
              <a:off x="1786395" y="5312888"/>
              <a:ext cx="477695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rgbClr val="0A9FDA"/>
                  </a:solidFill>
                  <a:latin typeface="Proxima Nova Rg" pitchFamily="50" charset="0"/>
                </a:rPr>
                <a:t>$111</a:t>
              </a:r>
            </a:p>
          </p:txBody>
        </p:sp>
        <p:sp>
          <p:nvSpPr>
            <p:cNvPr id="128" name="TextBox 127" title="B15"/>
            <p:cNvSpPr txBox="1"/>
            <p:nvPr/>
          </p:nvSpPr>
          <p:spPr>
            <a:xfrm>
              <a:off x="1756035" y="6106328"/>
              <a:ext cx="499817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$83</a:t>
              </a:r>
            </a:p>
          </p:txBody>
        </p:sp>
        <p:sp>
          <p:nvSpPr>
            <p:cNvPr id="129" name="TextBox 128" title="B16"/>
            <p:cNvSpPr txBox="1"/>
            <p:nvPr/>
          </p:nvSpPr>
          <p:spPr>
            <a:xfrm>
              <a:off x="1756035" y="6318129"/>
              <a:ext cx="677430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36.6%</a:t>
              </a:r>
            </a:p>
          </p:txBody>
        </p:sp>
        <p:cxnSp>
          <p:nvCxnSpPr>
            <p:cNvPr id="69" name="Straight Connector 68" title="B-line"/>
            <p:cNvCxnSpPr/>
            <p:nvPr/>
          </p:nvCxnSpPr>
          <p:spPr>
            <a:xfrm flipH="1">
              <a:off x="1803217" y="5315588"/>
              <a:ext cx="1072887" cy="0"/>
            </a:xfrm>
            <a:prstGeom prst="line">
              <a:avLst/>
            </a:prstGeom>
            <a:ln w="12700">
              <a:solidFill>
                <a:srgbClr val="0A9FD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title="C-line"/>
            <p:cNvCxnSpPr/>
            <p:nvPr/>
          </p:nvCxnSpPr>
          <p:spPr>
            <a:xfrm flipH="1">
              <a:off x="2898593" y="5753738"/>
              <a:ext cx="698236" cy="0"/>
            </a:xfrm>
            <a:prstGeom prst="line">
              <a:avLst/>
            </a:prstGeom>
            <a:ln w="12700">
              <a:solidFill>
                <a:srgbClr val="0A9FD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 title="D-line"/>
            <p:cNvCxnSpPr/>
            <p:nvPr/>
          </p:nvCxnSpPr>
          <p:spPr>
            <a:xfrm flipH="1">
              <a:off x="3648732" y="5727065"/>
              <a:ext cx="2663416" cy="0"/>
            </a:xfrm>
            <a:prstGeom prst="line">
              <a:avLst/>
            </a:prstGeom>
            <a:ln w="12700">
              <a:solidFill>
                <a:srgbClr val="0A9FD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 title="E-line"/>
            <p:cNvCxnSpPr/>
            <p:nvPr/>
          </p:nvCxnSpPr>
          <p:spPr>
            <a:xfrm flipH="1">
              <a:off x="6322831" y="4891726"/>
              <a:ext cx="1350946" cy="0"/>
            </a:xfrm>
            <a:prstGeom prst="line">
              <a:avLst/>
            </a:prstGeom>
            <a:ln w="12700">
              <a:solidFill>
                <a:srgbClr val="0A9FD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7" name="Picture 23" title="icon-advisory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647" y="3852919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title="icon-audit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053" y="3852918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25" title="icon-consulti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712" y="3848157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title="icon-tax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262" y="3847604"/>
              <a:ext cx="168275" cy="16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2" name="TextBox 401" title="D10"/>
            <p:cNvSpPr txBox="1"/>
            <p:nvPr/>
          </p:nvSpPr>
          <p:spPr>
            <a:xfrm>
              <a:off x="3596829" y="3994142"/>
              <a:ext cx="570669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5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$551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6958350" y="6856537"/>
              <a:ext cx="8400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$’s in Millions</a:t>
              </a:r>
            </a:p>
          </p:txBody>
        </p:sp>
        <p:grpSp>
          <p:nvGrpSpPr>
            <p:cNvPr id="394" name="Group 16 1231" title="marg-arrow-up"/>
            <p:cNvGrpSpPr/>
            <p:nvPr/>
          </p:nvGrpSpPr>
          <p:grpSpPr>
            <a:xfrm>
              <a:off x="1810317" y="6573441"/>
              <a:ext cx="455574" cy="233883"/>
              <a:chOff x="1909356" y="6353199"/>
              <a:chExt cx="455574" cy="233883"/>
            </a:xfrm>
          </p:grpSpPr>
          <p:sp>
            <p:nvSpPr>
              <p:cNvPr id="395" name="TextBox 100"/>
              <p:cNvSpPr txBox="1"/>
              <p:nvPr/>
            </p:nvSpPr>
            <p:spPr>
              <a:xfrm>
                <a:off x="1909356" y="6387027"/>
                <a:ext cx="45557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96BPS</a:t>
                </a:r>
              </a:p>
            </p:txBody>
          </p:sp>
          <p:pic>
            <p:nvPicPr>
              <p:cNvPr id="396" name="Picture 66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371" y="6353199"/>
                <a:ext cx="188912" cy="8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8" name="Group 24 1232" title="marg-arrow-down"/>
            <p:cNvGrpSpPr/>
            <p:nvPr/>
          </p:nvGrpSpPr>
          <p:grpSpPr>
            <a:xfrm>
              <a:off x="2953138" y="6601125"/>
              <a:ext cx="503984" cy="213815"/>
              <a:chOff x="3233979" y="6379832"/>
              <a:chExt cx="503984" cy="213815"/>
            </a:xfrm>
          </p:grpSpPr>
          <p:sp>
            <p:nvSpPr>
              <p:cNvPr id="399" name="TextBox 103"/>
              <p:cNvSpPr txBox="1"/>
              <p:nvPr/>
            </p:nvSpPr>
            <p:spPr>
              <a:xfrm>
                <a:off x="3233979" y="6393592"/>
                <a:ext cx="50398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486BPS</a:t>
                </a:r>
              </a:p>
            </p:txBody>
          </p:sp>
          <p:pic>
            <p:nvPicPr>
              <p:cNvPr id="407" name="Picture 66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394075" y="6379832"/>
                <a:ext cx="188912" cy="6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8" name="Group 417" title="B11-arrow"/>
            <p:cNvGrpSpPr/>
            <p:nvPr/>
          </p:nvGrpSpPr>
          <p:grpSpPr>
            <a:xfrm>
              <a:off x="1838998" y="4238887"/>
              <a:ext cx="349135" cy="245520"/>
              <a:chOff x="2142324" y="4296409"/>
              <a:chExt cx="349135" cy="245520"/>
            </a:xfrm>
          </p:grpSpPr>
          <p:sp>
            <p:nvSpPr>
              <p:cNvPr id="419" name="TextBox 418" title="B11"/>
              <p:cNvSpPr txBox="1"/>
              <p:nvPr/>
            </p:nvSpPr>
            <p:spPr>
              <a:xfrm>
                <a:off x="2142324" y="4326485"/>
                <a:ext cx="3491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13%</a:t>
                </a:r>
              </a:p>
            </p:txBody>
          </p:sp>
          <p:pic>
            <p:nvPicPr>
              <p:cNvPr id="420" name="Picture 419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071" y="4296409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421" name="Group 420" title="C11-arrow"/>
            <p:cNvGrpSpPr/>
            <p:nvPr/>
          </p:nvGrpSpPr>
          <p:grpSpPr>
            <a:xfrm>
              <a:off x="3014666" y="4271292"/>
              <a:ext cx="377989" cy="245710"/>
              <a:chOff x="3374721" y="4295622"/>
              <a:chExt cx="377989" cy="245710"/>
            </a:xfrm>
          </p:grpSpPr>
          <p:sp>
            <p:nvSpPr>
              <p:cNvPr id="422" name="TextBox 421" title="C11"/>
              <p:cNvSpPr txBox="1"/>
              <p:nvPr/>
            </p:nvSpPr>
            <p:spPr>
              <a:xfrm>
                <a:off x="3374721" y="4325888"/>
                <a:ext cx="3779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29%</a:t>
                </a:r>
              </a:p>
            </p:txBody>
          </p:sp>
          <p:pic>
            <p:nvPicPr>
              <p:cNvPr id="423" name="Picture 422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740" y="4295622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424" name="Group 423" title="D11-arrow"/>
            <p:cNvGrpSpPr/>
            <p:nvPr/>
          </p:nvGrpSpPr>
          <p:grpSpPr>
            <a:xfrm>
              <a:off x="3744522" y="4247492"/>
              <a:ext cx="330540" cy="245331"/>
              <a:chOff x="4231991" y="4299117"/>
              <a:chExt cx="330540" cy="245331"/>
            </a:xfrm>
          </p:grpSpPr>
          <p:sp>
            <p:nvSpPr>
              <p:cNvPr id="425" name="TextBox 424" title="D11"/>
              <p:cNvSpPr txBox="1"/>
              <p:nvPr/>
            </p:nvSpPr>
            <p:spPr>
              <a:xfrm>
                <a:off x="4231991" y="4329004"/>
                <a:ext cx="3305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11%</a:t>
                </a:r>
              </a:p>
            </p:txBody>
          </p:sp>
          <p:pic>
            <p:nvPicPr>
              <p:cNvPr id="426" name="Picture 42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6317" y="4299117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427" name="Group 426" title="E11-arrow"/>
            <p:cNvGrpSpPr/>
            <p:nvPr/>
          </p:nvGrpSpPr>
          <p:grpSpPr>
            <a:xfrm>
              <a:off x="6478513" y="4242758"/>
              <a:ext cx="383438" cy="256278"/>
              <a:chOff x="6033393" y="4300990"/>
              <a:chExt cx="383438" cy="256278"/>
            </a:xfrm>
          </p:grpSpPr>
          <p:sp>
            <p:nvSpPr>
              <p:cNvPr id="428" name="TextBox 427" title="E11"/>
              <p:cNvSpPr txBox="1"/>
              <p:nvPr/>
            </p:nvSpPr>
            <p:spPr>
              <a:xfrm>
                <a:off x="6033393" y="4341824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20%</a:t>
                </a:r>
              </a:p>
            </p:txBody>
          </p:sp>
          <p:pic>
            <p:nvPicPr>
              <p:cNvPr id="429" name="Picture 428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807" y="4300990"/>
                <a:ext cx="153454" cy="76727"/>
              </a:xfrm>
              <a:prstGeom prst="rect">
                <a:avLst/>
              </a:prstGeom>
            </p:spPr>
          </p:pic>
        </p:grpSp>
      </p:grpSp>
      <p:grpSp>
        <p:nvGrpSpPr>
          <p:cNvPr id="2" name="Group 1" title="revenue-arrow-up"/>
          <p:cNvGrpSpPr/>
          <p:nvPr/>
        </p:nvGrpSpPr>
        <p:grpSpPr>
          <a:xfrm>
            <a:off x="7553746" y="10439400"/>
            <a:ext cx="387607" cy="215444"/>
            <a:chOff x="7553746" y="10439400"/>
            <a:chExt cx="387607" cy="215444"/>
          </a:xfrm>
        </p:grpSpPr>
        <p:pic>
          <p:nvPicPr>
            <p:cNvPr id="1058" name="Picture 34" title="revenue-arrow-ico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198" y="10439400"/>
              <a:ext cx="173038" cy="5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TextBox 187" title="revenue-arrow-label"/>
            <p:cNvSpPr txBox="1"/>
            <p:nvPr/>
          </p:nvSpPr>
          <p:spPr>
            <a:xfrm>
              <a:off x="7553746" y="10439400"/>
              <a:ext cx="3876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8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50%</a:t>
              </a:r>
            </a:p>
          </p:txBody>
        </p:sp>
      </p:grpSp>
      <p:grpSp>
        <p:nvGrpSpPr>
          <p:cNvPr id="68" name="Group 67" title="revenue-arrow-down"/>
          <p:cNvGrpSpPr/>
          <p:nvPr/>
        </p:nvGrpSpPr>
        <p:grpSpPr>
          <a:xfrm>
            <a:off x="6711044" y="10535165"/>
            <a:ext cx="202940" cy="168360"/>
            <a:chOff x="6711044" y="10535165"/>
            <a:chExt cx="202940" cy="168360"/>
          </a:xfrm>
        </p:grpSpPr>
        <p:pic>
          <p:nvPicPr>
            <p:cNvPr id="403" name="Picture 34" title="revenue-arrow-ico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10800000">
              <a:off x="6725443" y="10645613"/>
              <a:ext cx="173736" cy="57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408" title="revenue-arrow-label"/>
            <p:cNvSpPr txBox="1"/>
            <p:nvPr/>
          </p:nvSpPr>
          <p:spPr>
            <a:xfrm>
              <a:off x="6711044" y="10535165"/>
              <a:ext cx="20294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PH" sz="8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26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250</Words>
  <Application>Microsoft Office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 Neue</vt:lpstr>
      <vt:lpstr>Proxima Nova Lt</vt:lpstr>
      <vt:lpstr>Proxima Nova Regular</vt:lpstr>
      <vt:lpstr>Proxima Nova Rg</vt:lpstr>
      <vt:lpstr>Proxima Nova 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User</cp:lastModifiedBy>
  <cp:revision>89</cp:revision>
  <dcterms:created xsi:type="dcterms:W3CDTF">2015-12-07T03:36:26Z</dcterms:created>
  <dcterms:modified xsi:type="dcterms:W3CDTF">2016-01-11T18:59:07Z</dcterms:modified>
</cp:coreProperties>
</file>