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933"/>
    <a:srgbClr val="404041"/>
    <a:srgbClr val="4D4D4F"/>
    <a:srgbClr val="35477A"/>
    <a:srgbClr val="AADCF0"/>
    <a:srgbClr val="93C83D"/>
    <a:srgbClr val="2E6934"/>
    <a:srgbClr val="898B8D"/>
    <a:srgbClr val="BFBFBF"/>
    <a:srgbClr val="007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714"/>
    <p:restoredTop sz="95897" autoAdjust="0"/>
  </p:normalViewPr>
  <p:slideViewPr>
    <p:cSldViewPr>
      <p:cViewPr>
        <p:scale>
          <a:sx n="125" d="100"/>
          <a:sy n="125" d="100"/>
        </p:scale>
        <p:origin x="108" y="-2952"/>
      </p:cViewPr>
      <p:guideLst>
        <p:guide orient="horz" pos="3600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04AFB-EF0B-464C-8AD9-5AA6C80325C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A1F54-69B4-454D-8189-CBD1A331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A1F54-69B4-454D-8189-CBD1A331AF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610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604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1302" y="457731"/>
            <a:ext cx="3429714" cy="9752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159" y="457731"/>
            <a:ext cx="10035090" cy="9752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65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05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692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159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8614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588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050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018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72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23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53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6962-AB03-4D20-BA03-859EEE4D4850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EBE1-1330-4B88-A3E6-3F656D1DBE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76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83571" y="2808929"/>
            <a:ext cx="14259604" cy="86299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-14231" y="11540"/>
            <a:ext cx="1005840" cy="753684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6742" y="7772400"/>
            <a:ext cx="980360" cy="1017977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2047" y="741637"/>
            <a:ext cx="985054" cy="7030763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153987" y="15008"/>
            <a:ext cx="595161" cy="738676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r>
              <a:rPr lang="en-PH" sz="3800" b="1" dirty="0">
                <a:solidFill>
                  <a:srgbClr val="124B90"/>
                </a:solidFill>
                <a:latin typeface="Proxima Nova Th" pitchFamily="50" charset="0"/>
              </a:rPr>
              <a:t>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451" y="1020762"/>
            <a:ext cx="396323" cy="396240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382587" y="1011127"/>
            <a:ext cx="254053" cy="415510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pPr algn="ctr"/>
            <a:r>
              <a:rPr lang="en-PH" sz="1700" b="1" dirty="0">
                <a:solidFill>
                  <a:schemeClr val="bg1"/>
                </a:solidFill>
                <a:latin typeface="Proxima Nova Rg" pitchFamily="50" charset="0"/>
              </a:rPr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089" y="1522746"/>
            <a:ext cx="597047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177" y="2160722"/>
            <a:ext cx="75998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Margin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796" y="2895600"/>
            <a:ext cx="867634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Liquidity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7" y="3276600"/>
            <a:ext cx="1066800" cy="307789"/>
          </a:xfrm>
          <a:prstGeom prst="rect">
            <a:avLst/>
          </a:prstGeom>
          <a:noFill/>
        </p:spPr>
        <p:txBody>
          <a:bodyPr wrap="square" lIns="152412" tIns="76206" rIns="152412" bIns="76206" rtlCol="0">
            <a:spAutoFit/>
          </a:bodyPr>
          <a:lstStyle/>
          <a:p>
            <a:r>
              <a:rPr lang="en-PH" sz="1000" kern="9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Service Area</a:t>
            </a:r>
            <a:endParaRPr lang="en-PH" sz="1000" kern="9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93" y="3587483"/>
            <a:ext cx="83820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Industry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663" y="3758253"/>
            <a:ext cx="87026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&amp; Sector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09886" y="5121888"/>
            <a:ext cx="399445" cy="421400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574" y="5121888"/>
            <a:ext cx="446685" cy="400122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b="1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296098" y="4216945"/>
            <a:ext cx="411676" cy="415372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4840" y="4229642"/>
            <a:ext cx="569539" cy="400122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b="1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313710" y="6066729"/>
            <a:ext cx="409398" cy="411480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041" y="6041646"/>
            <a:ext cx="477143" cy="43089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800" b="1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06935" y="6962236"/>
            <a:ext cx="400839" cy="410988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265" y="6952281"/>
            <a:ext cx="446685" cy="43089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800" b="1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301160" y="7890525"/>
            <a:ext cx="441835" cy="411956"/>
          </a:xfrm>
          <a:prstGeom prst="flowChartAlternateProcess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469" y="7890525"/>
            <a:ext cx="611217" cy="43089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800" b="1" kern="900" spc="-1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4670" y="5525825"/>
            <a:ext cx="649885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Audit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75" y="6428232"/>
            <a:ext cx="1037168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9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Consulting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9777" y="7363068"/>
            <a:ext cx="54460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1807" y="8410489"/>
            <a:ext cx="677069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062" y="1821381"/>
            <a:ext cx="735097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Current</a:t>
            </a:r>
            <a:endParaRPr lang="en-PH" sz="1000" kern="9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824" y="2527215"/>
            <a:ext cx="689572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971" y="8297264"/>
            <a:ext cx="871866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Enabling</a:t>
            </a:r>
            <a:endParaRPr lang="en-PH" sz="1000" kern="900" spc="67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46" y="4628168"/>
            <a:ext cx="873284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Advisory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36674" y="165244"/>
            <a:ext cx="731014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250" kern="900" spc="-30" dirty="0" smtClean="0">
                <a:latin typeface="Helvetica Neue" charset="0"/>
                <a:ea typeface="Helvetica Neue" charset="0"/>
                <a:cs typeface="Helvetica Neue" charset="0"/>
              </a:rPr>
              <a:t>Enabling Areas (EA)  &amp; Parent Dashboard – P4 YTD FY16</a:t>
            </a:r>
            <a:endParaRPr lang="en-PH" sz="2250" kern="900" spc="-3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2047" y="8785491"/>
            <a:ext cx="985054" cy="2644509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grpSp>
        <p:nvGrpSpPr>
          <p:cNvPr id="92" name="Group 91" title="separate-ea-and-parent-cost"/>
          <p:cNvGrpSpPr/>
          <p:nvPr/>
        </p:nvGrpSpPr>
        <p:grpSpPr>
          <a:xfrm>
            <a:off x="8260875" y="7403077"/>
            <a:ext cx="6462128" cy="3836340"/>
            <a:chOff x="8260875" y="7403077"/>
            <a:chExt cx="6462128" cy="3836340"/>
          </a:xfrm>
        </p:grpSpPr>
        <p:sp>
          <p:nvSpPr>
            <p:cNvPr id="361" name="Rounded Rectangle 360"/>
            <p:cNvSpPr/>
            <p:nvPr/>
          </p:nvSpPr>
          <p:spPr>
            <a:xfrm>
              <a:off x="8260875" y="7403077"/>
              <a:ext cx="6462128" cy="3836340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cxnSp>
          <p:nvCxnSpPr>
            <p:cNvPr id="365" name="Straight Arrow Connector 364" title="total-headcount-x-axis"/>
            <p:cNvCxnSpPr/>
            <p:nvPr/>
          </p:nvCxnSpPr>
          <p:spPr>
            <a:xfrm>
              <a:off x="8452800" y="9396000"/>
              <a:ext cx="6091200" cy="0"/>
            </a:xfrm>
            <a:prstGeom prst="straightConnector1">
              <a:avLst/>
            </a:prstGeom>
            <a:ln w="9525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8402913" y="7516956"/>
              <a:ext cx="319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D4D4F"/>
                  </a:solidFill>
                  <a:latin typeface="Proxima Nova Rg" pitchFamily="50" charset="0"/>
                </a:rPr>
                <a:t>EA TOTAL HEADCOUNT &amp; COST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0929457" y="7860060"/>
              <a:ext cx="1143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Rg" pitchFamily="50" charset="0"/>
                </a:rPr>
                <a:t>Headcount Growth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298232" y="9181755"/>
              <a:ext cx="838691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5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Cost Growth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8474956" y="9369650"/>
              <a:ext cx="4857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-25%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9036931" y="9369650"/>
              <a:ext cx="4857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-20%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623300" y="9369650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-15%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10210503" y="9369650"/>
              <a:ext cx="414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-10%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0773699" y="9369650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-5%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1431609" y="9369650"/>
              <a:ext cx="3561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0%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2443520" y="9369650"/>
              <a:ext cx="408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10%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3005768" y="9369650"/>
              <a:ext cx="408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15%</a:t>
              </a: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3585946" y="9369650"/>
              <a:ext cx="406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20%</a:t>
              </a: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4125108" y="9369649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25% 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1134943" y="9696288"/>
              <a:ext cx="3761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-5%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1112406" y="10053619"/>
              <a:ext cx="434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-10%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11115612" y="10453669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-15%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1165153" y="8132904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15%</a:t>
              </a:r>
            </a:p>
          </p:txBody>
        </p:sp>
        <p:cxnSp>
          <p:nvCxnSpPr>
            <p:cNvPr id="330" name="Straight Arrow Connector 329" title="total-headcount-y-axis"/>
            <p:cNvCxnSpPr/>
            <p:nvPr/>
          </p:nvCxnSpPr>
          <p:spPr>
            <a:xfrm flipV="1">
              <a:off x="11496513" y="8048624"/>
              <a:ext cx="0" cy="2734056"/>
            </a:xfrm>
            <a:prstGeom prst="straightConnector1">
              <a:avLst/>
            </a:prstGeom>
            <a:ln w="9525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1457253" y="8268555"/>
              <a:ext cx="89887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11457253" y="8642411"/>
              <a:ext cx="89887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11457253" y="9030555"/>
              <a:ext cx="89887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11457253" y="9816368"/>
              <a:ext cx="89887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11457253" y="10199749"/>
              <a:ext cx="89887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11457253" y="10571224"/>
              <a:ext cx="89887" cy="0"/>
            </a:xfrm>
            <a:prstGeom prst="line">
              <a:avLst/>
            </a:prstGeom>
            <a:ln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TextBox 335" title="total-headcount-label"/>
            <p:cNvSpPr txBox="1"/>
            <p:nvPr/>
          </p:nvSpPr>
          <p:spPr>
            <a:xfrm>
              <a:off x="12909792" y="8460098"/>
              <a:ext cx="827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7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Cost: $38M</a:t>
              </a:r>
              <a:endParaRPr lang="ru-RU" sz="700" kern="900" dirty="0" smtClean="0">
                <a:solidFill>
                  <a:srgbClr val="404041"/>
                </a:solidFill>
                <a:latin typeface="Proxima Nova Lt" pitchFamily="50" charset="0"/>
              </a:endParaRPr>
            </a:p>
            <a:p>
              <a:pPr algn="r"/>
              <a:r>
                <a:rPr lang="en-PH" sz="700" kern="900" dirty="0">
                  <a:solidFill>
                    <a:srgbClr val="404041"/>
                  </a:solidFill>
                  <a:latin typeface="Proxima Nova Lt" pitchFamily="50" charset="0"/>
                </a:rPr>
                <a:t>TOTAL HC: </a:t>
              </a:r>
              <a:r>
                <a:rPr lang="en-PH" sz="7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730</a:t>
              </a:r>
              <a:endParaRPr lang="en-PH" sz="700" kern="900" dirty="0">
                <a:solidFill>
                  <a:srgbClr val="404041"/>
                </a:solidFill>
                <a:latin typeface="Proxima Nova Lt" pitchFamily="50" charset="0"/>
              </a:endParaRPr>
            </a:p>
          </p:txBody>
        </p:sp>
        <p:sp>
          <p:nvSpPr>
            <p:cNvPr id="349" name="Flowchart: Alternate Process 348" title="total-headcount-bubble"/>
            <p:cNvSpPr/>
            <p:nvPr/>
          </p:nvSpPr>
          <p:spPr>
            <a:xfrm>
              <a:off x="13779648" y="8341150"/>
              <a:ext cx="540268" cy="540000"/>
            </a:xfrm>
            <a:prstGeom prst="flowChartAlternateProcess">
              <a:avLst/>
            </a:prstGeom>
            <a:solidFill>
              <a:srgbClr val="AADCF0"/>
            </a:solidFill>
            <a:ln w="12700">
              <a:solidFill>
                <a:srgbClr val="3547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PH" sz="1400" kern="900" spc="-10" dirty="0">
                  <a:solidFill>
                    <a:srgbClr val="35477A"/>
                  </a:solidFill>
                  <a:latin typeface="HelveticaNeueLT Pro 55 Roman" pitchFamily="34" charset="0"/>
                </a:rPr>
                <a:t>IT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8759384" y="10950542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50" kern="900" dirty="0" smtClean="0">
                  <a:solidFill>
                    <a:srgbClr val="404041"/>
                  </a:solidFill>
                  <a:latin typeface="Proxima Nova Rg" pitchFamily="50" charset="0"/>
                </a:rPr>
                <a:t>Size of bubble - $ Cost</a:t>
              </a:r>
            </a:p>
          </p:txBody>
        </p:sp>
        <p:pic>
          <p:nvPicPr>
            <p:cNvPr id="1080" name="Picture 56" descr="C:\Users\EO Deboma\Desktop\Untitled-1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5535" y="10982413"/>
              <a:ext cx="201612" cy="20161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 title="separate-headline-metrics"/>
          <p:cNvGrpSpPr/>
          <p:nvPr/>
        </p:nvGrpSpPr>
        <p:grpSpPr>
          <a:xfrm>
            <a:off x="987102" y="757263"/>
            <a:ext cx="14256073" cy="2051666"/>
            <a:chOff x="987102" y="757263"/>
            <a:chExt cx="14256073" cy="2051666"/>
          </a:xfrm>
        </p:grpSpPr>
        <p:sp>
          <p:nvSpPr>
            <p:cNvPr id="358" name="Rectangle 357"/>
            <p:cNvSpPr/>
            <p:nvPr/>
          </p:nvSpPr>
          <p:spPr>
            <a:xfrm>
              <a:off x="987102" y="757263"/>
              <a:ext cx="14256073" cy="2051666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7" name="Rounded Rectangle 356"/>
            <p:cNvSpPr/>
            <p:nvPr/>
          </p:nvSpPr>
          <p:spPr>
            <a:xfrm>
              <a:off x="11608972" y="1172812"/>
              <a:ext cx="32055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8208547" y="1172812"/>
              <a:ext cx="32055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55" name="Rounded Rectangle 354" title="B3"/>
            <p:cNvSpPr/>
            <p:nvPr/>
          </p:nvSpPr>
          <p:spPr>
            <a:xfrm>
              <a:off x="4860509" y="1172812"/>
              <a:ext cx="32055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54" name="Rounded Rectangle 353"/>
            <p:cNvSpPr/>
            <p:nvPr/>
          </p:nvSpPr>
          <p:spPr>
            <a:xfrm>
              <a:off x="1450559" y="1172812"/>
              <a:ext cx="32055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pic>
          <p:nvPicPr>
            <p:cNvPr id="1031" name="Picture 7" descr="C:\Users\EO Deboma\Desktop\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787" y="1554496"/>
              <a:ext cx="603250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287587" y="1302122"/>
              <a:ext cx="1453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EA &amp; Parent Costs</a:t>
              </a:r>
            </a:p>
          </p:txBody>
        </p:sp>
        <p:sp>
          <p:nvSpPr>
            <p:cNvPr id="40" name="TextBox 39" title="B3"/>
            <p:cNvSpPr txBox="1"/>
            <p:nvPr/>
          </p:nvSpPr>
          <p:spPr>
            <a:xfrm>
              <a:off x="2287587" y="1628000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$968M</a:t>
              </a:r>
            </a:p>
          </p:txBody>
        </p:sp>
        <p:sp>
          <p:nvSpPr>
            <p:cNvPr id="41" name="TextBox 40" title="B5"/>
            <p:cNvSpPr txBox="1"/>
            <p:nvPr/>
          </p:nvSpPr>
          <p:spPr>
            <a:xfrm>
              <a:off x="4000105" y="1464737"/>
              <a:ext cx="663964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kern="900" dirty="0" smtClean="0">
                  <a:solidFill>
                    <a:srgbClr val="898B8D"/>
                  </a:solidFill>
                  <a:latin typeface="Proxima Nova Rg" pitchFamily="50" charset="0"/>
                </a:rPr>
                <a:t>+$10M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17870" y="1352638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PLAN</a:t>
              </a:r>
            </a:p>
          </p:txBody>
        </p:sp>
        <p:pic>
          <p:nvPicPr>
            <p:cNvPr id="1034" name="Picture 10" descr="C:\Users\EO Deboma\Desktop\arrow grey.png" title="B4 ARRO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533" y="1830535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 title="B4"/>
            <p:cNvSpPr txBox="1"/>
            <p:nvPr/>
          </p:nvSpPr>
          <p:spPr>
            <a:xfrm>
              <a:off x="4087547" y="2030686"/>
              <a:ext cx="540404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kern="900" dirty="0" smtClean="0">
                  <a:solidFill>
                    <a:srgbClr val="898B8D"/>
                  </a:solidFill>
                  <a:latin typeface="Proxima Nova Rg" pitchFamily="50" charset="0"/>
                </a:rPr>
                <a:t>6.0%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95484" y="193689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46" name="TextBox 45" title="D4"/>
            <p:cNvSpPr txBox="1"/>
            <p:nvPr/>
          </p:nvSpPr>
          <p:spPr>
            <a:xfrm>
              <a:off x="7421297" y="2030686"/>
              <a:ext cx="540404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kern="900" dirty="0" smtClean="0">
                  <a:solidFill>
                    <a:srgbClr val="898B8D"/>
                  </a:solidFill>
                  <a:latin typeface="Proxima Nova Rg" pitchFamily="50" charset="0"/>
                </a:rPr>
                <a:t>6.0%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62572" y="193689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PRIOR</a:t>
              </a:r>
            </a:p>
          </p:txBody>
        </p:sp>
        <p:pic>
          <p:nvPicPr>
            <p:cNvPr id="48" name="Picture 10" descr="C:\Users\EO Deboma\Desktop\arrow grey.png" title="D4 ARROW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571" y="1830535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5665786" y="1302122"/>
              <a:ext cx="18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EA &amp; Parent Headcount</a:t>
              </a:r>
            </a:p>
          </p:txBody>
        </p:sp>
        <p:sp>
          <p:nvSpPr>
            <p:cNvPr id="50" name="TextBox 49" title="D3"/>
            <p:cNvSpPr txBox="1"/>
            <p:nvPr/>
          </p:nvSpPr>
          <p:spPr>
            <a:xfrm>
              <a:off x="5643560" y="1628000"/>
              <a:ext cx="147989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10,730</a:t>
              </a:r>
            </a:p>
          </p:txBody>
        </p:sp>
        <p:sp>
          <p:nvSpPr>
            <p:cNvPr id="51" name="TextBox 50" title="D5"/>
            <p:cNvSpPr txBox="1"/>
            <p:nvPr/>
          </p:nvSpPr>
          <p:spPr>
            <a:xfrm>
              <a:off x="7483340" y="1460360"/>
              <a:ext cx="429926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kern="900" dirty="0" smtClean="0">
                  <a:solidFill>
                    <a:srgbClr val="0A9FDA"/>
                  </a:solidFill>
                  <a:latin typeface="Proxima Nova Rg" pitchFamily="50" charset="0"/>
                </a:rPr>
                <a:t>-311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78225" y="1357849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A"/>
                  </a:solidFill>
                  <a:latin typeface="Proxima Nova Rg" pitchFamily="50" charset="0"/>
                </a:rPr>
                <a:t>PLAN</a:t>
              </a:r>
            </a:p>
          </p:txBody>
        </p:sp>
        <p:pic>
          <p:nvPicPr>
            <p:cNvPr id="1036" name="Picture 12" descr="C:\Users\EO Deboma\Desktop\3 ta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936" y="1629108"/>
              <a:ext cx="477838" cy="3079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8840787" y="1302122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Non-Function as %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40787" y="1475408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of Firm Revenue</a:t>
              </a:r>
            </a:p>
          </p:txBody>
        </p:sp>
        <p:sp>
          <p:nvSpPr>
            <p:cNvPr id="56" name="TextBox 55" title="F3"/>
            <p:cNvSpPr txBox="1"/>
            <p:nvPr/>
          </p:nvSpPr>
          <p:spPr>
            <a:xfrm>
              <a:off x="8871337" y="1637001"/>
              <a:ext cx="14318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22.6%</a:t>
              </a:r>
            </a:p>
          </p:txBody>
        </p:sp>
        <p:sp>
          <p:nvSpPr>
            <p:cNvPr id="57" name="TextBox 56" title="F5"/>
            <p:cNvSpPr txBox="1"/>
            <p:nvPr/>
          </p:nvSpPr>
          <p:spPr>
            <a:xfrm>
              <a:off x="10681794" y="1487146"/>
              <a:ext cx="716722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kern="900" dirty="0" smtClean="0">
                  <a:solidFill>
                    <a:srgbClr val="898B8D"/>
                  </a:solidFill>
                  <a:latin typeface="Proxima Nova Rg" pitchFamily="50" charset="0"/>
                </a:rPr>
                <a:t>32BPS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21987" y="1363418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59" name="TextBox 58" title="F4"/>
            <p:cNvSpPr txBox="1"/>
            <p:nvPr/>
          </p:nvSpPr>
          <p:spPr>
            <a:xfrm>
              <a:off x="10680922" y="1776664"/>
              <a:ext cx="718466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kern="900" dirty="0" smtClean="0">
                  <a:solidFill>
                    <a:srgbClr val="0A9FDA"/>
                  </a:solidFill>
                  <a:latin typeface="Proxima Nova Rg" pitchFamily="50" charset="0"/>
                </a:rPr>
                <a:t>102BPS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85119" y="191341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A"/>
                  </a:solidFill>
                  <a:latin typeface="Proxima Nova Rg" pitchFamily="50" charset="0"/>
                </a:rPr>
                <a:t>PRIOR</a:t>
              </a:r>
            </a:p>
          </p:txBody>
        </p:sp>
        <p:pic>
          <p:nvPicPr>
            <p:cNvPr id="1038" name="Picture 14" descr="C:\Users\EO Deboma\Desktop\Untitled-1.png" title="F4 ARROW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313" y="2037059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EO Deboma\Desktop\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4711" y="1586246"/>
              <a:ext cx="423862" cy="3937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2269787" y="1335554"/>
              <a:ext cx="1760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Non-Function Cost per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269787" y="1507063"/>
              <a:ext cx="1658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Total Firm Headcount</a:t>
              </a:r>
            </a:p>
          </p:txBody>
        </p:sp>
        <p:sp>
          <p:nvSpPr>
            <p:cNvPr id="65" name="TextBox 64" title="H3"/>
            <p:cNvSpPr txBox="1"/>
            <p:nvPr/>
          </p:nvSpPr>
          <p:spPr>
            <a:xfrm>
              <a:off x="12269349" y="1637001"/>
              <a:ext cx="152638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$13.3K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259316" y="1363418"/>
              <a:ext cx="4069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7" name="TextBox 66" title="H5"/>
            <p:cNvSpPr txBox="1"/>
            <p:nvPr/>
          </p:nvSpPr>
          <p:spPr>
            <a:xfrm>
              <a:off x="14197880" y="1475408"/>
              <a:ext cx="529852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kern="900" dirty="0" smtClean="0">
                  <a:solidFill>
                    <a:srgbClr val="898B8D"/>
                  </a:solidFill>
                  <a:latin typeface="Proxima Nova Rg" pitchFamily="50" charset="0"/>
                </a:rPr>
                <a:t>+0.2K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220469" y="191341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A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9" name="TextBox 68" title="H4"/>
            <p:cNvSpPr txBox="1"/>
            <p:nvPr/>
          </p:nvSpPr>
          <p:spPr>
            <a:xfrm>
              <a:off x="14175076" y="1755146"/>
              <a:ext cx="553886" cy="2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kern="900" dirty="0" smtClean="0">
                  <a:solidFill>
                    <a:srgbClr val="0A9FDA"/>
                  </a:solidFill>
                  <a:latin typeface="Proxima Nova Rg" pitchFamily="50" charset="0"/>
                </a:rPr>
                <a:t>$0.7K</a:t>
              </a:r>
            </a:p>
          </p:txBody>
        </p:sp>
        <p:pic>
          <p:nvPicPr>
            <p:cNvPr id="1042" name="Picture 18" descr="C:\Users\EO Deboma\Desktop\5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5436" y="1576511"/>
              <a:ext cx="477838" cy="3778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ounded Rectangle 71"/>
            <p:cNvSpPr/>
            <p:nvPr/>
          </p:nvSpPr>
          <p:spPr>
            <a:xfrm>
              <a:off x="11609703" y="1206756"/>
              <a:ext cx="3200400" cy="45719"/>
            </a:xfrm>
            <a:prstGeom prst="roundRect">
              <a:avLst>
                <a:gd name="adj" fmla="val 50000"/>
              </a:avLst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214862" y="1203265"/>
              <a:ext cx="3200400" cy="45719"/>
            </a:xfrm>
            <a:prstGeom prst="roundRect">
              <a:avLst>
                <a:gd name="adj" fmla="val 50000"/>
              </a:avLst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862062" y="1203265"/>
              <a:ext cx="3200400" cy="45719"/>
            </a:xfrm>
            <a:prstGeom prst="roundRect">
              <a:avLst>
                <a:gd name="adj" fmla="val 50000"/>
              </a:avLst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455731" y="1203265"/>
              <a:ext cx="3200400" cy="45719"/>
            </a:xfrm>
            <a:prstGeom prst="roundRect">
              <a:avLst>
                <a:gd name="adj" fmla="val 50000"/>
              </a:avLst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338" name="Picture 14" descr="C:\Users\EO Deboma\Desktop\Untitled-1.png" title="H4 ARROW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2300" y="2041661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 title="separate-enabling-areas"/>
          <p:cNvGrpSpPr/>
          <p:nvPr/>
        </p:nvGrpSpPr>
        <p:grpSpPr>
          <a:xfrm>
            <a:off x="1440975" y="3250177"/>
            <a:ext cx="6481178" cy="3836340"/>
            <a:chOff x="1440975" y="3250177"/>
            <a:chExt cx="6481178" cy="3836340"/>
          </a:xfrm>
        </p:grpSpPr>
        <p:sp>
          <p:nvSpPr>
            <p:cNvPr id="359" name="Rounded Rectangle 358"/>
            <p:cNvSpPr/>
            <p:nvPr/>
          </p:nvSpPr>
          <p:spPr>
            <a:xfrm>
              <a:off x="1440975" y="3250177"/>
              <a:ext cx="6462128" cy="3836340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19230" y="3338774"/>
              <a:ext cx="3586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D4D4F"/>
                  </a:solidFill>
                  <a:latin typeface="Proxima Nova Rg" pitchFamily="50" charset="0"/>
                </a:rPr>
                <a:t>ENABLING AREAS &amp; PARENT COSTS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8587" y="3885450"/>
              <a:ext cx="986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b="1" kern="900" dirty="0" smtClean="0">
                  <a:solidFill>
                    <a:srgbClr val="898B8D"/>
                  </a:solidFill>
                  <a:latin typeface="Proxima Nova Lt" pitchFamily="50" charset="0"/>
                </a:rPr>
                <a:t>Prior Growth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30213" y="3780392"/>
              <a:ext cx="0" cy="1905000"/>
            </a:xfrm>
            <a:prstGeom prst="straightConnector1">
              <a:avLst/>
            </a:prstGeom>
            <a:ln w="9525">
              <a:solidFill>
                <a:srgbClr val="4E4D50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 title="B11"/>
            <p:cNvSpPr/>
            <p:nvPr/>
          </p:nvSpPr>
          <p:spPr>
            <a:xfrm>
              <a:off x="1863990" y="4191000"/>
              <a:ext cx="274320" cy="1494391"/>
            </a:xfrm>
            <a:prstGeom prst="rect">
              <a:avLst/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2" name="Rectangle 81" title="C11"/>
            <p:cNvSpPr/>
            <p:nvPr/>
          </p:nvSpPr>
          <p:spPr>
            <a:xfrm>
              <a:off x="2522218" y="4665012"/>
              <a:ext cx="274320" cy="1020380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3" name="Rectangle 82" title="D11"/>
            <p:cNvSpPr/>
            <p:nvPr/>
          </p:nvSpPr>
          <p:spPr>
            <a:xfrm>
              <a:off x="3180810" y="4732892"/>
              <a:ext cx="274320" cy="952500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4" name="Rectangle 83" title="E11"/>
            <p:cNvSpPr/>
            <p:nvPr/>
          </p:nvSpPr>
          <p:spPr>
            <a:xfrm>
              <a:off x="3843550" y="4873415"/>
              <a:ext cx="274320" cy="811976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6" name="Rectangle 85" title="F11"/>
            <p:cNvSpPr/>
            <p:nvPr/>
          </p:nvSpPr>
          <p:spPr>
            <a:xfrm>
              <a:off x="4502414" y="5008724"/>
              <a:ext cx="274320" cy="673620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7" name="Rectangle 86" title="G11"/>
            <p:cNvSpPr/>
            <p:nvPr/>
          </p:nvSpPr>
          <p:spPr>
            <a:xfrm>
              <a:off x="5163727" y="5106343"/>
              <a:ext cx="274320" cy="576001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8" name="Rectangle 87" title="H11"/>
            <p:cNvSpPr/>
            <p:nvPr/>
          </p:nvSpPr>
          <p:spPr>
            <a:xfrm>
              <a:off x="5833356" y="5494514"/>
              <a:ext cx="274320" cy="187829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9" name="Rectangle 88" title="I11"/>
            <p:cNvSpPr/>
            <p:nvPr/>
          </p:nvSpPr>
          <p:spPr>
            <a:xfrm>
              <a:off x="6502520" y="5395868"/>
              <a:ext cx="274320" cy="286476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Rectangle 89" title="J11"/>
            <p:cNvSpPr/>
            <p:nvPr/>
          </p:nvSpPr>
          <p:spPr>
            <a:xfrm>
              <a:off x="7169251" y="5636624"/>
              <a:ext cx="274320" cy="45719"/>
            </a:xfrm>
            <a:prstGeom prst="rect">
              <a:avLst/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571670" y="6849422"/>
              <a:ext cx="224868" cy="119542"/>
            </a:xfrm>
            <a:prstGeom prst="roundRect">
              <a:avLst>
                <a:gd name="adj" fmla="val 0"/>
              </a:avLst>
            </a:prstGeom>
            <a:solidFill>
              <a:srgbClr val="B1B3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5" name="Rounded Rectangle 94" title="B13"/>
            <p:cNvSpPr/>
            <p:nvPr/>
          </p:nvSpPr>
          <p:spPr>
            <a:xfrm>
              <a:off x="1825207" y="4365376"/>
              <a:ext cx="384048" cy="54864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6" name="Rounded Rectangle 95" title="C13"/>
            <p:cNvSpPr/>
            <p:nvPr/>
          </p:nvSpPr>
          <p:spPr>
            <a:xfrm>
              <a:off x="2467354" y="4655483"/>
              <a:ext cx="384048" cy="54864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2" name="Rounded Rectangle 111" title="J13"/>
            <p:cNvSpPr/>
            <p:nvPr/>
          </p:nvSpPr>
          <p:spPr>
            <a:xfrm>
              <a:off x="7096269" y="5499847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88024" y="6793777"/>
              <a:ext cx="15697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870" kern="900" dirty="0" smtClean="0">
                  <a:solidFill>
                    <a:srgbClr val="404041"/>
                  </a:solidFill>
                  <a:latin typeface="Proxima Nova Regular"/>
                </a:rPr>
                <a:t>Current </a:t>
              </a:r>
              <a:r>
                <a:rPr lang="en-PH" sz="870" kern="900" dirty="0" err="1" smtClean="0">
                  <a:solidFill>
                    <a:srgbClr val="404041"/>
                  </a:solidFill>
                  <a:latin typeface="Proxima Nova Regular"/>
                </a:rPr>
                <a:t>Amt</a:t>
              </a:r>
              <a:r>
                <a:rPr lang="en-PH" sz="870" kern="900" dirty="0" smtClean="0">
                  <a:solidFill>
                    <a:srgbClr val="404041"/>
                  </a:solidFill>
                  <a:latin typeface="Proxima Nova Regular"/>
                </a:rPr>
                <a:t> ($s in millions)</a:t>
              </a:r>
            </a:p>
          </p:txBody>
        </p:sp>
        <p:cxnSp>
          <p:nvCxnSpPr>
            <p:cNvPr id="127" name="Straight Connector 126" title="enabling-areas-min"/>
            <p:cNvCxnSpPr/>
            <p:nvPr/>
          </p:nvCxnSpPr>
          <p:spPr>
            <a:xfrm>
              <a:off x="1730213" y="5685392"/>
              <a:ext cx="5842952" cy="0"/>
            </a:xfrm>
            <a:prstGeom prst="line">
              <a:avLst/>
            </a:prstGeom>
            <a:ln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 title="B9"/>
            <p:cNvSpPr txBox="1"/>
            <p:nvPr/>
          </p:nvSpPr>
          <p:spPr>
            <a:xfrm>
              <a:off x="1800177" y="5907737"/>
              <a:ext cx="338554" cy="467436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Parent</a:t>
              </a:r>
            </a:p>
          </p:txBody>
        </p:sp>
        <p:sp>
          <p:nvSpPr>
            <p:cNvPr id="130" name="TextBox 129" title="D9"/>
            <p:cNvSpPr txBox="1"/>
            <p:nvPr/>
          </p:nvSpPr>
          <p:spPr>
            <a:xfrm>
              <a:off x="3093595" y="5925273"/>
              <a:ext cx="338554" cy="432361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Talent</a:t>
              </a:r>
            </a:p>
          </p:txBody>
        </p:sp>
        <p:sp>
          <p:nvSpPr>
            <p:cNvPr id="131" name="TextBox 130" title="E9"/>
            <p:cNvSpPr txBox="1"/>
            <p:nvPr/>
          </p:nvSpPr>
          <p:spPr>
            <a:xfrm>
              <a:off x="3772984" y="5896787"/>
              <a:ext cx="338554" cy="788036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spc="50" dirty="0" smtClean="0">
                  <a:solidFill>
                    <a:srgbClr val="404041"/>
                  </a:solidFill>
                  <a:latin typeface="Proxima Nova Regular"/>
                </a:rPr>
                <a:t>Occupancy</a:t>
              </a:r>
            </a:p>
          </p:txBody>
        </p:sp>
        <p:sp>
          <p:nvSpPr>
            <p:cNvPr id="132" name="TextBox 131" title="F9"/>
            <p:cNvSpPr txBox="1"/>
            <p:nvPr/>
          </p:nvSpPr>
          <p:spPr>
            <a:xfrm>
              <a:off x="4445742" y="5890963"/>
              <a:ext cx="338554" cy="340799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F&amp;A</a:t>
              </a:r>
            </a:p>
          </p:txBody>
        </p:sp>
        <p:sp>
          <p:nvSpPr>
            <p:cNvPr id="133" name="TextBox 132" title="G9"/>
            <p:cNvSpPr txBox="1"/>
            <p:nvPr/>
          </p:nvSpPr>
          <p:spPr>
            <a:xfrm>
              <a:off x="4991770" y="5919840"/>
              <a:ext cx="492443" cy="483466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Market</a:t>
              </a:r>
            </a:p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Dev.</a:t>
              </a:r>
            </a:p>
          </p:txBody>
        </p:sp>
        <p:sp>
          <p:nvSpPr>
            <p:cNvPr id="134" name="TextBox 133" title="H9"/>
            <p:cNvSpPr txBox="1"/>
            <p:nvPr/>
          </p:nvSpPr>
          <p:spPr>
            <a:xfrm>
              <a:off x="5777844" y="5874689"/>
              <a:ext cx="338554" cy="384080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SINT</a:t>
              </a:r>
            </a:p>
          </p:txBody>
        </p:sp>
        <p:sp>
          <p:nvSpPr>
            <p:cNvPr id="135" name="TextBox 134" title="I9"/>
            <p:cNvSpPr txBox="1"/>
            <p:nvPr/>
          </p:nvSpPr>
          <p:spPr>
            <a:xfrm>
              <a:off x="6448241" y="5913316"/>
              <a:ext cx="338554" cy="730328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Federal EA</a:t>
              </a:r>
            </a:p>
          </p:txBody>
        </p:sp>
        <p:sp>
          <p:nvSpPr>
            <p:cNvPr id="136" name="TextBox 135" title="J9"/>
            <p:cNvSpPr txBox="1"/>
            <p:nvPr/>
          </p:nvSpPr>
          <p:spPr>
            <a:xfrm>
              <a:off x="7105784" y="5888172"/>
              <a:ext cx="338554" cy="384080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OGC</a:t>
              </a:r>
            </a:p>
          </p:txBody>
        </p:sp>
        <p:sp>
          <p:nvSpPr>
            <p:cNvPr id="138" name="TextBox 137" title="C9"/>
            <p:cNvSpPr txBox="1"/>
            <p:nvPr/>
          </p:nvSpPr>
          <p:spPr>
            <a:xfrm>
              <a:off x="2413979" y="5896787"/>
              <a:ext cx="338554" cy="206146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IT</a:t>
              </a:r>
            </a:p>
          </p:txBody>
        </p:sp>
        <p:sp>
          <p:nvSpPr>
            <p:cNvPr id="139" name="TextBox 138" title="B10"/>
            <p:cNvSpPr txBox="1"/>
            <p:nvPr/>
          </p:nvSpPr>
          <p:spPr>
            <a:xfrm>
              <a:off x="1750921" y="5660760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$257</a:t>
              </a:r>
            </a:p>
          </p:txBody>
        </p:sp>
        <p:sp>
          <p:nvSpPr>
            <p:cNvPr id="140" name="TextBox 139" title="C10"/>
            <p:cNvSpPr txBox="1"/>
            <p:nvPr/>
          </p:nvSpPr>
          <p:spPr>
            <a:xfrm>
              <a:off x="2430790" y="5660760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$174</a:t>
              </a:r>
            </a:p>
          </p:txBody>
        </p:sp>
        <p:sp>
          <p:nvSpPr>
            <p:cNvPr id="141" name="TextBox 140" title="D10"/>
            <p:cNvSpPr txBox="1"/>
            <p:nvPr/>
          </p:nvSpPr>
          <p:spPr>
            <a:xfrm>
              <a:off x="3105299" y="5660760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$151</a:t>
              </a:r>
            </a:p>
          </p:txBody>
        </p:sp>
        <p:sp>
          <p:nvSpPr>
            <p:cNvPr id="142" name="TextBox 141" title="E10"/>
            <p:cNvSpPr txBox="1"/>
            <p:nvPr/>
          </p:nvSpPr>
          <p:spPr>
            <a:xfrm>
              <a:off x="3772789" y="5668601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$115</a:t>
              </a:r>
            </a:p>
          </p:txBody>
        </p:sp>
        <p:sp>
          <p:nvSpPr>
            <p:cNvPr id="143" name="TextBox 142" title="F10"/>
            <p:cNvSpPr txBox="1"/>
            <p:nvPr/>
          </p:nvSpPr>
          <p:spPr>
            <a:xfrm>
              <a:off x="4398634" y="5668601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$100</a:t>
              </a:r>
            </a:p>
          </p:txBody>
        </p:sp>
        <p:sp>
          <p:nvSpPr>
            <p:cNvPr id="144" name="TextBox 143" title="G10"/>
            <p:cNvSpPr txBox="1"/>
            <p:nvPr/>
          </p:nvSpPr>
          <p:spPr>
            <a:xfrm>
              <a:off x="5102407" y="5668601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$95</a:t>
              </a:r>
            </a:p>
          </p:txBody>
        </p:sp>
        <p:sp>
          <p:nvSpPr>
            <p:cNvPr id="145" name="TextBox 144" title="H10"/>
            <p:cNvSpPr txBox="1"/>
            <p:nvPr/>
          </p:nvSpPr>
          <p:spPr>
            <a:xfrm>
              <a:off x="5753725" y="5668601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$23</a:t>
              </a:r>
            </a:p>
          </p:txBody>
        </p:sp>
        <p:sp>
          <p:nvSpPr>
            <p:cNvPr id="146" name="TextBox 145" title="I10"/>
            <p:cNvSpPr txBox="1"/>
            <p:nvPr/>
          </p:nvSpPr>
          <p:spPr>
            <a:xfrm>
              <a:off x="6403027" y="5668601"/>
              <a:ext cx="4235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$38</a:t>
              </a:r>
            </a:p>
          </p:txBody>
        </p:sp>
        <p:sp>
          <p:nvSpPr>
            <p:cNvPr id="147" name="TextBox 146" title="J10"/>
            <p:cNvSpPr txBox="1"/>
            <p:nvPr/>
          </p:nvSpPr>
          <p:spPr>
            <a:xfrm>
              <a:off x="7123364" y="5668601"/>
              <a:ext cx="3529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$11</a:t>
              </a:r>
            </a:p>
          </p:txBody>
        </p:sp>
        <p:sp>
          <p:nvSpPr>
            <p:cNvPr id="148" name="Rounded Rectangle 147" title="D13"/>
            <p:cNvSpPr/>
            <p:nvPr/>
          </p:nvSpPr>
          <p:spPr>
            <a:xfrm>
              <a:off x="3140454" y="4798358"/>
              <a:ext cx="384048" cy="54864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2" name="Rounded Rectangle 151" title="I13"/>
            <p:cNvSpPr/>
            <p:nvPr/>
          </p:nvSpPr>
          <p:spPr>
            <a:xfrm>
              <a:off x="6439044" y="5296647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4" name="Rounded Rectangle 153" title="H13"/>
            <p:cNvSpPr/>
            <p:nvPr/>
          </p:nvSpPr>
          <p:spPr>
            <a:xfrm>
              <a:off x="5781819" y="5395072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7" name="Rounded Rectangle 156" title="G13"/>
            <p:cNvSpPr/>
            <p:nvPr/>
          </p:nvSpPr>
          <p:spPr>
            <a:xfrm>
              <a:off x="5121419" y="5071222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9" name="Rounded Rectangle 158" title="F13"/>
            <p:cNvSpPr/>
            <p:nvPr/>
          </p:nvSpPr>
          <p:spPr>
            <a:xfrm>
              <a:off x="4461019" y="4982322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ounded Rectangle 160" title="E13"/>
            <p:cNvSpPr/>
            <p:nvPr/>
          </p:nvSpPr>
          <p:spPr>
            <a:xfrm>
              <a:off x="3806969" y="4845797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4442604" y="6881607"/>
              <a:ext cx="310896" cy="64008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725152" y="6885236"/>
              <a:ext cx="310896" cy="64008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750793" y="6790500"/>
              <a:ext cx="8258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800" kern="900" dirty="0" smtClean="0">
                  <a:solidFill>
                    <a:srgbClr val="898B8D"/>
                  </a:solidFill>
                  <a:latin typeface="Proxima Nova Regular"/>
                </a:rPr>
                <a:t>PLAN Var. ($)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998057" y="6801471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800" kern="900" dirty="0" smtClean="0">
                  <a:solidFill>
                    <a:srgbClr val="898B8D"/>
                  </a:solidFill>
                  <a:latin typeface="Proxima Nova Regular"/>
                </a:rPr>
                <a:t>PRIOR Var. ($)</a:t>
              </a:r>
            </a:p>
          </p:txBody>
        </p:sp>
        <p:sp>
          <p:nvSpPr>
            <p:cNvPr id="175" name="TextBox 174" title="B8"/>
            <p:cNvSpPr txBox="1"/>
            <p:nvPr/>
          </p:nvSpPr>
          <p:spPr>
            <a:xfrm>
              <a:off x="7061019" y="6747963"/>
              <a:ext cx="8611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600" b="1" kern="900" dirty="0" smtClean="0">
                  <a:solidFill>
                    <a:srgbClr val="898B8D"/>
                  </a:solidFill>
                  <a:latin typeface="Proxima Nova Lt" pitchFamily="50" charset="0"/>
                </a:rPr>
                <a:t>$968M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250359" y="6543053"/>
              <a:ext cx="652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600" b="1" kern="900" dirty="0" smtClean="0">
                  <a:solidFill>
                    <a:srgbClr val="898B8D"/>
                  </a:solidFill>
                  <a:latin typeface="Proxima Nova Lt" pitchFamily="50" charset="0"/>
                </a:rPr>
                <a:t>Total</a:t>
              </a:r>
            </a:p>
          </p:txBody>
        </p:sp>
        <p:grpSp>
          <p:nvGrpSpPr>
            <p:cNvPr id="2" name="Group 1" title="enabling-areas-yoy-down"/>
            <p:cNvGrpSpPr/>
            <p:nvPr/>
          </p:nvGrpSpPr>
          <p:grpSpPr>
            <a:xfrm>
              <a:off x="1816645" y="3757332"/>
              <a:ext cx="434734" cy="362970"/>
              <a:chOff x="1816645" y="3757332"/>
              <a:chExt cx="434734" cy="362970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1816645" y="3757332"/>
                <a:ext cx="434734" cy="362970"/>
              </a:xfrm>
              <a:prstGeom prst="rect">
                <a:avLst/>
              </a:prstGeom>
              <a:noFill/>
            </p:spPr>
            <p:txBody>
              <a:bodyPr wrap="none" bIns="108000" rtlCol="0">
                <a:spAutoFit/>
              </a:bodyPr>
              <a:lstStyle/>
              <a:p>
                <a:pPr algn="ctr"/>
                <a:r>
                  <a:rPr lang="en-PH" sz="1350" kern="900" dirty="0" smtClean="0">
                    <a:solidFill>
                      <a:srgbClr val="0A9FDA"/>
                    </a:solidFill>
                    <a:latin typeface="Proxima Nova Regular"/>
                  </a:rPr>
                  <a:t>4%</a:t>
                </a:r>
              </a:p>
            </p:txBody>
          </p:sp>
          <p:pic>
            <p:nvPicPr>
              <p:cNvPr id="1055" name="Picture 31" descr="C:\Users\EO Deboma\Desktop\blkue.png" title="B16 ARROW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0889" y="4017899"/>
                <a:ext cx="207296" cy="76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 title="enabling-areas-yoy-up"/>
            <p:cNvGrpSpPr/>
            <p:nvPr/>
          </p:nvGrpSpPr>
          <p:grpSpPr>
            <a:xfrm>
              <a:off x="2400931" y="4377006"/>
              <a:ext cx="542136" cy="341097"/>
              <a:chOff x="2400931" y="4377006"/>
              <a:chExt cx="542136" cy="341097"/>
            </a:xfrm>
          </p:grpSpPr>
          <p:pic>
            <p:nvPicPr>
              <p:cNvPr id="1056" name="Picture 32" descr="C:\Users\EO Deboma\Desktop\es.png" title="C16 ARROW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6188" y="4377006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0" name="TextBox 339" title="D16"/>
              <p:cNvSpPr txBox="1"/>
              <p:nvPr/>
            </p:nvSpPr>
            <p:spPr>
              <a:xfrm>
                <a:off x="2400931" y="4411096"/>
                <a:ext cx="542136" cy="307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1350" kern="900" dirty="0" smtClean="0">
                    <a:solidFill>
                      <a:srgbClr val="898B8D"/>
                    </a:solidFill>
                    <a:latin typeface="Proxima Nova Regular"/>
                  </a:rPr>
                  <a:t>23%</a:t>
                </a:r>
              </a:p>
            </p:txBody>
          </p:sp>
        </p:grpSp>
        <p:sp>
          <p:nvSpPr>
            <p:cNvPr id="94" name="Rounded Rectangle 93" title="B15"/>
            <p:cNvSpPr/>
            <p:nvPr/>
          </p:nvSpPr>
          <p:spPr>
            <a:xfrm>
              <a:off x="1825207" y="4115690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7" name="Rounded Rectangle 96" title="C15"/>
            <p:cNvSpPr/>
            <p:nvPr/>
          </p:nvSpPr>
          <p:spPr>
            <a:xfrm>
              <a:off x="2467354" y="4903941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3" name="Rounded Rectangle 112" title="J15"/>
            <p:cNvSpPr/>
            <p:nvPr/>
          </p:nvSpPr>
          <p:spPr>
            <a:xfrm>
              <a:off x="7099292" y="5572691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9" name="Rounded Rectangle 148" title="D15"/>
            <p:cNvSpPr/>
            <p:nvPr/>
          </p:nvSpPr>
          <p:spPr>
            <a:xfrm>
              <a:off x="3140454" y="4913466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5" name="Rounded Rectangle 154" title="H15"/>
            <p:cNvSpPr/>
            <p:nvPr/>
          </p:nvSpPr>
          <p:spPr>
            <a:xfrm>
              <a:off x="5778492" y="5544116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6" name="Rounded Rectangle 155" title="G15"/>
            <p:cNvSpPr/>
            <p:nvPr/>
          </p:nvSpPr>
          <p:spPr>
            <a:xfrm>
              <a:off x="5121267" y="5175816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ounded Rectangle 157" title="F15"/>
            <p:cNvSpPr/>
            <p:nvPr/>
          </p:nvSpPr>
          <p:spPr>
            <a:xfrm>
              <a:off x="4448167" y="5109141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0" name="Rounded Rectangle 159" title="E15"/>
            <p:cNvSpPr/>
            <p:nvPr/>
          </p:nvSpPr>
          <p:spPr>
            <a:xfrm>
              <a:off x="3797292" y="4937691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3" name="Rounded Rectangle 152" title="I15"/>
            <p:cNvSpPr/>
            <p:nvPr/>
          </p:nvSpPr>
          <p:spPr>
            <a:xfrm>
              <a:off x="6442067" y="5321866"/>
              <a:ext cx="384048" cy="64008"/>
            </a:xfrm>
            <a:prstGeom prst="roundRect">
              <a:avLst>
                <a:gd name="adj" fmla="val 21524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8" name="Group 97" title="separate-cost-breakdown"/>
          <p:cNvGrpSpPr/>
          <p:nvPr/>
        </p:nvGrpSpPr>
        <p:grpSpPr>
          <a:xfrm>
            <a:off x="1479706" y="7403077"/>
            <a:ext cx="6462128" cy="3836340"/>
            <a:chOff x="1479706" y="7403077"/>
            <a:chExt cx="6462128" cy="3836340"/>
          </a:xfrm>
        </p:grpSpPr>
        <p:sp>
          <p:nvSpPr>
            <p:cNvPr id="362" name="Rounded Rectangle 361"/>
            <p:cNvSpPr/>
            <p:nvPr/>
          </p:nvSpPr>
          <p:spPr>
            <a:xfrm>
              <a:off x="1479706" y="7403077"/>
              <a:ext cx="6462128" cy="3836340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19230" y="7516956"/>
              <a:ext cx="3325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D4D4F"/>
                  </a:solidFill>
                  <a:latin typeface="Proxima Nova Rg" pitchFamily="50" charset="0"/>
                </a:rPr>
                <a:t>COST BREAKDOWN FOR PARENT</a:t>
              </a:r>
            </a:p>
          </p:txBody>
        </p:sp>
        <p:sp>
          <p:nvSpPr>
            <p:cNvPr id="189" name="TextBox 188" title="B20"/>
            <p:cNvSpPr txBox="1"/>
            <p:nvPr/>
          </p:nvSpPr>
          <p:spPr>
            <a:xfrm>
              <a:off x="1791075" y="9819399"/>
              <a:ext cx="426720" cy="272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$88</a:t>
              </a:r>
            </a:p>
          </p:txBody>
        </p:sp>
        <p:sp>
          <p:nvSpPr>
            <p:cNvPr id="190" name="TextBox 189" title="C20"/>
            <p:cNvSpPr txBox="1"/>
            <p:nvPr/>
          </p:nvSpPr>
          <p:spPr>
            <a:xfrm>
              <a:off x="2851402" y="9820747"/>
              <a:ext cx="417102" cy="269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$87</a:t>
              </a:r>
            </a:p>
          </p:txBody>
        </p:sp>
        <p:sp>
          <p:nvSpPr>
            <p:cNvPr id="191" name="TextBox 190" title="D20"/>
            <p:cNvSpPr txBox="1"/>
            <p:nvPr/>
          </p:nvSpPr>
          <p:spPr>
            <a:xfrm>
              <a:off x="3929135" y="9820747"/>
              <a:ext cx="3920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$44</a:t>
              </a:r>
            </a:p>
          </p:txBody>
        </p:sp>
        <p:sp>
          <p:nvSpPr>
            <p:cNvPr id="192" name="TextBox 191" title="E20"/>
            <p:cNvSpPr txBox="1"/>
            <p:nvPr/>
          </p:nvSpPr>
          <p:spPr>
            <a:xfrm>
              <a:off x="4909355" y="9820747"/>
              <a:ext cx="474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$40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987241" y="9898425"/>
              <a:ext cx="433131" cy="261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chemeClr val="bg1"/>
                  </a:solidFill>
                  <a:latin typeface="Proxima Nova Lt" pitchFamily="50" charset="0"/>
                </a:rPr>
                <a:t>($61)</a:t>
              </a:r>
            </a:p>
          </p:txBody>
        </p:sp>
        <p:sp>
          <p:nvSpPr>
            <p:cNvPr id="194" name="TextBox 193" title="G20"/>
            <p:cNvSpPr txBox="1"/>
            <p:nvPr/>
          </p:nvSpPr>
          <p:spPr>
            <a:xfrm>
              <a:off x="7096713" y="9820747"/>
              <a:ext cx="389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$56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173644" y="7893286"/>
              <a:ext cx="6479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dirty="0" smtClean="0">
                  <a:solidFill>
                    <a:srgbClr val="898B8D"/>
                  </a:solidFill>
                  <a:latin typeface="Proxima Nova Lt" pitchFamily="50" charset="0"/>
                </a:rPr>
                <a:t>Prior </a:t>
              </a:r>
            </a:p>
            <a:p>
              <a:r>
                <a:rPr lang="en-PH" sz="1100" kern="900" dirty="0" smtClean="0">
                  <a:solidFill>
                    <a:srgbClr val="898B8D"/>
                  </a:solidFill>
                  <a:latin typeface="Proxima Nova Lt" pitchFamily="50" charset="0"/>
                </a:rPr>
                <a:t>Growth</a:t>
              </a:r>
            </a:p>
          </p:txBody>
        </p:sp>
        <p:sp>
          <p:nvSpPr>
            <p:cNvPr id="203" name="Rectangle 202" title="B22"/>
            <p:cNvSpPr/>
            <p:nvPr/>
          </p:nvSpPr>
          <p:spPr>
            <a:xfrm>
              <a:off x="1863990" y="8229600"/>
              <a:ext cx="274320" cy="1608691"/>
            </a:xfrm>
            <a:prstGeom prst="rect">
              <a:avLst/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4" name="Rectangle 203" title="C22"/>
            <p:cNvSpPr/>
            <p:nvPr/>
          </p:nvSpPr>
          <p:spPr>
            <a:xfrm>
              <a:off x="2918090" y="8256015"/>
              <a:ext cx="274320" cy="1582276"/>
            </a:xfrm>
            <a:prstGeom prst="rect">
              <a:avLst/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5" name="Rectangle 204" title="D22"/>
            <p:cNvSpPr/>
            <p:nvPr/>
          </p:nvSpPr>
          <p:spPr>
            <a:xfrm>
              <a:off x="3965840" y="8986883"/>
              <a:ext cx="274320" cy="851408"/>
            </a:xfrm>
            <a:prstGeom prst="rect">
              <a:avLst/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06" name="Rectangle 205" title="E22"/>
            <p:cNvSpPr/>
            <p:nvPr/>
          </p:nvSpPr>
          <p:spPr>
            <a:xfrm>
              <a:off x="5013590" y="9067801"/>
              <a:ext cx="274320" cy="770490"/>
            </a:xfrm>
            <a:prstGeom prst="rect">
              <a:avLst/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7" name="Rectangle 206" title="G22"/>
            <p:cNvSpPr/>
            <p:nvPr/>
          </p:nvSpPr>
          <p:spPr>
            <a:xfrm>
              <a:off x="7123378" y="8686800"/>
              <a:ext cx="274320" cy="1151491"/>
            </a:xfrm>
            <a:prstGeom prst="rect">
              <a:avLst/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8" name="Rectangle 207" title="F22"/>
            <p:cNvSpPr/>
            <p:nvPr/>
          </p:nvSpPr>
          <p:spPr>
            <a:xfrm>
              <a:off x="6061341" y="9839325"/>
              <a:ext cx="274320" cy="447675"/>
            </a:xfrm>
            <a:prstGeom prst="rect">
              <a:avLst/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0" name="Rounded Rectangle 209" title="B24"/>
            <p:cNvSpPr/>
            <p:nvPr/>
          </p:nvSpPr>
          <p:spPr>
            <a:xfrm>
              <a:off x="1812411" y="8241123"/>
              <a:ext cx="384048" cy="54864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1" name="Rounded Rectangle 210" title="C24"/>
            <p:cNvSpPr/>
            <p:nvPr/>
          </p:nvSpPr>
          <p:spPr>
            <a:xfrm>
              <a:off x="2860161" y="8279223"/>
              <a:ext cx="384048" cy="54864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3" name="Rounded Rectangle 212" title="D24"/>
            <p:cNvSpPr/>
            <p:nvPr/>
          </p:nvSpPr>
          <p:spPr>
            <a:xfrm>
              <a:off x="3920611" y="8965023"/>
              <a:ext cx="384048" cy="54864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ounded Rectangle 214" title="E24"/>
            <p:cNvSpPr/>
            <p:nvPr/>
          </p:nvSpPr>
          <p:spPr>
            <a:xfrm>
              <a:off x="4958836" y="8949148"/>
              <a:ext cx="384048" cy="54864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8" name="Rounded Rectangle 217" title="F24"/>
            <p:cNvSpPr/>
            <p:nvPr/>
          </p:nvSpPr>
          <p:spPr>
            <a:xfrm>
              <a:off x="6025636" y="10149298"/>
              <a:ext cx="384048" cy="54864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0" name="Rounded Rectangle 219" title="G24"/>
            <p:cNvSpPr/>
            <p:nvPr/>
          </p:nvSpPr>
          <p:spPr>
            <a:xfrm>
              <a:off x="7073386" y="9473023"/>
              <a:ext cx="384048" cy="54864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V="1">
              <a:off x="1730213" y="7934325"/>
              <a:ext cx="0" cy="1905000"/>
            </a:xfrm>
            <a:prstGeom prst="straightConnector1">
              <a:avLst/>
            </a:prstGeom>
            <a:ln w="9525">
              <a:solidFill>
                <a:srgbClr val="4E4D50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 title="cost-breakdown-min"/>
            <p:cNvCxnSpPr/>
            <p:nvPr/>
          </p:nvCxnSpPr>
          <p:spPr>
            <a:xfrm>
              <a:off x="1730213" y="9839325"/>
              <a:ext cx="5842952" cy="0"/>
            </a:xfrm>
            <a:prstGeom prst="line">
              <a:avLst/>
            </a:prstGeom>
            <a:ln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ounded Rectangle 222"/>
            <p:cNvSpPr/>
            <p:nvPr/>
          </p:nvSpPr>
          <p:spPr>
            <a:xfrm>
              <a:off x="2565935" y="10991773"/>
              <a:ext cx="236339" cy="137408"/>
            </a:xfrm>
            <a:prstGeom prst="roundRect">
              <a:avLst>
                <a:gd name="adj" fmla="val 0"/>
              </a:avLst>
            </a:prstGeom>
            <a:solidFill>
              <a:srgbClr val="00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788024" y="10936832"/>
              <a:ext cx="15697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870" kern="900" dirty="0" smtClean="0">
                  <a:solidFill>
                    <a:srgbClr val="404041"/>
                  </a:solidFill>
                  <a:latin typeface="Proxima Nova Regular"/>
                </a:rPr>
                <a:t>Current </a:t>
              </a:r>
              <a:r>
                <a:rPr lang="en-PH" sz="870" kern="900" dirty="0" err="1" smtClean="0">
                  <a:solidFill>
                    <a:srgbClr val="404041"/>
                  </a:solidFill>
                  <a:latin typeface="Proxima Nova Regular"/>
                </a:rPr>
                <a:t>Amt</a:t>
              </a:r>
              <a:r>
                <a:rPr lang="en-PH" sz="870" kern="900" dirty="0" smtClean="0">
                  <a:solidFill>
                    <a:srgbClr val="404041"/>
                  </a:solidFill>
                  <a:latin typeface="Proxima Nova Regular"/>
                </a:rPr>
                <a:t> ($s in millions)</a:t>
              </a: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4442604" y="11024662"/>
              <a:ext cx="310896" cy="64008"/>
            </a:xfrm>
            <a:prstGeom prst="roundRect">
              <a:avLst>
                <a:gd name="adj" fmla="val 21524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725152" y="11028291"/>
              <a:ext cx="310896" cy="64008"/>
            </a:xfrm>
            <a:prstGeom prst="roundRect">
              <a:avLst>
                <a:gd name="adj" fmla="val 21524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738130" y="10944526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800" kern="900" dirty="0" smtClean="0">
                  <a:solidFill>
                    <a:srgbClr val="4D4D4F"/>
                  </a:solidFill>
                  <a:latin typeface="Proxima Nova Regular"/>
                </a:rPr>
                <a:t>PLAN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6011384" y="10944526"/>
              <a:ext cx="5100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800" kern="900" dirty="0" smtClean="0">
                  <a:solidFill>
                    <a:srgbClr val="4D4D4F"/>
                  </a:solidFill>
                  <a:latin typeface="Proxima Nova Regular"/>
                </a:rPr>
                <a:t>PRIOR</a:t>
              </a:r>
            </a:p>
          </p:txBody>
        </p:sp>
        <p:sp>
          <p:nvSpPr>
            <p:cNvPr id="229" name="TextBox 228" title="B19"/>
            <p:cNvSpPr txBox="1"/>
            <p:nvPr/>
          </p:nvSpPr>
          <p:spPr>
            <a:xfrm>
              <a:off x="1760053" y="10050360"/>
              <a:ext cx="492443" cy="794448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Subscription</a:t>
              </a:r>
            </a:p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Fee</a:t>
              </a:r>
            </a:p>
          </p:txBody>
        </p:sp>
        <p:sp>
          <p:nvSpPr>
            <p:cNvPr id="230" name="TextBox 229" title="C19"/>
            <p:cNvSpPr txBox="1"/>
            <p:nvPr/>
          </p:nvSpPr>
          <p:spPr>
            <a:xfrm>
              <a:off x="2816596" y="10088832"/>
              <a:ext cx="492443" cy="717504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Partner</a:t>
              </a:r>
            </a:p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Retirement</a:t>
              </a:r>
            </a:p>
          </p:txBody>
        </p:sp>
        <p:sp>
          <p:nvSpPr>
            <p:cNvPr id="231" name="TextBox 230" title="D19"/>
            <p:cNvSpPr txBox="1"/>
            <p:nvPr/>
          </p:nvSpPr>
          <p:spPr>
            <a:xfrm>
              <a:off x="3926208" y="10060773"/>
              <a:ext cx="338554" cy="885562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F,S,</a:t>
              </a:r>
              <a:r>
                <a:rPr lang="en-PH" sz="600" kern="900" dirty="0" smtClean="0">
                  <a:solidFill>
                    <a:srgbClr val="404041"/>
                  </a:solidFill>
                  <a:latin typeface="Proxima Nova Regular"/>
                </a:rPr>
                <a:t> </a:t>
              </a:r>
              <a:r>
                <a:rPr lang="en-PH" sz="1000" kern="900" dirty="0" smtClean="0">
                  <a:solidFill>
                    <a:srgbClr val="404041"/>
                  </a:solidFill>
                  <a:latin typeface="Proxima Nova Regular"/>
                </a:rPr>
                <a:t>&amp; L Taxes</a:t>
              </a:r>
            </a:p>
          </p:txBody>
        </p:sp>
        <p:sp>
          <p:nvSpPr>
            <p:cNvPr id="232" name="TextBox 231" title="E19"/>
            <p:cNvSpPr txBox="1"/>
            <p:nvPr/>
          </p:nvSpPr>
          <p:spPr>
            <a:xfrm>
              <a:off x="4963576" y="10109537"/>
              <a:ext cx="346249" cy="788036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Net Interest</a:t>
              </a:r>
            </a:p>
          </p:txBody>
        </p:sp>
        <p:sp>
          <p:nvSpPr>
            <p:cNvPr id="233" name="TextBox 232" title="F19"/>
            <p:cNvSpPr txBox="1"/>
            <p:nvPr/>
          </p:nvSpPr>
          <p:spPr>
            <a:xfrm>
              <a:off x="5934195" y="10424249"/>
              <a:ext cx="507831" cy="541174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Interest</a:t>
              </a:r>
            </a:p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Credit</a:t>
              </a:r>
            </a:p>
          </p:txBody>
        </p:sp>
        <p:sp>
          <p:nvSpPr>
            <p:cNvPr id="234" name="TextBox 233" title="G19"/>
            <p:cNvSpPr txBox="1"/>
            <p:nvPr/>
          </p:nvSpPr>
          <p:spPr>
            <a:xfrm>
              <a:off x="7085754" y="10050327"/>
              <a:ext cx="346249" cy="428964"/>
            </a:xfrm>
            <a:prstGeom prst="rect">
              <a:avLst/>
            </a:prstGeom>
            <a:noFill/>
          </p:spPr>
          <p:txBody>
            <a:bodyPr vert="vert270" wrap="none" rtlCol="0" anchor="ctr" anchorCtr="0">
              <a:spAutoFit/>
            </a:bodyPr>
            <a:lstStyle/>
            <a:p>
              <a:pPr algn="r"/>
              <a:r>
                <a:rPr lang="en-PH" sz="1050" kern="900" dirty="0" smtClean="0">
                  <a:solidFill>
                    <a:srgbClr val="404041"/>
                  </a:solidFill>
                  <a:latin typeface="Proxima Nova Regular"/>
                </a:rPr>
                <a:t>Other</a:t>
              </a:r>
            </a:p>
          </p:txBody>
        </p:sp>
        <p:sp>
          <p:nvSpPr>
            <p:cNvPr id="235" name="TextBox 234" title="I20"/>
            <p:cNvSpPr txBox="1"/>
            <p:nvPr/>
          </p:nvSpPr>
          <p:spPr>
            <a:xfrm>
              <a:off x="7037862" y="10882971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600" b="1" kern="900" dirty="0" smtClean="0">
                  <a:solidFill>
                    <a:srgbClr val="898B8D"/>
                  </a:solidFill>
                  <a:latin typeface="Proxima Nova Lt" pitchFamily="50" charset="0"/>
                </a:rPr>
                <a:t>$257M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258878" y="10673213"/>
              <a:ext cx="624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600" b="1" kern="900" dirty="0" smtClean="0">
                  <a:solidFill>
                    <a:srgbClr val="898B8D"/>
                  </a:solidFill>
                  <a:latin typeface="Proxima Nova Lt" pitchFamily="50" charset="0"/>
                </a:rPr>
                <a:t>Total</a:t>
              </a:r>
            </a:p>
          </p:txBody>
        </p:sp>
        <p:sp>
          <p:nvSpPr>
            <p:cNvPr id="376" name="TextBox 375" title="F20"/>
            <p:cNvSpPr txBox="1"/>
            <p:nvPr/>
          </p:nvSpPr>
          <p:spPr>
            <a:xfrm>
              <a:off x="5987241" y="990376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404041"/>
                  </a:solidFill>
                  <a:latin typeface="Proxima Nova Regular"/>
                </a:rPr>
                <a:t>($61)</a:t>
              </a:r>
            </a:p>
          </p:txBody>
        </p:sp>
        <p:sp>
          <p:nvSpPr>
            <p:cNvPr id="209" name="Rounded Rectangle 208" title="B26"/>
            <p:cNvSpPr/>
            <p:nvPr/>
          </p:nvSpPr>
          <p:spPr>
            <a:xfrm>
              <a:off x="1816645" y="8362397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ounded Rectangle 211" title="C26"/>
            <p:cNvSpPr/>
            <p:nvPr/>
          </p:nvSpPr>
          <p:spPr>
            <a:xfrm>
              <a:off x="2880270" y="8483047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4" name="Rounded Rectangle 213" title="D26"/>
            <p:cNvSpPr/>
            <p:nvPr/>
          </p:nvSpPr>
          <p:spPr>
            <a:xfrm>
              <a:off x="3918495" y="9241872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6" name="Rounded Rectangle 215" title="E26"/>
            <p:cNvSpPr/>
            <p:nvPr/>
          </p:nvSpPr>
          <p:spPr>
            <a:xfrm>
              <a:off x="4956720" y="9095822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7" name="Rounded Rectangle 216" title="G26"/>
            <p:cNvSpPr/>
            <p:nvPr/>
          </p:nvSpPr>
          <p:spPr>
            <a:xfrm>
              <a:off x="7075944" y="8182374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5" name="Rounded Rectangle 374" title="F26"/>
            <p:cNvSpPr/>
            <p:nvPr/>
          </p:nvSpPr>
          <p:spPr>
            <a:xfrm>
              <a:off x="6009233" y="10172146"/>
              <a:ext cx="384048" cy="45720"/>
            </a:xfrm>
            <a:prstGeom prst="roundRect">
              <a:avLst>
                <a:gd name="adj" fmla="val 21524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1" name="Group 90" title="separate-total-ea"/>
          <p:cNvGrpSpPr/>
          <p:nvPr/>
        </p:nvGrpSpPr>
        <p:grpSpPr>
          <a:xfrm>
            <a:off x="8260875" y="3200400"/>
            <a:ext cx="6501574" cy="3836340"/>
            <a:chOff x="8260875" y="3250177"/>
            <a:chExt cx="6501574" cy="3836340"/>
          </a:xfrm>
        </p:grpSpPr>
        <p:sp>
          <p:nvSpPr>
            <p:cNvPr id="360" name="Rounded Rectangle 359"/>
            <p:cNvSpPr/>
            <p:nvPr/>
          </p:nvSpPr>
          <p:spPr>
            <a:xfrm>
              <a:off x="8260875" y="3250177"/>
              <a:ext cx="6462128" cy="3836340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402913" y="3338774"/>
              <a:ext cx="33229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D4D4F"/>
                  </a:solidFill>
                  <a:latin typeface="Proxima Nova Rg" pitchFamily="50" charset="0"/>
                </a:rPr>
                <a:t>TOTAL EA &amp; PARENT HEADCOUNT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443656" y="3885450"/>
              <a:ext cx="855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g" pitchFamily="50" charset="0"/>
                </a:rPr>
                <a:t>EA &amp; Parent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8443656" y="4044200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000" kern="900" dirty="0" smtClean="0">
                  <a:solidFill>
                    <a:srgbClr val="404041"/>
                  </a:solidFill>
                  <a:latin typeface="Proxima Nova Rg" pitchFamily="50" charset="0"/>
                </a:rPr>
                <a:t>Headcount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468663" y="4217995"/>
              <a:ext cx="402674" cy="288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275" kern="900" dirty="0" smtClean="0">
                  <a:solidFill>
                    <a:srgbClr val="404041"/>
                  </a:solidFill>
                  <a:latin typeface="Proxima Nova Rg" pitchFamily="50" charset="0"/>
                </a:rPr>
                <a:t>US</a:t>
              </a:r>
            </a:p>
          </p:txBody>
        </p:sp>
        <p:sp>
          <p:nvSpPr>
            <p:cNvPr id="242" name="TextBox 241" title="B31"/>
            <p:cNvSpPr txBox="1"/>
            <p:nvPr/>
          </p:nvSpPr>
          <p:spPr>
            <a:xfrm>
              <a:off x="8453175" y="4362265"/>
              <a:ext cx="671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60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7,385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442755" y="4909805"/>
              <a:ext cx="550151" cy="288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275" kern="900" dirty="0" smtClean="0">
                  <a:solidFill>
                    <a:srgbClr val="404041"/>
                  </a:solidFill>
                  <a:latin typeface="Proxima Nova Rg" pitchFamily="50" charset="0"/>
                </a:rPr>
                <a:t>India</a:t>
              </a:r>
            </a:p>
          </p:txBody>
        </p:sp>
        <p:sp>
          <p:nvSpPr>
            <p:cNvPr id="244" name="TextBox 243" title="C31"/>
            <p:cNvSpPr txBox="1"/>
            <p:nvPr/>
          </p:nvSpPr>
          <p:spPr>
            <a:xfrm>
              <a:off x="8453175" y="5059551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60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3,279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442755" y="5545061"/>
              <a:ext cx="713657" cy="288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275" kern="900" dirty="0" smtClean="0">
                  <a:solidFill>
                    <a:srgbClr val="404041"/>
                  </a:solidFill>
                  <a:latin typeface="Proxima Nova Rg" pitchFamily="50" charset="0"/>
                </a:rPr>
                <a:t>Mexico</a:t>
              </a:r>
            </a:p>
          </p:txBody>
        </p:sp>
        <p:sp>
          <p:nvSpPr>
            <p:cNvPr id="246" name="TextBox 245" title="D31"/>
            <p:cNvSpPr txBox="1"/>
            <p:nvPr/>
          </p:nvSpPr>
          <p:spPr>
            <a:xfrm>
              <a:off x="8468663" y="5709828"/>
              <a:ext cx="428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60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66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8446067" y="6130186"/>
              <a:ext cx="799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300" kern="900" dirty="0" smtClean="0">
                  <a:solidFill>
                    <a:srgbClr val="404041"/>
                  </a:solidFill>
                  <a:latin typeface="Proxima Nova Rg" pitchFamily="50" charset="0"/>
                </a:rPr>
                <a:t>Total EA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8453175" y="6311161"/>
              <a:ext cx="80810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300" kern="900" dirty="0" smtClean="0">
                  <a:solidFill>
                    <a:srgbClr val="404041"/>
                  </a:solidFill>
                  <a:latin typeface="Proxima Nova Rg" pitchFamily="50" charset="0"/>
                </a:rPr>
                <a:t>&amp; Parent</a:t>
              </a:r>
            </a:p>
          </p:txBody>
        </p:sp>
        <p:sp>
          <p:nvSpPr>
            <p:cNvPr id="249" name="TextBox 248" title="E31"/>
            <p:cNvSpPr txBox="1"/>
            <p:nvPr/>
          </p:nvSpPr>
          <p:spPr>
            <a:xfrm>
              <a:off x="8472205" y="6496434"/>
              <a:ext cx="749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60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10,730</a:t>
              </a:r>
            </a:p>
          </p:txBody>
        </p:sp>
        <p:grpSp>
          <p:nvGrpSpPr>
            <p:cNvPr id="61" name="Group 60" title="B32"/>
            <p:cNvGrpSpPr/>
            <p:nvPr/>
          </p:nvGrpSpPr>
          <p:grpSpPr>
            <a:xfrm>
              <a:off x="9399501" y="4289652"/>
              <a:ext cx="421910" cy="310037"/>
              <a:chOff x="9399501" y="4289652"/>
              <a:chExt cx="421910" cy="310037"/>
            </a:xfrm>
          </p:grpSpPr>
          <p:sp>
            <p:nvSpPr>
              <p:cNvPr id="253" name="TextBox 252"/>
              <p:cNvSpPr txBox="1"/>
              <p:nvPr/>
            </p:nvSpPr>
            <p:spPr>
              <a:xfrm>
                <a:off x="9399501" y="4306849"/>
                <a:ext cx="421910" cy="29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400" kern="900" dirty="0" smtClean="0">
                    <a:solidFill>
                      <a:srgbClr val="898B8D"/>
                    </a:solidFill>
                    <a:latin typeface="Proxima Nova Rg" pitchFamily="50" charset="0"/>
                  </a:rPr>
                  <a:t>6%</a:t>
                </a:r>
              </a:p>
            </p:txBody>
          </p:sp>
          <p:pic>
            <p:nvPicPr>
              <p:cNvPr id="254" name="Picture 32" descr="C:\Users\EO Deboma\Desktop\es.png" title="B32 ARROW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5705" y="4289652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3" name="Group 52" title="C32"/>
            <p:cNvGrpSpPr/>
            <p:nvPr/>
          </p:nvGrpSpPr>
          <p:grpSpPr>
            <a:xfrm>
              <a:off x="9399501" y="4961165"/>
              <a:ext cx="421910" cy="336556"/>
              <a:chOff x="9399501" y="4961165"/>
              <a:chExt cx="421910" cy="336556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9399501" y="4989944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400" kern="900" dirty="0" smtClean="0">
                    <a:solidFill>
                      <a:srgbClr val="898B8D"/>
                    </a:solidFill>
                    <a:latin typeface="Proxima Nova Rg" pitchFamily="50" charset="0"/>
                  </a:rPr>
                  <a:t>5%</a:t>
                </a:r>
              </a:p>
            </p:txBody>
          </p:sp>
          <p:pic>
            <p:nvPicPr>
              <p:cNvPr id="255" name="Picture 32" descr="C:\Users\EO Deboma\Desktop\es.png" title="C32 ARROW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5705" y="4961165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42" title="D32"/>
            <p:cNvGrpSpPr/>
            <p:nvPr/>
          </p:nvGrpSpPr>
          <p:grpSpPr>
            <a:xfrm>
              <a:off x="9367162" y="5685065"/>
              <a:ext cx="482824" cy="352528"/>
              <a:chOff x="9367162" y="5685065"/>
              <a:chExt cx="482824" cy="352528"/>
            </a:xfrm>
          </p:grpSpPr>
          <p:sp>
            <p:nvSpPr>
              <p:cNvPr id="251" name="TextBox 250"/>
              <p:cNvSpPr txBox="1"/>
              <p:nvPr/>
            </p:nvSpPr>
            <p:spPr>
              <a:xfrm>
                <a:off x="9367162" y="57298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400" kern="900" dirty="0" smtClean="0">
                    <a:solidFill>
                      <a:srgbClr val="898B8D"/>
                    </a:solidFill>
                    <a:latin typeface="Proxima Nova Rg" pitchFamily="50" charset="0"/>
                  </a:rPr>
                  <a:t>16%</a:t>
                </a:r>
              </a:p>
            </p:txBody>
          </p:sp>
          <p:pic>
            <p:nvPicPr>
              <p:cNvPr id="256" name="Picture 32" descr="C:\Users\EO Deboma\Desktop\es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5705" y="5685065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 title="E32"/>
            <p:cNvGrpSpPr/>
            <p:nvPr/>
          </p:nvGrpSpPr>
          <p:grpSpPr>
            <a:xfrm>
              <a:off x="9393152" y="6528027"/>
              <a:ext cx="421910" cy="299492"/>
              <a:chOff x="9393152" y="6528027"/>
              <a:chExt cx="421910" cy="299492"/>
            </a:xfrm>
          </p:grpSpPr>
          <p:sp>
            <p:nvSpPr>
              <p:cNvPr id="250" name="TextBox 249"/>
              <p:cNvSpPr txBox="1"/>
              <p:nvPr/>
            </p:nvSpPr>
            <p:spPr>
              <a:xfrm>
                <a:off x="9393152" y="6534679"/>
                <a:ext cx="421910" cy="29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400" kern="900" dirty="0" smtClean="0">
                    <a:solidFill>
                      <a:srgbClr val="898B8D"/>
                    </a:solidFill>
                    <a:latin typeface="Proxima Nova Rg" pitchFamily="50" charset="0"/>
                  </a:rPr>
                  <a:t>6%</a:t>
                </a:r>
              </a:p>
            </p:txBody>
          </p:sp>
          <p:pic>
            <p:nvPicPr>
              <p:cNvPr id="257" name="Picture 32" descr="C:\Users\EO Deboma\Desktop\es.png" title="E32 ARROW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5705" y="6528027"/>
                <a:ext cx="241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Connector 260"/>
            <p:cNvCxnSpPr/>
            <p:nvPr/>
          </p:nvCxnSpPr>
          <p:spPr>
            <a:xfrm>
              <a:off x="11069108" y="4178271"/>
              <a:ext cx="0" cy="1975104"/>
            </a:xfrm>
            <a:prstGeom prst="line">
              <a:avLst/>
            </a:prstGeom>
            <a:ln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1872383" y="4178272"/>
              <a:ext cx="0" cy="1956037"/>
            </a:xfrm>
            <a:prstGeom prst="line">
              <a:avLst/>
            </a:prstGeom>
            <a:ln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12682008" y="4178271"/>
              <a:ext cx="0" cy="1975104"/>
            </a:xfrm>
            <a:prstGeom prst="line">
              <a:avLst/>
            </a:prstGeom>
            <a:ln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13488458" y="4178271"/>
              <a:ext cx="0" cy="1975104"/>
            </a:xfrm>
            <a:prstGeom prst="line">
              <a:avLst/>
            </a:prstGeom>
            <a:ln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 title="parent-headount-max"/>
            <p:cNvCxnSpPr/>
            <p:nvPr/>
          </p:nvCxnSpPr>
          <p:spPr>
            <a:xfrm>
              <a:off x="14282208" y="4178271"/>
              <a:ext cx="0" cy="1975104"/>
            </a:xfrm>
            <a:prstGeom prst="line">
              <a:avLst/>
            </a:prstGeom>
            <a:ln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10136569" y="614767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0</a:t>
              </a:r>
            </a:p>
          </p:txBody>
        </p:sp>
        <p:sp>
          <p:nvSpPr>
            <p:cNvPr id="267" name="TextBox 266" title="B29*1/5"/>
            <p:cNvSpPr txBox="1"/>
            <p:nvPr/>
          </p:nvSpPr>
          <p:spPr>
            <a:xfrm>
              <a:off x="10854843" y="6138953"/>
              <a:ext cx="428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10K</a:t>
              </a:r>
            </a:p>
          </p:txBody>
        </p:sp>
        <p:sp>
          <p:nvSpPr>
            <p:cNvPr id="268" name="TextBox 267" title="B29*2/5"/>
            <p:cNvSpPr txBox="1"/>
            <p:nvPr/>
          </p:nvSpPr>
          <p:spPr>
            <a:xfrm>
              <a:off x="11609703" y="6138953"/>
              <a:ext cx="508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20K</a:t>
              </a:r>
            </a:p>
          </p:txBody>
        </p:sp>
        <p:sp>
          <p:nvSpPr>
            <p:cNvPr id="269" name="TextBox 268" title="B29*3/5"/>
            <p:cNvSpPr txBox="1"/>
            <p:nvPr/>
          </p:nvSpPr>
          <p:spPr>
            <a:xfrm>
              <a:off x="12293056" y="6138953"/>
              <a:ext cx="614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30K</a:t>
              </a:r>
            </a:p>
          </p:txBody>
        </p:sp>
        <p:sp>
          <p:nvSpPr>
            <p:cNvPr id="270" name="TextBox 269" title="B29*4/5"/>
            <p:cNvSpPr txBox="1"/>
            <p:nvPr/>
          </p:nvSpPr>
          <p:spPr>
            <a:xfrm>
              <a:off x="13209903" y="6138953"/>
              <a:ext cx="508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40K</a:t>
              </a:r>
            </a:p>
          </p:txBody>
        </p:sp>
        <p:sp>
          <p:nvSpPr>
            <p:cNvPr id="271" name="TextBox 270" title="B29"/>
            <p:cNvSpPr txBox="1"/>
            <p:nvPr/>
          </p:nvSpPr>
          <p:spPr>
            <a:xfrm>
              <a:off x="14004969" y="6138953"/>
              <a:ext cx="508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PH" sz="11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50K</a:t>
              </a:r>
            </a:p>
          </p:txBody>
        </p:sp>
        <p:sp>
          <p:nvSpPr>
            <p:cNvPr id="272" name="TextBox 271" title="D34"/>
            <p:cNvSpPr txBox="1"/>
            <p:nvPr/>
          </p:nvSpPr>
          <p:spPr>
            <a:xfrm>
              <a:off x="10330827" y="5837344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1600" b="1" kern="900" dirty="0" smtClean="0">
                  <a:solidFill>
                    <a:srgbClr val="4D4D4F"/>
                  </a:solidFill>
                  <a:latin typeface="Proxima Nova Lt" pitchFamily="50" charset="0"/>
                </a:rPr>
                <a:t>904</a:t>
              </a:r>
            </a:p>
          </p:txBody>
        </p:sp>
        <p:sp>
          <p:nvSpPr>
            <p:cNvPr id="273" name="TextBox 272" title="D33"/>
            <p:cNvSpPr txBox="1"/>
            <p:nvPr/>
          </p:nvSpPr>
          <p:spPr>
            <a:xfrm>
              <a:off x="10348898" y="5531851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600" b="1" kern="900" dirty="0" smtClean="0">
                  <a:solidFill>
                    <a:srgbClr val="4D4D4F"/>
                  </a:solidFill>
                  <a:latin typeface="Proxima Nova Lt" pitchFamily="50" charset="0"/>
                </a:rPr>
                <a:t>976</a:t>
              </a:r>
            </a:p>
          </p:txBody>
        </p:sp>
        <p:sp>
          <p:nvSpPr>
            <p:cNvPr id="275" name="TextBox 274" title="C34"/>
            <p:cNvSpPr txBox="1"/>
            <p:nvPr/>
          </p:nvSpPr>
          <p:spPr>
            <a:xfrm>
              <a:off x="10843622" y="5187271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1600" b="1" kern="900" dirty="0" smtClean="0">
                  <a:solidFill>
                    <a:srgbClr val="4D4D4F"/>
                  </a:solidFill>
                  <a:latin typeface="Proxima Nova Lt" pitchFamily="50" charset="0"/>
                </a:rPr>
                <a:t>18,879</a:t>
              </a:r>
            </a:p>
          </p:txBody>
        </p:sp>
        <p:sp>
          <p:nvSpPr>
            <p:cNvPr id="276" name="TextBox 275" title="C33"/>
            <p:cNvSpPr txBox="1"/>
            <p:nvPr/>
          </p:nvSpPr>
          <p:spPr>
            <a:xfrm>
              <a:off x="10850804" y="4914221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1600" b="1" kern="900" dirty="0" smtClean="0">
                  <a:solidFill>
                    <a:srgbClr val="4D4D4F"/>
                  </a:solidFill>
                  <a:latin typeface="Proxima Nova Lt" pitchFamily="50" charset="0"/>
                </a:rPr>
                <a:t>21,792</a:t>
              </a:r>
            </a:p>
          </p:txBody>
        </p:sp>
        <p:sp>
          <p:nvSpPr>
            <p:cNvPr id="278" name="TextBox 277" title="B34"/>
            <p:cNvSpPr txBox="1"/>
            <p:nvPr/>
          </p:nvSpPr>
          <p:spPr>
            <a:xfrm>
              <a:off x="12149054" y="4530046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1600" b="1" kern="900" dirty="0" smtClean="0">
                  <a:solidFill>
                    <a:srgbClr val="4D4D4F"/>
                  </a:solidFill>
                  <a:latin typeface="Proxima Nova Lt" pitchFamily="50" charset="0"/>
                </a:rPr>
                <a:t>45,508</a:t>
              </a:r>
            </a:p>
          </p:txBody>
        </p:sp>
        <p:sp>
          <p:nvSpPr>
            <p:cNvPr id="280" name="TextBox 279" title="B33"/>
            <p:cNvSpPr txBox="1"/>
            <p:nvPr/>
          </p:nvSpPr>
          <p:spPr>
            <a:xfrm>
              <a:off x="12140558" y="4241819"/>
              <a:ext cx="838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1600" b="1" kern="900" dirty="0" smtClean="0">
                  <a:solidFill>
                    <a:srgbClr val="4D4D4F"/>
                  </a:solidFill>
                  <a:latin typeface="Proxima Nova Lt" pitchFamily="50" charset="0"/>
                </a:rPr>
                <a:t>49,852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3862541" y="3670286"/>
              <a:ext cx="506373" cy="271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Total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13846969" y="3843348"/>
              <a:ext cx="846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Firm FY15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2845785" y="3670286"/>
              <a:ext cx="526934" cy="271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Total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2878345" y="3843348"/>
              <a:ext cx="821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Firm FY16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1660187" y="3670286"/>
              <a:ext cx="736355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Parent &amp;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1662307" y="3843348"/>
              <a:ext cx="715260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EA FY15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0785119" y="3654411"/>
              <a:ext cx="736355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Parent &amp;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0777313" y="3832969"/>
              <a:ext cx="715260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EA FY16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9393152" y="3698317"/>
              <a:ext cx="402674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VS.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9299018" y="3876106"/>
              <a:ext cx="631904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150" kern="900" dirty="0" smtClean="0">
                  <a:solidFill>
                    <a:srgbClr val="4D4D4F"/>
                  </a:solidFill>
                  <a:latin typeface="Proxima Nova Rg" pitchFamily="50" charset="0"/>
                </a:rPr>
                <a:t>Prior %</a:t>
              </a:r>
            </a:p>
          </p:txBody>
        </p:sp>
        <p:sp>
          <p:nvSpPr>
            <p:cNvPr id="3" name="Rectangle 2" title="B31-rect"/>
            <p:cNvSpPr/>
            <p:nvPr/>
          </p:nvSpPr>
          <p:spPr>
            <a:xfrm>
              <a:off x="10272183" y="4306849"/>
              <a:ext cx="582660" cy="257750"/>
            </a:xfrm>
            <a:prstGeom prst="rect">
              <a:avLst/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Rectangle 27" title="B33-rect"/>
            <p:cNvSpPr/>
            <p:nvPr/>
          </p:nvSpPr>
          <p:spPr>
            <a:xfrm>
              <a:off x="10272183" y="4317356"/>
              <a:ext cx="3998139" cy="224693"/>
            </a:xfrm>
            <a:prstGeom prst="rect">
              <a:avLst/>
            </a:prstGeom>
            <a:noFill/>
            <a:ln w="6350">
              <a:solidFill>
                <a:srgbClr val="2E693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2" name="Rectangle 291" title="T48-rect"/>
            <p:cNvSpPr/>
            <p:nvPr/>
          </p:nvSpPr>
          <p:spPr>
            <a:xfrm>
              <a:off x="10272183" y="4597362"/>
              <a:ext cx="549804" cy="257750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3" name="Rectangle 292" title="C31-rect"/>
            <p:cNvSpPr/>
            <p:nvPr/>
          </p:nvSpPr>
          <p:spPr>
            <a:xfrm>
              <a:off x="10272183" y="4954549"/>
              <a:ext cx="291330" cy="257750"/>
            </a:xfrm>
            <a:prstGeom prst="rect">
              <a:avLst/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5" name="Rectangle 294" title="B34-rect"/>
            <p:cNvSpPr/>
            <p:nvPr/>
          </p:nvSpPr>
          <p:spPr>
            <a:xfrm>
              <a:off x="10272184" y="4598344"/>
              <a:ext cx="3621024" cy="227446"/>
            </a:xfrm>
            <a:prstGeom prst="rect">
              <a:avLst/>
            </a:prstGeom>
            <a:noFill/>
            <a:ln w="6350">
              <a:solidFill>
                <a:srgbClr val="93C83D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6" name="Rectangle 295" title="C33-rect"/>
            <p:cNvSpPr/>
            <p:nvPr/>
          </p:nvSpPr>
          <p:spPr>
            <a:xfrm>
              <a:off x="10272184" y="4955531"/>
              <a:ext cx="1747753" cy="231740"/>
            </a:xfrm>
            <a:prstGeom prst="rect">
              <a:avLst/>
            </a:prstGeom>
            <a:noFill/>
            <a:ln w="6350">
              <a:solidFill>
                <a:srgbClr val="2E693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7" name="Rectangle 296" title="U48-rect"/>
            <p:cNvSpPr/>
            <p:nvPr/>
          </p:nvSpPr>
          <p:spPr>
            <a:xfrm>
              <a:off x="10266385" y="5239824"/>
              <a:ext cx="274902" cy="246320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8" name="Rectangle 297" title="C34-rect"/>
            <p:cNvSpPr/>
            <p:nvPr/>
          </p:nvSpPr>
          <p:spPr>
            <a:xfrm>
              <a:off x="10272184" y="5243662"/>
              <a:ext cx="1540403" cy="242482"/>
            </a:xfrm>
            <a:prstGeom prst="rect">
              <a:avLst/>
            </a:prstGeom>
            <a:noFill/>
            <a:ln w="6350">
              <a:solidFill>
                <a:srgbClr val="93C83D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9" name="Rectangle 298" title="D31-rect"/>
            <p:cNvSpPr/>
            <p:nvPr/>
          </p:nvSpPr>
          <p:spPr>
            <a:xfrm>
              <a:off x="10272183" y="5587962"/>
              <a:ext cx="36576" cy="257750"/>
            </a:xfrm>
            <a:prstGeom prst="rect">
              <a:avLst/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1" name="Rectangle 300" title="D33-rect"/>
            <p:cNvSpPr/>
            <p:nvPr/>
          </p:nvSpPr>
          <p:spPr>
            <a:xfrm>
              <a:off x="10272185" y="5586563"/>
              <a:ext cx="131652" cy="231740"/>
            </a:xfrm>
            <a:prstGeom prst="rect">
              <a:avLst/>
            </a:prstGeom>
            <a:noFill/>
            <a:ln w="6350">
              <a:solidFill>
                <a:srgbClr val="2E693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2" name="Rectangle 301" title="V48-rect"/>
            <p:cNvSpPr/>
            <p:nvPr/>
          </p:nvSpPr>
          <p:spPr>
            <a:xfrm>
              <a:off x="10266385" y="5885143"/>
              <a:ext cx="18288" cy="246320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3" name="Rectangle 302" title="D34-rect"/>
            <p:cNvSpPr/>
            <p:nvPr/>
          </p:nvSpPr>
          <p:spPr>
            <a:xfrm>
              <a:off x="10272184" y="5891362"/>
              <a:ext cx="93379" cy="242482"/>
            </a:xfrm>
            <a:prstGeom prst="rect">
              <a:avLst/>
            </a:prstGeom>
            <a:noFill/>
            <a:ln w="6350">
              <a:solidFill>
                <a:srgbClr val="93C83D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59" name="Straight Connector 258" title="parent-headount-min"/>
            <p:cNvCxnSpPr/>
            <p:nvPr/>
          </p:nvCxnSpPr>
          <p:spPr>
            <a:xfrm>
              <a:off x="10272183" y="4178271"/>
              <a:ext cx="0" cy="1975104"/>
            </a:xfrm>
            <a:prstGeom prst="line">
              <a:avLst/>
            </a:prstGeom>
            <a:ln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0634313" y="3804938"/>
              <a:ext cx="160553" cy="160553"/>
            </a:xfrm>
            <a:prstGeom prst="rect">
              <a:avLst/>
            </a:prstGeom>
            <a:solidFill>
              <a:srgbClr val="2E6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501088" y="3804938"/>
              <a:ext cx="160553" cy="160553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3763275" y="3804938"/>
              <a:ext cx="160553" cy="160553"/>
            </a:xfrm>
            <a:prstGeom prst="rect">
              <a:avLst/>
            </a:prstGeom>
            <a:noFill/>
            <a:ln w="6350">
              <a:solidFill>
                <a:srgbClr val="93C83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77" name="Group 76" title="D35"/>
            <p:cNvGrpSpPr/>
            <p:nvPr/>
          </p:nvGrpSpPr>
          <p:grpSpPr>
            <a:xfrm>
              <a:off x="10800134" y="5562404"/>
              <a:ext cx="453970" cy="361017"/>
              <a:chOff x="10800134" y="5562404"/>
              <a:chExt cx="453970" cy="361017"/>
            </a:xfrm>
          </p:grpSpPr>
          <p:sp>
            <p:nvSpPr>
              <p:cNvPr id="274" name="TextBox 273"/>
              <p:cNvSpPr txBox="1"/>
              <p:nvPr/>
            </p:nvSpPr>
            <p:spPr>
              <a:xfrm>
                <a:off x="10800134" y="5584867"/>
                <a:ext cx="453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600" kern="900" dirty="0" smtClean="0">
                    <a:solidFill>
                      <a:srgbClr val="4D4D4F"/>
                    </a:solidFill>
                    <a:latin typeface="Proxima Nova Rg" pitchFamily="50" charset="0"/>
                  </a:rPr>
                  <a:t>8%</a:t>
                </a:r>
              </a:p>
            </p:txBody>
          </p:sp>
          <p:pic>
            <p:nvPicPr>
              <p:cNvPr id="341" name="Picture 340" title="D35 ARROW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99652" y="5562404"/>
                <a:ext cx="256949" cy="108017"/>
              </a:xfrm>
              <a:prstGeom prst="rect">
                <a:avLst/>
              </a:prstGeom>
            </p:spPr>
          </p:pic>
        </p:grpSp>
        <p:grpSp>
          <p:nvGrpSpPr>
            <p:cNvPr id="71" name="Group 70" title="C35"/>
            <p:cNvGrpSpPr/>
            <p:nvPr/>
          </p:nvGrpSpPr>
          <p:grpSpPr>
            <a:xfrm>
              <a:off x="11970221" y="4887555"/>
              <a:ext cx="526106" cy="368478"/>
              <a:chOff x="11970221" y="4887555"/>
              <a:chExt cx="526106" cy="368478"/>
            </a:xfrm>
          </p:grpSpPr>
          <p:sp>
            <p:nvSpPr>
              <p:cNvPr id="277" name="TextBox 276"/>
              <p:cNvSpPr txBox="1"/>
              <p:nvPr/>
            </p:nvSpPr>
            <p:spPr>
              <a:xfrm>
                <a:off x="11970221" y="4917479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600" kern="900" dirty="0" smtClean="0">
                    <a:solidFill>
                      <a:srgbClr val="4D4D4F"/>
                    </a:solidFill>
                    <a:latin typeface="Proxima Nova Rg" pitchFamily="50" charset="0"/>
                  </a:rPr>
                  <a:t>15%</a:t>
                </a:r>
              </a:p>
            </p:txBody>
          </p:sp>
          <p:pic>
            <p:nvPicPr>
              <p:cNvPr id="366" name="Picture 365" title="C35 ARROW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0011" y="4887555"/>
                <a:ext cx="256949" cy="108017"/>
              </a:xfrm>
              <a:prstGeom prst="rect">
                <a:avLst/>
              </a:prstGeom>
            </p:spPr>
          </p:pic>
        </p:grpSp>
        <p:grpSp>
          <p:nvGrpSpPr>
            <p:cNvPr id="62" name="Group 61" title="B35"/>
            <p:cNvGrpSpPr/>
            <p:nvPr/>
          </p:nvGrpSpPr>
          <p:grpSpPr>
            <a:xfrm>
              <a:off x="14236343" y="4257018"/>
              <a:ext cx="526106" cy="358519"/>
              <a:chOff x="14236343" y="4257018"/>
              <a:chExt cx="526106" cy="358519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4236343" y="4276983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600" kern="900" dirty="0" smtClean="0">
                    <a:solidFill>
                      <a:srgbClr val="4D4D4F"/>
                    </a:solidFill>
                    <a:latin typeface="Proxima Nova Rg" pitchFamily="50" charset="0"/>
                  </a:rPr>
                  <a:t>10%</a:t>
                </a:r>
              </a:p>
            </p:txBody>
          </p:sp>
          <p:pic>
            <p:nvPicPr>
              <p:cNvPr id="381" name="Picture 380" title="B35 ARROW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64624" y="4257018"/>
                <a:ext cx="256949" cy="108017"/>
              </a:xfrm>
              <a:prstGeom prst="rect">
                <a:avLst/>
              </a:prstGeom>
            </p:spPr>
          </p:pic>
        </p:grpSp>
      </p:grpSp>
      <p:cxnSp>
        <p:nvCxnSpPr>
          <p:cNvPr id="186" name="Straight Arrow Connector 185"/>
          <p:cNvCxnSpPr/>
          <p:nvPr/>
        </p:nvCxnSpPr>
        <p:spPr>
          <a:xfrm>
            <a:off x="1969454" y="6428232"/>
            <a:ext cx="0" cy="924939"/>
          </a:xfrm>
          <a:prstGeom prst="straightConnector1">
            <a:avLst/>
          </a:prstGeom>
          <a:ln w="9525">
            <a:solidFill>
              <a:srgbClr val="4D4D4F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2726987" y="3804938"/>
            <a:ext cx="160553" cy="160553"/>
          </a:xfrm>
          <a:prstGeom prst="rect">
            <a:avLst/>
          </a:prstGeom>
          <a:noFill/>
          <a:ln w="6350">
            <a:solidFill>
              <a:srgbClr val="2D69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317</Words>
  <Application>Microsoft Office PowerPoint</Application>
  <PresentationFormat>Custom</PresentationFormat>
  <Paragraphs>164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Helvetica Neue</vt:lpstr>
      <vt:lpstr>HelveticaNeueLT Pro 55 Roman</vt:lpstr>
      <vt:lpstr>Proxima Nova Lt</vt:lpstr>
      <vt:lpstr>Proxima Nova Regular</vt:lpstr>
      <vt:lpstr>Proxima Nova Rg</vt:lpstr>
      <vt:lpstr>Proxima Nova 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User</cp:lastModifiedBy>
  <cp:revision>145</cp:revision>
  <dcterms:created xsi:type="dcterms:W3CDTF">2015-12-08T02:28:51Z</dcterms:created>
  <dcterms:modified xsi:type="dcterms:W3CDTF">2016-01-12T13:05:30Z</dcterms:modified>
</cp:coreProperties>
</file>