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243175" cy="11430000"/>
  <p:notesSz cx="6858000" cy="9144000"/>
  <p:defaultTextStyle>
    <a:defPPr>
      <a:defRPr lang="en-US"/>
    </a:defPPr>
    <a:lvl1pPr marL="0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2061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24122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86183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48244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10305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72366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34427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96488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935F05D-C2A4-45AF-9BC4-6844B6AF9A3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4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9392"/>
    <a:srgbClr val="93A9CF"/>
    <a:srgbClr val="DB843D"/>
    <a:srgbClr val="4198AF"/>
    <a:srgbClr val="202656"/>
    <a:srgbClr val="179146"/>
    <a:srgbClr val="26AADD"/>
    <a:srgbClr val="898B8D"/>
    <a:srgbClr val="4F4E51"/>
    <a:srgbClr val="94C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554"/>
    <p:restoredTop sz="95897" autoAdjust="0"/>
  </p:normalViewPr>
  <p:slideViewPr>
    <p:cSldViewPr>
      <p:cViewPr>
        <p:scale>
          <a:sx n="75" d="100"/>
          <a:sy n="75" d="100"/>
        </p:scale>
        <p:origin x="-594" y="-1812"/>
      </p:cViewPr>
      <p:guideLst>
        <p:guide orient="horz" pos="3600"/>
        <p:guide pos="4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v\work\data2ppt\dashboard-2\dummy-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700621298973297"/>
          <c:y val="2.4502446011959798E-2"/>
          <c:w val="0.72936546990958895"/>
          <c:h val="0.9999733305485709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Sales </c:v>
                </c:pt>
              </c:strCache>
            </c:strRef>
          </c:tx>
          <c:dPt>
            <c:idx val="0"/>
            <c:bubble3D val="0"/>
            <c:spPr>
              <a:solidFill>
                <a:srgbClr val="94C940"/>
              </a:solidFill>
            </c:spPr>
          </c:dPt>
          <c:dPt>
            <c:idx val="1"/>
            <c:bubble3D val="0"/>
            <c:spPr>
              <a:solidFill>
                <a:srgbClr val="ACDCF0"/>
              </a:solidFill>
            </c:spPr>
          </c:dPt>
          <c:dPt>
            <c:idx val="2"/>
            <c:bubble3D val="0"/>
            <c:spPr>
              <a:solidFill>
                <a:srgbClr val="C0BFBF"/>
              </a:solidFill>
            </c:spPr>
          </c:dPt>
          <c:dPt>
            <c:idx val="3"/>
            <c:bubble3D val="0"/>
            <c:spPr>
              <a:solidFill>
                <a:srgbClr val="114C92"/>
              </a:solidFill>
            </c:spPr>
          </c:dPt>
          <c:dPt>
            <c:idx val="4"/>
            <c:bubble3D val="0"/>
            <c:spPr>
              <a:solidFill>
                <a:srgbClr val="4198AF"/>
              </a:solidFill>
            </c:spPr>
          </c:dPt>
          <c:dPt>
            <c:idx val="5"/>
            <c:bubble3D val="0"/>
            <c:spPr>
              <a:solidFill>
                <a:srgbClr val="DB843D"/>
              </a:solidFill>
            </c:spPr>
          </c:dPt>
          <c:dPt>
            <c:idx val="6"/>
            <c:bubble3D val="0"/>
            <c:spPr>
              <a:solidFill>
                <a:srgbClr val="93A9CF"/>
              </a:solidFill>
            </c:spPr>
          </c:dPt>
          <c:dPt>
            <c:idx val="7"/>
            <c:bubble3D val="0"/>
            <c:spPr>
              <a:solidFill>
                <a:srgbClr val="D19392"/>
              </a:solidFill>
            </c:spPr>
          </c:dPt>
          <c:dLbls>
            <c:dLbl>
              <c:idx val="0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  <c:pt idx="6">
                  <c:v>7th Qtr</c:v>
                </c:pt>
                <c:pt idx="7">
                  <c:v>8th Qtr</c:v>
                </c:pt>
              </c:strCache>
            </c:strRef>
          </c:cat>
          <c:val>
            <c:numRef>
              <c:f>Sheet1!$B$2:$B$9</c:f>
              <c:numCache>
                <c:formatCode>_-"$"* #,##0_-;\-"$"* #,##0_-;_-"$"* "-"??_-;_-@_-</c:formatCode>
                <c:ptCount val="8"/>
                <c:pt idx="0">
                  <c:v>500</c:v>
                </c:pt>
                <c:pt idx="1">
                  <c:v>110</c:v>
                </c:pt>
                <c:pt idx="2">
                  <c:v>85</c:v>
                </c:pt>
                <c:pt idx="3">
                  <c:v>59</c:v>
                </c:pt>
                <c:pt idx="4">
                  <c:v>200</c:v>
                </c:pt>
                <c:pt idx="5">
                  <c:v>300</c:v>
                </c:pt>
                <c:pt idx="6">
                  <c:v>320</c:v>
                </c:pt>
                <c:pt idx="7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700621298973297"/>
          <c:y val="2.4502446011959798E-2"/>
          <c:w val="0.72936546990958895"/>
          <c:h val="0.9999733305485709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4C940"/>
              </a:solidFill>
            </c:spPr>
          </c:dPt>
          <c:dPt>
            <c:idx val="1"/>
            <c:bubble3D val="0"/>
            <c:spPr>
              <a:solidFill>
                <a:srgbClr val="ACDCF0"/>
              </a:solidFill>
            </c:spPr>
          </c:dPt>
          <c:dPt>
            <c:idx val="2"/>
            <c:bubble3D val="0"/>
            <c:spPr>
              <a:solidFill>
                <a:srgbClr val="C0BFBF"/>
              </a:solidFill>
            </c:spPr>
          </c:dPt>
          <c:dPt>
            <c:idx val="3"/>
            <c:bubble3D val="0"/>
            <c:spPr>
              <a:solidFill>
                <a:srgbClr val="114C92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b="0" i="0" u="none" strike="noStrike" kern="1200" baseline="0" smtClean="0">
                        <a:solidFill>
                          <a:prstClr val="white"/>
                        </a:solidFill>
                      </a:rPr>
                      <a:t> $500 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7.5740849193550799E-2"/>
                  <c:y val="0.11234899352335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  <c:pt idx="6">
                  <c:v>7th Qtr</c:v>
                </c:pt>
                <c:pt idx="7">
                  <c:v>8th Qtr</c:v>
                </c:pt>
              </c:strCache>
            </c:strRef>
          </c:cat>
          <c:val>
            <c:numRef>
              <c:f>Sheet1!$B$2:$B$9</c:f>
              <c:numCache>
                <c:formatCode>_-"$"* #,##0_-;\-"$"* #,##0_-;_-"$"* "-"??_-;_-@_-</c:formatCode>
                <c:ptCount val="8"/>
                <c:pt idx="0">
                  <c:v>500</c:v>
                </c:pt>
                <c:pt idx="1">
                  <c:v>110</c:v>
                </c:pt>
                <c:pt idx="2">
                  <c:v>85</c:v>
                </c:pt>
                <c:pt idx="3">
                  <c:v>59</c:v>
                </c:pt>
                <c:pt idx="4">
                  <c:v>200</c:v>
                </c:pt>
                <c:pt idx="5">
                  <c:v>300</c:v>
                </c:pt>
                <c:pt idx="6">
                  <c:v>320</c:v>
                </c:pt>
                <c:pt idx="7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954683010186099E-2"/>
          <c:y val="8.6949406008735297E-2"/>
          <c:w val="0.89598746869560497"/>
          <c:h val="0.8675056670343079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val>
            <c:numRef>
              <c:f>Sheet1!$B$10:$N$10</c:f>
              <c:numCache>
                <c:formatCode>_-* #,##0.00_-;\-* #,##0.00_-;_-* "-"??_-;_-@_-</c:formatCode>
                <c:ptCount val="13"/>
                <c:pt idx="0">
                  <c:v>7.77524099247628</c:v>
                </c:pt>
                <c:pt idx="1">
                  <c:v>7.8551007327184426</c:v>
                </c:pt>
                <c:pt idx="2">
                  <c:v>7.7225877484730718</c:v>
                </c:pt>
                <c:pt idx="3">
                  <c:v>7.5915777312242421</c:v>
                </c:pt>
                <c:pt idx="4">
                  <c:v>7.1549354512395649</c:v>
                </c:pt>
                <c:pt idx="5">
                  <c:v>7.119304953790432</c:v>
                </c:pt>
                <c:pt idx="6">
                  <c:v>7.2113500559942603</c:v>
                </c:pt>
                <c:pt idx="7">
                  <c:v>6.6877014387111746</c:v>
                </c:pt>
                <c:pt idx="8">
                  <c:v>7.0303993148542796</c:v>
                </c:pt>
                <c:pt idx="9">
                  <c:v>7.4169820442012044</c:v>
                </c:pt>
                <c:pt idx="10">
                  <c:v>6.8211656600591972</c:v>
                </c:pt>
                <c:pt idx="11">
                  <c:v>7.1808800756163977</c:v>
                </c:pt>
                <c:pt idx="12">
                  <c:v>7.6885058615290562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rgbClr val="416AAF"/>
              </a:solidFill>
              <a:round/>
            </a:ln>
            <a:effectLst/>
          </c:spPr>
          <c:marker>
            <c:symbol val="none"/>
          </c:marker>
          <c:val>
            <c:numRef>
              <c:f>Sheet1!$B$11:$N$11</c:f>
              <c:numCache>
                <c:formatCode>_-* #,##0.00_-;\-* #,##0.00_-;_-* "-"??_-;_-@_-</c:formatCode>
                <c:ptCount val="13"/>
                <c:pt idx="0">
                  <c:v>7.8682135886651086</c:v>
                </c:pt>
                <c:pt idx="1">
                  <c:v>8.0458464981737805</c:v>
                </c:pt>
                <c:pt idx="2">
                  <c:v>8.1423537949903135</c:v>
                </c:pt>
                <c:pt idx="3">
                  <c:v>8.2722151139849593</c:v>
                </c:pt>
                <c:pt idx="4">
                  <c:v>7.8521858577683608</c:v>
                </c:pt>
                <c:pt idx="5">
                  <c:v>7.6393707107837168</c:v>
                </c:pt>
                <c:pt idx="6">
                  <c:v>7.599536312955701</c:v>
                </c:pt>
                <c:pt idx="7">
                  <c:v>6.6902718000692749</c:v>
                </c:pt>
                <c:pt idx="8">
                  <c:v>6.9383834159937567</c:v>
                </c:pt>
                <c:pt idx="9">
                  <c:v>7.5671099169084366</c:v>
                </c:pt>
                <c:pt idx="10">
                  <c:v>6.9694029072793899</c:v>
                </c:pt>
                <c:pt idx="11">
                  <c:v>7.2445989932339954</c:v>
                </c:pt>
                <c:pt idx="12">
                  <c:v>7.8038470630844516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Sheet1!$B$12:$N$12</c:f>
              <c:numCache>
                <c:formatCode>_-* #,##0.00_-;\-* #,##0.00_-;_-* "-"??_-;_-@_-</c:formatCode>
                <c:ptCount val="13"/>
                <c:pt idx="0">
                  <c:v>7.8738530283592087</c:v>
                </c:pt>
                <c:pt idx="1">
                  <c:v>7.8462838032363011</c:v>
                </c:pt>
                <c:pt idx="2">
                  <c:v>7.9451094274586334</c:v>
                </c:pt>
                <c:pt idx="3">
                  <c:v>7.9832306633951227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096368"/>
        <c:axId val="102089296"/>
      </c:lineChart>
      <c:catAx>
        <c:axId val="100096368"/>
        <c:scaling>
          <c:orientation val="minMax"/>
        </c:scaling>
        <c:delete val="1"/>
        <c:axPos val="b"/>
        <c:majorTickMark val="out"/>
        <c:minorTickMark val="none"/>
        <c:tickLblPos val="nextTo"/>
        <c:crossAx val="102089296"/>
        <c:crosses val="autoZero"/>
        <c:auto val="1"/>
        <c:lblAlgn val="ctr"/>
        <c:lblOffset val="100"/>
        <c:noMultiLvlLbl val="0"/>
      </c:catAx>
      <c:valAx>
        <c:axId val="102089296"/>
        <c:scaling>
          <c:orientation val="minMax"/>
          <c:max val="10"/>
          <c:min val="5"/>
        </c:scaling>
        <c:delete val="1"/>
        <c:axPos val="l"/>
        <c:numFmt formatCode="_-* #,##0.00_-;\-* #,##0.00_-;_-* &quot;-&quot;??_-;_-@_-" sourceLinked="1"/>
        <c:majorTickMark val="out"/>
        <c:minorTickMark val="none"/>
        <c:tickLblPos val="nextTo"/>
        <c:crossAx val="100096368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A662D-CBF8-4FF9-8CA2-CE322C9728D8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0B5C2-CFAB-4BD1-AEB4-A21915FEAB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058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24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62061" algn="l" defTabSz="1524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24122" algn="l" defTabSz="1524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86183" algn="l" defTabSz="1524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48244" algn="l" defTabSz="1524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810305" algn="l" defTabSz="1524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72366" algn="l" defTabSz="1524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334427" algn="l" defTabSz="1524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96488" algn="l" defTabSz="1524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0B5C2-CFAB-4BD1-AEB4-A21915FEABF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704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38" y="3550709"/>
            <a:ext cx="12956699" cy="24500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476" y="6477000"/>
            <a:ext cx="10670223" cy="292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6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2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8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4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7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34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9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765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248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51302" y="457731"/>
            <a:ext cx="3429714" cy="9752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159" y="457731"/>
            <a:ext cx="10035090" cy="9752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470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8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06" y="7344834"/>
            <a:ext cx="12956699" cy="2270125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106" y="4844522"/>
            <a:ext cx="12956699" cy="25003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6206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2412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28618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4824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81030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57236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3344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09648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76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159" y="2667001"/>
            <a:ext cx="6732402" cy="7543272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8614" y="2667001"/>
            <a:ext cx="6732402" cy="7543272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12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558522"/>
            <a:ext cx="6735050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9" y="3624792"/>
            <a:ext cx="6735050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43322" y="2558522"/>
            <a:ext cx="6737695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43322" y="3624792"/>
            <a:ext cx="6737695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03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718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38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9" y="455083"/>
            <a:ext cx="5014900" cy="193675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658" y="455084"/>
            <a:ext cx="8521358" cy="9755188"/>
          </a:xfrm>
        </p:spPr>
        <p:txBody>
          <a:bodyPr/>
          <a:lstStyle>
            <a:lvl1pPr>
              <a:defRPr sz="5300"/>
            </a:lvl1pPr>
            <a:lvl2pPr>
              <a:defRPr sz="47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9" y="2391834"/>
            <a:ext cx="5014900" cy="7818438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01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769" y="8001000"/>
            <a:ext cx="9145905" cy="944563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87769" y="1021292"/>
            <a:ext cx="9145905" cy="6858000"/>
          </a:xfrm>
        </p:spPr>
        <p:txBody>
          <a:bodyPr/>
          <a:lstStyle>
            <a:lvl1pPr marL="0" indent="0">
              <a:buNone/>
              <a:defRPr sz="5300"/>
            </a:lvl1pPr>
            <a:lvl2pPr marL="762061" indent="0">
              <a:buNone/>
              <a:defRPr sz="4700"/>
            </a:lvl2pPr>
            <a:lvl3pPr marL="1524122" indent="0">
              <a:buNone/>
              <a:defRPr sz="4000"/>
            </a:lvl3pPr>
            <a:lvl4pPr marL="2286183" indent="0">
              <a:buNone/>
              <a:defRPr sz="3300"/>
            </a:lvl4pPr>
            <a:lvl5pPr marL="3048244" indent="0">
              <a:buNone/>
              <a:defRPr sz="3300"/>
            </a:lvl5pPr>
            <a:lvl6pPr marL="3810305" indent="0">
              <a:buNone/>
              <a:defRPr sz="3300"/>
            </a:lvl6pPr>
            <a:lvl7pPr marL="4572366" indent="0">
              <a:buNone/>
              <a:defRPr sz="3300"/>
            </a:lvl7pPr>
            <a:lvl8pPr marL="5334427" indent="0">
              <a:buNone/>
              <a:defRPr sz="3300"/>
            </a:lvl8pPr>
            <a:lvl9pPr marL="6096488" indent="0">
              <a:buNone/>
              <a:defRPr sz="33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7769" y="8945563"/>
            <a:ext cx="9145905" cy="1341437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776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159" y="457730"/>
            <a:ext cx="13718858" cy="1905000"/>
          </a:xfrm>
          <a:prstGeom prst="rect">
            <a:avLst/>
          </a:prstGeom>
        </p:spPr>
        <p:txBody>
          <a:bodyPr vert="horz" lIns="152412" tIns="76206" rIns="152412" bIns="762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667001"/>
            <a:ext cx="13718858" cy="7543272"/>
          </a:xfrm>
          <a:prstGeom prst="rect">
            <a:avLst/>
          </a:prstGeom>
        </p:spPr>
        <p:txBody>
          <a:bodyPr vert="horz" lIns="152412" tIns="76206" rIns="152412" bIns="762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159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DDB8-233D-4CE4-8AFB-75FD75CB5B9E}" type="datetimeFigureOut">
              <a:rPr lang="en-PH" smtClean="0"/>
              <a:t>1/9/2016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8085" y="10593917"/>
            <a:ext cx="4827005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4275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243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24122" rtl="0" eaLnBrk="1" latinLnBrk="0" hangingPunct="1"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46" indent="-571546" algn="l" defTabSz="1524122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38349" indent="-476288" algn="l" defTabSz="1524122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152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67213" indent="-381030" algn="l" defTabSz="152412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274" indent="-381030" algn="l" defTabSz="1524122" rtl="0" eaLnBrk="1" latinLnBrk="0" hangingPunct="1">
        <a:spcBef>
          <a:spcPct val="20000"/>
        </a:spcBef>
        <a:buFont typeface="Arial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335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396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457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518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61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22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183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244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305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366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427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488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chart" Target="../charts/chart3.xml"/><Relationship Id="rId4" Type="http://schemas.openxmlformats.org/officeDocument/2006/relationships/image" Target="../media/image2.pn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313"/>
          <p:cNvSpPr/>
          <p:nvPr/>
        </p:nvSpPr>
        <p:spPr>
          <a:xfrm>
            <a:off x="1035598" y="2771232"/>
            <a:ext cx="14207577" cy="86587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06050" cy="716280"/>
          </a:xfrm>
          <a:prstGeom prst="rect">
            <a:avLst/>
          </a:prstGeom>
          <a:solidFill>
            <a:srgbClr val="92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-210" y="716280"/>
            <a:ext cx="1021293" cy="990600"/>
          </a:xfrm>
          <a:prstGeom prst="rect">
            <a:avLst/>
          </a:prstGeom>
          <a:solidFill>
            <a:srgbClr val="124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-9184" y="1706880"/>
            <a:ext cx="1021293" cy="9677400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166998" y="912"/>
            <a:ext cx="595161" cy="738676"/>
          </a:xfrm>
          <a:prstGeom prst="rect">
            <a:avLst/>
          </a:prstGeom>
          <a:noFill/>
          <a:ln>
            <a:noFill/>
          </a:ln>
        </p:spPr>
        <p:txBody>
          <a:bodyPr wrap="square" lIns="152412" tIns="76206" rIns="152412" bIns="76206" rtlCol="0">
            <a:spAutoFit/>
          </a:bodyPr>
          <a:lstStyle/>
          <a:p>
            <a:r>
              <a:rPr lang="en-PH" sz="3800" b="1" dirty="0">
                <a:solidFill>
                  <a:srgbClr val="124B90"/>
                </a:solidFill>
                <a:latin typeface="Proxima Nova Th" pitchFamily="50" charset="0"/>
              </a:rPr>
              <a:t>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4863" y="999807"/>
            <a:ext cx="396323" cy="396240"/>
          </a:xfrm>
          <a:prstGeom prst="roundRect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375998" y="992743"/>
            <a:ext cx="254053" cy="415510"/>
          </a:xfrm>
          <a:prstGeom prst="rect">
            <a:avLst/>
          </a:prstGeom>
          <a:noFill/>
          <a:ln>
            <a:noFill/>
          </a:ln>
        </p:spPr>
        <p:txBody>
          <a:bodyPr wrap="square" lIns="152412" tIns="76206" rIns="152412" bIns="76206" rtlCol="0">
            <a:spAutoFit/>
          </a:bodyPr>
          <a:lstStyle/>
          <a:p>
            <a:pPr algn="ctr"/>
            <a:r>
              <a:rPr lang="en-PH" sz="1700" dirty="0">
                <a:solidFill>
                  <a:schemeClr val="bg1"/>
                </a:solidFill>
                <a:latin typeface="Proxima Nova Rg" pitchFamily="50" charset="0"/>
              </a:rPr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7746" y="1391516"/>
            <a:ext cx="1076363" cy="282128"/>
          </a:xfrm>
          <a:prstGeom prst="rect">
            <a:avLst/>
          </a:prstGeom>
          <a:noFill/>
          <a:ln>
            <a:noFill/>
          </a:ln>
        </p:spPr>
        <p:txBody>
          <a:bodyPr wrap="square" lIns="152412" tIns="76206" rIns="152412" bIns="76206" rtlCol="0">
            <a:spAutoFit/>
          </a:bodyPr>
          <a:lstStyle/>
          <a:p>
            <a:pPr algn="ctr"/>
            <a:r>
              <a:rPr lang="en-PH" sz="800" spc="100" dirty="0" smtClean="0">
                <a:solidFill>
                  <a:schemeClr val="bg1"/>
                </a:solidFill>
                <a:latin typeface="HelveticaNeueLT Std" pitchFamily="34" charset="0"/>
              </a:rPr>
              <a:t>Liquidity</a:t>
            </a:r>
            <a:endParaRPr lang="en-PH" sz="800" spc="10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200935" y="1751868"/>
            <a:ext cx="607130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NeueLT Std" pitchFamily="34" charset="0"/>
              </a:rPr>
              <a:t>Firm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123032" y="2086598"/>
            <a:ext cx="759982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NeueLT Std" pitchFamily="34" charset="0"/>
              </a:rPr>
              <a:t>Margin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49390" y="2404185"/>
            <a:ext cx="693176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NeueLT Std" pitchFamily="34" charset="0"/>
              </a:rPr>
              <a:t>Client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-50441" y="2750770"/>
            <a:ext cx="1134758" cy="307789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 smtClean="0">
                <a:solidFill>
                  <a:schemeClr val="bg1"/>
                </a:solidFill>
                <a:latin typeface="HelveticaNeueLT Std" pitchFamily="34" charset="0"/>
              </a:rPr>
              <a:t>Service Area</a:t>
            </a:r>
            <a:endParaRPr lang="en-PH" sz="1000" kern="900" spc="67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5915" y="3097702"/>
            <a:ext cx="838546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NeueLT Std" pitchFamily="34" charset="0"/>
              </a:rPr>
              <a:t>Industry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60403" y="3218658"/>
            <a:ext cx="870613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NeueLT Std" pitchFamily="34" charset="0"/>
              </a:rPr>
              <a:t>&amp; Sector</a:t>
            </a:r>
          </a:p>
        </p:txBody>
      </p:sp>
      <p:sp>
        <p:nvSpPr>
          <p:cNvPr id="248" name="Flowchart: Alternate Process 247"/>
          <p:cNvSpPr/>
          <p:nvPr/>
        </p:nvSpPr>
        <p:spPr>
          <a:xfrm>
            <a:off x="304864" y="3779380"/>
            <a:ext cx="399445" cy="395507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04863" y="3754409"/>
            <a:ext cx="439315" cy="40267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kern="900" spc="-17" dirty="0">
                <a:solidFill>
                  <a:schemeClr val="bg1"/>
                </a:solidFill>
                <a:latin typeface="HelveticaNeueLT Std" pitchFamily="34" charset="0"/>
              </a:rPr>
              <a:t>A</a:t>
            </a:r>
          </a:p>
        </p:txBody>
      </p:sp>
      <p:sp>
        <p:nvSpPr>
          <p:cNvPr id="251" name="Flowchart: Alternate Process 250"/>
          <p:cNvSpPr/>
          <p:nvPr/>
        </p:nvSpPr>
        <p:spPr>
          <a:xfrm>
            <a:off x="304864" y="4690028"/>
            <a:ext cx="399445" cy="395507"/>
          </a:xfrm>
          <a:prstGeom prst="flowChartAlternateProcess">
            <a:avLst/>
          </a:prstGeom>
          <a:solidFill>
            <a:srgbClr val="898B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224536" y="4680569"/>
            <a:ext cx="560098" cy="40267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kern="900" spc="-17" dirty="0">
                <a:solidFill>
                  <a:schemeClr val="bg1"/>
                </a:solidFill>
                <a:latin typeface="HelveticaNeueLT Std" pitchFamily="34" charset="0"/>
              </a:rPr>
              <a:t>Ad</a:t>
            </a:r>
          </a:p>
        </p:txBody>
      </p:sp>
      <p:sp>
        <p:nvSpPr>
          <p:cNvPr id="254" name="Flowchart: Alternate Process 253"/>
          <p:cNvSpPr/>
          <p:nvPr/>
        </p:nvSpPr>
        <p:spPr>
          <a:xfrm>
            <a:off x="301742" y="5599427"/>
            <a:ext cx="399445" cy="395507"/>
          </a:xfrm>
          <a:prstGeom prst="flowChartAlternateProcess">
            <a:avLst/>
          </a:prstGeom>
          <a:solidFill>
            <a:srgbClr val="0B9D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273789" y="5602671"/>
            <a:ext cx="455348" cy="40267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kern="900" spc="-17" dirty="0">
                <a:solidFill>
                  <a:schemeClr val="bg1"/>
                </a:solidFill>
                <a:latin typeface="HelveticaNeueLT Std" pitchFamily="34" charset="0"/>
              </a:rPr>
              <a:t>C</a:t>
            </a:r>
          </a:p>
        </p:txBody>
      </p:sp>
      <p:sp>
        <p:nvSpPr>
          <p:cNvPr id="256" name="Flowchart: Alternate Process 255"/>
          <p:cNvSpPr/>
          <p:nvPr/>
        </p:nvSpPr>
        <p:spPr>
          <a:xfrm>
            <a:off x="303302" y="6512437"/>
            <a:ext cx="399445" cy="395507"/>
          </a:xfrm>
          <a:prstGeom prst="flowChartAlternateProcess">
            <a:avLst/>
          </a:prstGeom>
          <a:solidFill>
            <a:srgbClr val="138F4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282209" y="6524968"/>
            <a:ext cx="425954" cy="40267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kern="900" spc="-17" dirty="0">
                <a:solidFill>
                  <a:schemeClr val="bg1"/>
                </a:solidFill>
                <a:latin typeface="HelveticaNeueLT Std" pitchFamily="34" charset="0"/>
              </a:rPr>
              <a:t>T</a:t>
            </a:r>
          </a:p>
        </p:txBody>
      </p:sp>
      <p:sp>
        <p:nvSpPr>
          <p:cNvPr id="259" name="Flowchart: Alternate Process 258"/>
          <p:cNvSpPr/>
          <p:nvPr/>
        </p:nvSpPr>
        <p:spPr>
          <a:xfrm>
            <a:off x="311242" y="7433186"/>
            <a:ext cx="399445" cy="395507"/>
          </a:xfrm>
          <a:prstGeom prst="flowChartAlternateProcess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06117" y="7433188"/>
            <a:ext cx="562772" cy="40267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600" kern="900" spc="-17" dirty="0">
                <a:solidFill>
                  <a:schemeClr val="bg1"/>
                </a:solidFill>
                <a:latin typeface="HelveticaNeueLT Std" pitchFamily="34" charset="0"/>
              </a:rPr>
              <a:t>EA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78082" y="4185498"/>
            <a:ext cx="649885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NeueLT Std" pitchFamily="34" charset="0"/>
              </a:rPr>
              <a:t>Audit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59335" y="5083245"/>
            <a:ext cx="873284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NeueLT Std" pitchFamily="34" charset="0"/>
              </a:rPr>
              <a:t>Advisory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-14071" y="5981570"/>
            <a:ext cx="1015982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NeueLT Std" pitchFamily="34" charset="0"/>
              </a:rPr>
              <a:t>Consulting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24536" y="6921937"/>
            <a:ext cx="544602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NeueLT Std" pitchFamily="34" charset="0"/>
              </a:rPr>
              <a:t>Tax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9523" y="7840500"/>
            <a:ext cx="875957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NeueLT Std" pitchFamily="34" charset="0"/>
              </a:rPr>
              <a:t>Enabling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163284" y="7981483"/>
            <a:ext cx="679281" cy="307777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1000" kern="900" spc="67" dirty="0">
                <a:solidFill>
                  <a:schemeClr val="bg1"/>
                </a:solidFill>
                <a:latin typeface="HelveticaNeueLT Std" pitchFamily="34" charset="0"/>
              </a:rPr>
              <a:t>Areas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1272250" y="114484"/>
            <a:ext cx="4912651" cy="492455"/>
          </a:xfrm>
          <a:prstGeom prst="rect">
            <a:avLst/>
          </a:prstGeom>
          <a:noFill/>
        </p:spPr>
        <p:txBody>
          <a:bodyPr wrap="none" lIns="152412" tIns="76206" rIns="152412" bIns="76206" rtlCol="0">
            <a:spAutoFit/>
          </a:bodyPr>
          <a:lstStyle/>
          <a:p>
            <a:r>
              <a:rPr lang="en-PH" sz="2200" b="1" kern="900" spc="-30" dirty="0">
                <a:latin typeface="HelveticaNeueLT Std" pitchFamily="34" charset="0"/>
              </a:rPr>
              <a:t>Liquidity Dashboard – P4 YTD FY16</a:t>
            </a:r>
          </a:p>
        </p:txBody>
      </p:sp>
      <p:grpSp>
        <p:nvGrpSpPr>
          <p:cNvPr id="2" name="Group 1" title="separate-headline-metrics"/>
          <p:cNvGrpSpPr/>
          <p:nvPr/>
        </p:nvGrpSpPr>
        <p:grpSpPr>
          <a:xfrm>
            <a:off x="1021083" y="734623"/>
            <a:ext cx="14241264" cy="2034490"/>
            <a:chOff x="1021083" y="734623"/>
            <a:chExt cx="14241264" cy="2034490"/>
          </a:xfrm>
        </p:grpSpPr>
        <p:sp>
          <p:nvSpPr>
            <p:cNvPr id="471" name="Rectangle 470"/>
            <p:cNvSpPr/>
            <p:nvPr/>
          </p:nvSpPr>
          <p:spPr>
            <a:xfrm>
              <a:off x="1021083" y="734623"/>
              <a:ext cx="14241264" cy="2034490"/>
            </a:xfrm>
            <a:prstGeom prst="rect">
              <a:avLst/>
            </a:prstGeom>
            <a:solidFill>
              <a:srgbClr val="D8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74" name="Rounded Rectangle 473"/>
            <p:cNvSpPr/>
            <p:nvPr/>
          </p:nvSpPr>
          <p:spPr>
            <a:xfrm>
              <a:off x="11671774" y="1191680"/>
              <a:ext cx="3192048" cy="1132840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73" name="Rounded Rectangle 472"/>
            <p:cNvSpPr/>
            <p:nvPr/>
          </p:nvSpPr>
          <p:spPr>
            <a:xfrm>
              <a:off x="4831762" y="1171120"/>
              <a:ext cx="3192048" cy="1132840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448895" y="1171120"/>
              <a:ext cx="3192048" cy="1132840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195714" y="1306758"/>
              <a:ext cx="1264281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kern="900" spc="-17" dirty="0" smtClean="0">
                  <a:latin typeface="Helvetica Neue" charset="0"/>
                  <a:ea typeface="Helvetica Neue" charset="0"/>
                  <a:cs typeface="Helvetica Neue" charset="0"/>
                </a:rPr>
                <a:t>Firm AWIR</a:t>
              </a:r>
              <a:endParaRPr lang="en-PH" sz="1600" kern="900" spc="-17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0" name="TextBox 149" title="C4"/>
            <p:cNvSpPr txBox="1"/>
            <p:nvPr/>
          </p:nvSpPr>
          <p:spPr>
            <a:xfrm>
              <a:off x="2195713" y="1595907"/>
              <a:ext cx="889563" cy="66173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3300" kern="900" spc="-17" dirty="0" smtClean="0">
                  <a:latin typeface="HelveticaNeueLT Std" pitchFamily="34" charset="0"/>
                </a:rPr>
                <a:t>8.0</a:t>
              </a:r>
              <a:endParaRPr lang="en-PH" sz="3300" kern="900" spc="-17" dirty="0">
                <a:latin typeface="HelveticaNeueLT Std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99124" y="1833753"/>
              <a:ext cx="585441" cy="27701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800" kern="900" spc="-17" dirty="0" smtClean="0">
                  <a:solidFill>
                    <a:srgbClr val="888A8C"/>
                  </a:solidFill>
                  <a:latin typeface="Proxima Nova Rg" pitchFamily="50" charset="0"/>
                </a:rPr>
                <a:t>PRIOR</a:t>
              </a:r>
              <a:endParaRPr lang="en-PH" sz="800" kern="900" spc="-17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75" name="TextBox 74" title="C5"/>
            <p:cNvSpPr txBox="1"/>
            <p:nvPr/>
          </p:nvSpPr>
          <p:spPr>
            <a:xfrm>
              <a:off x="3678697" y="1951935"/>
              <a:ext cx="1041463" cy="34581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247" b="1" kern="900" spc="-17" dirty="0" smtClean="0">
                  <a:solidFill>
                    <a:srgbClr val="888A8C"/>
                  </a:solidFill>
                  <a:latin typeface="Proxima Nova Rg" pitchFamily="50" charset="0"/>
                </a:rPr>
                <a:t>0.3 Weeks</a:t>
              </a:r>
              <a:endParaRPr lang="en-PH" sz="1247" b="1" kern="900" spc="-17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8265156" y="1191680"/>
              <a:ext cx="3192048" cy="1132840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86392" y="1193666"/>
              <a:ext cx="1040565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kern="900" spc="-17" dirty="0" smtClean="0">
                  <a:latin typeface="HelveticaNeueLT Std" pitchFamily="34" charset="0"/>
                </a:rPr>
                <a:t>Unbilled</a:t>
              </a:r>
              <a:endParaRPr lang="en-PH" sz="1600" kern="900" spc="-17" dirty="0">
                <a:latin typeface="HelveticaNeueLT Std" pitchFamily="34" charset="0"/>
              </a:endParaRPr>
            </a:p>
          </p:txBody>
        </p:sp>
        <p:sp>
          <p:nvSpPr>
            <p:cNvPr id="105" name="TextBox 104" title="F4"/>
            <p:cNvSpPr txBox="1"/>
            <p:nvPr/>
          </p:nvSpPr>
          <p:spPr>
            <a:xfrm>
              <a:off x="5587541" y="1595907"/>
              <a:ext cx="1608157" cy="66173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3300" kern="900" spc="-17" dirty="0" smtClean="0">
                  <a:latin typeface="HelveticaNeueLT Std" pitchFamily="34" charset="0"/>
                </a:rPr>
                <a:t>$370M</a:t>
              </a:r>
              <a:endParaRPr lang="en-PH" sz="3300" kern="900" spc="-17" dirty="0">
                <a:latin typeface="HelveticaNeueLT Std" pitchFamily="34" charset="0"/>
              </a:endParaRPr>
            </a:p>
          </p:txBody>
        </p:sp>
        <p:sp>
          <p:nvSpPr>
            <p:cNvPr id="107" name="TextBox 106" title="F5"/>
            <p:cNvSpPr txBox="1"/>
            <p:nvPr/>
          </p:nvSpPr>
          <p:spPr>
            <a:xfrm>
              <a:off x="7334278" y="1179576"/>
              <a:ext cx="668990" cy="34549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245" b="1" kern="900" spc="-17" dirty="0" smtClean="0">
                  <a:solidFill>
                    <a:srgbClr val="888A8C"/>
                  </a:solidFill>
                  <a:latin typeface="Proxima Nova Rg" pitchFamily="50" charset="0"/>
                </a:rPr>
                <a:t>14.1%</a:t>
              </a:r>
              <a:endParaRPr lang="en-PH" sz="1245" b="1" kern="900" spc="-17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240470" y="1368522"/>
              <a:ext cx="856605" cy="34549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245" b="1" kern="900" spc="-17" dirty="0" smtClean="0">
                  <a:solidFill>
                    <a:srgbClr val="888A8C"/>
                  </a:solidFill>
                  <a:latin typeface="Proxima Nova Rg" pitchFamily="50" charset="0"/>
                </a:rPr>
                <a:t>of Total</a:t>
              </a:r>
              <a:endParaRPr lang="en-PH" sz="1245" b="1" kern="900" spc="-17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334733" y="1828648"/>
              <a:ext cx="585441" cy="27701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800" kern="900" spc="-17" dirty="0" smtClean="0">
                  <a:solidFill>
                    <a:srgbClr val="888A8C"/>
                  </a:solidFill>
                  <a:latin typeface="Proxima Nova Rg" pitchFamily="50" charset="0"/>
                </a:rPr>
                <a:t>PRIOR</a:t>
              </a:r>
              <a:endParaRPr lang="en-PH" sz="800" kern="900" spc="-17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110" name="TextBox 109" title="F6"/>
            <p:cNvSpPr txBox="1"/>
            <p:nvPr/>
          </p:nvSpPr>
          <p:spPr>
            <a:xfrm>
              <a:off x="7176901" y="1955745"/>
              <a:ext cx="925727" cy="34581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247" b="1" kern="900" spc="-17" dirty="0" smtClean="0">
                  <a:solidFill>
                    <a:srgbClr val="888A8C"/>
                  </a:solidFill>
                  <a:latin typeface="Proxima Nova Rg" pitchFamily="50" charset="0"/>
                </a:rPr>
                <a:t>254 BPS</a:t>
              </a:r>
              <a:endParaRPr lang="en-PH" sz="1247" b="1" kern="900" spc="-17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993187" y="1107803"/>
              <a:ext cx="1394701" cy="646343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kern="900" spc="-17" dirty="0" smtClean="0">
                  <a:latin typeface="HelveticaNeueLT Std" pitchFamily="34" charset="0"/>
                </a:rPr>
                <a:t>Receivables</a:t>
              </a:r>
            </a:p>
            <a:p>
              <a:r>
                <a:rPr lang="en-PH" sz="1600" kern="900" spc="-17" dirty="0" smtClean="0">
                  <a:latin typeface="HelveticaNeueLT Std" pitchFamily="34" charset="0"/>
                </a:rPr>
                <a:t>&lt; 90 Days</a:t>
              </a:r>
            </a:p>
          </p:txBody>
        </p:sp>
        <p:sp>
          <p:nvSpPr>
            <p:cNvPr id="136" name="TextBox 135" title="I4"/>
            <p:cNvSpPr txBox="1"/>
            <p:nvPr/>
          </p:nvSpPr>
          <p:spPr>
            <a:xfrm>
              <a:off x="8993187" y="1595907"/>
              <a:ext cx="1644449" cy="66173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3300" kern="900" spc="-17" dirty="0" smtClean="0">
                  <a:latin typeface="HelveticaNeueLT Std" pitchFamily="34" charset="0"/>
                </a:rPr>
                <a:t>$2.24B</a:t>
              </a:r>
              <a:endParaRPr lang="en-PH" sz="3300" kern="900" spc="-17" dirty="0">
                <a:latin typeface="HelveticaNeueLT Std" pitchFamily="34" charset="0"/>
              </a:endParaRPr>
            </a:p>
          </p:txBody>
        </p:sp>
        <p:sp>
          <p:nvSpPr>
            <p:cNvPr id="137" name="TextBox 136" title="I5"/>
            <p:cNvSpPr txBox="1"/>
            <p:nvPr/>
          </p:nvSpPr>
          <p:spPr>
            <a:xfrm>
              <a:off x="10744228" y="1152521"/>
              <a:ext cx="712976" cy="34549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245" b="1" kern="900" spc="-17" dirty="0" smtClean="0">
                  <a:solidFill>
                    <a:srgbClr val="888A8C"/>
                  </a:solidFill>
                  <a:latin typeface="Proxima Nova Rg" pitchFamily="50" charset="0"/>
                </a:rPr>
                <a:t>77.0%</a:t>
              </a:r>
              <a:endParaRPr lang="en-PH" sz="1245" b="1" kern="900" spc="-17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0695013" y="1341891"/>
              <a:ext cx="856605" cy="34549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245" b="1" kern="900" spc="-17" dirty="0" smtClean="0">
                  <a:solidFill>
                    <a:srgbClr val="888A8C"/>
                  </a:solidFill>
                  <a:latin typeface="Proxima Nova Rg" pitchFamily="50" charset="0"/>
                </a:rPr>
                <a:t>of Total</a:t>
              </a:r>
              <a:endParaRPr lang="en-PH" sz="1245" b="1" kern="900" spc="-17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807995" y="1782634"/>
              <a:ext cx="585441" cy="27701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800" kern="900" spc="-17" dirty="0" smtClean="0">
                  <a:solidFill>
                    <a:srgbClr val="888A8C"/>
                  </a:solidFill>
                  <a:latin typeface="Proxima Nova Rg" pitchFamily="50" charset="0"/>
                </a:rPr>
                <a:t>PRIOR</a:t>
              </a:r>
              <a:endParaRPr lang="en-PH" sz="800" kern="900" spc="-17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143" name="TextBox 142" title="I6"/>
            <p:cNvSpPr txBox="1"/>
            <p:nvPr/>
          </p:nvSpPr>
          <p:spPr>
            <a:xfrm>
              <a:off x="10658848" y="1926798"/>
              <a:ext cx="928933" cy="34581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247" b="1" kern="900" spc="-17" dirty="0" smtClean="0">
                  <a:solidFill>
                    <a:srgbClr val="888A8C"/>
                  </a:solidFill>
                  <a:latin typeface="Proxima Nova Rg" pitchFamily="50" charset="0"/>
                </a:rPr>
                <a:t>206 BPS</a:t>
              </a:r>
              <a:endParaRPr lang="en-PH" sz="1247" b="1" kern="900" spc="-17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37244" y="1644517"/>
              <a:ext cx="381000" cy="3147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2326937" y="1306271"/>
              <a:ext cx="1214716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kern="900" spc="-17" dirty="0" smtClean="0">
                  <a:latin typeface="HelveticaNeueLT Std" pitchFamily="34" charset="0"/>
                </a:rPr>
                <a:t>&gt; 90 Days</a:t>
              </a:r>
            </a:p>
          </p:txBody>
        </p:sp>
        <p:sp>
          <p:nvSpPr>
            <p:cNvPr id="176" name="TextBox 175" title="L4"/>
            <p:cNvSpPr txBox="1"/>
            <p:nvPr/>
          </p:nvSpPr>
          <p:spPr>
            <a:xfrm>
              <a:off x="12285756" y="1595907"/>
              <a:ext cx="1608157" cy="66173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3300" kern="900" spc="-17" dirty="0" smtClean="0">
                  <a:latin typeface="HelveticaNeueLT Std" pitchFamily="34" charset="0"/>
                </a:rPr>
                <a:t>$231M</a:t>
              </a:r>
              <a:endParaRPr lang="en-PH" sz="3300" kern="900" spc="-17" dirty="0">
                <a:latin typeface="HelveticaNeueLT Std" pitchFamily="34" charset="0"/>
              </a:endParaRPr>
            </a:p>
          </p:txBody>
        </p:sp>
        <p:sp>
          <p:nvSpPr>
            <p:cNvPr id="178" name="TextBox 177" title="L5"/>
            <p:cNvSpPr txBox="1"/>
            <p:nvPr/>
          </p:nvSpPr>
          <p:spPr>
            <a:xfrm>
              <a:off x="14155688" y="1152522"/>
              <a:ext cx="653345" cy="34549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245" b="1" kern="900" spc="-17" dirty="0" smtClean="0">
                  <a:solidFill>
                    <a:srgbClr val="888A8C"/>
                  </a:solidFill>
                  <a:latin typeface="Proxima Nova Rg" pitchFamily="50" charset="0"/>
                </a:rPr>
                <a:t>8.8%</a:t>
              </a:r>
              <a:endParaRPr lang="en-PH" sz="1245" b="1" kern="900" spc="-17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4072869" y="1341892"/>
              <a:ext cx="856605" cy="34549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245" b="1" kern="900" spc="-17" dirty="0" smtClean="0">
                  <a:solidFill>
                    <a:srgbClr val="888A8C"/>
                  </a:solidFill>
                  <a:latin typeface="Proxima Nova Rg" pitchFamily="50" charset="0"/>
                </a:rPr>
                <a:t>of Total</a:t>
              </a:r>
              <a:endParaRPr lang="en-PH" sz="1245" b="1" kern="900" spc="-17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4185851" y="1782635"/>
              <a:ext cx="585441" cy="277011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800" kern="900" spc="-17" dirty="0" smtClean="0">
                  <a:solidFill>
                    <a:srgbClr val="888A8C"/>
                  </a:solidFill>
                  <a:latin typeface="Proxima Nova Rg" pitchFamily="50" charset="0"/>
                </a:rPr>
                <a:t>PRIOR</a:t>
              </a:r>
              <a:endParaRPr lang="en-PH" sz="800" kern="900" spc="-17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sp>
          <p:nvSpPr>
            <p:cNvPr id="184" name="TextBox 183" title="L6"/>
            <p:cNvSpPr txBox="1"/>
            <p:nvPr/>
          </p:nvSpPr>
          <p:spPr>
            <a:xfrm>
              <a:off x="14068318" y="1890513"/>
              <a:ext cx="820505" cy="34581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247" b="1" kern="900" spc="-17" dirty="0" smtClean="0">
                  <a:solidFill>
                    <a:srgbClr val="888A8C"/>
                  </a:solidFill>
                  <a:latin typeface="Proxima Nova Rg" pitchFamily="50" charset="0"/>
                </a:rPr>
                <a:t>47 BPS</a:t>
              </a:r>
              <a:endParaRPr lang="en-PH" sz="1247" b="1" kern="900" spc="-17" dirty="0">
                <a:solidFill>
                  <a:srgbClr val="888A8C"/>
                </a:solidFill>
                <a:latin typeface="Proxima Nova Rg" pitchFamily="50" charset="0"/>
              </a:endParaRPr>
            </a:p>
          </p:txBody>
        </p:sp>
        <p:pic>
          <p:nvPicPr>
            <p:cNvPr id="1026" name="Picture 2" descr="C:\Users\EO Deboma\Desktop\Arrow-2nd dashboard - Copy.png" title="C5 Arr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8719" y="1702096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5" name="Picture 2" descr="C:\Users\EO Deboma\Desktop\Arrow-2nd dashboard - Copy.png" title="F6 Arr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244" y="1702096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3" name="Picture 2" descr="C:\Users\EO Deboma\Desktop\Arrow-2nd dashboard - Copy.png" title="I6 Arr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0863869" y="1645129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5" name="Picture 2" descr="C:\Users\EO Deboma\Desktop\Arrow-2nd dashboard - Copy.png" title="L6 Arr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4241854" y="1645129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EO Deboma\Desktop\Dashboard Liquidity\upper 4\upper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9464" y="1532580"/>
              <a:ext cx="476250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EO Deboma\Desktop\Dashboard Liquidity\upper 4\upper-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807" y="1545280"/>
              <a:ext cx="460375" cy="46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EO Deboma\Desktop\Dashboard Liquidity\upper 4\upper-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7431" y="1548718"/>
              <a:ext cx="466725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EO Deboma\Desktop\Dashboard Liquidity\upper 4\upper-4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718" y="1548717"/>
              <a:ext cx="466725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 title="separate-receivables-businesses"/>
          <p:cNvGrpSpPr/>
          <p:nvPr/>
        </p:nvGrpSpPr>
        <p:grpSpPr>
          <a:xfrm>
            <a:off x="1482764" y="7115220"/>
            <a:ext cx="6586169" cy="3778210"/>
            <a:chOff x="1482764" y="7115220"/>
            <a:chExt cx="6586169" cy="3778210"/>
          </a:xfrm>
        </p:grpSpPr>
        <p:sp>
          <p:nvSpPr>
            <p:cNvPr id="691" name="Rounded Rectangle 690"/>
            <p:cNvSpPr/>
            <p:nvPr/>
          </p:nvSpPr>
          <p:spPr>
            <a:xfrm>
              <a:off x="1482764" y="7115220"/>
              <a:ext cx="6586169" cy="3778210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r>
                <a:rPr lang="ko-KR" altLang="en-US" smtClean="0"/>
                <a:t>ㅔ</a:t>
              </a:r>
              <a:endParaRPr lang="en-PH"/>
            </a:p>
          </p:txBody>
        </p:sp>
        <p:cxnSp>
          <p:nvCxnSpPr>
            <p:cNvPr id="753" name="Straight Connector 752"/>
            <p:cNvCxnSpPr/>
            <p:nvPr/>
          </p:nvCxnSpPr>
          <p:spPr>
            <a:xfrm flipH="1">
              <a:off x="2103121" y="7543800"/>
              <a:ext cx="1" cy="2779776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 title="businesses-chart-min"/>
            <p:cNvCxnSpPr/>
            <p:nvPr/>
          </p:nvCxnSpPr>
          <p:spPr>
            <a:xfrm>
              <a:off x="2103120" y="10323576"/>
              <a:ext cx="5432838" cy="0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/>
            <p:nvPr/>
          </p:nvCxnSpPr>
          <p:spPr>
            <a:xfrm>
              <a:off x="2103120" y="9821926"/>
              <a:ext cx="5613907" cy="0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/>
            <p:cNvCxnSpPr/>
            <p:nvPr/>
          </p:nvCxnSpPr>
          <p:spPr>
            <a:xfrm>
              <a:off x="2103120" y="9288526"/>
              <a:ext cx="5613907" cy="0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/>
            <p:cNvCxnSpPr/>
            <p:nvPr/>
          </p:nvCxnSpPr>
          <p:spPr>
            <a:xfrm>
              <a:off x="2103120" y="8748776"/>
              <a:ext cx="5613907" cy="0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/>
            <p:nvPr/>
          </p:nvCxnSpPr>
          <p:spPr>
            <a:xfrm>
              <a:off x="2103120" y="8209026"/>
              <a:ext cx="5613907" cy="0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 title="businesses-chart-max"/>
            <p:cNvCxnSpPr/>
            <p:nvPr/>
          </p:nvCxnSpPr>
          <p:spPr>
            <a:xfrm>
              <a:off x="2103122" y="7696200"/>
              <a:ext cx="5613907" cy="0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0" name="TextBox 759"/>
            <p:cNvSpPr txBox="1"/>
            <p:nvPr/>
          </p:nvSpPr>
          <p:spPr>
            <a:xfrm>
              <a:off x="3069634" y="7127468"/>
              <a:ext cx="3546764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b="1" kern="900" spc="-17" dirty="0" smtClean="0">
                  <a:solidFill>
                    <a:srgbClr val="424242"/>
                  </a:solidFill>
                  <a:latin typeface="Proxima Nova Rg" pitchFamily="50" charset="0"/>
                </a:rPr>
                <a:t>AVERAGE WEEKS IN RECEIVABLES</a:t>
              </a:r>
              <a:endParaRPr lang="en-PH" sz="1600" b="1" kern="900" spc="-17" dirty="0">
                <a:solidFill>
                  <a:srgbClr val="424242"/>
                </a:solidFill>
                <a:latin typeface="Proxima Nova Rg" pitchFamily="50" charset="0"/>
              </a:endParaRPr>
            </a:p>
          </p:txBody>
        </p:sp>
        <p:sp>
          <p:nvSpPr>
            <p:cNvPr id="761" name="TextBox 760"/>
            <p:cNvSpPr txBox="1"/>
            <p:nvPr/>
          </p:nvSpPr>
          <p:spPr>
            <a:xfrm>
              <a:off x="4116813" y="7319655"/>
              <a:ext cx="1329555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b="1" kern="900" spc="-17" dirty="0" smtClean="0">
                  <a:solidFill>
                    <a:srgbClr val="4269AF"/>
                  </a:solidFill>
                  <a:latin typeface="Proxima Nova Rg" pitchFamily="50" charset="0"/>
                </a:rPr>
                <a:t>Businesses</a:t>
              </a:r>
              <a:endParaRPr lang="en-PH" sz="1600" b="1" kern="900" spc="-17" dirty="0">
                <a:solidFill>
                  <a:srgbClr val="4269AF"/>
                </a:solidFill>
                <a:latin typeface="Proxima Nova Rg" pitchFamily="50" charset="0"/>
              </a:endParaRPr>
            </a:p>
          </p:txBody>
        </p:sp>
        <p:sp>
          <p:nvSpPr>
            <p:cNvPr id="762" name="Rectangle 761" title="B18 Rectangle"/>
            <p:cNvSpPr/>
            <p:nvPr/>
          </p:nvSpPr>
          <p:spPr>
            <a:xfrm>
              <a:off x="2213003" y="7835863"/>
              <a:ext cx="246888" cy="24830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88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3" name="Rectangle 762" title="B19 Rectangle"/>
            <p:cNvSpPr/>
            <p:nvPr/>
          </p:nvSpPr>
          <p:spPr>
            <a:xfrm>
              <a:off x="2542284" y="7770619"/>
              <a:ext cx="256032" cy="254831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898B8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5" name="Rectangle 764" title="B20 Rectangle"/>
            <p:cNvSpPr/>
            <p:nvPr/>
          </p:nvSpPr>
          <p:spPr>
            <a:xfrm>
              <a:off x="2839963" y="7999220"/>
              <a:ext cx="256032" cy="2319718"/>
            </a:xfrm>
            <a:prstGeom prst="rect">
              <a:avLst/>
            </a:prstGeom>
            <a:solidFill>
              <a:srgbClr val="898B8D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6" name="Rounded Rectangle 765" title="B21"/>
            <p:cNvSpPr/>
            <p:nvPr/>
          </p:nvSpPr>
          <p:spPr>
            <a:xfrm>
              <a:off x="2798316" y="8025540"/>
              <a:ext cx="320428" cy="51659"/>
            </a:xfrm>
            <a:prstGeom prst="roundRect">
              <a:avLst>
                <a:gd name="adj" fmla="val 50000"/>
              </a:avLst>
            </a:prstGeom>
            <a:solidFill>
              <a:srgbClr val="42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7" name="Rectangle 766" title="C18 Rectangle"/>
            <p:cNvSpPr/>
            <p:nvPr/>
          </p:nvSpPr>
          <p:spPr>
            <a:xfrm>
              <a:off x="3429615" y="10236643"/>
              <a:ext cx="246888" cy="822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02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8" name="Rectangle 767" title="D19 Rectangle"/>
            <p:cNvSpPr/>
            <p:nvPr/>
          </p:nvSpPr>
          <p:spPr>
            <a:xfrm>
              <a:off x="5030787" y="7828693"/>
              <a:ext cx="271817" cy="2490245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26AA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770" name="Rectangle 769" title="D20 Rectangle"/>
            <p:cNvSpPr/>
            <p:nvPr/>
          </p:nvSpPr>
          <p:spPr>
            <a:xfrm>
              <a:off x="5335513" y="7999220"/>
              <a:ext cx="256032" cy="2319718"/>
            </a:xfrm>
            <a:prstGeom prst="rect">
              <a:avLst/>
            </a:prstGeom>
            <a:solidFill>
              <a:srgbClr val="26AADD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71" name="Rounded Rectangle 770" title="D21"/>
            <p:cNvSpPr/>
            <p:nvPr/>
          </p:nvSpPr>
          <p:spPr>
            <a:xfrm>
              <a:off x="5327360" y="8036051"/>
              <a:ext cx="331644" cy="82296"/>
            </a:xfrm>
            <a:prstGeom prst="roundRect">
              <a:avLst>
                <a:gd name="adj" fmla="val 50000"/>
              </a:avLst>
            </a:prstGeom>
            <a:solidFill>
              <a:srgbClr val="42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72" name="Rectangle 771" title="D18 Rectangle"/>
            <p:cNvSpPr/>
            <p:nvPr/>
          </p:nvSpPr>
          <p:spPr>
            <a:xfrm>
              <a:off x="4720160" y="8148277"/>
              <a:ext cx="261942" cy="21706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6AA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73" name="Rectangle 772" title="E18 Rectangle"/>
            <p:cNvSpPr/>
            <p:nvPr/>
          </p:nvSpPr>
          <p:spPr>
            <a:xfrm>
              <a:off x="6080772" y="8072562"/>
              <a:ext cx="237744" cy="22463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791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200"/>
            </a:p>
          </p:txBody>
        </p:sp>
        <p:sp>
          <p:nvSpPr>
            <p:cNvPr id="774" name="Rectangle 773" title="E19 Rectangle"/>
            <p:cNvSpPr/>
            <p:nvPr/>
          </p:nvSpPr>
          <p:spPr>
            <a:xfrm>
              <a:off x="6375289" y="7971787"/>
              <a:ext cx="241110" cy="2350008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17914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776" name="Rectangle 775" title="E20 Rectangle"/>
            <p:cNvSpPr/>
            <p:nvPr/>
          </p:nvSpPr>
          <p:spPr>
            <a:xfrm>
              <a:off x="6665801" y="7968931"/>
              <a:ext cx="256032" cy="2350008"/>
            </a:xfrm>
            <a:prstGeom prst="rect">
              <a:avLst/>
            </a:prstGeom>
            <a:solidFill>
              <a:srgbClr val="17914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777" name="Rounded Rectangle 776" title="E21"/>
            <p:cNvSpPr/>
            <p:nvPr/>
          </p:nvSpPr>
          <p:spPr>
            <a:xfrm>
              <a:off x="6654970" y="7921751"/>
              <a:ext cx="331644" cy="77468"/>
            </a:xfrm>
            <a:prstGeom prst="roundRect">
              <a:avLst>
                <a:gd name="adj" fmla="val 50000"/>
              </a:avLst>
            </a:prstGeom>
            <a:solidFill>
              <a:srgbClr val="42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78" name="TextBox 777"/>
            <p:cNvSpPr txBox="1"/>
            <p:nvPr/>
          </p:nvSpPr>
          <p:spPr>
            <a:xfrm>
              <a:off x="1681014" y="7547235"/>
              <a:ext cx="2911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10</a:t>
              </a:r>
            </a:p>
          </p:txBody>
        </p:sp>
        <p:sp>
          <p:nvSpPr>
            <p:cNvPr id="779" name="TextBox 778"/>
            <p:cNvSpPr txBox="1"/>
            <p:nvPr/>
          </p:nvSpPr>
          <p:spPr>
            <a:xfrm>
              <a:off x="1681014" y="8088439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8</a:t>
              </a:r>
            </a:p>
          </p:txBody>
        </p:sp>
        <p:sp>
          <p:nvSpPr>
            <p:cNvPr id="780" name="TextBox 779"/>
            <p:cNvSpPr txBox="1"/>
            <p:nvPr/>
          </p:nvSpPr>
          <p:spPr>
            <a:xfrm>
              <a:off x="1681014" y="8633360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6</a:t>
              </a:r>
            </a:p>
          </p:txBody>
        </p:sp>
        <p:sp>
          <p:nvSpPr>
            <p:cNvPr id="781" name="TextBox 780"/>
            <p:cNvSpPr txBox="1"/>
            <p:nvPr/>
          </p:nvSpPr>
          <p:spPr>
            <a:xfrm>
              <a:off x="1681014" y="9173110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4</a:t>
              </a:r>
            </a:p>
          </p:txBody>
        </p:sp>
        <p:sp>
          <p:nvSpPr>
            <p:cNvPr id="782" name="TextBox 781"/>
            <p:cNvSpPr txBox="1"/>
            <p:nvPr/>
          </p:nvSpPr>
          <p:spPr>
            <a:xfrm>
              <a:off x="1681014" y="9696985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2</a:t>
              </a:r>
            </a:p>
          </p:txBody>
        </p:sp>
        <p:sp>
          <p:nvSpPr>
            <p:cNvPr id="783" name="TextBox 782"/>
            <p:cNvSpPr txBox="1"/>
            <p:nvPr/>
          </p:nvSpPr>
          <p:spPr>
            <a:xfrm>
              <a:off x="1681014" y="10245334"/>
              <a:ext cx="253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0</a:t>
              </a:r>
            </a:p>
          </p:txBody>
        </p:sp>
        <p:sp>
          <p:nvSpPr>
            <p:cNvPr id="784" name="TextBox 783"/>
            <p:cNvSpPr txBox="1"/>
            <p:nvPr/>
          </p:nvSpPr>
          <p:spPr>
            <a:xfrm>
              <a:off x="2357555" y="10315008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Advisory</a:t>
              </a:r>
            </a:p>
          </p:txBody>
        </p:sp>
        <p:sp>
          <p:nvSpPr>
            <p:cNvPr id="785" name="TextBox 784"/>
            <p:cNvSpPr txBox="1"/>
            <p:nvPr/>
          </p:nvSpPr>
          <p:spPr>
            <a:xfrm>
              <a:off x="3606995" y="10315008"/>
              <a:ext cx="4430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Audit</a:t>
              </a:r>
            </a:p>
          </p:txBody>
        </p:sp>
        <p:sp>
          <p:nvSpPr>
            <p:cNvPr id="786" name="TextBox 785"/>
            <p:cNvSpPr txBox="1"/>
            <p:nvPr/>
          </p:nvSpPr>
          <p:spPr>
            <a:xfrm>
              <a:off x="4819539" y="10308096"/>
              <a:ext cx="7136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Consulting</a:t>
              </a:r>
            </a:p>
          </p:txBody>
        </p:sp>
        <p:sp>
          <p:nvSpPr>
            <p:cNvPr id="787" name="TextBox 786"/>
            <p:cNvSpPr txBox="1"/>
            <p:nvPr/>
          </p:nvSpPr>
          <p:spPr>
            <a:xfrm>
              <a:off x="6318207" y="10315008"/>
              <a:ext cx="3539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Tax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3827461" y="10580084"/>
              <a:ext cx="396865" cy="118872"/>
            </a:xfrm>
            <a:prstGeom prst="rect">
              <a:avLst/>
            </a:prstGeom>
            <a:solidFill>
              <a:srgbClr val="898B8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3840373" y="10598372"/>
              <a:ext cx="359055" cy="822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90" name="Rectangle 789"/>
            <p:cNvSpPr/>
            <p:nvPr/>
          </p:nvSpPr>
          <p:spPr>
            <a:xfrm>
              <a:off x="4711640" y="10580084"/>
              <a:ext cx="396865" cy="118872"/>
            </a:xfrm>
            <a:prstGeom prst="rect">
              <a:avLst/>
            </a:prstGeom>
            <a:solidFill>
              <a:srgbClr val="898B8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91" name="Rectangle 790"/>
            <p:cNvSpPr/>
            <p:nvPr/>
          </p:nvSpPr>
          <p:spPr>
            <a:xfrm>
              <a:off x="4742023" y="10599039"/>
              <a:ext cx="336926" cy="8162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92" name="Rectangle 791"/>
            <p:cNvSpPr/>
            <p:nvPr/>
          </p:nvSpPr>
          <p:spPr>
            <a:xfrm>
              <a:off x="5602227" y="10580084"/>
              <a:ext cx="396865" cy="118872"/>
            </a:xfrm>
            <a:prstGeom prst="rect">
              <a:avLst/>
            </a:prstGeom>
            <a:solidFill>
              <a:srgbClr val="898B8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93" name="TextBox 792" title="A18"/>
            <p:cNvSpPr txBox="1"/>
            <p:nvPr/>
          </p:nvSpPr>
          <p:spPr>
            <a:xfrm>
              <a:off x="4210922" y="10528284"/>
              <a:ext cx="404278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5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FY14</a:t>
              </a:r>
            </a:p>
          </p:txBody>
        </p:sp>
        <p:sp>
          <p:nvSpPr>
            <p:cNvPr id="794" name="TextBox 793" title="A19"/>
            <p:cNvSpPr txBox="1"/>
            <p:nvPr/>
          </p:nvSpPr>
          <p:spPr>
            <a:xfrm>
              <a:off x="5101817" y="10528284"/>
              <a:ext cx="409086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5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FY15</a:t>
              </a:r>
            </a:p>
          </p:txBody>
        </p:sp>
        <p:sp>
          <p:nvSpPr>
            <p:cNvPr id="795" name="TextBox 794" title="A20"/>
            <p:cNvSpPr txBox="1"/>
            <p:nvPr/>
          </p:nvSpPr>
          <p:spPr>
            <a:xfrm>
              <a:off x="6028182" y="10528284"/>
              <a:ext cx="409086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5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FY16</a:t>
              </a:r>
            </a:p>
          </p:txBody>
        </p:sp>
        <p:sp>
          <p:nvSpPr>
            <p:cNvPr id="796" name="Rounded Rectangle 795"/>
            <p:cNvSpPr/>
            <p:nvPr/>
          </p:nvSpPr>
          <p:spPr>
            <a:xfrm>
              <a:off x="6529529" y="10598372"/>
              <a:ext cx="392303" cy="50292"/>
            </a:xfrm>
            <a:prstGeom prst="roundRect">
              <a:avLst>
                <a:gd name="adj" fmla="val 50000"/>
              </a:avLst>
            </a:prstGeom>
            <a:solidFill>
              <a:srgbClr val="42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97" name="TextBox 796"/>
            <p:cNvSpPr txBox="1"/>
            <p:nvPr/>
          </p:nvSpPr>
          <p:spPr>
            <a:xfrm>
              <a:off x="6905414" y="10510410"/>
              <a:ext cx="970137" cy="226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7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Quarterly Target</a:t>
              </a:r>
            </a:p>
          </p:txBody>
        </p:sp>
        <p:sp>
          <p:nvSpPr>
            <p:cNvPr id="798" name="TextBox 797" title="B18"/>
            <p:cNvSpPr txBox="1"/>
            <p:nvPr/>
          </p:nvSpPr>
          <p:spPr>
            <a:xfrm>
              <a:off x="2106954" y="7590653"/>
              <a:ext cx="525296" cy="353955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spc="-17" dirty="0" smtClean="0">
                  <a:solidFill>
                    <a:srgbClr val="4269AF"/>
                  </a:solidFill>
                  <a:latin typeface="Proxima Nova Rg" pitchFamily="50" charset="0"/>
                </a:rPr>
                <a:t>9.3</a:t>
              </a:r>
              <a:endParaRPr lang="en-PH" sz="1300" kern="900" spc="-17" dirty="0">
                <a:solidFill>
                  <a:srgbClr val="4269AF"/>
                </a:solidFill>
                <a:latin typeface="Proxima Nova Rg" pitchFamily="50" charset="0"/>
              </a:endParaRPr>
            </a:p>
          </p:txBody>
        </p:sp>
        <p:sp>
          <p:nvSpPr>
            <p:cNvPr id="799" name="TextBox 798" title="B19"/>
            <p:cNvSpPr txBox="1"/>
            <p:nvPr/>
          </p:nvSpPr>
          <p:spPr>
            <a:xfrm>
              <a:off x="2401240" y="7505699"/>
              <a:ext cx="530106" cy="353955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spc="-17" dirty="0" smtClean="0">
                  <a:solidFill>
                    <a:srgbClr val="4269AF"/>
                  </a:solidFill>
                  <a:latin typeface="Proxima Nova Rg" pitchFamily="50" charset="0"/>
                </a:rPr>
                <a:t>9.5</a:t>
              </a:r>
              <a:endParaRPr lang="en-PH" sz="1300" kern="900" spc="-17" dirty="0">
                <a:solidFill>
                  <a:srgbClr val="4269AF"/>
                </a:solidFill>
                <a:latin typeface="Proxima Nova Rg" pitchFamily="50" charset="0"/>
              </a:endParaRPr>
            </a:p>
          </p:txBody>
        </p:sp>
        <p:sp>
          <p:nvSpPr>
            <p:cNvPr id="800" name="TextBox 799" title="B20"/>
            <p:cNvSpPr txBox="1"/>
            <p:nvPr/>
          </p:nvSpPr>
          <p:spPr>
            <a:xfrm>
              <a:off x="2728327" y="7708993"/>
              <a:ext cx="535299" cy="353955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spc="-17" dirty="0" smtClean="0">
                  <a:solidFill>
                    <a:srgbClr val="4269AF"/>
                  </a:solidFill>
                  <a:latin typeface="Proxima Nova Rg" pitchFamily="50" charset="0"/>
                </a:rPr>
                <a:t>8.8</a:t>
              </a:r>
              <a:endParaRPr lang="en-PH" sz="1300" kern="900" spc="-17" dirty="0">
                <a:solidFill>
                  <a:srgbClr val="4269AF"/>
                </a:solidFill>
                <a:latin typeface="Proxima Nova Rg" pitchFamily="50" charset="0"/>
              </a:endParaRPr>
            </a:p>
          </p:txBody>
        </p:sp>
        <p:sp>
          <p:nvSpPr>
            <p:cNvPr id="801" name="TextBox 800" title="C18"/>
            <p:cNvSpPr txBox="1"/>
            <p:nvPr/>
          </p:nvSpPr>
          <p:spPr>
            <a:xfrm>
              <a:off x="3301602" y="9872705"/>
              <a:ext cx="534914" cy="353955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spc="-17" dirty="0" smtClean="0">
                  <a:solidFill>
                    <a:srgbClr val="0F4C90"/>
                  </a:solidFill>
                  <a:latin typeface="Proxima Nova Rg" pitchFamily="50" charset="0"/>
                </a:rPr>
                <a:t>0.5</a:t>
              </a:r>
              <a:endParaRPr lang="en-PH" sz="1300" kern="900" spc="-17" dirty="0">
                <a:solidFill>
                  <a:srgbClr val="0F4C90"/>
                </a:solidFill>
                <a:latin typeface="Proxima Nova Rg" pitchFamily="50" charset="0"/>
              </a:endParaRPr>
            </a:p>
          </p:txBody>
        </p:sp>
        <p:sp>
          <p:nvSpPr>
            <p:cNvPr id="802" name="TextBox 801" title="C19"/>
            <p:cNvSpPr txBox="1"/>
            <p:nvPr/>
          </p:nvSpPr>
          <p:spPr>
            <a:xfrm>
              <a:off x="3610140" y="9573862"/>
              <a:ext cx="540108" cy="353955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spc="-17" dirty="0" smtClean="0">
                  <a:solidFill>
                    <a:srgbClr val="0F4C90"/>
                  </a:solidFill>
                  <a:latin typeface="Proxima Nova Rg" pitchFamily="50" charset="0"/>
                </a:rPr>
                <a:t>2.0</a:t>
              </a:r>
              <a:endParaRPr lang="en-PH" sz="1300" kern="900" spc="-17" dirty="0">
                <a:solidFill>
                  <a:srgbClr val="0F4C90"/>
                </a:solidFill>
                <a:latin typeface="Proxima Nova Rg" pitchFamily="50" charset="0"/>
              </a:endParaRPr>
            </a:p>
          </p:txBody>
        </p:sp>
        <p:sp>
          <p:nvSpPr>
            <p:cNvPr id="803" name="TextBox 802" title="C20"/>
            <p:cNvSpPr txBox="1"/>
            <p:nvPr/>
          </p:nvSpPr>
          <p:spPr>
            <a:xfrm>
              <a:off x="3940013" y="9579992"/>
              <a:ext cx="493621" cy="353955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spc="-17" dirty="0" smtClean="0">
                  <a:solidFill>
                    <a:srgbClr val="0F4C90"/>
                  </a:solidFill>
                  <a:latin typeface="Proxima Nova Rg" pitchFamily="50" charset="0"/>
                </a:rPr>
                <a:t>1.9</a:t>
              </a:r>
              <a:endParaRPr lang="en-PH" sz="1300" kern="900" spc="-17" dirty="0">
                <a:solidFill>
                  <a:srgbClr val="0F4C90"/>
                </a:solidFill>
                <a:latin typeface="Proxima Nova Rg" pitchFamily="50" charset="0"/>
              </a:endParaRPr>
            </a:p>
          </p:txBody>
        </p:sp>
        <p:sp>
          <p:nvSpPr>
            <p:cNvPr id="804" name="Rectangle 803" title="C19 Rectangle"/>
            <p:cNvSpPr/>
            <p:nvPr/>
          </p:nvSpPr>
          <p:spPr>
            <a:xfrm>
              <a:off x="3761186" y="9814115"/>
              <a:ext cx="237744" cy="515479"/>
            </a:xfrm>
            <a:prstGeom prst="rect">
              <a:avLst/>
            </a:prstGeom>
            <a:noFill/>
            <a:ln w="31750">
              <a:solidFill>
                <a:srgbClr val="20265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06" name="Rectangle 805" title="C20 Rectangle"/>
            <p:cNvSpPr/>
            <p:nvPr/>
          </p:nvSpPr>
          <p:spPr>
            <a:xfrm>
              <a:off x="4058807" y="9833800"/>
              <a:ext cx="256032" cy="484632"/>
            </a:xfrm>
            <a:prstGeom prst="rect">
              <a:avLst/>
            </a:prstGeom>
            <a:solidFill>
              <a:srgbClr val="20265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07" name="Rounded Rectangle 806" title="C21"/>
            <p:cNvSpPr/>
            <p:nvPr/>
          </p:nvSpPr>
          <p:spPr>
            <a:xfrm>
              <a:off x="4013343" y="9893426"/>
              <a:ext cx="331644" cy="82296"/>
            </a:xfrm>
            <a:prstGeom prst="roundRect">
              <a:avLst>
                <a:gd name="adj" fmla="val 50000"/>
              </a:avLst>
            </a:prstGeom>
            <a:solidFill>
              <a:srgbClr val="42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08" name="TextBox 807" title="D18"/>
            <p:cNvSpPr txBox="1"/>
            <p:nvPr/>
          </p:nvSpPr>
          <p:spPr>
            <a:xfrm>
              <a:off x="4612624" y="7859689"/>
              <a:ext cx="535299" cy="353955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spc="-17" dirty="0" smtClean="0">
                  <a:solidFill>
                    <a:srgbClr val="0F4C90"/>
                  </a:solidFill>
                  <a:latin typeface="Proxima Nova Rg" pitchFamily="50" charset="0"/>
                </a:rPr>
                <a:t>8.2</a:t>
              </a:r>
              <a:endParaRPr lang="en-PH" sz="1300" kern="900" spc="-17" dirty="0">
                <a:solidFill>
                  <a:srgbClr val="0F4C90"/>
                </a:solidFill>
                <a:latin typeface="Proxima Nova Rg" pitchFamily="50" charset="0"/>
              </a:endParaRPr>
            </a:p>
          </p:txBody>
        </p:sp>
        <p:sp>
          <p:nvSpPr>
            <p:cNvPr id="809" name="TextBox 808" title="D19"/>
            <p:cNvSpPr txBox="1"/>
            <p:nvPr/>
          </p:nvSpPr>
          <p:spPr>
            <a:xfrm>
              <a:off x="4907740" y="7723245"/>
              <a:ext cx="525296" cy="353955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spc="-17" dirty="0" smtClean="0">
                  <a:solidFill>
                    <a:srgbClr val="0F4C90"/>
                  </a:solidFill>
                  <a:latin typeface="Proxima Nova Rg" pitchFamily="50" charset="0"/>
                </a:rPr>
                <a:t>9.3</a:t>
              </a:r>
              <a:endParaRPr lang="en-PH" sz="1300" kern="900" spc="-17" dirty="0">
                <a:solidFill>
                  <a:srgbClr val="0F4C90"/>
                </a:solidFill>
                <a:latin typeface="Proxima Nova Rg" pitchFamily="50" charset="0"/>
              </a:endParaRPr>
            </a:p>
          </p:txBody>
        </p:sp>
        <p:sp>
          <p:nvSpPr>
            <p:cNvPr id="810" name="TextBox 809" title="D20"/>
            <p:cNvSpPr txBox="1"/>
            <p:nvPr/>
          </p:nvSpPr>
          <p:spPr>
            <a:xfrm>
              <a:off x="5216071" y="7709117"/>
              <a:ext cx="535299" cy="353955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spc="-17" dirty="0" smtClean="0">
                  <a:solidFill>
                    <a:srgbClr val="0F4C90"/>
                  </a:solidFill>
                  <a:latin typeface="Proxima Nova Rg" pitchFamily="50" charset="0"/>
                </a:rPr>
                <a:t>8.8</a:t>
              </a:r>
              <a:endParaRPr lang="en-PH" sz="1300" kern="900" spc="-17" dirty="0">
                <a:solidFill>
                  <a:srgbClr val="0F4C90"/>
                </a:solidFill>
                <a:latin typeface="Proxima Nova Rg" pitchFamily="50" charset="0"/>
              </a:endParaRPr>
            </a:p>
          </p:txBody>
        </p:sp>
        <p:sp>
          <p:nvSpPr>
            <p:cNvPr id="811" name="TextBox 810" title="E18"/>
            <p:cNvSpPr txBox="1"/>
            <p:nvPr/>
          </p:nvSpPr>
          <p:spPr>
            <a:xfrm>
              <a:off x="5951421" y="7752630"/>
              <a:ext cx="530106" cy="353955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spc="-17" dirty="0" smtClean="0">
                  <a:solidFill>
                    <a:srgbClr val="0F4C90"/>
                  </a:solidFill>
                  <a:latin typeface="Proxima Nova Rg" pitchFamily="50" charset="0"/>
                </a:rPr>
                <a:t>8.6</a:t>
              </a:r>
              <a:endParaRPr lang="en-PH" sz="1300" kern="900" spc="-17" dirty="0">
                <a:solidFill>
                  <a:srgbClr val="0F4C90"/>
                </a:solidFill>
                <a:latin typeface="Proxima Nova Rg" pitchFamily="50" charset="0"/>
              </a:endParaRPr>
            </a:p>
          </p:txBody>
        </p:sp>
        <p:sp>
          <p:nvSpPr>
            <p:cNvPr id="812" name="TextBox 811" title="E19"/>
            <p:cNvSpPr txBox="1"/>
            <p:nvPr/>
          </p:nvSpPr>
          <p:spPr>
            <a:xfrm>
              <a:off x="6260593" y="7705005"/>
              <a:ext cx="535299" cy="353955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spc="-17" dirty="0" smtClean="0">
                  <a:solidFill>
                    <a:srgbClr val="0F4C90"/>
                  </a:solidFill>
                  <a:latin typeface="Proxima Nova Rg" pitchFamily="50" charset="0"/>
                </a:rPr>
                <a:t>8.9</a:t>
              </a:r>
              <a:endParaRPr lang="en-PH" sz="1300" kern="900" spc="-17" dirty="0">
                <a:solidFill>
                  <a:srgbClr val="0F4C90"/>
                </a:solidFill>
                <a:latin typeface="Proxima Nova Rg" pitchFamily="50" charset="0"/>
              </a:endParaRPr>
            </a:p>
          </p:txBody>
        </p:sp>
        <p:sp>
          <p:nvSpPr>
            <p:cNvPr id="813" name="TextBox 812" title="E20"/>
            <p:cNvSpPr txBox="1"/>
            <p:nvPr/>
          </p:nvSpPr>
          <p:spPr>
            <a:xfrm>
              <a:off x="6531979" y="7668663"/>
              <a:ext cx="582694" cy="353955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300" kern="900" spc="-17" dirty="0" smtClean="0">
                  <a:solidFill>
                    <a:srgbClr val="0F4C90"/>
                  </a:solidFill>
                  <a:latin typeface="Proxima Nova Rg" pitchFamily="50" charset="0"/>
                </a:rPr>
                <a:t>9.0</a:t>
              </a:r>
              <a:endParaRPr lang="en-PH" sz="1300" kern="900" spc="-17" dirty="0">
                <a:solidFill>
                  <a:srgbClr val="0F4C90"/>
                </a:solidFill>
                <a:latin typeface="Proxima Nova Rg" pitchFamily="50" charset="0"/>
              </a:endParaRPr>
            </a:p>
          </p:txBody>
        </p:sp>
      </p:grpSp>
      <p:grpSp>
        <p:nvGrpSpPr>
          <p:cNvPr id="3" name="Group 2" title="separate-receivables-firm"/>
          <p:cNvGrpSpPr/>
          <p:nvPr/>
        </p:nvGrpSpPr>
        <p:grpSpPr>
          <a:xfrm>
            <a:off x="1458251" y="3114263"/>
            <a:ext cx="6586169" cy="3789467"/>
            <a:chOff x="1458251" y="3114263"/>
            <a:chExt cx="6586169" cy="3789467"/>
          </a:xfrm>
        </p:grpSpPr>
        <p:sp>
          <p:nvSpPr>
            <p:cNvPr id="466" name="Rounded Rectangle 465"/>
            <p:cNvSpPr/>
            <p:nvPr/>
          </p:nvSpPr>
          <p:spPr>
            <a:xfrm>
              <a:off x="1458251" y="3114263"/>
              <a:ext cx="6586169" cy="3778210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085276" y="3172485"/>
              <a:ext cx="3546764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b="1" kern="900" spc="-17" dirty="0" smtClean="0">
                  <a:solidFill>
                    <a:srgbClr val="424242"/>
                  </a:solidFill>
                  <a:latin typeface="Proxima Nova Rg" pitchFamily="50" charset="0"/>
                </a:rPr>
                <a:t>AVERAGE WEEKS IN RECEIVABLES</a:t>
              </a:r>
              <a:endParaRPr lang="en-PH" sz="1600" b="1" kern="900" spc="-17" dirty="0">
                <a:solidFill>
                  <a:srgbClr val="424242"/>
                </a:solidFill>
                <a:latin typeface="Proxima Nova Rg" pitchFamily="50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334809" y="3388756"/>
              <a:ext cx="715861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b="1" kern="900" spc="-17" dirty="0" smtClean="0">
                  <a:solidFill>
                    <a:srgbClr val="93C740"/>
                  </a:solidFill>
                  <a:latin typeface="Proxima Nova Rg" pitchFamily="50" charset="0"/>
                </a:rPr>
                <a:t>Firm</a:t>
              </a:r>
              <a:endParaRPr lang="en-PH" sz="1600" b="1" kern="900" spc="-17" dirty="0">
                <a:solidFill>
                  <a:srgbClr val="93C740"/>
                </a:solidFill>
                <a:latin typeface="Proxima Nova Rg" pitchFamily="50" charset="0"/>
              </a:endParaRPr>
            </a:p>
          </p:txBody>
        </p:sp>
        <p:cxnSp>
          <p:nvCxnSpPr>
            <p:cNvPr id="29" name="Straight Connector 28" title="firm-chart-max"/>
            <p:cNvCxnSpPr/>
            <p:nvPr/>
          </p:nvCxnSpPr>
          <p:spPr>
            <a:xfrm>
              <a:off x="2093467" y="3779380"/>
              <a:ext cx="5623560" cy="0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93467" y="4310399"/>
              <a:ext cx="5623560" cy="0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2093467" y="4848562"/>
              <a:ext cx="5623560" cy="0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2093467" y="5386725"/>
              <a:ext cx="5623560" cy="0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2093467" y="5922506"/>
              <a:ext cx="5623560" cy="0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 title="firm-chart-min"/>
            <p:cNvCxnSpPr/>
            <p:nvPr/>
          </p:nvCxnSpPr>
          <p:spPr>
            <a:xfrm>
              <a:off x="2093467" y="6455906"/>
              <a:ext cx="5650992" cy="0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2103120" y="3657600"/>
              <a:ext cx="0" cy="2798306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522536" y="6455906"/>
              <a:ext cx="0" cy="56531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2955924" y="6455906"/>
              <a:ext cx="0" cy="56531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3391693" y="6455906"/>
              <a:ext cx="0" cy="56531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3827461" y="6455906"/>
              <a:ext cx="0" cy="56531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4256086" y="6455906"/>
              <a:ext cx="0" cy="56531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4689473" y="6455906"/>
              <a:ext cx="0" cy="56531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5122861" y="6455906"/>
              <a:ext cx="0" cy="56531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5556249" y="6455906"/>
              <a:ext cx="0" cy="56531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5999161" y="6455906"/>
              <a:ext cx="0" cy="56531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6427786" y="6455906"/>
              <a:ext cx="0" cy="56531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6861174" y="6455906"/>
              <a:ext cx="0" cy="56531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7301705" y="6455906"/>
              <a:ext cx="0" cy="56531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7725567" y="6455906"/>
              <a:ext cx="0" cy="56531"/>
            </a:xfrm>
            <a:prstGeom prst="line">
              <a:avLst/>
            </a:prstGeom>
            <a:ln w="6350"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1819973" y="6362904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5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819973" y="5827767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6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818501" y="5279769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7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818501" y="4733146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8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826883" y="4206096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9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812015" y="3657600"/>
              <a:ext cx="2911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10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195713" y="6455936"/>
              <a:ext cx="2218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1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641804" y="6455936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2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069634" y="6455936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3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513452" y="6455936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4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948719" y="6455936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5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389439" y="6455936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6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810792" y="6455936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7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258655" y="6455936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8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5700711" y="6455906"/>
              <a:ext cx="2507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9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6097587" y="6455906"/>
              <a:ext cx="2911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10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6523036" y="6455906"/>
              <a:ext cx="2590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11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6968328" y="6455906"/>
              <a:ext cx="287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12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393612" y="6455906"/>
              <a:ext cx="2846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13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2252582" y="6762435"/>
              <a:ext cx="387912" cy="51758"/>
            </a:xfrm>
            <a:prstGeom prst="roundRect">
              <a:avLst>
                <a:gd name="adj" fmla="val 50000"/>
              </a:avLst>
            </a:prstGeom>
            <a:solidFill>
              <a:srgbClr val="26A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3083638" y="6762435"/>
              <a:ext cx="387912" cy="51758"/>
            </a:xfrm>
            <a:prstGeom prst="roundRect">
              <a:avLst>
                <a:gd name="adj" fmla="val 50000"/>
              </a:avLst>
            </a:prstGeom>
            <a:solidFill>
              <a:srgbClr val="426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4012326" y="6762435"/>
              <a:ext cx="387912" cy="51758"/>
            </a:xfrm>
            <a:prstGeom prst="roundRect">
              <a:avLst>
                <a:gd name="adj" fmla="val 50000"/>
              </a:avLst>
            </a:prstGeom>
            <a:solidFill>
              <a:srgbClr val="94C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6" name="TextBox 275" title="A10"/>
            <p:cNvSpPr txBox="1"/>
            <p:nvPr/>
          </p:nvSpPr>
          <p:spPr>
            <a:xfrm>
              <a:off x="2610027" y="6672898"/>
              <a:ext cx="4183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FY14</a:t>
              </a:r>
            </a:p>
          </p:txBody>
        </p:sp>
        <p:sp>
          <p:nvSpPr>
            <p:cNvPr id="277" name="TextBox 276" title="A11"/>
            <p:cNvSpPr txBox="1"/>
            <p:nvPr/>
          </p:nvSpPr>
          <p:spPr>
            <a:xfrm>
              <a:off x="3429615" y="6666555"/>
              <a:ext cx="4183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FY15</a:t>
              </a:r>
            </a:p>
          </p:txBody>
        </p:sp>
        <p:sp>
          <p:nvSpPr>
            <p:cNvPr id="278" name="TextBox 277" title="A12"/>
            <p:cNvSpPr txBox="1"/>
            <p:nvPr/>
          </p:nvSpPr>
          <p:spPr>
            <a:xfrm>
              <a:off x="4353744" y="6666555"/>
              <a:ext cx="4231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FY16</a:t>
              </a:r>
            </a:p>
          </p:txBody>
        </p:sp>
      </p:grpSp>
      <p:grpSp>
        <p:nvGrpSpPr>
          <p:cNvPr id="17" name="Group 16" title="separate-key-metrics"/>
          <p:cNvGrpSpPr/>
          <p:nvPr/>
        </p:nvGrpSpPr>
        <p:grpSpPr>
          <a:xfrm>
            <a:off x="8305086" y="3124200"/>
            <a:ext cx="6586169" cy="3797360"/>
            <a:chOff x="8305086" y="3124200"/>
            <a:chExt cx="6586169" cy="3797360"/>
          </a:xfrm>
        </p:grpSpPr>
        <p:sp>
          <p:nvSpPr>
            <p:cNvPr id="326" name="Rounded Rectangle 325"/>
            <p:cNvSpPr/>
            <p:nvPr/>
          </p:nvSpPr>
          <p:spPr>
            <a:xfrm>
              <a:off x="8305086" y="3124200"/>
              <a:ext cx="6586169" cy="3778210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cxnSp>
          <p:nvCxnSpPr>
            <p:cNvPr id="328" name="Straight Arrow Connector 327"/>
            <p:cNvCxnSpPr/>
            <p:nvPr/>
          </p:nvCxnSpPr>
          <p:spPr>
            <a:xfrm>
              <a:off x="10288587" y="6710190"/>
              <a:ext cx="3605326" cy="0"/>
            </a:xfrm>
            <a:prstGeom prst="straightConnector1">
              <a:avLst/>
            </a:prstGeom>
            <a:ln>
              <a:solidFill>
                <a:srgbClr val="4F4E5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>
              <a:off x="10288587" y="6297440"/>
              <a:ext cx="3605326" cy="0"/>
            </a:xfrm>
            <a:prstGeom prst="straightConnector1">
              <a:avLst/>
            </a:prstGeom>
            <a:ln>
              <a:solidFill>
                <a:srgbClr val="4F4E5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>
              <a:off x="10288587" y="5897390"/>
              <a:ext cx="3605326" cy="0"/>
            </a:xfrm>
            <a:prstGeom prst="straightConnector1">
              <a:avLst/>
            </a:prstGeom>
            <a:ln>
              <a:solidFill>
                <a:srgbClr val="4F4E5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>
              <a:off x="10288587" y="5503690"/>
              <a:ext cx="3605326" cy="0"/>
            </a:xfrm>
            <a:prstGeom prst="straightConnector1">
              <a:avLst/>
            </a:prstGeom>
            <a:ln>
              <a:solidFill>
                <a:srgbClr val="4F4E5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>
              <a:off x="10288587" y="5097290"/>
              <a:ext cx="3605326" cy="0"/>
            </a:xfrm>
            <a:prstGeom prst="straightConnector1">
              <a:avLst/>
            </a:prstGeom>
            <a:ln>
              <a:solidFill>
                <a:srgbClr val="4F4E5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/>
            <p:nvPr/>
          </p:nvCxnSpPr>
          <p:spPr>
            <a:xfrm>
              <a:off x="10288587" y="4694065"/>
              <a:ext cx="3605326" cy="0"/>
            </a:xfrm>
            <a:prstGeom prst="straightConnector1">
              <a:avLst/>
            </a:prstGeom>
            <a:ln>
              <a:solidFill>
                <a:srgbClr val="4F4E5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>
              <a:off x="10288587" y="4294015"/>
              <a:ext cx="3605326" cy="0"/>
            </a:xfrm>
            <a:prstGeom prst="straightConnector1">
              <a:avLst/>
            </a:prstGeom>
            <a:ln>
              <a:solidFill>
                <a:srgbClr val="4F4E5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>
            <a:xfrm>
              <a:off x="10288587" y="3887615"/>
              <a:ext cx="3605326" cy="0"/>
            </a:xfrm>
            <a:prstGeom prst="straightConnector1">
              <a:avLst/>
            </a:prstGeom>
            <a:ln>
              <a:solidFill>
                <a:srgbClr val="4F4E5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10492779" y="3824763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10492779" y="42295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10947597" y="3824763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10947597" y="42295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11845328" y="3824763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>
              <a:off x="11845328" y="42295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>
              <a:off x="12300146" y="3824763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12300146" y="42295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>
              <a:off x="12743059" y="3824763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>
              <a:off x="12743059" y="42295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13190734" y="3824763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>
              <a:off x="13190734" y="42295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>
              <a:off x="13643171" y="42295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TextBox 481"/>
            <p:cNvSpPr txBox="1"/>
            <p:nvPr/>
          </p:nvSpPr>
          <p:spPr>
            <a:xfrm>
              <a:off x="9135267" y="3791419"/>
              <a:ext cx="4379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Cash</a:t>
              </a:r>
            </a:p>
          </p:txBody>
        </p:sp>
        <p:sp>
          <p:nvSpPr>
            <p:cNvPr id="483" name="TextBox 482"/>
            <p:cNvSpPr txBox="1"/>
            <p:nvPr/>
          </p:nvSpPr>
          <p:spPr>
            <a:xfrm>
              <a:off x="8779336" y="4044909"/>
              <a:ext cx="788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Total</a:t>
              </a:r>
            </a:p>
            <a:p>
              <a:pPr algn="r"/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Receivables</a:t>
              </a:r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8710151" y="4512574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Revolving</a:t>
              </a:r>
            </a:p>
            <a:p>
              <a:pPr algn="r"/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Credit Facility</a:t>
              </a:r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8998627" y="4924562"/>
              <a:ext cx="569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Funded</a:t>
              </a:r>
            </a:p>
            <a:p>
              <a:pPr algn="r"/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Debt</a:t>
              </a:r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8415903" y="5313542"/>
              <a:ext cx="1152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Partner Capital</a:t>
              </a:r>
            </a:p>
            <a:p>
              <a:pPr algn="r"/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Financing Available</a:t>
              </a:r>
            </a:p>
          </p:txBody>
        </p:sp>
        <p:sp>
          <p:nvSpPr>
            <p:cNvPr id="487" name="TextBox 486"/>
            <p:cNvSpPr txBox="1"/>
            <p:nvPr/>
          </p:nvSpPr>
          <p:spPr>
            <a:xfrm>
              <a:off x="9025045" y="5737840"/>
              <a:ext cx="543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Partner</a:t>
              </a:r>
            </a:p>
            <a:p>
              <a:pPr algn="r"/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Capital</a:t>
              </a:r>
            </a:p>
          </p:txBody>
        </p:sp>
        <p:sp>
          <p:nvSpPr>
            <p:cNvPr id="488" name="TextBox 487"/>
            <p:cNvSpPr txBox="1"/>
            <p:nvPr/>
          </p:nvSpPr>
          <p:spPr>
            <a:xfrm>
              <a:off x="9009848" y="6145034"/>
              <a:ext cx="558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Current</a:t>
              </a:r>
            </a:p>
            <a:p>
              <a:pPr algn="r"/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Ratio</a:t>
              </a:r>
            </a:p>
          </p:txBody>
        </p:sp>
        <p:sp>
          <p:nvSpPr>
            <p:cNvPr id="489" name="TextBox 488"/>
            <p:cNvSpPr txBox="1"/>
            <p:nvPr/>
          </p:nvSpPr>
          <p:spPr>
            <a:xfrm>
              <a:off x="8714959" y="6552228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Debt/Total</a:t>
              </a:r>
            </a:p>
            <a:p>
              <a:pPr algn="r"/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Capitalization</a:t>
              </a:r>
            </a:p>
          </p:txBody>
        </p:sp>
        <p:sp>
          <p:nvSpPr>
            <p:cNvPr id="490" name="TextBox 489" title="B26"/>
            <p:cNvSpPr txBox="1"/>
            <p:nvPr/>
          </p:nvSpPr>
          <p:spPr>
            <a:xfrm>
              <a:off x="9597372" y="3737902"/>
              <a:ext cx="691215" cy="307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95" kern="900" dirty="0" smtClean="0">
                  <a:solidFill>
                    <a:srgbClr val="0F4C90"/>
                  </a:solidFill>
                  <a:latin typeface="Proxima Nova Rg" pitchFamily="50" charset="0"/>
                </a:rPr>
                <a:t>$871M</a:t>
              </a:r>
            </a:p>
          </p:txBody>
        </p:sp>
        <p:sp>
          <p:nvSpPr>
            <p:cNvPr id="491" name="TextBox 490" title="C26"/>
            <p:cNvSpPr txBox="1"/>
            <p:nvPr/>
          </p:nvSpPr>
          <p:spPr>
            <a:xfrm>
              <a:off x="9597372" y="4129921"/>
              <a:ext cx="711349" cy="307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95" kern="900" dirty="0" smtClean="0">
                  <a:solidFill>
                    <a:srgbClr val="0F4C90"/>
                  </a:solidFill>
                  <a:latin typeface="Proxima Nova Rg" pitchFamily="50" charset="0"/>
                </a:rPr>
                <a:t>$2.61B</a:t>
              </a:r>
            </a:p>
          </p:txBody>
        </p:sp>
        <p:sp>
          <p:nvSpPr>
            <p:cNvPr id="492" name="TextBox 491" title="D26"/>
            <p:cNvSpPr txBox="1"/>
            <p:nvPr/>
          </p:nvSpPr>
          <p:spPr>
            <a:xfrm>
              <a:off x="9568078" y="4536136"/>
              <a:ext cx="750526" cy="307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95" kern="900" dirty="0" smtClean="0">
                  <a:solidFill>
                    <a:srgbClr val="0F4C90"/>
                  </a:solidFill>
                  <a:latin typeface="Proxima Nova Rg" pitchFamily="50" charset="0"/>
                </a:rPr>
                <a:t>$958M</a:t>
              </a:r>
            </a:p>
          </p:txBody>
        </p:sp>
        <p:sp>
          <p:nvSpPr>
            <p:cNvPr id="493" name="TextBox 492" title="E26"/>
            <p:cNvSpPr txBox="1"/>
            <p:nvPr/>
          </p:nvSpPr>
          <p:spPr>
            <a:xfrm>
              <a:off x="9601741" y="4952998"/>
              <a:ext cx="716863" cy="307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395" kern="900" dirty="0" smtClean="0">
                  <a:solidFill>
                    <a:srgbClr val="0F4C90"/>
                  </a:solidFill>
                  <a:latin typeface="Proxima Nova Rg" pitchFamily="50" charset="0"/>
                </a:rPr>
                <a:t>$1.56B</a:t>
              </a:r>
            </a:p>
          </p:txBody>
        </p:sp>
        <p:sp>
          <p:nvSpPr>
            <p:cNvPr id="494" name="TextBox 493" title="F26"/>
            <p:cNvSpPr txBox="1"/>
            <p:nvPr/>
          </p:nvSpPr>
          <p:spPr>
            <a:xfrm>
              <a:off x="9565156" y="5334712"/>
              <a:ext cx="739305" cy="307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395" kern="900" dirty="0" smtClean="0">
                  <a:solidFill>
                    <a:srgbClr val="0F4C90"/>
                  </a:solidFill>
                  <a:latin typeface="Proxima Nova Rg" pitchFamily="50" charset="0"/>
                </a:rPr>
                <a:t>$933M</a:t>
              </a:r>
            </a:p>
          </p:txBody>
        </p:sp>
        <p:sp>
          <p:nvSpPr>
            <p:cNvPr id="495" name="TextBox 494" title="G26"/>
            <p:cNvSpPr txBox="1"/>
            <p:nvPr/>
          </p:nvSpPr>
          <p:spPr>
            <a:xfrm>
              <a:off x="9555538" y="5754685"/>
              <a:ext cx="748923" cy="307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395" kern="900" dirty="0" smtClean="0">
                  <a:solidFill>
                    <a:srgbClr val="0F4C90"/>
                  </a:solidFill>
                  <a:latin typeface="Proxima Nova Rg" pitchFamily="50" charset="0"/>
                </a:rPr>
                <a:t>$3.46B</a:t>
              </a:r>
            </a:p>
          </p:txBody>
        </p:sp>
        <p:sp>
          <p:nvSpPr>
            <p:cNvPr id="496" name="TextBox 495" title="H26"/>
            <p:cNvSpPr txBox="1"/>
            <p:nvPr/>
          </p:nvSpPr>
          <p:spPr>
            <a:xfrm>
              <a:off x="9894970" y="6148899"/>
              <a:ext cx="379078" cy="307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395" kern="900" dirty="0" smtClean="0">
                  <a:solidFill>
                    <a:srgbClr val="0F4C90"/>
                  </a:solidFill>
                  <a:latin typeface="Proxima Nova Rg" pitchFamily="50" charset="0"/>
                </a:rPr>
                <a:t>2.1</a:t>
              </a:r>
            </a:p>
          </p:txBody>
        </p:sp>
        <p:sp>
          <p:nvSpPr>
            <p:cNvPr id="497" name="TextBox 496" title="I26"/>
            <p:cNvSpPr txBox="1"/>
            <p:nvPr/>
          </p:nvSpPr>
          <p:spPr>
            <a:xfrm>
              <a:off x="9797892" y="6556686"/>
              <a:ext cx="476156" cy="307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1395" kern="900" dirty="0" smtClean="0">
                  <a:solidFill>
                    <a:srgbClr val="0F4C90"/>
                  </a:solidFill>
                  <a:latin typeface="Proxima Nova Rg" pitchFamily="50" charset="0"/>
                </a:rPr>
                <a:t>30.1</a:t>
              </a:r>
            </a:p>
          </p:txBody>
        </p:sp>
        <p:sp>
          <p:nvSpPr>
            <p:cNvPr id="498" name="TextBox 497" title="B25"/>
            <p:cNvSpPr txBox="1"/>
            <p:nvPr/>
          </p:nvSpPr>
          <p:spPr>
            <a:xfrm>
              <a:off x="13913238" y="3734928"/>
              <a:ext cx="714555" cy="307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95" kern="900" dirty="0" smtClean="0">
                  <a:solidFill>
                    <a:srgbClr val="0F4C90"/>
                  </a:solidFill>
                  <a:latin typeface="Proxima Nova Rg" pitchFamily="50" charset="0"/>
                </a:rPr>
                <a:t>$1.09B</a:t>
              </a:r>
            </a:p>
          </p:txBody>
        </p:sp>
        <p:sp>
          <p:nvSpPr>
            <p:cNvPr id="499" name="TextBox 498" title="C25"/>
            <p:cNvSpPr txBox="1"/>
            <p:nvPr/>
          </p:nvSpPr>
          <p:spPr>
            <a:xfrm>
              <a:off x="13898668" y="4113546"/>
              <a:ext cx="753732" cy="307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95" kern="900" dirty="0" smtClean="0">
                  <a:solidFill>
                    <a:srgbClr val="0F4C90"/>
                  </a:solidFill>
                  <a:latin typeface="Proxima Nova Rg" pitchFamily="50" charset="0"/>
                </a:rPr>
                <a:t>$2.84B</a:t>
              </a:r>
            </a:p>
          </p:txBody>
        </p:sp>
        <p:sp>
          <p:nvSpPr>
            <p:cNvPr id="500" name="TextBox 499" title="D25"/>
            <p:cNvSpPr txBox="1"/>
            <p:nvPr/>
          </p:nvSpPr>
          <p:spPr>
            <a:xfrm>
              <a:off x="13898668" y="4544552"/>
              <a:ext cx="750526" cy="307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95" kern="900" dirty="0" smtClean="0">
                  <a:solidFill>
                    <a:srgbClr val="0F4C90"/>
                  </a:solidFill>
                  <a:latin typeface="Proxima Nova Rg" pitchFamily="50" charset="0"/>
                </a:rPr>
                <a:t>$958M</a:t>
              </a:r>
            </a:p>
          </p:txBody>
        </p:sp>
        <p:sp>
          <p:nvSpPr>
            <p:cNvPr id="501" name="TextBox 500" title="E25"/>
            <p:cNvSpPr txBox="1"/>
            <p:nvPr/>
          </p:nvSpPr>
          <p:spPr>
            <a:xfrm>
              <a:off x="13898668" y="4956509"/>
              <a:ext cx="704937" cy="307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95" kern="900" dirty="0" smtClean="0">
                  <a:solidFill>
                    <a:srgbClr val="0F4C90"/>
                  </a:solidFill>
                  <a:latin typeface="Proxima Nova Rg" pitchFamily="50" charset="0"/>
                </a:rPr>
                <a:t>$1.63B</a:t>
              </a:r>
            </a:p>
          </p:txBody>
        </p:sp>
        <p:sp>
          <p:nvSpPr>
            <p:cNvPr id="502" name="TextBox 501" title="F25"/>
            <p:cNvSpPr txBox="1"/>
            <p:nvPr/>
          </p:nvSpPr>
          <p:spPr>
            <a:xfrm>
              <a:off x="13898668" y="5333459"/>
              <a:ext cx="737702" cy="307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95" kern="900" dirty="0" smtClean="0">
                  <a:solidFill>
                    <a:srgbClr val="0F4C90"/>
                  </a:solidFill>
                  <a:latin typeface="Proxima Nova Rg" pitchFamily="50" charset="0"/>
                </a:rPr>
                <a:t>$967M</a:t>
              </a:r>
            </a:p>
          </p:txBody>
        </p:sp>
        <p:sp>
          <p:nvSpPr>
            <p:cNvPr id="503" name="TextBox 502" title="G25"/>
            <p:cNvSpPr txBox="1"/>
            <p:nvPr/>
          </p:nvSpPr>
          <p:spPr>
            <a:xfrm>
              <a:off x="13898668" y="5750796"/>
              <a:ext cx="729110" cy="307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95" kern="900" dirty="0" smtClean="0">
                  <a:solidFill>
                    <a:srgbClr val="0F4C90"/>
                  </a:solidFill>
                  <a:latin typeface="Proxima Nova Rg" pitchFamily="50" charset="0"/>
                </a:rPr>
                <a:t>$3.79B</a:t>
              </a:r>
            </a:p>
          </p:txBody>
        </p:sp>
        <p:sp>
          <p:nvSpPr>
            <p:cNvPr id="504" name="TextBox 503" title="H25"/>
            <p:cNvSpPr txBox="1"/>
            <p:nvPr/>
          </p:nvSpPr>
          <p:spPr>
            <a:xfrm>
              <a:off x="13898668" y="6137534"/>
              <a:ext cx="435632" cy="307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95" kern="900" dirty="0" smtClean="0">
                  <a:solidFill>
                    <a:srgbClr val="0F4C90"/>
                  </a:solidFill>
                  <a:latin typeface="Proxima Nova Rg" pitchFamily="50" charset="0"/>
                </a:rPr>
                <a:t>2.0</a:t>
              </a:r>
            </a:p>
          </p:txBody>
        </p:sp>
        <p:sp>
          <p:nvSpPr>
            <p:cNvPr id="505" name="TextBox 504" title="I25"/>
            <p:cNvSpPr txBox="1"/>
            <p:nvPr/>
          </p:nvSpPr>
          <p:spPr>
            <a:xfrm>
              <a:off x="13898668" y="6559015"/>
              <a:ext cx="532710" cy="307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95" kern="900" dirty="0" smtClean="0">
                  <a:solidFill>
                    <a:srgbClr val="0F4C90"/>
                  </a:solidFill>
                  <a:latin typeface="Proxima Nova Rg" pitchFamily="50" charset="0"/>
                </a:rPr>
                <a:t>30.0</a:t>
              </a:r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9622089" y="3593931"/>
              <a:ext cx="3866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dirty="0" smtClean="0">
                  <a:solidFill>
                    <a:srgbClr val="4F4E51"/>
                  </a:solidFill>
                  <a:latin typeface="Proxima Nova Cn Rg" pitchFamily="50" charset="0"/>
                </a:rPr>
                <a:t>Prior</a:t>
              </a: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10308721" y="3887615"/>
              <a:ext cx="4087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-10%</a:t>
              </a:r>
            </a:p>
          </p:txBody>
        </p:sp>
        <p:sp>
          <p:nvSpPr>
            <p:cNvPr id="508" name="TextBox 507"/>
            <p:cNvSpPr txBox="1"/>
            <p:nvPr/>
          </p:nvSpPr>
          <p:spPr>
            <a:xfrm>
              <a:off x="10763906" y="3887615"/>
              <a:ext cx="3683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-5%</a:t>
              </a:r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11320272" y="3892671"/>
              <a:ext cx="3375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0%</a:t>
              </a:r>
            </a:p>
          </p:txBody>
        </p:sp>
        <p:sp>
          <p:nvSpPr>
            <p:cNvPr id="510" name="TextBox 509"/>
            <p:cNvSpPr txBox="1"/>
            <p:nvPr/>
          </p:nvSpPr>
          <p:spPr>
            <a:xfrm>
              <a:off x="11689922" y="3886499"/>
              <a:ext cx="3375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5%</a:t>
              </a:r>
            </a:p>
          </p:txBody>
        </p:sp>
        <p:sp>
          <p:nvSpPr>
            <p:cNvPr id="511" name="TextBox 510"/>
            <p:cNvSpPr txBox="1"/>
            <p:nvPr/>
          </p:nvSpPr>
          <p:spPr>
            <a:xfrm>
              <a:off x="12128527" y="3886499"/>
              <a:ext cx="3747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10%</a:t>
              </a: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12575386" y="3886499"/>
              <a:ext cx="3747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15%</a:t>
              </a:r>
            </a:p>
          </p:txBody>
        </p:sp>
        <p:sp>
          <p:nvSpPr>
            <p:cNvPr id="513" name="TextBox 512"/>
            <p:cNvSpPr txBox="1"/>
            <p:nvPr/>
          </p:nvSpPr>
          <p:spPr>
            <a:xfrm>
              <a:off x="13020673" y="3886499"/>
              <a:ext cx="4036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20%</a:t>
              </a:r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13474740" y="3886499"/>
              <a:ext cx="4036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25%</a:t>
              </a:r>
            </a:p>
          </p:txBody>
        </p:sp>
        <p:sp>
          <p:nvSpPr>
            <p:cNvPr id="515" name="Oval 514" title="B27"/>
            <p:cNvSpPr/>
            <p:nvPr/>
          </p:nvSpPr>
          <p:spPr>
            <a:xfrm>
              <a:off x="13605255" y="3815205"/>
              <a:ext cx="128016" cy="128016"/>
            </a:xfrm>
            <a:prstGeom prst="ellipse">
              <a:avLst/>
            </a:prstGeom>
            <a:solidFill>
              <a:srgbClr val="94C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16" name="Oval 515" title="C27"/>
            <p:cNvSpPr/>
            <p:nvPr/>
          </p:nvSpPr>
          <p:spPr>
            <a:xfrm>
              <a:off x="12116180" y="4218430"/>
              <a:ext cx="128016" cy="128016"/>
            </a:xfrm>
            <a:prstGeom prst="ellipse">
              <a:avLst/>
            </a:prstGeom>
            <a:solidFill>
              <a:srgbClr val="94C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17" name="Oval 516" title="E27"/>
            <p:cNvSpPr/>
            <p:nvPr/>
          </p:nvSpPr>
          <p:spPr>
            <a:xfrm>
              <a:off x="11681205" y="5028055"/>
              <a:ext cx="128016" cy="128016"/>
            </a:xfrm>
            <a:prstGeom prst="ellipse">
              <a:avLst/>
            </a:prstGeom>
            <a:solidFill>
              <a:srgbClr val="94C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18" name="Oval 517" title="F27"/>
            <p:cNvSpPr/>
            <p:nvPr/>
          </p:nvSpPr>
          <p:spPr>
            <a:xfrm>
              <a:off x="11687555" y="5431280"/>
              <a:ext cx="128016" cy="128016"/>
            </a:xfrm>
            <a:prstGeom prst="ellipse">
              <a:avLst/>
            </a:prstGeom>
            <a:solidFill>
              <a:srgbClr val="94C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19" name="Oval 518" title="H27"/>
            <p:cNvSpPr/>
            <p:nvPr/>
          </p:nvSpPr>
          <p:spPr>
            <a:xfrm>
              <a:off x="10808080" y="6231380"/>
              <a:ext cx="128016" cy="128016"/>
            </a:xfrm>
            <a:prstGeom prst="ellipse">
              <a:avLst/>
            </a:prstGeom>
            <a:solidFill>
              <a:srgbClr val="94C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520" name="Straight Connector 519"/>
            <p:cNvCxnSpPr/>
            <p:nvPr/>
          </p:nvCxnSpPr>
          <p:spPr>
            <a:xfrm>
              <a:off x="11383263" y="3824763"/>
              <a:ext cx="0" cy="2957208"/>
            </a:xfrm>
            <a:prstGeom prst="line">
              <a:avLst/>
            </a:prstGeom>
            <a:ln w="6350">
              <a:solidFill>
                <a:srgbClr val="4F4E5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TextBox 520"/>
            <p:cNvSpPr txBox="1"/>
            <p:nvPr/>
          </p:nvSpPr>
          <p:spPr>
            <a:xfrm>
              <a:off x="8343305" y="3205418"/>
              <a:ext cx="3905068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b="1" kern="900" spc="-17" dirty="0" smtClean="0">
                  <a:solidFill>
                    <a:srgbClr val="424242"/>
                  </a:solidFill>
                  <a:latin typeface="Proxima Nova Rg" pitchFamily="50" charset="0"/>
                </a:rPr>
                <a:t>KEY LIQUIDITY METRICS </a:t>
              </a:r>
              <a:r>
                <a:rPr lang="en-PH" sz="1600" b="1" kern="900" spc="-17" dirty="0" err="1" smtClean="0">
                  <a:solidFill>
                    <a:srgbClr val="424242"/>
                  </a:solidFill>
                  <a:latin typeface="Proxima Nova Rg" pitchFamily="50" charset="0"/>
                </a:rPr>
                <a:t>YoY</a:t>
              </a:r>
              <a:r>
                <a:rPr lang="en-PH" sz="1600" b="1" kern="900" spc="-17" dirty="0" smtClean="0">
                  <a:solidFill>
                    <a:srgbClr val="424242"/>
                  </a:solidFill>
                  <a:latin typeface="Proxima Nova Rg" pitchFamily="50" charset="0"/>
                </a:rPr>
                <a:t> GROWTH</a:t>
              </a:r>
              <a:endParaRPr lang="en-PH" sz="1600" b="1" kern="900" spc="-17" dirty="0">
                <a:solidFill>
                  <a:srgbClr val="424242"/>
                </a:solidFill>
                <a:latin typeface="Proxima Nova Rg" pitchFamily="50" charset="0"/>
              </a:endParaRPr>
            </a:p>
          </p:txBody>
        </p:sp>
        <p:sp>
          <p:nvSpPr>
            <p:cNvPr id="522" name="TextBox 521"/>
            <p:cNvSpPr txBox="1"/>
            <p:nvPr/>
          </p:nvSpPr>
          <p:spPr>
            <a:xfrm>
              <a:off x="13903054" y="3593931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dirty="0" smtClean="0">
                  <a:solidFill>
                    <a:srgbClr val="4F4E51"/>
                  </a:solidFill>
                  <a:latin typeface="Proxima Nova Cn Rg" pitchFamily="50" charset="0"/>
                </a:rPr>
                <a:t>Current</a:t>
              </a:r>
            </a:p>
          </p:txBody>
        </p:sp>
        <p:cxnSp>
          <p:nvCxnSpPr>
            <p:cNvPr id="523" name="Straight Connector 522"/>
            <p:cNvCxnSpPr/>
            <p:nvPr/>
          </p:nvCxnSpPr>
          <p:spPr>
            <a:xfrm>
              <a:off x="10492779" y="46359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>
              <a:off x="10947597" y="46359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>
              <a:off x="11845328" y="46359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>
              <a:off x="12300146" y="46359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>
              <a:off x="12743059" y="46359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>
              <a:off x="13190734" y="46359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13643171" y="46359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>
              <a:off x="10492779" y="50423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>
              <a:off x="10947597" y="50423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>
              <a:off x="11845328" y="50423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>
              <a:off x="12300146" y="50423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>
              <a:off x="12743059" y="50423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>
              <a:off x="13190734" y="50423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>
              <a:off x="13643171" y="5042375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>
              <a:off x="10492779" y="5447916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/>
          </p:nvCxnSpPr>
          <p:spPr>
            <a:xfrm>
              <a:off x="10947597" y="5447916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>
              <a:off x="11845328" y="5447916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>
              <a:off x="12300146" y="5447916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>
              <a:off x="12743059" y="5447916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/>
            <p:cNvCxnSpPr/>
            <p:nvPr/>
          </p:nvCxnSpPr>
          <p:spPr>
            <a:xfrm>
              <a:off x="13190734" y="5447916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/>
            <p:cNvCxnSpPr/>
            <p:nvPr/>
          </p:nvCxnSpPr>
          <p:spPr>
            <a:xfrm>
              <a:off x="13643171" y="5447916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/>
            <p:cNvCxnSpPr/>
            <p:nvPr/>
          </p:nvCxnSpPr>
          <p:spPr>
            <a:xfrm>
              <a:off x="10492779" y="584479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/>
            <p:nvPr/>
          </p:nvCxnSpPr>
          <p:spPr>
            <a:xfrm>
              <a:off x="10947597" y="584479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/>
            <p:cNvCxnSpPr/>
            <p:nvPr/>
          </p:nvCxnSpPr>
          <p:spPr>
            <a:xfrm>
              <a:off x="11845328" y="584479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/>
            <p:cNvCxnSpPr/>
            <p:nvPr/>
          </p:nvCxnSpPr>
          <p:spPr>
            <a:xfrm>
              <a:off x="12300146" y="584479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/>
            <p:cNvCxnSpPr/>
            <p:nvPr/>
          </p:nvCxnSpPr>
          <p:spPr>
            <a:xfrm>
              <a:off x="12743059" y="584479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>
              <a:off x="13190734" y="584479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>
              <a:off x="13643171" y="584479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>
              <a:off x="10492779" y="624484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>
              <a:off x="10947597" y="624484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/>
            <p:nvPr/>
          </p:nvCxnSpPr>
          <p:spPr>
            <a:xfrm>
              <a:off x="11845328" y="624484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/>
            <p:nvPr/>
          </p:nvCxnSpPr>
          <p:spPr>
            <a:xfrm>
              <a:off x="12300146" y="624484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/>
            <p:nvPr/>
          </p:nvCxnSpPr>
          <p:spPr>
            <a:xfrm>
              <a:off x="12743059" y="624484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/>
            <p:cNvCxnSpPr/>
            <p:nvPr/>
          </p:nvCxnSpPr>
          <p:spPr>
            <a:xfrm>
              <a:off x="13190734" y="624484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>
              <a:off x="13643171" y="624484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 title="liquidity-metrics-min"/>
            <p:cNvCxnSpPr/>
            <p:nvPr/>
          </p:nvCxnSpPr>
          <p:spPr>
            <a:xfrm>
              <a:off x="10492779" y="664489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>
              <a:off x="10947597" y="664489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>
              <a:off x="11845328" y="664489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/>
            <p:cNvCxnSpPr/>
            <p:nvPr/>
          </p:nvCxnSpPr>
          <p:spPr>
            <a:xfrm>
              <a:off x="12300146" y="664489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/>
            <p:cNvCxnSpPr/>
            <p:nvPr/>
          </p:nvCxnSpPr>
          <p:spPr>
            <a:xfrm>
              <a:off x="12743059" y="664489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>
              <a:off x="13190734" y="664489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 title="liquidity-metrics-max"/>
            <p:cNvCxnSpPr/>
            <p:nvPr/>
          </p:nvCxnSpPr>
          <p:spPr>
            <a:xfrm>
              <a:off x="13643171" y="6644891"/>
              <a:ext cx="0" cy="100584"/>
            </a:xfrm>
            <a:prstGeom prst="line">
              <a:avLst/>
            </a:prstGeom>
            <a:ln>
              <a:solidFill>
                <a:srgbClr val="4F4E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 title="G27"/>
            <p:cNvSpPr/>
            <p:nvPr/>
          </p:nvSpPr>
          <p:spPr>
            <a:xfrm>
              <a:off x="12220955" y="5831330"/>
              <a:ext cx="128016" cy="128016"/>
            </a:xfrm>
            <a:prstGeom prst="ellipse">
              <a:avLst/>
            </a:prstGeom>
            <a:solidFill>
              <a:srgbClr val="94C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28" name="Oval 627" title="I27"/>
            <p:cNvSpPr/>
            <p:nvPr/>
          </p:nvSpPr>
          <p:spPr>
            <a:xfrm>
              <a:off x="11303380" y="6634605"/>
              <a:ext cx="128016" cy="128016"/>
            </a:xfrm>
            <a:prstGeom prst="ellipse">
              <a:avLst/>
            </a:prstGeom>
            <a:solidFill>
              <a:srgbClr val="94C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29" name="Oval 628" title="D27"/>
            <p:cNvSpPr/>
            <p:nvPr/>
          </p:nvSpPr>
          <p:spPr>
            <a:xfrm>
              <a:off x="11319255" y="4631180"/>
              <a:ext cx="128016" cy="128016"/>
            </a:xfrm>
            <a:prstGeom prst="ellipse">
              <a:avLst/>
            </a:prstGeom>
            <a:solidFill>
              <a:srgbClr val="94C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2" name="TextBox 301" title="liquidity-metrics-label"/>
            <p:cNvSpPr txBox="1"/>
            <p:nvPr/>
          </p:nvSpPr>
          <p:spPr>
            <a:xfrm>
              <a:off x="13453875" y="3530166"/>
              <a:ext cx="4116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31F20"/>
                  </a:solidFill>
                  <a:latin typeface="Proxima Nova Rg" pitchFamily="50" charset="0"/>
                </a:rPr>
                <a:t>10%</a:t>
              </a:r>
            </a:p>
          </p:txBody>
        </p:sp>
      </p:grpSp>
      <p:grpSp>
        <p:nvGrpSpPr>
          <p:cNvPr id="18" name="Group 17" title="separate-cash-next-period"/>
          <p:cNvGrpSpPr/>
          <p:nvPr/>
        </p:nvGrpSpPr>
        <p:grpSpPr>
          <a:xfrm>
            <a:off x="8269476" y="7117638"/>
            <a:ext cx="6586169" cy="3778210"/>
            <a:chOff x="8269476" y="7117638"/>
            <a:chExt cx="6586169" cy="3778210"/>
          </a:xfrm>
        </p:grpSpPr>
        <p:sp>
          <p:nvSpPr>
            <p:cNvPr id="814" name="Rounded Rectangle 813"/>
            <p:cNvSpPr/>
            <p:nvPr/>
          </p:nvSpPr>
          <p:spPr>
            <a:xfrm>
              <a:off x="8269476" y="7117638"/>
              <a:ext cx="6586169" cy="3778210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graphicFrame>
          <p:nvGraphicFramePr>
            <p:cNvPr id="815" name="Chart 814" title="estimated-uses-chart-non-period"/>
            <p:cNvGraphicFramePr/>
            <p:nvPr>
              <p:extLst>
                <p:ext uri="{D42A27DB-BD31-4B8C-83A1-F6EECF244321}">
                  <p14:modId xmlns:p14="http://schemas.microsoft.com/office/powerpoint/2010/main" val="1017888847"/>
                </p:ext>
              </p:extLst>
            </p:nvPr>
          </p:nvGraphicFramePr>
          <p:xfrm>
            <a:off x="9797288" y="7621127"/>
            <a:ext cx="3727513" cy="28587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816" name="TextBox 815"/>
            <p:cNvSpPr txBox="1"/>
            <p:nvPr/>
          </p:nvSpPr>
          <p:spPr>
            <a:xfrm>
              <a:off x="8305545" y="7133429"/>
              <a:ext cx="4244969" cy="400122"/>
            </a:xfrm>
            <a:prstGeom prst="rect">
              <a:avLst/>
            </a:prstGeom>
            <a:noFill/>
          </p:spPr>
          <p:txBody>
            <a:bodyPr wrap="none" lIns="152412" tIns="76206" rIns="152412" bIns="76206" rtlCol="0">
              <a:spAutoFit/>
            </a:bodyPr>
            <a:lstStyle/>
            <a:p>
              <a:r>
                <a:rPr lang="en-PH" sz="1600" b="1" kern="900" spc="-17" dirty="0" smtClean="0">
                  <a:solidFill>
                    <a:srgbClr val="424242"/>
                  </a:solidFill>
                  <a:latin typeface="Proxima Nova Rg" pitchFamily="50" charset="0"/>
                </a:rPr>
                <a:t>ESTIMATED USES OF CASH NEXT PERIOD</a:t>
              </a:r>
              <a:endParaRPr lang="en-PH" sz="1600" b="1" kern="900" spc="-17" dirty="0">
                <a:solidFill>
                  <a:srgbClr val="424242"/>
                </a:solidFill>
                <a:latin typeface="Proxima Nova Rg" pitchFamily="50" charset="0"/>
              </a:endParaRPr>
            </a:p>
          </p:txBody>
        </p:sp>
        <p:sp>
          <p:nvSpPr>
            <p:cNvPr id="817" name="TextBox 816"/>
            <p:cNvSpPr txBox="1"/>
            <p:nvPr/>
          </p:nvSpPr>
          <p:spPr>
            <a:xfrm>
              <a:off x="8372425" y="10619264"/>
              <a:ext cx="8448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dirty="0" smtClean="0">
                  <a:solidFill>
                    <a:srgbClr val="231F20"/>
                  </a:solidFill>
                  <a:latin typeface="Proxima Nova Lt" pitchFamily="50" charset="0"/>
                </a:rPr>
                <a:t>$’s In Millions</a:t>
              </a:r>
            </a:p>
          </p:txBody>
        </p:sp>
        <p:sp>
          <p:nvSpPr>
            <p:cNvPr id="818" name="TextBox 817" title="C40"/>
            <p:cNvSpPr txBox="1"/>
            <p:nvPr/>
          </p:nvSpPr>
          <p:spPr>
            <a:xfrm>
              <a:off x="8403382" y="10262562"/>
              <a:ext cx="389850" cy="297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30" kern="900" dirty="0" smtClean="0">
                  <a:solidFill>
                    <a:srgbClr val="898B8D"/>
                  </a:solidFill>
                  <a:latin typeface="Proxima Nova Rg" pitchFamily="50" charset="0"/>
                </a:rPr>
                <a:t>$0</a:t>
              </a:r>
            </a:p>
          </p:txBody>
        </p:sp>
        <p:sp>
          <p:nvSpPr>
            <p:cNvPr id="819" name="TextBox 818"/>
            <p:cNvSpPr txBox="1"/>
            <p:nvPr/>
          </p:nvSpPr>
          <p:spPr>
            <a:xfrm>
              <a:off x="8393321" y="9912541"/>
              <a:ext cx="1233030" cy="26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30" kern="900" dirty="0" smtClean="0">
                  <a:solidFill>
                    <a:srgbClr val="414142"/>
                  </a:solidFill>
                  <a:latin typeface="Proxima Nova Rg" pitchFamily="50" charset="0"/>
                </a:rPr>
                <a:t>PERIOD-DRIVEN</a:t>
              </a:r>
            </a:p>
          </p:txBody>
        </p:sp>
        <p:sp>
          <p:nvSpPr>
            <p:cNvPr id="820" name="TextBox 819"/>
            <p:cNvSpPr txBox="1"/>
            <p:nvPr/>
          </p:nvSpPr>
          <p:spPr>
            <a:xfrm>
              <a:off x="8393321" y="10062625"/>
              <a:ext cx="1050993" cy="26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30" kern="900" dirty="0" smtClean="0">
                  <a:solidFill>
                    <a:srgbClr val="414142"/>
                  </a:solidFill>
                  <a:latin typeface="Proxima Nova Rg" pitchFamily="50" charset="0"/>
                </a:rPr>
                <a:t>CASH NEEDS</a:t>
              </a:r>
            </a:p>
          </p:txBody>
        </p:sp>
        <p:sp>
          <p:nvSpPr>
            <p:cNvPr id="824" name="TextBox 823"/>
            <p:cNvSpPr txBox="1"/>
            <p:nvPr/>
          </p:nvSpPr>
          <p:spPr>
            <a:xfrm>
              <a:off x="13195637" y="7677553"/>
              <a:ext cx="1590500" cy="441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33" kern="900" dirty="0" smtClean="0">
                  <a:solidFill>
                    <a:srgbClr val="414142"/>
                  </a:solidFill>
                  <a:latin typeface="Proxima Nova Rg" pitchFamily="50" charset="0"/>
                </a:rPr>
                <a:t>NON PERIOD-DRIVEN</a:t>
              </a:r>
            </a:p>
            <a:p>
              <a:r>
                <a:rPr lang="en-PH" sz="1133" kern="900" dirty="0" smtClean="0">
                  <a:solidFill>
                    <a:srgbClr val="414142"/>
                  </a:solidFill>
                  <a:latin typeface="Proxima Nova Rg" pitchFamily="50" charset="0"/>
                </a:rPr>
                <a:t>CASH NEEDS</a:t>
              </a:r>
            </a:p>
          </p:txBody>
        </p:sp>
        <p:sp>
          <p:nvSpPr>
            <p:cNvPr id="825" name="TextBox 824" title="C39"/>
            <p:cNvSpPr txBox="1"/>
            <p:nvPr/>
          </p:nvSpPr>
          <p:spPr>
            <a:xfrm>
              <a:off x="13211511" y="8030245"/>
              <a:ext cx="588623" cy="297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30" b="1" kern="900" dirty="0" smtClean="0">
                  <a:solidFill>
                    <a:srgbClr val="898B8D"/>
                  </a:solidFill>
                  <a:latin typeface="Proxima Nova Rg" pitchFamily="50" charset="0"/>
                </a:rPr>
                <a:t>$754</a:t>
              </a:r>
            </a:p>
          </p:txBody>
        </p:sp>
        <p:sp>
          <p:nvSpPr>
            <p:cNvPr id="827" name="TextBox 826" title="C41"/>
            <p:cNvSpPr txBox="1"/>
            <p:nvPr/>
          </p:nvSpPr>
          <p:spPr>
            <a:xfrm>
              <a:off x="13895613" y="10440315"/>
              <a:ext cx="753732" cy="381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79" b="1" kern="900" dirty="0" smtClean="0">
                  <a:solidFill>
                    <a:srgbClr val="898B8D"/>
                  </a:solidFill>
                  <a:latin typeface="Proxima Nova Rg" pitchFamily="50" charset="0"/>
                </a:rPr>
                <a:t>$754</a:t>
              </a:r>
            </a:p>
          </p:txBody>
        </p:sp>
        <p:sp>
          <p:nvSpPr>
            <p:cNvPr id="828" name="TextBox 827"/>
            <p:cNvSpPr txBox="1"/>
            <p:nvPr/>
          </p:nvSpPr>
          <p:spPr>
            <a:xfrm>
              <a:off x="13909900" y="10249791"/>
              <a:ext cx="677750" cy="288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75" b="1" kern="900" dirty="0" smtClean="0">
                  <a:solidFill>
                    <a:srgbClr val="414142"/>
                  </a:solidFill>
                  <a:latin typeface="Proxima Nova Rg" pitchFamily="50" charset="0"/>
                </a:rPr>
                <a:t>TOTAL</a:t>
              </a:r>
            </a:p>
          </p:txBody>
        </p:sp>
        <p:graphicFrame>
          <p:nvGraphicFramePr>
            <p:cNvPr id="304" name="Chart 303" title="estimated-uses-chart-period"/>
            <p:cNvGraphicFramePr/>
            <p:nvPr>
              <p:extLst>
                <p:ext uri="{D42A27DB-BD31-4B8C-83A1-F6EECF244321}">
                  <p14:modId xmlns:p14="http://schemas.microsoft.com/office/powerpoint/2010/main" val="176193902"/>
                </p:ext>
              </p:extLst>
            </p:nvPr>
          </p:nvGraphicFramePr>
          <p:xfrm>
            <a:off x="9529293" y="7660313"/>
            <a:ext cx="3727513" cy="28587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821" name="TextBox 820" title="estimated-uses-chart-label"/>
            <p:cNvSpPr txBox="1"/>
            <p:nvPr/>
          </p:nvSpPr>
          <p:spPr>
            <a:xfrm>
              <a:off x="9444974" y="7656277"/>
              <a:ext cx="633507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PH" sz="900" kern="900" dirty="0" smtClean="0">
                  <a:solidFill>
                    <a:srgbClr val="414142"/>
                  </a:solidFill>
                  <a:latin typeface="Proxima Nova Lt" pitchFamily="50" charset="0"/>
                </a:rPr>
                <a:t>Expense</a:t>
              </a:r>
            </a:p>
          </p:txBody>
        </p:sp>
      </p:grpSp>
      <p:graphicFrame>
        <p:nvGraphicFramePr>
          <p:cNvPr id="308" name="Chart 307" title="receivables-firm-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670966"/>
              </p:ext>
            </p:extLst>
          </p:nvPr>
        </p:nvGraphicFramePr>
        <p:xfrm>
          <a:off x="1812015" y="3526435"/>
          <a:ext cx="6285060" cy="3067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5" name="TextBox 304" title="firm-chart-label"/>
          <p:cNvSpPr txBox="1"/>
          <p:nvPr/>
        </p:nvSpPr>
        <p:spPr>
          <a:xfrm>
            <a:off x="3593074" y="4430947"/>
            <a:ext cx="64120" cy="230832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pPr algn="ctr"/>
            <a:r>
              <a:rPr lang="ru-RU" sz="900" kern="900" dirty="0" smtClean="0">
                <a:solidFill>
                  <a:srgbClr val="414142"/>
                </a:solidFill>
                <a:latin typeface="Proxima Nova Lt" pitchFamily="50" charset="0"/>
              </a:rPr>
              <a:t>8</a:t>
            </a:r>
            <a:endParaRPr lang="en-PH" sz="900" kern="900" dirty="0" smtClean="0">
              <a:solidFill>
                <a:srgbClr val="414142"/>
              </a:solidFill>
              <a:latin typeface="Proxima Nova L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800" kern="900" spc="-10" dirty="0" smtClean="0">
            <a:solidFill>
              <a:srgbClr val="898B8D"/>
            </a:solidFill>
            <a:latin typeface="Proxima Nova Rg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236</Words>
  <Application>Microsoft Office PowerPoint</Application>
  <PresentationFormat>Custom</PresentationFormat>
  <Paragraphs>156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Helvetica Neue</vt:lpstr>
      <vt:lpstr>HelveticaNeueLT Std</vt:lpstr>
      <vt:lpstr>맑은 고딕</vt:lpstr>
      <vt:lpstr>Proxima Nova Cn Rg</vt:lpstr>
      <vt:lpstr>Proxima Nova Lt</vt:lpstr>
      <vt:lpstr>Proxima Nova Rg</vt:lpstr>
      <vt:lpstr>Proxima Nova 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 Deboma</dc:creator>
  <cp:lastModifiedBy>User</cp:lastModifiedBy>
  <cp:revision>153</cp:revision>
  <dcterms:created xsi:type="dcterms:W3CDTF">2015-11-04T12:16:59Z</dcterms:created>
  <dcterms:modified xsi:type="dcterms:W3CDTF">2016-01-09T17:54:08Z</dcterms:modified>
</cp:coreProperties>
</file>