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43"/>
    <a:srgbClr val="1D2556"/>
    <a:srgbClr val="888A8C"/>
    <a:srgbClr val="ED9A22"/>
    <a:srgbClr val="0B9DD9"/>
    <a:srgbClr val="E52127"/>
    <a:srgbClr val="2F692B"/>
    <a:srgbClr val="414141"/>
    <a:srgbClr val="138F46"/>
    <a:srgbClr val="124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5982"/>
  </p:normalViewPr>
  <p:slideViewPr>
    <p:cSldViewPr>
      <p:cViewPr>
        <p:scale>
          <a:sx n="75" d="100"/>
          <a:sy n="75" d="100"/>
        </p:scale>
        <p:origin x="936" y="-384"/>
      </p:cViewPr>
      <p:guideLst>
        <p:guide orient="horz" pos="3600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\\localhost\Users\Seona\Desktop\3-Client%20Dashboard%20P4%20&amp;%20Dummy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\\localhost\Users\Seona\Desktop\3-Client%20Dashboard%20P4%20&amp;%20Dummy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\\localhost\Users\Seona\Desktop\3-Client%20Dashboard%20P4%20&amp;%20Dummy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\\localhost\Users\Seona\Desktop\3-Client%20Dashboard%20P4%20&amp;%20Dummy%20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\\localhost\Users\Seona\Desktop\3-Client%20Dashboard%20P4%20&amp;%20Dummy%20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\\localhost\Users\Seona\Desktop\3-Client%20Dashboard%20P4%20&amp;%20Dummy%20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\\localhost\Users\Seona\Desktop\3-Client%20Dashboard%20P4%20&amp;%20Dummy%20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\\localhost\Users\Seona\Desktop\3-Client%20Dashboard%20P4%20&amp;%20Dummy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32537018719383"/>
          <c:w val="1.0"/>
          <c:h val="0.934925962561234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Sheet1!$F$9:$F$23</c:f>
              <c:numCache>
                <c:formatCode>0.0%</c:formatCode>
                <c:ptCount val="15"/>
                <c:pt idx="0">
                  <c:v>0.04458158185568</c:v>
                </c:pt>
                <c:pt idx="1">
                  <c:v>0.108215769517646</c:v>
                </c:pt>
                <c:pt idx="2">
                  <c:v>0.10699051187504</c:v>
                </c:pt>
                <c:pt idx="3">
                  <c:v>0.0505289745624285</c:v>
                </c:pt>
                <c:pt idx="4">
                  <c:v>0.0927008415299402</c:v>
                </c:pt>
                <c:pt idx="5">
                  <c:v>0.0157992833758541</c:v>
                </c:pt>
                <c:pt idx="6">
                  <c:v>0.0116405488921127</c:v>
                </c:pt>
                <c:pt idx="7">
                  <c:v>0.192229269299879</c:v>
                </c:pt>
                <c:pt idx="8">
                  <c:v>0.00373784619923462</c:v>
                </c:pt>
                <c:pt idx="9">
                  <c:v>0.0738538916294862</c:v>
                </c:pt>
                <c:pt idx="10">
                  <c:v>0.0974881654386261</c:v>
                </c:pt>
                <c:pt idx="11">
                  <c:v>0.129111912395096</c:v>
                </c:pt>
                <c:pt idx="12">
                  <c:v>0.0604105380086456</c:v>
                </c:pt>
                <c:pt idx="13">
                  <c:v>0.0896973281983808</c:v>
                </c:pt>
                <c:pt idx="14">
                  <c:v>0.0186991041705057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Sheet1!$G$9:$G$23</c:f>
              <c:numCache>
                <c:formatCode>0.0%</c:formatCode>
                <c:ptCount val="15"/>
                <c:pt idx="0">
                  <c:v>0.0</c:v>
                </c:pt>
                <c:pt idx="1">
                  <c:v>0.00171440151698589</c:v>
                </c:pt>
                <c:pt idx="2">
                  <c:v>-3.95601986484668E-8</c:v>
                </c:pt>
                <c:pt idx="3">
                  <c:v>0.0</c:v>
                </c:pt>
                <c:pt idx="4">
                  <c:v>0.000114383749753736</c:v>
                </c:pt>
                <c:pt idx="5">
                  <c:v>0.0</c:v>
                </c:pt>
                <c:pt idx="6">
                  <c:v>0.0</c:v>
                </c:pt>
                <c:pt idx="7">
                  <c:v>3.83844584788445E-6</c:v>
                </c:pt>
                <c:pt idx="8">
                  <c:v>0.000172241785178475</c:v>
                </c:pt>
                <c:pt idx="9">
                  <c:v>0.00387781931132951</c:v>
                </c:pt>
                <c:pt idx="10">
                  <c:v>0.000290460107753654</c:v>
                </c:pt>
                <c:pt idx="11">
                  <c:v>0.00129797053262331</c:v>
                </c:pt>
                <c:pt idx="12">
                  <c:v>0.0</c:v>
                </c:pt>
                <c:pt idx="13">
                  <c:v>-2.54513166129996E-8</c:v>
                </c:pt>
                <c:pt idx="14">
                  <c:v>0.0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Sheet1!$H$9:$H$23</c:f>
              <c:numCache>
                <c:formatCode>0.0%</c:formatCode>
                <c:ptCount val="15"/>
                <c:pt idx="0">
                  <c:v>0.507334709256408</c:v>
                </c:pt>
                <c:pt idx="1">
                  <c:v>0.403983625275773</c:v>
                </c:pt>
                <c:pt idx="2">
                  <c:v>0.346058941013845</c:v>
                </c:pt>
                <c:pt idx="3">
                  <c:v>0.399729272270352</c:v>
                </c:pt>
                <c:pt idx="4">
                  <c:v>0.279320273955704</c:v>
                </c:pt>
                <c:pt idx="5">
                  <c:v>0.369023541855099</c:v>
                </c:pt>
                <c:pt idx="6">
                  <c:v>0.368208670232515</c:v>
                </c:pt>
                <c:pt idx="7">
                  <c:v>0.17159317981456</c:v>
                </c:pt>
                <c:pt idx="8">
                  <c:v>0.344729120371638</c:v>
                </c:pt>
                <c:pt idx="9">
                  <c:v>0.247878299195904</c:v>
                </c:pt>
                <c:pt idx="10">
                  <c:v>0.213821026952962</c:v>
                </c:pt>
                <c:pt idx="11">
                  <c:v>0.186577894355505</c:v>
                </c:pt>
                <c:pt idx="12">
                  <c:v>0.229703424646308</c:v>
                </c:pt>
                <c:pt idx="13">
                  <c:v>0.226194792589523</c:v>
                </c:pt>
                <c:pt idx="14">
                  <c:v>0.2805304472669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Sheet1!$I$9:$I$23</c:f>
              <c:numCache>
                <c:formatCode>0.0%</c:formatCode>
                <c:ptCount val="15"/>
                <c:pt idx="0">
                  <c:v>0.0</c:v>
                </c:pt>
                <c:pt idx="1">
                  <c:v>0.00248981931082601</c:v>
                </c:pt>
                <c:pt idx="2">
                  <c:v>0.0147174952199626</c:v>
                </c:pt>
                <c:pt idx="3">
                  <c:v>0.0</c:v>
                </c:pt>
                <c:pt idx="4">
                  <c:v>0.0143101553352363</c:v>
                </c:pt>
                <c:pt idx="5">
                  <c:v>8.12671605242909E-5</c:v>
                </c:pt>
                <c:pt idx="6">
                  <c:v>0.00340895488004008</c:v>
                </c:pt>
                <c:pt idx="7">
                  <c:v>0.0128201937639995</c:v>
                </c:pt>
                <c:pt idx="8">
                  <c:v>0.00390433045396364</c:v>
                </c:pt>
                <c:pt idx="9">
                  <c:v>0.0120185564110873</c:v>
                </c:pt>
                <c:pt idx="10">
                  <c:v>0.0151752244235891</c:v>
                </c:pt>
                <c:pt idx="11">
                  <c:v>0.00798040113618163</c:v>
                </c:pt>
                <c:pt idx="12">
                  <c:v>0.033604975650511</c:v>
                </c:pt>
                <c:pt idx="13">
                  <c:v>0.000137935485219745</c:v>
                </c:pt>
                <c:pt idx="1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90645680"/>
        <c:axId val="1990648112"/>
      </c:barChart>
      <c:catAx>
        <c:axId val="1990645680"/>
        <c:scaling>
          <c:orientation val="minMax"/>
        </c:scaling>
        <c:delete val="1"/>
        <c:axPos val="r"/>
        <c:numFmt formatCode="0.0%" sourceLinked="1"/>
        <c:majorTickMark val="out"/>
        <c:minorTickMark val="none"/>
        <c:tickLblPos val="nextTo"/>
        <c:crossAx val="1990648112"/>
        <c:crosses val="autoZero"/>
        <c:auto val="1"/>
        <c:lblAlgn val="ctr"/>
        <c:lblOffset val="100"/>
        <c:noMultiLvlLbl val="0"/>
      </c:catAx>
      <c:valAx>
        <c:axId val="1990648112"/>
        <c:scaling>
          <c:orientation val="maxMin"/>
          <c:max val="1.0"/>
          <c:min val="0.0"/>
        </c:scaling>
        <c:delete val="1"/>
        <c:axPos val="b"/>
        <c:numFmt formatCode="0.0%" sourceLinked="1"/>
        <c:majorTickMark val="out"/>
        <c:minorTickMark val="none"/>
        <c:tickLblPos val="nextTo"/>
        <c:crossAx val="19906456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Sheet1!$F$24</c:f>
              <c:numCache>
                <c:formatCode>_-"$"* #,##0.00_-;\-"$"* #,##0.00_-;_-"$"* "-"??_-;_-@</c:formatCode>
                <c:ptCount val="1"/>
                <c:pt idx="0">
                  <c:v>7.9E7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Sheet1!$G$24</c:f>
              <c:numCache>
                <c:formatCode>_-"$"* #,##0.00_-;\-"$"* #,##0.00_-;_-"$"* "-"??_-;_-@</c:formatCode>
                <c:ptCount val="1"/>
                <c:pt idx="0">
                  <c:v>1.0E6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Sheet1!$H$24</c:f>
              <c:numCache>
                <c:formatCode>_-"$"* #,##0.00_-;\-"$"* #,##0.00_-;_-"$"* "-"??_-;_-@</c:formatCode>
                <c:ptCount val="1"/>
                <c:pt idx="0">
                  <c:v>3.31E8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Sheet1!$I$24</c:f>
              <c:numCache>
                <c:formatCode>_-"$"* #,##0.00_-;\-"$"* #,##0.00_-;_-"$"* "-"??_-;_-@</c:formatCode>
                <c:ptCount val="1"/>
                <c:pt idx="0">
                  <c:v>9.0E6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70393616"/>
        <c:axId val="1982149392"/>
      </c:barChart>
      <c:catAx>
        <c:axId val="1970393616"/>
        <c:scaling>
          <c:orientation val="minMax"/>
        </c:scaling>
        <c:delete val="1"/>
        <c:axPos val="r"/>
        <c:majorTickMark val="none"/>
        <c:minorTickMark val="none"/>
        <c:tickLblPos val="nextTo"/>
        <c:crossAx val="1982149392"/>
        <c:crosses val="autoZero"/>
        <c:auto val="1"/>
        <c:lblAlgn val="ctr"/>
        <c:lblOffset val="100"/>
        <c:noMultiLvlLbl val="0"/>
      </c:catAx>
      <c:valAx>
        <c:axId val="1982149392"/>
        <c:scaling>
          <c:orientation val="maxMin"/>
        </c:scaling>
        <c:delete val="1"/>
        <c:axPos val="b"/>
        <c:numFmt formatCode="0%" sourceLinked="1"/>
        <c:majorTickMark val="none"/>
        <c:minorTickMark val="none"/>
        <c:tickLblPos val="nextTo"/>
        <c:crossAx val="19703936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414257928449408"/>
          <c:w val="1.0"/>
          <c:h val="0.923066384716539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Sheet1!$F$30:$F$44</c:f>
              <c:numCache>
                <c:formatCode>0.0%</c:formatCode>
                <c:ptCount val="15"/>
                <c:pt idx="0">
                  <c:v>0.760865941183249</c:v>
                </c:pt>
                <c:pt idx="1">
                  <c:v>0.110760065573491</c:v>
                </c:pt>
                <c:pt idx="2">
                  <c:v>0.0757752909176436</c:v>
                </c:pt>
                <c:pt idx="3">
                  <c:v>0.141683772683297</c:v>
                </c:pt>
                <c:pt idx="4">
                  <c:v>0.0435166062309247</c:v>
                </c:pt>
                <c:pt idx="5">
                  <c:v>0.0445579135144537</c:v>
                </c:pt>
                <c:pt idx="6">
                  <c:v>0.0247293925070746</c:v>
                </c:pt>
                <c:pt idx="7">
                  <c:v>0.101425898394164</c:v>
                </c:pt>
                <c:pt idx="8">
                  <c:v>0.00838112658335839</c:v>
                </c:pt>
                <c:pt idx="9">
                  <c:v>0.073123801938922</c:v>
                </c:pt>
                <c:pt idx="10">
                  <c:v>0.163410771716744</c:v>
                </c:pt>
                <c:pt idx="11">
                  <c:v>0.198168297099449</c:v>
                </c:pt>
                <c:pt idx="12">
                  <c:v>0.0617925945734304</c:v>
                </c:pt>
                <c:pt idx="13">
                  <c:v>0.136002764383688</c:v>
                </c:pt>
                <c:pt idx="14">
                  <c:v>0.0502344784844784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Sheet1!$G$30:$G$44</c:f>
              <c:numCache>
                <c:formatCode>0.0%</c:formatCode>
                <c:ptCount val="15"/>
                <c:pt idx="0">
                  <c:v>0.00345696048948813</c:v>
                </c:pt>
                <c:pt idx="1">
                  <c:v>-0.000130729166236571</c:v>
                </c:pt>
                <c:pt idx="2">
                  <c:v>0.0</c:v>
                </c:pt>
                <c:pt idx="3">
                  <c:v>0.00426961397450019</c:v>
                </c:pt>
                <c:pt idx="4">
                  <c:v>0.0</c:v>
                </c:pt>
                <c:pt idx="5">
                  <c:v>0.0</c:v>
                </c:pt>
                <c:pt idx="6">
                  <c:v>-9.68256610277158E-10</c:v>
                </c:pt>
                <c:pt idx="7">
                  <c:v>4.03392302526212E-5</c:v>
                </c:pt>
                <c:pt idx="8">
                  <c:v>0.0</c:v>
                </c:pt>
                <c:pt idx="9">
                  <c:v>5.54396070570122E-7</c:v>
                </c:pt>
                <c:pt idx="10">
                  <c:v>0.000121739595222012</c:v>
                </c:pt>
                <c:pt idx="11">
                  <c:v>-7.33523543471396E-7</c:v>
                </c:pt>
                <c:pt idx="12">
                  <c:v>0.0</c:v>
                </c:pt>
                <c:pt idx="13">
                  <c:v>0.0100878032107851</c:v>
                </c:pt>
                <c:pt idx="14">
                  <c:v>1.93651322055432E-6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Sheet1!$H$30:$H$44</c:f>
              <c:numCache>
                <c:formatCode>0.0%</c:formatCode>
                <c:ptCount val="15"/>
                <c:pt idx="0">
                  <c:v>0.162836515181551</c:v>
                </c:pt>
                <c:pt idx="1">
                  <c:v>0.598034682113547</c:v>
                </c:pt>
                <c:pt idx="2">
                  <c:v>0.602800217067087</c:v>
                </c:pt>
                <c:pt idx="3">
                  <c:v>0.336122687391187</c:v>
                </c:pt>
                <c:pt idx="4">
                  <c:v>0.437503524229288</c:v>
                </c:pt>
                <c:pt idx="5">
                  <c:v>0.415089964449449</c:v>
                </c:pt>
                <c:pt idx="6">
                  <c:v>0.389980280306056</c:v>
                </c:pt>
                <c:pt idx="7">
                  <c:v>0.276935400105839</c:v>
                </c:pt>
                <c:pt idx="8">
                  <c:v>0.384322761358522</c:v>
                </c:pt>
                <c:pt idx="9">
                  <c:v>0.303439677800607</c:v>
                </c:pt>
                <c:pt idx="10">
                  <c:v>0.202037295454736</c:v>
                </c:pt>
                <c:pt idx="11">
                  <c:v>0.157920301517543</c:v>
                </c:pt>
                <c:pt idx="12">
                  <c:v>0.284071588954343</c:v>
                </c:pt>
                <c:pt idx="13">
                  <c:v>0.194590360554237</c:v>
                </c:pt>
                <c:pt idx="14">
                  <c:v>0.286770113902678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Sheet1!$I$30:$I$44</c:f>
              <c:numCache>
                <c:formatCode>0.0%</c:formatCode>
                <c:ptCount val="15"/>
                <c:pt idx="0">
                  <c:v>0.0705630637792552</c:v>
                </c:pt>
                <c:pt idx="1">
                  <c:v>0.0752603501973633</c:v>
                </c:pt>
                <c:pt idx="2">
                  <c:v>0.0</c:v>
                </c:pt>
                <c:pt idx="3">
                  <c:v>0.0139596598595862</c:v>
                </c:pt>
                <c:pt idx="4">
                  <c:v>0.0127658137063188</c:v>
                </c:pt>
                <c:pt idx="5">
                  <c:v>0.0</c:v>
                </c:pt>
                <c:pt idx="6">
                  <c:v>4.38015775685994E-5</c:v>
                </c:pt>
                <c:pt idx="7">
                  <c:v>0.0197843476192722</c:v>
                </c:pt>
                <c:pt idx="8">
                  <c:v>0.00256513501293405</c:v>
                </c:pt>
                <c:pt idx="9">
                  <c:v>0.0127703264737346</c:v>
                </c:pt>
                <c:pt idx="10">
                  <c:v>0.0111858265402282</c:v>
                </c:pt>
                <c:pt idx="11">
                  <c:v>0.00642937853665323</c:v>
                </c:pt>
                <c:pt idx="12">
                  <c:v>0.000167470078280656</c:v>
                </c:pt>
                <c:pt idx="13">
                  <c:v>0.0</c:v>
                </c:pt>
                <c:pt idx="14">
                  <c:v>0.000516389647136404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975904368"/>
        <c:axId val="1852359984"/>
      </c:barChart>
      <c:catAx>
        <c:axId val="1975904368"/>
        <c:scaling>
          <c:orientation val="minMax"/>
        </c:scaling>
        <c:delete val="1"/>
        <c:axPos val="l"/>
        <c:majorTickMark val="out"/>
        <c:minorTickMark val="none"/>
        <c:tickLblPos val="nextTo"/>
        <c:crossAx val="1852359984"/>
        <c:crosses val="autoZero"/>
        <c:auto val="1"/>
        <c:lblAlgn val="ctr"/>
        <c:lblOffset val="100"/>
        <c:noMultiLvlLbl val="0"/>
      </c:catAx>
      <c:valAx>
        <c:axId val="1852359984"/>
        <c:scaling>
          <c:orientation val="minMax"/>
          <c:max val="1.0"/>
          <c:min val="0.0"/>
        </c:scaling>
        <c:delete val="1"/>
        <c:axPos val="b"/>
        <c:numFmt formatCode="0.0%" sourceLinked="1"/>
        <c:majorTickMark val="out"/>
        <c:minorTickMark val="none"/>
        <c:tickLblPos val="nextTo"/>
        <c:crossAx val="197590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Sheet1!$F$45</c:f>
              <c:numCache>
                <c:formatCode>_-"$"* #,##0.00_-;\-"$"* #,##0.00_-;_-"$"* "-"??_-;_-@</c:formatCode>
                <c:ptCount val="1"/>
                <c:pt idx="0">
                  <c:v>1.44E8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Sheet1!$G$45</c:f>
              <c:numCache>
                <c:formatCode>_-"$"* #,##0.00_-;\-"$"* #,##0.00_-;_-"$"* "-"??_-;_-@</c:formatCode>
                <c:ptCount val="1"/>
                <c:pt idx="0">
                  <c:v>1.0E6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Sheet1!$H$45</c:f>
              <c:numCache>
                <c:formatCode>_-"$"* #,##0.00_-;\-"$"* #,##0.00_-;_-"$"* "-"??_-;_-@</c:formatCode>
                <c:ptCount val="1"/>
                <c:pt idx="0">
                  <c:v>3.64E8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Sheet1!$I$45</c:f>
              <c:numCache>
                <c:formatCode>_-"$"* #,##0.00_-;\-"$"* #,##0.00_-;_-"$"* "-"??_-;_-@</c:formatCode>
                <c:ptCount val="1"/>
                <c:pt idx="0">
                  <c:v>1.6E7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90660720"/>
        <c:axId val="1990663152"/>
      </c:barChart>
      <c:catAx>
        <c:axId val="1990660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0663152"/>
        <c:crosses val="autoZero"/>
        <c:auto val="1"/>
        <c:lblAlgn val="ctr"/>
        <c:lblOffset val="100"/>
        <c:noMultiLvlLbl val="0"/>
      </c:catAx>
      <c:valAx>
        <c:axId val="199066315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9066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210976378118764"/>
          <c:w val="1.0"/>
          <c:h val="0.52636956393055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Sheet1!$F$50:$F$54</c:f>
              <c:numCache>
                <c:formatCode>0.0%</c:formatCode>
                <c:ptCount val="5"/>
                <c:pt idx="0">
                  <c:v>0.0650754201977446</c:v>
                </c:pt>
                <c:pt idx="1">
                  <c:v>0.0</c:v>
                </c:pt>
                <c:pt idx="2">
                  <c:v>0.0</c:v>
                </c:pt>
                <c:pt idx="3">
                  <c:v>0.0105058332017784</c:v>
                </c:pt>
                <c:pt idx="4">
                  <c:v>0.011498987839177</c:v>
                </c:pt>
              </c:numCache>
            </c:numRef>
          </c:val>
        </c:ser>
        <c:ser>
          <c:idx val="1"/>
          <c:order val="1"/>
          <c:spPr>
            <a:solidFill>
              <a:srgbClr val="00206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Sheet1!$G$50:$G$54</c:f>
              <c:numCache>
                <c:formatCode>0.0%</c:formatCode>
                <c:ptCount val="5"/>
                <c:pt idx="0">
                  <c:v>0.100380767326959</c:v>
                </c:pt>
                <c:pt idx="1">
                  <c:v>0.176746308580806</c:v>
                </c:pt>
                <c:pt idx="2">
                  <c:v>0.0414487969990496</c:v>
                </c:pt>
                <c:pt idx="3">
                  <c:v>0.094781159530641</c:v>
                </c:pt>
                <c:pt idx="4">
                  <c:v>0.104222422253894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Sheet1!$H$50:$H$54</c:f>
              <c:numCache>
                <c:formatCode>0.0%</c:formatCode>
                <c:ptCount val="5"/>
                <c:pt idx="0">
                  <c:v>0.0</c:v>
                </c:pt>
                <c:pt idx="1">
                  <c:v>0.000252839465417945</c:v>
                </c:pt>
                <c:pt idx="2">
                  <c:v>2.79964482742995E-5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Sheet1!$I$50:$I$54</c:f>
              <c:numCache>
                <c:formatCode>0.0%</c:formatCode>
                <c:ptCount val="5"/>
                <c:pt idx="0">
                  <c:v>0.216279396044185</c:v>
                </c:pt>
                <c:pt idx="1">
                  <c:v>0.0162327390778728</c:v>
                </c:pt>
                <c:pt idx="2">
                  <c:v>0.141705890292401</c:v>
                </c:pt>
                <c:pt idx="3">
                  <c:v>0.0547456437121892</c:v>
                </c:pt>
                <c:pt idx="4">
                  <c:v>0.0324031362622811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990480608"/>
        <c:axId val="1990483040"/>
      </c:barChart>
      <c:catAx>
        <c:axId val="1990480608"/>
        <c:scaling>
          <c:orientation val="minMax"/>
        </c:scaling>
        <c:delete val="1"/>
        <c:axPos val="r"/>
        <c:majorTickMark val="none"/>
        <c:minorTickMark val="none"/>
        <c:tickLblPos val="nextTo"/>
        <c:crossAx val="1990483040"/>
        <c:crosses val="autoZero"/>
        <c:auto val="1"/>
        <c:lblAlgn val="ctr"/>
        <c:lblOffset val="100"/>
        <c:noMultiLvlLbl val="0"/>
      </c:catAx>
      <c:valAx>
        <c:axId val="1990483040"/>
        <c:scaling>
          <c:orientation val="maxMin"/>
        </c:scaling>
        <c:delete val="1"/>
        <c:axPos val="b"/>
        <c:numFmt formatCode="0.0%" sourceLinked="1"/>
        <c:majorTickMark val="none"/>
        <c:minorTickMark val="none"/>
        <c:tickLblPos val="nextTo"/>
        <c:crossAx val="19904806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Sheet1!$F$55</c:f>
              <c:numCache>
                <c:formatCode>0.0%</c:formatCode>
                <c:ptCount val="1"/>
                <c:pt idx="0">
                  <c:v>0.0816652371254333</c:v>
                </c:pt>
              </c:numCache>
            </c:numRef>
          </c:val>
        </c:ser>
        <c:ser>
          <c:idx val="1"/>
          <c:order val="1"/>
          <c:spPr>
            <a:solidFill>
              <a:srgbClr val="00206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Sheet1!$G$55</c:f>
              <c:numCache>
                <c:formatCode>0.0%</c:formatCode>
                <c:ptCount val="1"/>
                <c:pt idx="0">
                  <c:v>0.485394255888175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Sheet1!$H$55</c:f>
              <c:numCache>
                <c:formatCode>0.0%</c:formatCode>
                <c:ptCount val="1"/>
                <c:pt idx="0">
                  <c:v>0.000263372392620594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Sheet1!$I$55</c:f>
              <c:numCache>
                <c:formatCode>0.0%</c:formatCode>
                <c:ptCount val="1"/>
                <c:pt idx="0">
                  <c:v>0.432677138096236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90500752"/>
        <c:axId val="1990503280"/>
      </c:barChart>
      <c:catAx>
        <c:axId val="1990500752"/>
        <c:scaling>
          <c:orientation val="minMax"/>
        </c:scaling>
        <c:delete val="1"/>
        <c:axPos val="r"/>
        <c:majorTickMark val="none"/>
        <c:minorTickMark val="none"/>
        <c:tickLblPos val="nextTo"/>
        <c:crossAx val="1990503280"/>
        <c:crosses val="autoZero"/>
        <c:auto val="1"/>
        <c:lblAlgn val="ctr"/>
        <c:lblOffset val="100"/>
        <c:noMultiLvlLbl val="0"/>
      </c:catAx>
      <c:valAx>
        <c:axId val="1990503280"/>
        <c:scaling>
          <c:orientation val="maxMin"/>
        </c:scaling>
        <c:delete val="1"/>
        <c:axPos val="b"/>
        <c:numFmt formatCode="0%" sourceLinked="1"/>
        <c:majorTickMark val="none"/>
        <c:minorTickMark val="none"/>
        <c:tickLblPos val="nextTo"/>
        <c:crossAx val="19905007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156906195299041"/>
          <c:w val="1.0"/>
          <c:h val="0.84309373089271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Sheet1!$F$59:$F$63</c:f>
              <c:numCache>
                <c:formatCode>0.0%</c:formatCode>
                <c:ptCount val="5"/>
                <c:pt idx="0">
                  <c:v>0.00536173481164705</c:v>
                </c:pt>
                <c:pt idx="1">
                  <c:v>0.000797262492902212</c:v>
                </c:pt>
                <c:pt idx="2">
                  <c:v>0.0419694839073448</c:v>
                </c:pt>
                <c:pt idx="3">
                  <c:v>0.0</c:v>
                </c:pt>
                <c:pt idx="4">
                  <c:v>0.0137797577813967</c:v>
                </c:pt>
              </c:numCache>
            </c:numRef>
          </c:val>
        </c:ser>
        <c:ser>
          <c:idx val="1"/>
          <c:order val="1"/>
          <c:spPr>
            <a:solidFill>
              <a:srgbClr val="00B0F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Sheet1!$G$59:$G$63</c:f>
              <c:numCache>
                <c:formatCode>0.0%</c:formatCode>
                <c:ptCount val="5"/>
                <c:pt idx="0">
                  <c:v>0.0</c:v>
                </c:pt>
                <c:pt idx="1">
                  <c:v>0.0446799246364937</c:v>
                </c:pt>
                <c:pt idx="2">
                  <c:v>0.105621746707067</c:v>
                </c:pt>
                <c:pt idx="3">
                  <c:v>0.195035929008128</c:v>
                </c:pt>
                <c:pt idx="4">
                  <c:v>0.104867571633322</c:v>
                </c:pt>
              </c:numCache>
            </c:numRef>
          </c:val>
        </c:ser>
        <c:ser>
          <c:idx val="2"/>
          <c:order val="2"/>
          <c:spPr>
            <a:solidFill>
              <a:srgbClr val="00206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Sheet1!$H$59:$H$63</c:f>
              <c:numCache>
                <c:formatCode>0.0%</c:formatCode>
                <c:ptCount val="5"/>
                <c:pt idx="0">
                  <c:v>0.333612745909808</c:v>
                </c:pt>
                <c:pt idx="1">
                  <c:v>0.0</c:v>
                </c:pt>
                <c:pt idx="2">
                  <c:v>0.0</c:v>
                </c:pt>
                <c:pt idx="3">
                  <c:v>0.0274297968414908</c:v>
                </c:pt>
                <c:pt idx="4">
                  <c:v>0.0</c:v>
                </c:pt>
              </c:numCache>
            </c:numRef>
          </c:val>
        </c:ser>
        <c:ser>
          <c:idx val="3"/>
          <c:order val="3"/>
          <c:spPr>
            <a:solidFill>
              <a:srgbClr val="00B05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Sheet1!$I$59:$I$63</c:f>
              <c:numCache>
                <c:formatCode>0.0%</c:formatCode>
                <c:ptCount val="5"/>
                <c:pt idx="0">
                  <c:v>0.0184133082931661</c:v>
                </c:pt>
                <c:pt idx="1">
                  <c:v>0.30645756047523</c:v>
                </c:pt>
                <c:pt idx="2">
                  <c:v>0.199073932543391</c:v>
                </c:pt>
                <c:pt idx="3">
                  <c:v>0.0183170912505792</c:v>
                </c:pt>
                <c:pt idx="4">
                  <c:v>0.0529406197393105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849145840"/>
        <c:axId val="1982622688"/>
      </c:barChart>
      <c:catAx>
        <c:axId val="1849145840"/>
        <c:scaling>
          <c:orientation val="minMax"/>
        </c:scaling>
        <c:delete val="1"/>
        <c:axPos val="l"/>
        <c:majorTickMark val="none"/>
        <c:minorTickMark val="none"/>
        <c:tickLblPos val="nextTo"/>
        <c:crossAx val="1982622688"/>
        <c:crosses val="autoZero"/>
        <c:auto val="1"/>
        <c:lblAlgn val="ctr"/>
        <c:lblOffset val="100"/>
        <c:noMultiLvlLbl val="0"/>
      </c:catAx>
      <c:valAx>
        <c:axId val="1982622688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84914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val>
            <c:numRef>
              <c:f>Sheet1!$F$64</c:f>
              <c:numCache>
                <c:formatCode>0.0%</c:formatCode>
                <c:ptCount val="1"/>
                <c:pt idx="0">
                  <c:v>0.0421615224510403</c:v>
                </c:pt>
              </c:numCache>
            </c:numRef>
          </c:val>
        </c:ser>
        <c:ser>
          <c:idx val="1"/>
          <c:order val="1"/>
          <c:spPr>
            <a:solidFill>
              <a:srgbClr val="00B0F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Sheet1!$G$64</c:f>
              <c:numCache>
                <c:formatCode>0.0%</c:formatCode>
                <c:ptCount val="1"/>
                <c:pt idx="0">
                  <c:v>0.306604351454377</c:v>
                </c:pt>
              </c:numCache>
            </c:numRef>
          </c:val>
        </c:ser>
        <c:ser>
          <c:idx val="2"/>
          <c:order val="2"/>
          <c:spPr>
            <a:solidFill>
              <a:srgbClr val="002060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Sheet1!$H$64</c:f>
              <c:numCache>
                <c:formatCode>0.0%</c:formatCode>
                <c:ptCount val="1"/>
                <c:pt idx="0">
                  <c:v>0.245881703623314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 w="28575">
              <a:solidFill>
                <a:schemeClr val="bg1">
                  <a:alpha val="7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 w="28575">
                <a:solidFill>
                  <a:schemeClr val="bg1">
                    <a:alpha val="79000"/>
                  </a:schemeClr>
                </a:solidFill>
              </a:ln>
              <a:effectLst/>
            </c:spPr>
          </c:dPt>
          <c:val>
            <c:numRef>
              <c:f>Sheet1!$I$64</c:f>
              <c:numCache>
                <c:formatCode>0.0%</c:formatCode>
                <c:ptCount val="1"/>
                <c:pt idx="0">
                  <c:v>0.405352251871392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76105216"/>
        <c:axId val="-2069906768"/>
      </c:barChart>
      <c:catAx>
        <c:axId val="1976105216"/>
        <c:scaling>
          <c:orientation val="minMax"/>
        </c:scaling>
        <c:delete val="1"/>
        <c:axPos val="l"/>
        <c:majorTickMark val="none"/>
        <c:minorTickMark val="none"/>
        <c:tickLblPos val="nextTo"/>
        <c:crossAx val="-2069906768"/>
        <c:crosses val="autoZero"/>
        <c:auto val="1"/>
        <c:lblAlgn val="ctr"/>
        <c:lblOffset val="100"/>
        <c:noMultiLvlLbl val="0"/>
      </c:catAx>
      <c:valAx>
        <c:axId val="-20699067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7610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062AC-167F-4211-A75C-90F6339887A1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7B5B1-C1EF-4426-880E-E903A1C916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33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7B5B1-C1EF-4426-880E-E903A1C91673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44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49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4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424129" y="762000"/>
            <a:ext cx="5716191" cy="1625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265" y="762000"/>
            <a:ext cx="16899812" cy="1625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72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507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65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265" y="4445000"/>
            <a:ext cx="11308002" cy="12573000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2321" y="4445000"/>
            <a:ext cx="11308000" cy="12573000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63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63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911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8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50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717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FB6A-C796-44D1-A6B6-DC378045A6FD}" type="datetimeFigureOut">
              <a:rPr lang="en-PH" smtClean="0"/>
              <a:t>12/28/15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7B26-7B3E-4643-9BAE-4BD18A9517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22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358"/>
          <p:cNvSpPr/>
          <p:nvPr/>
        </p:nvSpPr>
        <p:spPr>
          <a:xfrm>
            <a:off x="973740" y="2771232"/>
            <a:ext cx="14269435" cy="8658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8" name="Rounded Rectangle 357"/>
          <p:cNvSpPr/>
          <p:nvPr/>
        </p:nvSpPr>
        <p:spPr>
          <a:xfrm>
            <a:off x="1143180" y="3099145"/>
            <a:ext cx="9424388" cy="7875887"/>
          </a:xfrm>
          <a:prstGeom prst="roundRect">
            <a:avLst>
              <a:gd name="adj" fmla="val 215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 dirty="0"/>
          </a:p>
        </p:txBody>
      </p:sp>
      <p:sp>
        <p:nvSpPr>
          <p:cNvPr id="61" name="Rectangle 60"/>
          <p:cNvSpPr/>
          <p:nvPr/>
        </p:nvSpPr>
        <p:spPr>
          <a:xfrm>
            <a:off x="-1" y="0"/>
            <a:ext cx="1005840" cy="753684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 dirty="0"/>
          </a:p>
        </p:txBody>
      </p:sp>
      <p:sp>
        <p:nvSpPr>
          <p:cNvPr id="62" name="Rectangle 61"/>
          <p:cNvSpPr/>
          <p:nvPr/>
        </p:nvSpPr>
        <p:spPr>
          <a:xfrm>
            <a:off x="1587" y="753684"/>
            <a:ext cx="1016027" cy="990600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63" name="Rectangle 62"/>
          <p:cNvSpPr/>
          <p:nvPr/>
        </p:nvSpPr>
        <p:spPr>
          <a:xfrm>
            <a:off x="9947" y="1744284"/>
            <a:ext cx="985054" cy="9685716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64" name="TextBox 63"/>
          <p:cNvSpPr txBox="1"/>
          <p:nvPr/>
        </p:nvSpPr>
        <p:spPr>
          <a:xfrm>
            <a:off x="165099" y="15008"/>
            <a:ext cx="595161" cy="738676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r>
              <a:rPr lang="en-PH" sz="3800" b="1" dirty="0">
                <a:solidFill>
                  <a:srgbClr val="124B90"/>
                </a:solidFill>
                <a:latin typeface="Proxima Nova Th" pitchFamily="50" charset="0"/>
              </a:rPr>
              <a:t>D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8903" y="1020762"/>
            <a:ext cx="396323" cy="396240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364943" y="1011127"/>
            <a:ext cx="254053" cy="415510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pPr algn="ctr"/>
            <a:r>
              <a:rPr lang="en-PH" sz="1700" dirty="0">
                <a:solidFill>
                  <a:schemeClr val="bg1"/>
                </a:solidFill>
                <a:latin typeface="Proxima Nova Rg" pitchFamily="50" charset="0"/>
              </a:rPr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23487" y="1422204"/>
            <a:ext cx="1041101" cy="307789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pPr algn="ctr"/>
            <a:r>
              <a:rPr lang="en-PH" sz="1000" spc="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lang="en-PH" sz="1000" spc="1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3501" y="1837840"/>
            <a:ext cx="607130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Firm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1979" y="2481907"/>
            <a:ext cx="75998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Margin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153" y="2868343"/>
            <a:ext cx="867634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Liquidity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44699" y="3240083"/>
            <a:ext cx="1108597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5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Service Area</a:t>
            </a:r>
            <a:endParaRPr lang="en-PH" sz="1000" kern="900" spc="5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97" y="3597463"/>
            <a:ext cx="986833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Industry</a:t>
            </a:r>
            <a:r>
              <a:rPr lang="en-PH" sz="1000" kern="900" spc="67" dirty="0" smtClean="0">
                <a:solidFill>
                  <a:schemeClr val="bg1"/>
                </a:solidFill>
                <a:latin typeface="HelveticaNeueLT Std" pitchFamily="34" charset="0"/>
              </a:rPr>
              <a:t> &amp;</a:t>
            </a:r>
            <a:endParaRPr lang="en-PH" sz="1000" kern="900" spc="67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8235" y="3751357"/>
            <a:ext cx="73766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Sector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4" name="Flowchart: Alternate Process 73"/>
          <p:cNvSpPr/>
          <p:nvPr/>
        </p:nvSpPr>
        <p:spPr>
          <a:xfrm>
            <a:off x="297340" y="5450830"/>
            <a:ext cx="399445" cy="421400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8385" y="5460192"/>
            <a:ext cx="439315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76" name="Flowchart: Alternate Process 75"/>
          <p:cNvSpPr/>
          <p:nvPr/>
        </p:nvSpPr>
        <p:spPr>
          <a:xfrm>
            <a:off x="295194" y="4520257"/>
            <a:ext cx="403738" cy="415372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7994" y="4536877"/>
            <a:ext cx="560098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</a:p>
        </p:txBody>
      </p:sp>
      <p:sp>
        <p:nvSpPr>
          <p:cNvPr id="78" name="Flowchart: Alternate Process 77"/>
          <p:cNvSpPr/>
          <p:nvPr/>
        </p:nvSpPr>
        <p:spPr>
          <a:xfrm>
            <a:off x="292363" y="6360552"/>
            <a:ext cx="409398" cy="411480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6019" y="6368219"/>
            <a:ext cx="453097" cy="400122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80" name="Flowchart: Alternate Process 79"/>
          <p:cNvSpPr/>
          <p:nvPr/>
        </p:nvSpPr>
        <p:spPr>
          <a:xfrm>
            <a:off x="295194" y="7286051"/>
            <a:ext cx="400839" cy="410988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8903" y="7280077"/>
            <a:ext cx="425954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</a:p>
        </p:txBody>
      </p:sp>
      <p:sp>
        <p:nvSpPr>
          <p:cNvPr id="82" name="Flowchart: Alternate Process 81"/>
          <p:cNvSpPr/>
          <p:nvPr/>
        </p:nvSpPr>
        <p:spPr>
          <a:xfrm>
            <a:off x="282001" y="8209250"/>
            <a:ext cx="441835" cy="411956"/>
          </a:xfrm>
          <a:prstGeom prst="flowChartAlternateProcess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5547" y="8204488"/>
            <a:ext cx="562772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0542" y="5852160"/>
            <a:ext cx="649885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Audit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01" y="4935629"/>
            <a:ext cx="873284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Advisory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-10143" y="6759066"/>
            <a:ext cx="101598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Consulting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5547" y="7682752"/>
            <a:ext cx="54460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4376" y="8696325"/>
            <a:ext cx="875957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Enabling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8137" y="8837308"/>
            <a:ext cx="679281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1979" y="2134211"/>
            <a:ext cx="79524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Current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2249" y="153126"/>
            <a:ext cx="4638217" cy="49245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2200" b="1" kern="900" spc="-30" dirty="0" smtClean="0">
                <a:latin typeface="Helvetica Neue" charset="0"/>
                <a:ea typeface="Helvetica Neue" charset="0"/>
                <a:cs typeface="Helvetica Neue" charset="0"/>
              </a:rPr>
              <a:t>Client Dashboard – P4 YTD FY 16</a:t>
            </a:r>
            <a:endParaRPr lang="en-PH" sz="2200" b="1" kern="900" spc="-3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" name="Group 3" title="separate-headline-metrics"/>
          <p:cNvGrpSpPr/>
          <p:nvPr/>
        </p:nvGrpSpPr>
        <p:grpSpPr>
          <a:xfrm>
            <a:off x="967796" y="753684"/>
            <a:ext cx="14275379" cy="2070059"/>
            <a:chOff x="967796" y="753684"/>
            <a:chExt cx="14275379" cy="2070059"/>
          </a:xfrm>
        </p:grpSpPr>
        <p:sp>
          <p:nvSpPr>
            <p:cNvPr id="582" name="Rectangle 581"/>
            <p:cNvSpPr/>
            <p:nvPr/>
          </p:nvSpPr>
          <p:spPr>
            <a:xfrm>
              <a:off x="967796" y="753684"/>
              <a:ext cx="14275379" cy="2070059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1598417" y="1172812"/>
              <a:ext cx="320040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1598416" y="1205657"/>
              <a:ext cx="3200400" cy="45720"/>
            </a:xfrm>
            <a:prstGeom prst="roundRect">
              <a:avLst>
                <a:gd name="adj" fmla="val 50000"/>
              </a:avLst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8169417" y="1172812"/>
              <a:ext cx="320040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8169416" y="1205657"/>
              <a:ext cx="3200400" cy="45720"/>
            </a:xfrm>
            <a:prstGeom prst="roundRect">
              <a:avLst>
                <a:gd name="adj" fmla="val 50000"/>
              </a:avLst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807092" y="1172812"/>
              <a:ext cx="320040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807091" y="1205657"/>
              <a:ext cx="3200400" cy="45720"/>
            </a:xfrm>
            <a:prstGeom prst="roundRect">
              <a:avLst>
                <a:gd name="adj" fmla="val 50000"/>
              </a:avLst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35242" y="1172812"/>
              <a:ext cx="320040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435241" y="1205657"/>
              <a:ext cx="3200400" cy="45720"/>
            </a:xfrm>
            <a:prstGeom prst="roundRect">
              <a:avLst>
                <a:gd name="adj" fmla="val 50000"/>
              </a:avLst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14838" y="1436272"/>
              <a:ext cx="167949" cy="692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3500" spc="-100" dirty="0" smtClean="0">
                  <a:solidFill>
                    <a:srgbClr val="007AA6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A</a:t>
              </a:r>
              <a:endParaRPr lang="en-PH" sz="3500" spc="-100" dirty="0">
                <a:solidFill>
                  <a:srgbClr val="007AA6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11388" y="1313385"/>
              <a:ext cx="1981200" cy="430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800" spc="-90" dirty="0" smtClean="0">
                  <a:latin typeface="Helvetica Neue" charset="0"/>
                  <a:ea typeface="Helvetica Neue" charset="0"/>
                  <a:cs typeface="Helvetica Neue" charset="0"/>
                </a:rPr>
                <a:t>A Client Programs</a:t>
              </a:r>
              <a:endParaRPr lang="en-PH" sz="1800" spc="-9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9" name="TextBox 38" title="B4"/>
            <p:cNvSpPr txBox="1"/>
            <p:nvPr/>
          </p:nvSpPr>
          <p:spPr>
            <a:xfrm>
              <a:off x="2211388" y="1614446"/>
              <a:ext cx="1447799" cy="661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3300" spc="-150" dirty="0" smtClean="0">
                  <a:latin typeface="Helvetica Neue" charset="0"/>
                  <a:ea typeface="Helvetica Neue" charset="0"/>
                  <a:cs typeface="Helvetica Neue" charset="0"/>
                </a:rPr>
                <a:t>16.4%</a:t>
              </a:r>
              <a:endParaRPr lang="en-PH" sz="3300" spc="-1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69130" y="1729992"/>
              <a:ext cx="829829" cy="338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00" spc="-50" dirty="0" smtClean="0">
                  <a:latin typeface="Helvetica Neue" charset="0"/>
                  <a:ea typeface="Helvetica Neue" charset="0"/>
                  <a:cs typeface="Helvetica Neue" charset="0"/>
                </a:rPr>
                <a:t>of Total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69129" y="1889154"/>
              <a:ext cx="928257" cy="338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00" spc="-50" dirty="0" smtClean="0">
                  <a:latin typeface="Helvetica Neue" charset="0"/>
                  <a:ea typeface="Helvetica Neue" charset="0"/>
                  <a:cs typeface="Helvetica Neue" charset="0"/>
                </a:rPr>
                <a:t>Revenue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1187" y="1614446"/>
              <a:ext cx="990599" cy="369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400" dirty="0" smtClean="0">
                  <a:solidFill>
                    <a:srgbClr val="007AA6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DG ES</a:t>
              </a:r>
              <a:endParaRPr lang="en-PH" sz="1400" dirty="0">
                <a:solidFill>
                  <a:srgbClr val="007AA6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916987" y="1313385"/>
              <a:ext cx="1981200" cy="430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800" spc="-90" dirty="0" smtClean="0">
                  <a:latin typeface="Helvetica Neue" charset="0"/>
                  <a:ea typeface="Helvetica Neue" charset="0"/>
                  <a:cs typeface="Helvetica Neue" charset="0"/>
                </a:rPr>
                <a:t>DGES Portfolio</a:t>
              </a:r>
              <a:endParaRPr lang="en-PH" sz="1800" spc="-9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1" name="TextBox 50" title="D4"/>
            <p:cNvSpPr txBox="1"/>
            <p:nvPr/>
          </p:nvSpPr>
          <p:spPr>
            <a:xfrm>
              <a:off x="8916987" y="1614446"/>
              <a:ext cx="1447799" cy="661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3300" spc="-150" dirty="0" smtClean="0">
                  <a:latin typeface="Helvetica Neue" charset="0"/>
                  <a:ea typeface="Helvetica Neue" charset="0"/>
                  <a:cs typeface="Helvetica Neue" charset="0"/>
                </a:rPr>
                <a:t>18.6%</a:t>
              </a:r>
              <a:endParaRPr lang="en-PH" sz="3300" spc="-1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271552" y="1719871"/>
              <a:ext cx="829829" cy="338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00" spc="-50" dirty="0" smtClean="0">
                  <a:latin typeface="Helvetica Neue" charset="0"/>
                  <a:ea typeface="Helvetica Neue" charset="0"/>
                  <a:cs typeface="Helvetica Neue" charset="0"/>
                </a:rPr>
                <a:t>of Total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271551" y="1879033"/>
              <a:ext cx="928257" cy="338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00" spc="-50" dirty="0" smtClean="0">
                  <a:latin typeface="Helvetica Neue" charset="0"/>
                  <a:ea typeface="Helvetica Neue" charset="0"/>
                  <a:cs typeface="Helvetica Neue" charset="0"/>
                </a:rPr>
                <a:t>Revenue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64986" y="1436272"/>
              <a:ext cx="320349" cy="692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3500" spc="-100" dirty="0" smtClean="0">
                  <a:solidFill>
                    <a:srgbClr val="007AA6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D</a:t>
              </a:r>
              <a:endParaRPr lang="en-PH" sz="3500" spc="-100" dirty="0">
                <a:solidFill>
                  <a:srgbClr val="007AA6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345987" y="1313385"/>
              <a:ext cx="1981200" cy="430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800" spc="-90" dirty="0" smtClean="0">
                  <a:latin typeface="Helvetica Neue" charset="0"/>
                  <a:ea typeface="Helvetica Neue" charset="0"/>
                  <a:cs typeface="Helvetica Neue" charset="0"/>
                </a:rPr>
                <a:t>Rest of Firm</a:t>
              </a:r>
              <a:endParaRPr lang="en-PH" sz="1800" spc="-9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" name="TextBox 55" title="E4"/>
            <p:cNvSpPr txBox="1"/>
            <p:nvPr/>
          </p:nvSpPr>
          <p:spPr>
            <a:xfrm>
              <a:off x="12366624" y="1614446"/>
              <a:ext cx="1447799" cy="661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3300" spc="-150" dirty="0" smtClean="0">
                  <a:latin typeface="Helvetica Neue" charset="0"/>
                  <a:ea typeface="Helvetica Neue" charset="0"/>
                  <a:cs typeface="Helvetica Neue" charset="0"/>
                </a:rPr>
                <a:t>5.9%</a:t>
              </a:r>
              <a:endParaRPr lang="en-PH" sz="3300" spc="-1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515974" y="1719871"/>
              <a:ext cx="829829" cy="338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00" spc="-50" dirty="0" smtClean="0">
                  <a:latin typeface="Helvetica Neue" charset="0"/>
                  <a:ea typeface="Helvetica Neue" charset="0"/>
                  <a:cs typeface="Helvetica Neue" charset="0"/>
                </a:rPr>
                <a:t>of Total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515973" y="1879033"/>
              <a:ext cx="928257" cy="338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00" spc="-50" dirty="0" smtClean="0">
                  <a:latin typeface="Helvetica Neue" charset="0"/>
                  <a:ea typeface="Helvetica Neue" charset="0"/>
                  <a:cs typeface="Helvetica Neue" charset="0"/>
                </a:rPr>
                <a:t>Revenue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7638" y="1436272"/>
              <a:ext cx="167949" cy="692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3500" spc="-100" dirty="0" smtClean="0">
                  <a:solidFill>
                    <a:srgbClr val="007AA6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R</a:t>
              </a:r>
              <a:endParaRPr lang="en-PH" sz="3500" spc="-100" dirty="0">
                <a:solidFill>
                  <a:srgbClr val="007AA6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4187" y="1313385"/>
              <a:ext cx="1981200" cy="430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800" spc="-90" dirty="0" smtClean="0">
                  <a:latin typeface="Helvetica Neue" charset="0"/>
                  <a:ea typeface="Helvetica Neue" charset="0"/>
                  <a:cs typeface="Helvetica Neue" charset="0"/>
                </a:rPr>
                <a:t>R Client Programs</a:t>
              </a:r>
              <a:endParaRPr lang="en-PH" sz="1800" spc="-9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TextBox 44" title="C4"/>
            <p:cNvSpPr txBox="1"/>
            <p:nvPr/>
          </p:nvSpPr>
          <p:spPr>
            <a:xfrm>
              <a:off x="5594349" y="1614446"/>
              <a:ext cx="1447799" cy="661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3300" spc="-150" dirty="0" smtClean="0">
                  <a:latin typeface="Helvetica Neue" charset="0"/>
                  <a:ea typeface="Helvetica Neue" charset="0"/>
                  <a:cs typeface="Helvetica Neue" charset="0"/>
                </a:rPr>
                <a:t>59.1</a:t>
              </a:r>
              <a:r>
                <a:rPr lang="en-PH" sz="3300" spc="-150" dirty="0" smtClean="0">
                  <a:latin typeface="HelveticaNeueLT Pro 55 Roman" pitchFamily="34" charset="0"/>
                </a:rPr>
                <a:t>%</a:t>
              </a:r>
              <a:endParaRPr lang="en-PH" sz="3300" spc="-150" dirty="0">
                <a:latin typeface="HelveticaNeueLT Pro 55 Roman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71142" y="1729992"/>
              <a:ext cx="829829" cy="338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00" spc="-50" dirty="0" smtClean="0">
                  <a:latin typeface="Helvetica Neue" charset="0"/>
                  <a:ea typeface="Helvetica Neue" charset="0"/>
                  <a:cs typeface="Helvetica Neue" charset="0"/>
                </a:rPr>
                <a:t>of Total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71141" y="1889154"/>
              <a:ext cx="928257" cy="338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00" spc="-50" dirty="0" smtClean="0">
                  <a:latin typeface="Helvetica Neue" charset="0"/>
                  <a:ea typeface="Helvetica Neue" charset="0"/>
                  <a:cs typeface="Helvetica Neue" charset="0"/>
                </a:rPr>
                <a:t>Revenue</a:t>
              </a:r>
            </a:p>
          </p:txBody>
        </p:sp>
      </p:grpSp>
      <p:grpSp>
        <p:nvGrpSpPr>
          <p:cNvPr id="5" name="Group 4" title="separate-top-clients-by-revenue"/>
          <p:cNvGrpSpPr/>
          <p:nvPr/>
        </p:nvGrpSpPr>
        <p:grpSpPr>
          <a:xfrm>
            <a:off x="1272249" y="3193916"/>
            <a:ext cx="9201441" cy="7781116"/>
            <a:chOff x="1272249" y="3193916"/>
            <a:chExt cx="9201441" cy="7781116"/>
          </a:xfrm>
        </p:grpSpPr>
        <p:sp>
          <p:nvSpPr>
            <p:cNvPr id="98" name="TextBox 97"/>
            <p:cNvSpPr txBox="1"/>
            <p:nvPr/>
          </p:nvSpPr>
          <p:spPr>
            <a:xfrm>
              <a:off x="1514758" y="3193916"/>
              <a:ext cx="2841058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TOP CLIENTS BY REVENUE</a:t>
              </a:r>
              <a:endParaRPr lang="en-PH" sz="1600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74808" y="3486151"/>
              <a:ext cx="1752107" cy="41858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720" b="1" kern="900" dirty="0" smtClean="0">
                  <a:solidFill>
                    <a:srgbClr val="888A8C"/>
                  </a:solidFill>
                  <a:latin typeface="Proxima Nova Lt" pitchFamily="50" charset="0"/>
                </a:rPr>
                <a:t>2015 PD4 YTD</a:t>
              </a:r>
              <a:endParaRPr lang="en-PH" sz="1720" b="1" kern="900" dirty="0">
                <a:solidFill>
                  <a:srgbClr val="888A8C"/>
                </a:solidFill>
                <a:latin typeface="Proxima Nova Lt" pitchFamily="50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2787" y="3770489"/>
              <a:ext cx="1025177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R CLIENTS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476388" y="10744200"/>
              <a:ext cx="8448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213633" y="4252053"/>
              <a:ext cx="0" cy="131635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3213633" y="4504465"/>
              <a:ext cx="0" cy="131635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213633" y="4785453"/>
              <a:ext cx="0" cy="131635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213633" y="5033103"/>
              <a:ext cx="0" cy="155448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3213633" y="5309328"/>
              <a:ext cx="0" cy="128016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3213633" y="5571265"/>
              <a:ext cx="0" cy="128016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3213633" y="5823678"/>
              <a:ext cx="0" cy="146304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3213633" y="6087997"/>
              <a:ext cx="0" cy="146304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213633" y="6359459"/>
              <a:ext cx="0" cy="146304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213633" y="6626159"/>
              <a:ext cx="0" cy="132907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213633" y="6895240"/>
              <a:ext cx="0" cy="132907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3213633" y="7164321"/>
              <a:ext cx="0" cy="132907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213633" y="7407208"/>
              <a:ext cx="0" cy="146304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3213633" y="7683434"/>
              <a:ext cx="0" cy="132907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3213633" y="7942991"/>
              <a:ext cx="0" cy="237744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213633" y="8302560"/>
              <a:ext cx="0" cy="77724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213633" y="9208008"/>
              <a:ext cx="0" cy="118872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213633" y="9441370"/>
              <a:ext cx="0" cy="15983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3213633" y="9722357"/>
              <a:ext cx="0" cy="15729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3213633" y="9986675"/>
              <a:ext cx="0" cy="15729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213633" y="10268712"/>
              <a:ext cx="0" cy="36576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594167" y="8061863"/>
              <a:ext cx="8677384" cy="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1594167" y="10309763"/>
              <a:ext cx="8677384" cy="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 title="D9"/>
            <p:cNvSpPr txBox="1"/>
            <p:nvPr/>
          </p:nvSpPr>
          <p:spPr>
            <a:xfrm>
              <a:off x="3113350" y="4040575"/>
              <a:ext cx="668319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$40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04" name="TextBox 203" title="D10"/>
            <p:cNvSpPr txBox="1"/>
            <p:nvPr/>
          </p:nvSpPr>
          <p:spPr>
            <a:xfrm>
              <a:off x="3114392" y="4295559"/>
              <a:ext cx="6453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05" name="TextBox 204" title="D11"/>
            <p:cNvSpPr txBox="1"/>
            <p:nvPr/>
          </p:nvSpPr>
          <p:spPr>
            <a:xfrm>
              <a:off x="3114071" y="4562951"/>
              <a:ext cx="652449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$34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06" name="TextBox 205" title="D12"/>
            <p:cNvSpPr txBox="1"/>
            <p:nvPr/>
          </p:nvSpPr>
          <p:spPr>
            <a:xfrm>
              <a:off x="3114070" y="4827645"/>
              <a:ext cx="652449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$33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07" name="TextBox 206" title="D13"/>
            <p:cNvSpPr txBox="1"/>
            <p:nvPr/>
          </p:nvSpPr>
          <p:spPr>
            <a:xfrm>
              <a:off x="3113590" y="5095849"/>
              <a:ext cx="6630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$28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08" name="TextBox 207" title="D14"/>
            <p:cNvSpPr txBox="1"/>
            <p:nvPr/>
          </p:nvSpPr>
          <p:spPr>
            <a:xfrm>
              <a:off x="3113590" y="5357406"/>
              <a:ext cx="6630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$28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09" name="TextBox 208" title="D15"/>
            <p:cNvSpPr txBox="1"/>
            <p:nvPr/>
          </p:nvSpPr>
          <p:spPr>
            <a:xfrm>
              <a:off x="3113590" y="5620868"/>
              <a:ext cx="6630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$28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10" name="TextBox 209" title="D16"/>
            <p:cNvSpPr txBox="1"/>
            <p:nvPr/>
          </p:nvSpPr>
          <p:spPr>
            <a:xfrm>
              <a:off x="3114151" y="5869683"/>
              <a:ext cx="650686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11" name="TextBox 210" title="D17"/>
            <p:cNvSpPr txBox="1"/>
            <p:nvPr/>
          </p:nvSpPr>
          <p:spPr>
            <a:xfrm>
              <a:off x="3113590" y="6131620"/>
              <a:ext cx="6630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12" name="TextBox 211" title="D18"/>
            <p:cNvSpPr txBox="1"/>
            <p:nvPr/>
          </p:nvSpPr>
          <p:spPr>
            <a:xfrm>
              <a:off x="3113590" y="6403082"/>
              <a:ext cx="6630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$24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13" name="TextBox 212" title="D19"/>
            <p:cNvSpPr txBox="1"/>
            <p:nvPr/>
          </p:nvSpPr>
          <p:spPr>
            <a:xfrm>
              <a:off x="3113590" y="6655494"/>
              <a:ext cx="6630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$24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14" name="TextBox 213" title="D20"/>
            <p:cNvSpPr txBox="1"/>
            <p:nvPr/>
          </p:nvSpPr>
          <p:spPr>
            <a:xfrm>
              <a:off x="3113590" y="6913967"/>
              <a:ext cx="6630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$24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15" name="TextBox 214" title="D21"/>
            <p:cNvSpPr txBox="1"/>
            <p:nvPr/>
          </p:nvSpPr>
          <p:spPr>
            <a:xfrm>
              <a:off x="3113590" y="7190192"/>
              <a:ext cx="6630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$24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16" name="TextBox 215" title="D22"/>
            <p:cNvSpPr txBox="1"/>
            <p:nvPr/>
          </p:nvSpPr>
          <p:spPr>
            <a:xfrm>
              <a:off x="3113590" y="7448109"/>
              <a:ext cx="6630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$23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18" name="TextBox 217" title="D24"/>
            <p:cNvSpPr txBox="1"/>
            <p:nvPr/>
          </p:nvSpPr>
          <p:spPr>
            <a:xfrm>
              <a:off x="3117423" y="8071400"/>
              <a:ext cx="654049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$419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19" name="TextBox 218" title="D50"/>
            <p:cNvSpPr txBox="1"/>
            <p:nvPr/>
          </p:nvSpPr>
          <p:spPr>
            <a:xfrm>
              <a:off x="3113350" y="8961671"/>
              <a:ext cx="60682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$28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20" name="TextBox 219" title="D51"/>
            <p:cNvSpPr txBox="1"/>
            <p:nvPr/>
          </p:nvSpPr>
          <p:spPr>
            <a:xfrm>
              <a:off x="3117423" y="9209321"/>
              <a:ext cx="55626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$14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21" name="TextBox 220" title="D52"/>
            <p:cNvSpPr txBox="1"/>
            <p:nvPr/>
          </p:nvSpPr>
          <p:spPr>
            <a:xfrm>
              <a:off x="3113349" y="9482371"/>
              <a:ext cx="560341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$13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22" name="TextBox 221" title="D53"/>
            <p:cNvSpPr txBox="1"/>
            <p:nvPr/>
          </p:nvSpPr>
          <p:spPr>
            <a:xfrm>
              <a:off x="3117423" y="9724121"/>
              <a:ext cx="56107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$12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23" name="TextBox 222" title="D54"/>
            <p:cNvSpPr txBox="1"/>
            <p:nvPr/>
          </p:nvSpPr>
          <p:spPr>
            <a:xfrm>
              <a:off x="3117423" y="9986675"/>
              <a:ext cx="51939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$11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425703" y="3486151"/>
              <a:ext cx="1752107" cy="41858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720" b="1" kern="900" dirty="0" smtClean="0">
                  <a:solidFill>
                    <a:srgbClr val="888A8C"/>
                  </a:solidFill>
                  <a:latin typeface="Proxima Nova Lt" pitchFamily="50" charset="0"/>
                </a:rPr>
                <a:t>2016 PD4 YTD</a:t>
              </a:r>
              <a:endParaRPr lang="en-PH" sz="1720" b="1" kern="900" dirty="0">
                <a:solidFill>
                  <a:srgbClr val="888A8C"/>
                </a:solidFill>
                <a:latin typeface="Proxima Nova Lt" pitchFamily="50" charset="0"/>
              </a:endParaRPr>
            </a:p>
          </p:txBody>
        </p:sp>
        <p:sp>
          <p:nvSpPr>
            <p:cNvPr id="226" name="TextBox 225" title="A9"/>
            <p:cNvSpPr txBox="1"/>
            <p:nvPr/>
          </p:nvSpPr>
          <p:spPr>
            <a:xfrm>
              <a:off x="4446586" y="4028668"/>
              <a:ext cx="1391431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US Federal MHS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27" name="TextBox 226" title="A10"/>
            <p:cNvSpPr txBox="1"/>
            <p:nvPr/>
          </p:nvSpPr>
          <p:spPr>
            <a:xfrm>
              <a:off x="4235117" y="4292987"/>
              <a:ext cx="1593410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spc="-50" dirty="0" smtClean="0">
                  <a:solidFill>
                    <a:srgbClr val="414141"/>
                  </a:solidFill>
                  <a:latin typeface="Proxima Nova Rg" pitchFamily="50" charset="0"/>
                </a:rPr>
                <a:t>National Grid </a:t>
              </a:r>
              <a:r>
                <a:rPr lang="en-PH" sz="1166" kern="900" spc="-50" dirty="0" err="1" smtClean="0">
                  <a:solidFill>
                    <a:srgbClr val="414141"/>
                  </a:solidFill>
                  <a:latin typeface="Proxima Nova Rg" pitchFamily="50" charset="0"/>
                </a:rPr>
                <a:t>dddddd</a:t>
              </a:r>
              <a:endParaRPr lang="en-PH" sz="1166" kern="900" spc="-5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28" name="TextBox 227" title="A11"/>
            <p:cNvSpPr txBox="1"/>
            <p:nvPr/>
          </p:nvSpPr>
          <p:spPr>
            <a:xfrm>
              <a:off x="4192349" y="4561289"/>
              <a:ext cx="1636178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Wal-Mart Stores,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29" name="TextBox 228" title="A12"/>
            <p:cNvSpPr txBox="1"/>
            <p:nvPr/>
          </p:nvSpPr>
          <p:spPr>
            <a:xfrm>
              <a:off x="3415739" y="4813590"/>
              <a:ext cx="2427585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Commonwealth of Pennsylvania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30" name="TextBox 229" title="A13"/>
            <p:cNvSpPr txBox="1"/>
            <p:nvPr/>
          </p:nvSpPr>
          <p:spPr>
            <a:xfrm>
              <a:off x="4103465" y="5083942"/>
              <a:ext cx="1739859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American Express Co.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31" name="TextBox 230" title="A14"/>
            <p:cNvSpPr txBox="1"/>
            <p:nvPr/>
          </p:nvSpPr>
          <p:spPr>
            <a:xfrm>
              <a:off x="3889239" y="5339462"/>
              <a:ext cx="1954085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Catholic Health Initiatives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32" name="TextBox 231" title="A15"/>
            <p:cNvSpPr txBox="1"/>
            <p:nvPr/>
          </p:nvSpPr>
          <p:spPr>
            <a:xfrm>
              <a:off x="4712813" y="5598638"/>
              <a:ext cx="1115714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Anthem,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33" name="TextBox 232" title="A16"/>
            <p:cNvSpPr txBox="1"/>
            <p:nvPr/>
          </p:nvSpPr>
          <p:spPr>
            <a:xfrm>
              <a:off x="4343231" y="5867553"/>
              <a:ext cx="1467798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Wells Fargo &amp; Co.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34" name="TextBox 233" title="A17"/>
            <p:cNvSpPr txBox="1"/>
            <p:nvPr/>
          </p:nvSpPr>
          <p:spPr>
            <a:xfrm>
              <a:off x="4409339" y="6129657"/>
              <a:ext cx="1401690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T-Mobile US,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35" name="TextBox 234" title="A18"/>
            <p:cNvSpPr txBox="1"/>
            <p:nvPr/>
          </p:nvSpPr>
          <p:spPr>
            <a:xfrm>
              <a:off x="3932285" y="6391175"/>
              <a:ext cx="1878744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Baxter International,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36" name="TextBox 235" title="A19"/>
            <p:cNvSpPr txBox="1"/>
            <p:nvPr/>
          </p:nvSpPr>
          <p:spPr>
            <a:xfrm>
              <a:off x="4848818" y="6643587"/>
              <a:ext cx="973048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Pfizer,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37" name="TextBox 236" title="A20"/>
            <p:cNvSpPr txBox="1"/>
            <p:nvPr/>
          </p:nvSpPr>
          <p:spPr>
            <a:xfrm>
              <a:off x="4712813" y="6912954"/>
              <a:ext cx="1108276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spc="-50" dirty="0" smtClean="0">
                  <a:solidFill>
                    <a:srgbClr val="414141"/>
                  </a:solidFill>
                  <a:latin typeface="Proxima Nova Rg" pitchFamily="50" charset="0"/>
                </a:rPr>
                <a:t>Citigroup, Inc.</a:t>
              </a:r>
              <a:endParaRPr lang="en-PH" sz="1166" kern="900" spc="-5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39" name="TextBox 238" title="A21"/>
            <p:cNvSpPr txBox="1"/>
            <p:nvPr/>
          </p:nvSpPr>
          <p:spPr>
            <a:xfrm>
              <a:off x="4220826" y="7171297"/>
              <a:ext cx="1590203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Johnson &amp; Johnson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40" name="TextBox 239" title="A22"/>
            <p:cNvSpPr txBox="1"/>
            <p:nvPr/>
          </p:nvSpPr>
          <p:spPr>
            <a:xfrm>
              <a:off x="4940574" y="7436202"/>
              <a:ext cx="870455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US Navy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41" name="TextBox 240" title="A23"/>
            <p:cNvSpPr txBox="1"/>
            <p:nvPr/>
          </p:nvSpPr>
          <p:spPr>
            <a:xfrm>
              <a:off x="3662587" y="7703399"/>
              <a:ext cx="2161527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US Internal Revenue Service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718018" y="8061863"/>
              <a:ext cx="1106096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Top 15 Total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43" name="TextBox 242" title="A50"/>
            <p:cNvSpPr txBox="1"/>
            <p:nvPr/>
          </p:nvSpPr>
          <p:spPr>
            <a:xfrm>
              <a:off x="4058222" y="8971995"/>
              <a:ext cx="1765892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Blackstone Group, L.P.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44" name="TextBox 243" title="A51"/>
            <p:cNvSpPr txBox="1"/>
            <p:nvPr/>
          </p:nvSpPr>
          <p:spPr>
            <a:xfrm>
              <a:off x="4804693" y="9233145"/>
              <a:ext cx="1047362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err="1" smtClean="0">
                  <a:solidFill>
                    <a:srgbClr val="414141"/>
                  </a:solidFill>
                  <a:latin typeface="Proxima Nova Rg" pitchFamily="50" charset="0"/>
                </a:rPr>
                <a:t>Metlife</a:t>
              </a:r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46" name="TextBox 245" title="A52"/>
            <p:cNvSpPr txBox="1"/>
            <p:nvPr/>
          </p:nvSpPr>
          <p:spPr>
            <a:xfrm>
              <a:off x="4545073" y="9488893"/>
              <a:ext cx="1276016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KKR &amp; Co., L.P.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47" name="TextBox 246" title="A53"/>
            <p:cNvSpPr txBox="1"/>
            <p:nvPr/>
          </p:nvSpPr>
          <p:spPr>
            <a:xfrm>
              <a:off x="4547224" y="9761445"/>
              <a:ext cx="1248764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Blackrock,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48" name="TextBox 247" title="A54"/>
            <p:cNvSpPr txBox="1"/>
            <p:nvPr/>
          </p:nvSpPr>
          <p:spPr>
            <a:xfrm>
              <a:off x="4477523" y="10014816"/>
              <a:ext cx="1329555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Morgan Stanley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50" name="TextBox 249" title="A63"/>
            <p:cNvSpPr txBox="1"/>
            <p:nvPr/>
          </p:nvSpPr>
          <p:spPr>
            <a:xfrm>
              <a:off x="6203967" y="10014816"/>
              <a:ext cx="1248764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Blackrock,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51" name="TextBox 250" title="A62"/>
            <p:cNvSpPr txBox="1"/>
            <p:nvPr/>
          </p:nvSpPr>
          <p:spPr>
            <a:xfrm>
              <a:off x="6203967" y="9760816"/>
              <a:ext cx="1047362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err="1" smtClean="0">
                  <a:solidFill>
                    <a:srgbClr val="414141"/>
                  </a:solidFill>
                  <a:latin typeface="Proxima Nova Rg" pitchFamily="50" charset="0"/>
                </a:rPr>
                <a:t>Metlife</a:t>
              </a:r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52" name="TextBox 251" title="A61"/>
            <p:cNvSpPr txBox="1"/>
            <p:nvPr/>
          </p:nvSpPr>
          <p:spPr>
            <a:xfrm>
              <a:off x="6203967" y="9492695"/>
              <a:ext cx="1676765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Blackstone Group LP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53" name="TextBox 252" title="A60"/>
            <p:cNvSpPr txBox="1"/>
            <p:nvPr/>
          </p:nvSpPr>
          <p:spPr>
            <a:xfrm>
              <a:off x="6231134" y="9215757"/>
              <a:ext cx="1276015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KKR &amp; Co., L.P.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54" name="TextBox 253" title="A59"/>
            <p:cNvSpPr txBox="1"/>
            <p:nvPr/>
          </p:nvSpPr>
          <p:spPr>
            <a:xfrm>
              <a:off x="6203967" y="8961671"/>
              <a:ext cx="1779742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TPG Capital </a:t>
              </a:r>
              <a:r>
                <a:rPr lang="en-PH" sz="1166" kern="900" dirty="0" err="1" smtClean="0">
                  <a:solidFill>
                    <a:srgbClr val="414141"/>
                  </a:solidFill>
                  <a:latin typeface="Proxima Nova Rg" pitchFamily="50" charset="0"/>
                </a:rPr>
                <a:t>Mgmt</a:t>
              </a:r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, L.P.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7010324" y="8027037"/>
              <a:ext cx="1106096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Top 15 Total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56" name="TextBox 255" title="A44"/>
            <p:cNvSpPr txBox="1"/>
            <p:nvPr/>
          </p:nvSpPr>
          <p:spPr>
            <a:xfrm>
              <a:off x="6203967" y="7698725"/>
              <a:ext cx="1954085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Catholic Health Initiatives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57" name="TextBox 256" title="A43"/>
            <p:cNvSpPr txBox="1"/>
            <p:nvPr/>
          </p:nvSpPr>
          <p:spPr>
            <a:xfrm>
              <a:off x="6203967" y="7425878"/>
              <a:ext cx="1461643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US Postal Service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59" name="TextBox 258" title="A42"/>
            <p:cNvSpPr txBox="1"/>
            <p:nvPr/>
          </p:nvSpPr>
          <p:spPr>
            <a:xfrm>
              <a:off x="6203967" y="7171878"/>
              <a:ext cx="870455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US Navy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0" name="TextBox 259" title="A41"/>
            <p:cNvSpPr txBox="1"/>
            <p:nvPr/>
          </p:nvSpPr>
          <p:spPr>
            <a:xfrm>
              <a:off x="6203967" y="6907963"/>
              <a:ext cx="1204457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Citigroup,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1" name="TextBox 260" title="A40"/>
            <p:cNvSpPr txBox="1"/>
            <p:nvPr/>
          </p:nvSpPr>
          <p:spPr>
            <a:xfrm>
              <a:off x="6203967" y="6647613"/>
              <a:ext cx="1358794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spc="-50" dirty="0" smtClean="0">
                  <a:solidFill>
                    <a:srgbClr val="414141"/>
                  </a:solidFill>
                  <a:latin typeface="Proxima Nova Rg" pitchFamily="50" charset="0"/>
                </a:rPr>
                <a:t>Wells Fargo &amp; Co.</a:t>
              </a:r>
              <a:endParaRPr lang="en-PH" sz="1166" kern="900" spc="-5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2" name="TextBox 261" title="A39"/>
            <p:cNvSpPr txBox="1"/>
            <p:nvPr/>
          </p:nvSpPr>
          <p:spPr>
            <a:xfrm>
              <a:off x="6203967" y="6380851"/>
              <a:ext cx="2144842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American Express Company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3" name="TextBox 262" title="A38"/>
            <p:cNvSpPr txBox="1"/>
            <p:nvPr/>
          </p:nvSpPr>
          <p:spPr>
            <a:xfrm>
              <a:off x="6203967" y="6129657"/>
              <a:ext cx="1115714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Anthem,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4" name="TextBox 263" title="A37"/>
            <p:cNvSpPr txBox="1"/>
            <p:nvPr/>
          </p:nvSpPr>
          <p:spPr>
            <a:xfrm>
              <a:off x="6203967" y="5872230"/>
              <a:ext cx="973048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Pfizer,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5" name="TextBox 264" title="A36"/>
            <p:cNvSpPr txBox="1"/>
            <p:nvPr/>
          </p:nvSpPr>
          <p:spPr>
            <a:xfrm>
              <a:off x="6203967" y="5604266"/>
              <a:ext cx="2172414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US Internal Revenue Service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6" name="TextBox 265" title="A35"/>
            <p:cNvSpPr txBox="1"/>
            <p:nvPr/>
          </p:nvSpPr>
          <p:spPr>
            <a:xfrm>
              <a:off x="6203967" y="5345499"/>
              <a:ext cx="2249358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spc="-40" dirty="0" smtClean="0">
                  <a:solidFill>
                    <a:srgbClr val="414141"/>
                  </a:solidFill>
                  <a:latin typeface="Proxima Nova Rg" pitchFamily="50" charset="0"/>
                </a:rPr>
                <a:t>Commonwealth of Pennsylvania</a:t>
              </a:r>
              <a:endParaRPr lang="en-PH" sz="1166" kern="900" spc="-4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7" name="TextBox 266" title="A34"/>
            <p:cNvSpPr txBox="1"/>
            <p:nvPr/>
          </p:nvSpPr>
          <p:spPr>
            <a:xfrm>
              <a:off x="6203967" y="5089517"/>
              <a:ext cx="1344623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Symantec Corp.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8" name="TextBox 267" title="A33"/>
            <p:cNvSpPr txBox="1"/>
            <p:nvPr/>
          </p:nvSpPr>
          <p:spPr>
            <a:xfrm>
              <a:off x="6203967" y="4812414"/>
              <a:ext cx="1636178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Wal-Mart Stores, Inc.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69" name="TextBox 268" title="A32"/>
            <p:cNvSpPr txBox="1"/>
            <p:nvPr/>
          </p:nvSpPr>
          <p:spPr>
            <a:xfrm>
              <a:off x="6203967" y="4551745"/>
              <a:ext cx="1391431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US Federal MHS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70" name="TextBox 269" title="A31"/>
            <p:cNvSpPr txBox="1"/>
            <p:nvPr/>
          </p:nvSpPr>
          <p:spPr>
            <a:xfrm>
              <a:off x="6212911" y="4299937"/>
              <a:ext cx="1523646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spc="-50" dirty="0" smtClean="0">
                  <a:solidFill>
                    <a:srgbClr val="414141"/>
                  </a:solidFill>
                  <a:latin typeface="Proxima Nova Rg" pitchFamily="50" charset="0"/>
                </a:rPr>
                <a:t>Hewlett-Packard Co.</a:t>
              </a:r>
              <a:endParaRPr lang="en-PH" sz="1166" kern="900" spc="-5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71" name="TextBox 270" title="A30"/>
            <p:cNvSpPr txBox="1"/>
            <p:nvPr/>
          </p:nvSpPr>
          <p:spPr>
            <a:xfrm>
              <a:off x="6203967" y="4028668"/>
              <a:ext cx="1775126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Bank of America Corp.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272" name="TextBox 271" title="D30"/>
            <p:cNvSpPr txBox="1"/>
            <p:nvPr/>
          </p:nvSpPr>
          <p:spPr>
            <a:xfrm>
              <a:off x="8371827" y="4008021"/>
              <a:ext cx="59153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$72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73" name="TextBox 272" title="D31"/>
            <p:cNvSpPr txBox="1"/>
            <p:nvPr/>
          </p:nvSpPr>
          <p:spPr>
            <a:xfrm>
              <a:off x="8371827" y="4274721"/>
              <a:ext cx="59153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$57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74" name="TextBox 273" title="D32"/>
            <p:cNvSpPr txBox="1"/>
            <p:nvPr/>
          </p:nvSpPr>
          <p:spPr>
            <a:xfrm>
              <a:off x="8371827" y="4526129"/>
              <a:ext cx="59794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$49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75" name="TextBox 274" title="D33"/>
            <p:cNvSpPr txBox="1"/>
            <p:nvPr/>
          </p:nvSpPr>
          <p:spPr>
            <a:xfrm>
              <a:off x="8371827" y="4790469"/>
              <a:ext cx="59794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76" name="TextBox 275" title="D34"/>
            <p:cNvSpPr txBox="1"/>
            <p:nvPr/>
          </p:nvSpPr>
          <p:spPr>
            <a:xfrm>
              <a:off x="8376381" y="5064312"/>
              <a:ext cx="59794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77" name="TextBox 276" title="D35"/>
            <p:cNvSpPr txBox="1"/>
            <p:nvPr/>
          </p:nvSpPr>
          <p:spPr>
            <a:xfrm>
              <a:off x="8376381" y="5319738"/>
              <a:ext cx="59313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$33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78" name="TextBox 277" title="D36"/>
            <p:cNvSpPr txBox="1"/>
            <p:nvPr/>
          </p:nvSpPr>
          <p:spPr>
            <a:xfrm>
              <a:off x="8376381" y="5593942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$30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79" name="TextBox 278" title="D37"/>
            <p:cNvSpPr txBox="1"/>
            <p:nvPr/>
          </p:nvSpPr>
          <p:spPr>
            <a:xfrm>
              <a:off x="8376381" y="5836830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$29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80" name="TextBox 279" title="D38"/>
            <p:cNvSpPr txBox="1"/>
            <p:nvPr/>
          </p:nvSpPr>
          <p:spPr>
            <a:xfrm>
              <a:off x="8376381" y="6105744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$29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81" name="TextBox 280" title="D39"/>
            <p:cNvSpPr txBox="1"/>
            <p:nvPr/>
          </p:nvSpPr>
          <p:spPr>
            <a:xfrm>
              <a:off x="8376381" y="6375662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$28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82" name="TextBox 281" title="D40"/>
            <p:cNvSpPr txBox="1"/>
            <p:nvPr/>
          </p:nvSpPr>
          <p:spPr>
            <a:xfrm>
              <a:off x="8376381" y="6623144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84" name="TextBox 283" title="D42"/>
            <p:cNvSpPr txBox="1"/>
            <p:nvPr/>
          </p:nvSpPr>
          <p:spPr>
            <a:xfrm>
              <a:off x="8376381" y="7151231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85" name="TextBox 284" title="D43"/>
            <p:cNvSpPr txBox="1"/>
            <p:nvPr/>
          </p:nvSpPr>
          <p:spPr>
            <a:xfrm>
              <a:off x="8376381" y="7410787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86" name="TextBox 285" title="D44"/>
            <p:cNvSpPr txBox="1"/>
            <p:nvPr/>
          </p:nvSpPr>
          <p:spPr>
            <a:xfrm>
              <a:off x="8376381" y="7688401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$24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87" name="TextBox 286" title="D45"/>
            <p:cNvSpPr txBox="1"/>
            <p:nvPr/>
          </p:nvSpPr>
          <p:spPr>
            <a:xfrm>
              <a:off x="8258013" y="8036719"/>
              <a:ext cx="70053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$526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88" name="TextBox 287" title="D59"/>
            <p:cNvSpPr txBox="1"/>
            <p:nvPr/>
          </p:nvSpPr>
          <p:spPr>
            <a:xfrm>
              <a:off x="8366763" y="8941024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89" name="TextBox 288" title="F45"/>
            <p:cNvSpPr txBox="1"/>
            <p:nvPr/>
          </p:nvSpPr>
          <p:spPr>
            <a:xfrm>
              <a:off x="8780461" y="8205866"/>
              <a:ext cx="649241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888A8C"/>
                  </a:solidFill>
                  <a:latin typeface="Proxima Nova Rg" pitchFamily="50" charset="0"/>
                </a:rPr>
                <a:t>$144</a:t>
              </a:r>
              <a:endParaRPr lang="en-PH" sz="1300" kern="900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290" name="TextBox 289" title="F46"/>
            <p:cNvSpPr txBox="1"/>
            <p:nvPr/>
          </p:nvSpPr>
          <p:spPr>
            <a:xfrm>
              <a:off x="8840787" y="8392696"/>
              <a:ext cx="61397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888A8C"/>
                  </a:solidFill>
                  <a:latin typeface="Proxima Nova Rg" pitchFamily="50" charset="0"/>
                </a:rPr>
                <a:t>27%</a:t>
              </a:r>
              <a:endParaRPr lang="en-PH" sz="1300" kern="900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291" name="TextBox 290" title="D60"/>
            <p:cNvSpPr txBox="1"/>
            <p:nvPr/>
          </p:nvSpPr>
          <p:spPr>
            <a:xfrm>
              <a:off x="8366763" y="9224393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92" name="TextBox 291" title="D61"/>
            <p:cNvSpPr txBox="1"/>
            <p:nvPr/>
          </p:nvSpPr>
          <p:spPr>
            <a:xfrm>
              <a:off x="8366763" y="9482370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93" name="TextBox 292" title="D62"/>
            <p:cNvSpPr txBox="1"/>
            <p:nvPr/>
          </p:nvSpPr>
          <p:spPr>
            <a:xfrm>
              <a:off x="8424471" y="9740169"/>
              <a:ext cx="54985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94" name="TextBox 293" title="D63"/>
            <p:cNvSpPr txBox="1"/>
            <p:nvPr/>
          </p:nvSpPr>
          <p:spPr>
            <a:xfrm>
              <a:off x="8403140" y="10004488"/>
              <a:ext cx="56107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$12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95" name="TextBox 294" title="D64"/>
            <p:cNvSpPr txBox="1"/>
            <p:nvPr/>
          </p:nvSpPr>
          <p:spPr>
            <a:xfrm>
              <a:off x="8300548" y="10298346"/>
              <a:ext cx="66366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$106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296" name="TextBox 295" title="H45"/>
            <p:cNvSpPr txBox="1"/>
            <p:nvPr/>
          </p:nvSpPr>
          <p:spPr>
            <a:xfrm>
              <a:off x="9328147" y="8201334"/>
              <a:ext cx="690919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0B9DD9"/>
                  </a:solidFill>
                  <a:latin typeface="Proxima Nova Rg" pitchFamily="50" charset="0"/>
                </a:rPr>
                <a:t>$364</a:t>
              </a:r>
              <a:endParaRPr lang="en-PH" sz="1300" kern="900" dirty="0">
                <a:solidFill>
                  <a:srgbClr val="0B9DD9"/>
                </a:solidFill>
                <a:latin typeface="Proxima Nova Rg" pitchFamily="50" charset="0"/>
              </a:endParaRPr>
            </a:p>
          </p:txBody>
        </p:sp>
        <p:sp>
          <p:nvSpPr>
            <p:cNvPr id="297" name="TextBox 296" title="H46"/>
            <p:cNvSpPr txBox="1"/>
            <p:nvPr/>
          </p:nvSpPr>
          <p:spPr>
            <a:xfrm>
              <a:off x="9424033" y="8390674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0B9DD9"/>
                  </a:solidFill>
                  <a:latin typeface="Proxima Nova Rg" pitchFamily="50" charset="0"/>
                </a:rPr>
                <a:t>69%</a:t>
              </a:r>
              <a:endParaRPr lang="en-PH" sz="1300" kern="900" dirty="0">
                <a:solidFill>
                  <a:srgbClr val="0B9DD9"/>
                </a:solidFill>
                <a:latin typeface="Proxima Nova Rg" pitchFamily="50" charset="0"/>
              </a:endParaRPr>
            </a:p>
          </p:txBody>
        </p:sp>
        <p:sp>
          <p:nvSpPr>
            <p:cNvPr id="298" name="TextBox 297" title="I45"/>
            <p:cNvSpPr txBox="1"/>
            <p:nvPr/>
          </p:nvSpPr>
          <p:spPr>
            <a:xfrm>
              <a:off x="9897108" y="8198262"/>
              <a:ext cx="56107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38F46"/>
                  </a:solidFill>
                  <a:latin typeface="Proxima Nova Rg" pitchFamily="50" charset="0"/>
                </a:rPr>
                <a:t>$16</a:t>
              </a:r>
              <a:endParaRPr lang="en-PH" sz="1300" kern="900" dirty="0">
                <a:solidFill>
                  <a:srgbClr val="138F46"/>
                </a:solidFill>
                <a:latin typeface="Proxima Nova Rg" pitchFamily="50" charset="0"/>
              </a:endParaRPr>
            </a:p>
          </p:txBody>
        </p:sp>
        <p:sp>
          <p:nvSpPr>
            <p:cNvPr id="299" name="TextBox 298" title="I46"/>
            <p:cNvSpPr txBox="1"/>
            <p:nvPr/>
          </p:nvSpPr>
          <p:spPr>
            <a:xfrm>
              <a:off x="9951087" y="8395171"/>
              <a:ext cx="52260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38F46"/>
                  </a:solidFill>
                  <a:latin typeface="Proxima Nova Rg" pitchFamily="50" charset="0"/>
                </a:rPr>
                <a:t>3%</a:t>
              </a:r>
              <a:endParaRPr lang="en-PH" sz="1300" kern="900" dirty="0">
                <a:solidFill>
                  <a:srgbClr val="138F46"/>
                </a:solidFill>
                <a:latin typeface="Proxima Nova Rg" pitchFamily="50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9086221" y="8763000"/>
              <a:ext cx="1017482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A CLIENTS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9067366" y="3770489"/>
              <a:ext cx="1025177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R CLIENTS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487" name="Oval 486" title="rating-point-down"/>
            <p:cNvSpPr/>
            <p:nvPr/>
          </p:nvSpPr>
          <p:spPr>
            <a:xfrm>
              <a:off x="5734576" y="4184779"/>
              <a:ext cx="45719" cy="45719"/>
            </a:xfrm>
            <a:prstGeom prst="ellipse">
              <a:avLst/>
            </a:prstGeom>
            <a:solidFill>
              <a:srgbClr val="ED9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90" name="Straight Connector 489" title="rating-line-down"/>
            <p:cNvCxnSpPr>
              <a:stCxn id="487" idx="5"/>
            </p:cNvCxnSpPr>
            <p:nvPr/>
          </p:nvCxnSpPr>
          <p:spPr>
            <a:xfrm>
              <a:off x="5773600" y="4223803"/>
              <a:ext cx="524884" cy="505834"/>
            </a:xfrm>
            <a:prstGeom prst="line">
              <a:avLst/>
            </a:prstGeom>
            <a:ln w="5080">
              <a:solidFill>
                <a:srgbClr val="ED9A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 title="rating-point-up"/>
            <p:cNvSpPr/>
            <p:nvPr/>
          </p:nvSpPr>
          <p:spPr>
            <a:xfrm>
              <a:off x="5743307" y="6791453"/>
              <a:ext cx="45719" cy="45719"/>
            </a:xfrm>
            <a:prstGeom prst="ellipse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536" name="Straight Connector 535" title="rating-line-up"/>
            <p:cNvCxnSpPr>
              <a:endCxn id="526" idx="7"/>
            </p:cNvCxnSpPr>
            <p:nvPr/>
          </p:nvCxnSpPr>
          <p:spPr>
            <a:xfrm flipH="1">
              <a:off x="5782331" y="6074827"/>
              <a:ext cx="507421" cy="723321"/>
            </a:xfrm>
            <a:prstGeom prst="line">
              <a:avLst/>
            </a:prstGeom>
            <a:ln w="5080">
              <a:solidFill>
                <a:srgbClr val="1D25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Oval 547" title="rating-point-dropped"/>
            <p:cNvSpPr/>
            <p:nvPr/>
          </p:nvSpPr>
          <p:spPr>
            <a:xfrm>
              <a:off x="5743668" y="7315333"/>
              <a:ext cx="87114" cy="87114"/>
            </a:xfrm>
            <a:prstGeom prst="ellipse">
              <a:avLst/>
            </a:prstGeom>
            <a:solidFill>
              <a:srgbClr val="E5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50" name="Oval 549" title="rating-point-same"/>
            <p:cNvSpPr/>
            <p:nvPr/>
          </p:nvSpPr>
          <p:spPr>
            <a:xfrm>
              <a:off x="5743307" y="7067678"/>
              <a:ext cx="45719" cy="45719"/>
            </a:xfrm>
            <a:prstGeom prst="ellipse">
              <a:avLst/>
            </a:prstGeom>
            <a:solidFill>
              <a:srgbClr val="C6D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555" name="Straight Connector 554" title="rating-line-same"/>
            <p:cNvCxnSpPr>
              <a:stCxn id="550" idx="6"/>
            </p:cNvCxnSpPr>
            <p:nvPr/>
          </p:nvCxnSpPr>
          <p:spPr>
            <a:xfrm>
              <a:off x="5789026" y="7090538"/>
              <a:ext cx="471806" cy="0"/>
            </a:xfrm>
            <a:prstGeom prst="line">
              <a:avLst/>
            </a:prstGeom>
            <a:ln w="0">
              <a:solidFill>
                <a:srgbClr val="C6D9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Oval 571"/>
            <p:cNvSpPr/>
            <p:nvPr/>
          </p:nvSpPr>
          <p:spPr>
            <a:xfrm>
              <a:off x="7058118" y="10630033"/>
              <a:ext cx="87114" cy="87114"/>
            </a:xfrm>
            <a:prstGeom prst="ellipse">
              <a:avLst/>
            </a:prstGeom>
            <a:solidFill>
              <a:srgbClr val="2F6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3" name="Oval 572"/>
            <p:cNvSpPr/>
            <p:nvPr/>
          </p:nvSpPr>
          <p:spPr>
            <a:xfrm>
              <a:off x="6073868" y="10630033"/>
              <a:ext cx="87114" cy="87114"/>
            </a:xfrm>
            <a:prstGeom prst="ellipse">
              <a:avLst/>
            </a:prstGeom>
            <a:solidFill>
              <a:srgbClr val="E5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4" name="Oval 573"/>
            <p:cNvSpPr/>
            <p:nvPr/>
          </p:nvSpPr>
          <p:spPr>
            <a:xfrm>
              <a:off x="5076918" y="10630033"/>
              <a:ext cx="87114" cy="87114"/>
            </a:xfrm>
            <a:prstGeom prst="ellipse">
              <a:avLst/>
            </a:prstGeom>
            <a:solidFill>
              <a:srgbClr val="ED9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5" name="Oval 574"/>
            <p:cNvSpPr/>
            <p:nvPr/>
          </p:nvSpPr>
          <p:spPr>
            <a:xfrm>
              <a:off x="4029168" y="10630033"/>
              <a:ext cx="87114" cy="87114"/>
            </a:xfrm>
            <a:prstGeom prst="ellipse">
              <a:avLst/>
            </a:prstGeom>
            <a:solidFill>
              <a:srgbClr val="C6D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4000658" y="10540506"/>
              <a:ext cx="1092995" cy="29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900" kern="900" dirty="0" smtClean="0">
                  <a:solidFill>
                    <a:srgbClr val="414141"/>
                  </a:solidFill>
                  <a:latin typeface="Proxima Nova Lt" pitchFamily="50" charset="0"/>
                </a:rPr>
                <a:t>Rise in Ranking</a:t>
              </a:r>
              <a:endParaRPr lang="en-PH" sz="900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5050765" y="10540506"/>
              <a:ext cx="1045182" cy="292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900" kern="900" dirty="0" smtClean="0">
                  <a:solidFill>
                    <a:srgbClr val="414141"/>
                  </a:solidFill>
                  <a:latin typeface="Proxima Nova Lt" pitchFamily="50" charset="0"/>
                </a:rPr>
                <a:t>Fall in Ranking</a:t>
              </a:r>
              <a:endParaRPr lang="en-PH" sz="900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6017977" y="10540506"/>
              <a:ext cx="1094170" cy="292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14141"/>
                  </a:solidFill>
                  <a:latin typeface="Proxima Nova Lt" pitchFamily="50" charset="0"/>
                </a:rPr>
                <a:t>Fell Off Ranking</a:t>
              </a:r>
              <a:endParaRPr lang="en-PH" sz="900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579" name="TextBox 578"/>
            <p:cNvSpPr txBox="1"/>
            <p:nvPr/>
          </p:nvSpPr>
          <p:spPr>
            <a:xfrm>
              <a:off x="7022056" y="10540506"/>
              <a:ext cx="1095773" cy="292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14141"/>
                  </a:solidFill>
                  <a:latin typeface="Proxima Nova Lt" pitchFamily="50" charset="0"/>
                </a:rPr>
                <a:t>New to Ranking</a:t>
              </a:r>
              <a:endParaRPr lang="en-PH" sz="900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587" name="TextBox 586" title="F25"/>
            <p:cNvSpPr txBox="1"/>
            <p:nvPr/>
          </p:nvSpPr>
          <p:spPr>
            <a:xfrm>
              <a:off x="2546587" y="8409045"/>
              <a:ext cx="603504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888A8C"/>
                  </a:solidFill>
                  <a:latin typeface="Proxima Nova Rg" pitchFamily="50" charset="0"/>
                </a:rPr>
                <a:t>19%</a:t>
              </a:r>
              <a:endParaRPr lang="en-PH" sz="1300" kern="900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588" name="TextBox 587" title="H25"/>
            <p:cNvSpPr txBox="1"/>
            <p:nvPr/>
          </p:nvSpPr>
          <p:spPr>
            <a:xfrm>
              <a:off x="1967858" y="8434691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0B9DD9"/>
                  </a:solidFill>
                  <a:latin typeface="Proxima Nova Rg" pitchFamily="50" charset="0"/>
                </a:rPr>
                <a:t>79%</a:t>
              </a:r>
              <a:endParaRPr lang="en-PH" sz="1300" kern="900" dirty="0">
                <a:solidFill>
                  <a:srgbClr val="0B9DD9"/>
                </a:solidFill>
                <a:latin typeface="Proxima Nova Rg" pitchFamily="50" charset="0"/>
              </a:endParaRPr>
            </a:p>
          </p:txBody>
        </p:sp>
        <p:sp>
          <p:nvSpPr>
            <p:cNvPr id="589" name="TextBox 588" title="I25"/>
            <p:cNvSpPr txBox="1"/>
            <p:nvPr/>
          </p:nvSpPr>
          <p:spPr>
            <a:xfrm>
              <a:off x="1480179" y="8432613"/>
              <a:ext cx="52260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38F46"/>
                  </a:solidFill>
                  <a:latin typeface="Proxima Nova Rg" pitchFamily="50" charset="0"/>
                </a:rPr>
                <a:t>2%</a:t>
              </a:r>
              <a:endParaRPr lang="en-PH" sz="1300" kern="900" dirty="0">
                <a:solidFill>
                  <a:srgbClr val="138F46"/>
                </a:solidFill>
                <a:latin typeface="Proxima Nova Rg" pitchFamily="50" charset="0"/>
              </a:endParaRPr>
            </a:p>
          </p:txBody>
        </p:sp>
        <p:sp>
          <p:nvSpPr>
            <p:cNvPr id="590" name="TextBox 589" title="F24"/>
            <p:cNvSpPr txBox="1"/>
            <p:nvPr/>
          </p:nvSpPr>
          <p:spPr>
            <a:xfrm>
              <a:off x="2497850" y="8237304"/>
              <a:ext cx="59153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888A8C"/>
                  </a:solidFill>
                  <a:latin typeface="Proxima Nova Rg" pitchFamily="50" charset="0"/>
                </a:rPr>
                <a:t>$79</a:t>
              </a:r>
              <a:endParaRPr lang="en-PH" sz="1300" kern="900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591" name="TextBox 590" title="H24"/>
            <p:cNvSpPr txBox="1"/>
            <p:nvPr/>
          </p:nvSpPr>
          <p:spPr>
            <a:xfrm>
              <a:off x="1932592" y="8236248"/>
              <a:ext cx="69572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0B9DD9"/>
                  </a:solidFill>
                  <a:latin typeface="Proxima Nova Rg" pitchFamily="50" charset="0"/>
                </a:rPr>
                <a:t>$330</a:t>
              </a:r>
              <a:endParaRPr lang="en-PH" sz="1300" kern="900" dirty="0">
                <a:solidFill>
                  <a:srgbClr val="0B9DD9"/>
                </a:solidFill>
                <a:latin typeface="Proxima Nova Rg" pitchFamily="50" charset="0"/>
              </a:endParaRPr>
            </a:p>
          </p:txBody>
        </p:sp>
        <p:sp>
          <p:nvSpPr>
            <p:cNvPr id="592" name="TextBox 591" title="I24"/>
            <p:cNvSpPr txBox="1"/>
            <p:nvPr/>
          </p:nvSpPr>
          <p:spPr>
            <a:xfrm>
              <a:off x="1427081" y="8239703"/>
              <a:ext cx="504971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38F46"/>
                  </a:solidFill>
                  <a:latin typeface="Proxima Nova Rg" pitchFamily="50" charset="0"/>
                </a:rPr>
                <a:t>$9</a:t>
              </a:r>
              <a:endParaRPr lang="en-PH" sz="1300" kern="900" dirty="0">
                <a:solidFill>
                  <a:srgbClr val="138F46"/>
                </a:solidFill>
                <a:latin typeface="Proxima Nova Rg" pitchFamily="50" charset="0"/>
              </a:endParaRPr>
            </a:p>
          </p:txBody>
        </p:sp>
        <p:sp>
          <p:nvSpPr>
            <p:cNvPr id="483" name="TextBox 482" title="D55"/>
            <p:cNvSpPr txBox="1"/>
            <p:nvPr/>
          </p:nvSpPr>
          <p:spPr>
            <a:xfrm>
              <a:off x="3125787" y="10286851"/>
              <a:ext cx="580311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$77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528" name="TextBox 527" title="D23"/>
            <p:cNvSpPr txBox="1"/>
            <p:nvPr/>
          </p:nvSpPr>
          <p:spPr>
            <a:xfrm>
              <a:off x="3117423" y="7696453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$22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756" name="TextBox 755"/>
            <p:cNvSpPr txBox="1"/>
            <p:nvPr/>
          </p:nvSpPr>
          <p:spPr>
            <a:xfrm>
              <a:off x="1955905" y="8800019"/>
              <a:ext cx="1017482" cy="3333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A CLIENTS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cxnSp>
          <p:nvCxnSpPr>
            <p:cNvPr id="593" name="Straight Connector 592"/>
            <p:cNvCxnSpPr/>
            <p:nvPr/>
          </p:nvCxnSpPr>
          <p:spPr>
            <a:xfrm>
              <a:off x="8839777" y="8281634"/>
              <a:ext cx="0" cy="77724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>
              <a:off x="8839777" y="9187082"/>
              <a:ext cx="0" cy="118872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>
              <a:off x="8839777" y="9420444"/>
              <a:ext cx="0" cy="15983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>
              <a:off x="8839777" y="9701431"/>
              <a:ext cx="0" cy="15729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>
              <a:off x="8839777" y="9965749"/>
              <a:ext cx="0" cy="15729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8780608" y="4267200"/>
              <a:ext cx="60179" cy="3928682"/>
              <a:chOff x="8018608" y="4267200"/>
              <a:chExt cx="60179" cy="3928682"/>
            </a:xfrm>
          </p:grpSpPr>
          <p:sp>
            <p:nvSpPr>
              <p:cNvPr id="598" name="Rectangle 597"/>
              <p:cNvSpPr/>
              <p:nvPr/>
            </p:nvSpPr>
            <p:spPr>
              <a:xfrm>
                <a:off x="8018608" y="7056122"/>
                <a:ext cx="60179" cy="100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599" name="Straight Connector 598"/>
              <p:cNvCxnSpPr/>
              <p:nvPr/>
            </p:nvCxnSpPr>
            <p:spPr>
              <a:xfrm>
                <a:off x="8065462" y="4267200"/>
                <a:ext cx="0" cy="131635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>
                <a:off x="8065462" y="4519612"/>
                <a:ext cx="0" cy="131635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8065462" y="4800600"/>
                <a:ext cx="0" cy="131635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8065462" y="5048250"/>
                <a:ext cx="0" cy="155448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>
                <a:off x="8065462" y="5324475"/>
                <a:ext cx="0" cy="128016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>
                <a:off x="8065462" y="5586412"/>
                <a:ext cx="0" cy="128016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>
                <a:off x="8065462" y="5838825"/>
                <a:ext cx="0" cy="146304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>
                <a:off x="8065462" y="6103144"/>
                <a:ext cx="0" cy="146304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>
                <a:off x="8065462" y="6374606"/>
                <a:ext cx="0" cy="146304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>
                <a:off x="8065462" y="6641306"/>
                <a:ext cx="0" cy="132907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>
                <a:off x="8065462" y="6910387"/>
                <a:ext cx="0" cy="132907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8065462" y="7179468"/>
                <a:ext cx="0" cy="132907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8065462" y="7422355"/>
                <a:ext cx="0" cy="146304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8065462" y="7698581"/>
                <a:ext cx="0" cy="132907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8065462" y="7958138"/>
                <a:ext cx="0" cy="237744"/>
              </a:xfrm>
              <a:prstGeom prst="line">
                <a:avLst/>
              </a:prstGeom>
              <a:ln w="3810">
                <a:solidFill>
                  <a:srgbClr val="888A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06" name="Chart 80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38685253"/>
                </p:ext>
              </p:extLst>
            </p:nvPr>
          </p:nvGraphicFramePr>
          <p:xfrm>
            <a:off x="1294080" y="3904739"/>
            <a:ext cx="1944000" cy="42935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07" name="Chart 80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5451810"/>
                </p:ext>
              </p:extLst>
            </p:nvPr>
          </p:nvGraphicFramePr>
          <p:xfrm>
            <a:off x="1272249" y="8182248"/>
            <a:ext cx="1944000" cy="10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08" name="Chart 80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360288"/>
                </p:ext>
              </p:extLst>
            </p:nvPr>
          </p:nvGraphicFramePr>
          <p:xfrm>
            <a:off x="8827461" y="3868465"/>
            <a:ext cx="1622846" cy="42920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34" name="TextBox 833" title="D41"/>
            <p:cNvSpPr txBox="1"/>
            <p:nvPr/>
          </p:nvSpPr>
          <p:spPr>
            <a:xfrm>
              <a:off x="8378461" y="6898860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graphicFrame>
          <p:nvGraphicFramePr>
            <p:cNvPr id="835" name="Chart 8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1465041"/>
                </p:ext>
              </p:extLst>
            </p:nvPr>
          </p:nvGraphicFramePr>
          <p:xfrm>
            <a:off x="8827462" y="8182248"/>
            <a:ext cx="1621460" cy="10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836" name="Chart 8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6294577"/>
                </p:ext>
              </p:extLst>
            </p:nvPr>
          </p:nvGraphicFramePr>
          <p:xfrm>
            <a:off x="1281456" y="8489136"/>
            <a:ext cx="1944000" cy="24664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837" name="Chart 8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7100765"/>
                </p:ext>
              </p:extLst>
            </p:nvPr>
          </p:nvGraphicFramePr>
          <p:xfrm>
            <a:off x="1286536" y="10404000"/>
            <a:ext cx="1944000" cy="10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489" name="Chart 4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11142"/>
                </p:ext>
              </p:extLst>
            </p:nvPr>
          </p:nvGraphicFramePr>
          <p:xfrm>
            <a:off x="8831005" y="8771328"/>
            <a:ext cx="1472805" cy="14866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491" name="Chart 49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3670767"/>
                </p:ext>
              </p:extLst>
            </p:nvPr>
          </p:nvGraphicFramePr>
          <p:xfrm>
            <a:off x="8858518" y="10422000"/>
            <a:ext cx="1615172" cy="10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492" name="Oval 491" title="rating-point-new"/>
            <p:cNvSpPr/>
            <p:nvPr/>
          </p:nvSpPr>
          <p:spPr>
            <a:xfrm>
              <a:off x="6248421" y="4173025"/>
              <a:ext cx="87114" cy="87114"/>
            </a:xfrm>
            <a:prstGeom prst="ellipse">
              <a:avLst/>
            </a:prstGeom>
            <a:solidFill>
              <a:srgbClr val="2F6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" name="Group 5" title="separate-top-clients-by-gcm"/>
          <p:cNvGrpSpPr/>
          <p:nvPr/>
        </p:nvGrpSpPr>
        <p:grpSpPr>
          <a:xfrm>
            <a:off x="10766291" y="3099145"/>
            <a:ext cx="4246696" cy="7875887"/>
            <a:chOff x="10658276" y="3099145"/>
            <a:chExt cx="4246696" cy="7875887"/>
          </a:xfrm>
        </p:grpSpPr>
        <p:sp>
          <p:nvSpPr>
            <p:cNvPr id="581" name="Rounded Rectangle 580"/>
            <p:cNvSpPr/>
            <p:nvPr/>
          </p:nvSpPr>
          <p:spPr>
            <a:xfrm>
              <a:off x="10658276" y="3099145"/>
              <a:ext cx="4246695" cy="7875887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10974705" y="3176132"/>
              <a:ext cx="2669538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TOP CLIENTS BY GCM ($)</a:t>
              </a:r>
              <a:endParaRPr lang="en-PH" sz="1600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10976292" y="3770489"/>
              <a:ext cx="1402652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b="1" kern="900" smtClean="0">
                  <a:solidFill>
                    <a:srgbClr val="414141"/>
                  </a:solidFill>
                  <a:latin typeface="Proxima Nova Lt" pitchFamily="50" charset="0"/>
                </a:rPr>
                <a:t>CURRENT YEAR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12673010" y="3770489"/>
              <a:ext cx="589929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166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REV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3239747" y="3751357"/>
              <a:ext cx="480925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166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($)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13792069" y="3751357"/>
              <a:ext cx="503367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166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(%)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14258937" y="3751357"/>
              <a:ext cx="503367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166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(%)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3158796" y="3576448"/>
              <a:ext cx="642829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166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GCM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707971" y="3571431"/>
              <a:ext cx="642829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166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GCM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14210847" y="3571431"/>
              <a:ext cx="599548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166" b="1" kern="900" dirty="0" smtClean="0">
                  <a:solidFill>
                    <a:srgbClr val="414141"/>
                  </a:solidFill>
                  <a:latin typeface="Proxima Nova Lt" pitchFamily="50" charset="0"/>
                </a:rPr>
                <a:t>PRD</a:t>
              </a:r>
              <a:endParaRPr lang="en-PH" sz="1166" b="1" kern="900" dirty="0">
                <a:solidFill>
                  <a:srgbClr val="414141"/>
                </a:solidFill>
                <a:latin typeface="Proxima Nova Lt" pitchFamily="50" charset="0"/>
              </a:endParaRPr>
            </a:p>
          </p:txBody>
        </p:sp>
        <p:sp>
          <p:nvSpPr>
            <p:cNvPr id="375" name="TextBox 374" title="A68"/>
            <p:cNvSpPr txBox="1"/>
            <p:nvPr/>
          </p:nvSpPr>
          <p:spPr>
            <a:xfrm>
              <a:off x="11147621" y="4032426"/>
              <a:ext cx="1645668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20" dirty="0" smtClean="0">
                  <a:solidFill>
                    <a:srgbClr val="414141"/>
                  </a:solidFill>
                  <a:latin typeface="Proxima Nova Rg" pitchFamily="50" charset="0"/>
                </a:rPr>
                <a:t>Bank of America </a:t>
              </a:r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Corp</a:t>
              </a:r>
              <a:r>
                <a:rPr lang="en-PH" sz="1100" kern="900" spc="-20" dirty="0" smtClean="0">
                  <a:solidFill>
                    <a:srgbClr val="414141"/>
                  </a:solidFill>
                  <a:latin typeface="Proxima Nova Rg" pitchFamily="50" charset="0"/>
                </a:rPr>
                <a:t>.</a:t>
              </a:r>
              <a:endParaRPr lang="en-PH" sz="1100" kern="900" spc="-2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76" name="TextBox 375" title="A69"/>
            <p:cNvSpPr txBox="1"/>
            <p:nvPr/>
          </p:nvSpPr>
          <p:spPr>
            <a:xfrm>
              <a:off x="11241878" y="4303889"/>
              <a:ext cx="1551411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Hewlett-Packard Co.</a:t>
              </a:r>
              <a:endParaRPr lang="en-PH" sz="1100" kern="900" spc="-1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77" name="TextBox 376" title="A70"/>
            <p:cNvSpPr txBox="1"/>
            <p:nvPr/>
          </p:nvSpPr>
          <p:spPr>
            <a:xfrm>
              <a:off x="11522404" y="4560017"/>
              <a:ext cx="1270885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Symantec Corp.</a:t>
              </a:r>
              <a:endParaRPr lang="en-PH" sz="1100" kern="900" spc="-1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78" name="TextBox 377" title="A71"/>
            <p:cNvSpPr txBox="1"/>
            <p:nvPr/>
          </p:nvSpPr>
          <p:spPr>
            <a:xfrm>
              <a:off x="11477520" y="4847877"/>
              <a:ext cx="1315769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US Federal MHS</a:t>
              </a:r>
              <a:endParaRPr lang="en-PH" sz="1100" kern="900" spc="-1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79" name="TextBox 378" title="A72"/>
            <p:cNvSpPr txBox="1"/>
            <p:nvPr/>
          </p:nvSpPr>
          <p:spPr>
            <a:xfrm>
              <a:off x="11247649" y="5122802"/>
              <a:ext cx="1545640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Wal-Mart Stores, Inc.</a:t>
              </a:r>
              <a:endParaRPr lang="en-PH" sz="1100" kern="900" spc="-1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81" name="TextBox 380" title="A73"/>
            <p:cNvSpPr txBox="1"/>
            <p:nvPr/>
          </p:nvSpPr>
          <p:spPr>
            <a:xfrm>
              <a:off x="11206292" y="5421660"/>
              <a:ext cx="1586997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30" dirty="0" smtClean="0">
                  <a:solidFill>
                    <a:srgbClr val="414141"/>
                  </a:solidFill>
                  <a:latin typeface="Proxima Nova Rg" pitchFamily="50" charset="0"/>
                </a:rPr>
                <a:t>American Express Co.</a:t>
              </a:r>
              <a:endParaRPr lang="en-PH" sz="1100" kern="900" spc="-3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82" name="TextBox 381" title="A74"/>
            <p:cNvSpPr txBox="1"/>
            <p:nvPr/>
          </p:nvSpPr>
          <p:spPr>
            <a:xfrm>
              <a:off x="11853905" y="5724143"/>
              <a:ext cx="939384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14141"/>
                  </a:solidFill>
                  <a:latin typeface="Proxima Nova Rg" pitchFamily="50" charset="0"/>
                </a:rPr>
                <a:t>Pfizer, Inc.</a:t>
              </a:r>
              <a:endParaRPr lang="en-PH" sz="1100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83" name="TextBox 382" title="A75"/>
            <p:cNvSpPr txBox="1"/>
            <p:nvPr/>
          </p:nvSpPr>
          <p:spPr>
            <a:xfrm>
              <a:off x="11106263" y="6017630"/>
              <a:ext cx="1687026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TPG Capital </a:t>
              </a:r>
              <a:r>
                <a:rPr lang="en-PH" sz="1100" kern="900" spc="-10" dirty="0" err="1" smtClean="0">
                  <a:solidFill>
                    <a:srgbClr val="414141"/>
                  </a:solidFill>
                  <a:latin typeface="Proxima Nova Rg" pitchFamily="50" charset="0"/>
                </a:rPr>
                <a:t>Mgmt</a:t>
              </a:r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, L.P.</a:t>
              </a:r>
              <a:endParaRPr lang="en-PH" sz="1100" kern="900" spc="-1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84" name="TextBox 383" title="A76"/>
            <p:cNvSpPr txBox="1"/>
            <p:nvPr/>
          </p:nvSpPr>
          <p:spPr>
            <a:xfrm>
              <a:off x="11021625" y="6314305"/>
              <a:ext cx="1771664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Catholic Health Initiative</a:t>
              </a:r>
              <a:endParaRPr lang="en-PH" sz="1100" kern="900" spc="-1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85" name="TextBox 384" title="A77"/>
            <p:cNvSpPr txBox="1"/>
            <p:nvPr/>
          </p:nvSpPr>
          <p:spPr>
            <a:xfrm>
              <a:off x="10999184" y="6608921"/>
              <a:ext cx="1794105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Commonwealth of Penn.</a:t>
              </a:r>
              <a:endParaRPr lang="en-PH" sz="1100" kern="900" spc="-1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87" name="TextBox 386" title="A79"/>
            <p:cNvSpPr txBox="1"/>
            <p:nvPr/>
          </p:nvSpPr>
          <p:spPr>
            <a:xfrm>
              <a:off x="11406027" y="7186932"/>
              <a:ext cx="1387262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10" dirty="0" smtClean="0">
                  <a:solidFill>
                    <a:srgbClr val="414141"/>
                  </a:solidFill>
                  <a:latin typeface="Proxima Nova Rg" pitchFamily="50" charset="0"/>
                </a:rPr>
                <a:t>Wells Fargo &amp; Co.</a:t>
              </a:r>
              <a:endParaRPr lang="en-PH" sz="1100" kern="900" spc="-1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88" name="TextBox 387" title="A80"/>
            <p:cNvSpPr txBox="1"/>
            <p:nvPr/>
          </p:nvSpPr>
          <p:spPr>
            <a:xfrm>
              <a:off x="11005916" y="7453155"/>
              <a:ext cx="1787373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14141"/>
                  </a:solidFill>
                  <a:latin typeface="Proxima Nova Rg" pitchFamily="50" charset="0"/>
                </a:rPr>
                <a:t>Commonwealth of Kent.</a:t>
              </a:r>
              <a:endParaRPr lang="en-PH" sz="1100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89" name="TextBox 388" title="A81"/>
            <p:cNvSpPr txBox="1"/>
            <p:nvPr/>
          </p:nvSpPr>
          <p:spPr>
            <a:xfrm>
              <a:off x="11724682" y="7728555"/>
              <a:ext cx="1061212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50" dirty="0" smtClean="0">
                  <a:solidFill>
                    <a:srgbClr val="414141"/>
                  </a:solidFill>
                  <a:latin typeface="Proxima Nova Rg" pitchFamily="50" charset="0"/>
                </a:rPr>
                <a:t>Citigroup, Inc.</a:t>
              </a:r>
              <a:endParaRPr lang="en-PH" sz="1100" kern="900" spc="-5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90" name="TextBox 389" title="A82"/>
            <p:cNvSpPr txBox="1"/>
            <p:nvPr/>
          </p:nvSpPr>
          <p:spPr>
            <a:xfrm>
              <a:off x="11263017" y="8061753"/>
              <a:ext cx="1522877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14141"/>
                  </a:solidFill>
                  <a:latin typeface="Proxima Nova Rg" pitchFamily="50" charset="0"/>
                </a:rPr>
                <a:t>Johnson &amp; Johnson</a:t>
              </a:r>
              <a:endParaRPr lang="en-PH" sz="1100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91" name="TextBox 390" title="A83"/>
            <p:cNvSpPr txBox="1"/>
            <p:nvPr/>
          </p:nvSpPr>
          <p:spPr>
            <a:xfrm>
              <a:off x="11383242" y="8304941"/>
              <a:ext cx="1402652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14141"/>
                  </a:solidFill>
                  <a:latin typeface="Proxima Nova Rg" pitchFamily="50" charset="0"/>
                </a:rPr>
                <a:t>US Postal Service</a:t>
              </a:r>
              <a:endParaRPr lang="en-PH" sz="1100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92" name="TextBox 391" title="A84"/>
            <p:cNvSpPr txBox="1"/>
            <p:nvPr/>
          </p:nvSpPr>
          <p:spPr>
            <a:xfrm>
              <a:off x="11711857" y="8607163"/>
              <a:ext cx="1074037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14141"/>
                  </a:solidFill>
                  <a:latin typeface="Proxima Nova Rg" pitchFamily="50" charset="0"/>
                </a:rPr>
                <a:t>Anthem, Inc.</a:t>
              </a:r>
              <a:endParaRPr lang="en-PH" sz="1100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93" name="TextBox 392" title="A85"/>
            <p:cNvSpPr txBox="1"/>
            <p:nvPr/>
          </p:nvSpPr>
          <p:spPr>
            <a:xfrm>
              <a:off x="11251795" y="8884184"/>
              <a:ext cx="1534099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spc="-50" dirty="0" smtClean="0">
                  <a:solidFill>
                    <a:srgbClr val="414141"/>
                  </a:solidFill>
                  <a:latin typeface="Proxima Nova Rg" pitchFamily="50" charset="0"/>
                </a:rPr>
                <a:t>Blackstone Group, LP.</a:t>
              </a:r>
              <a:endParaRPr lang="en-PH" sz="1100" kern="900" spc="-5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94" name="TextBox 393" title="A86"/>
            <p:cNvSpPr txBox="1"/>
            <p:nvPr/>
          </p:nvSpPr>
          <p:spPr>
            <a:xfrm>
              <a:off x="11562778" y="9205470"/>
              <a:ext cx="1223116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14141"/>
                  </a:solidFill>
                  <a:latin typeface="Proxima Nova Rg" pitchFamily="50" charset="0"/>
                </a:rPr>
                <a:t>KKR &amp; Co., L.P.</a:t>
              </a:r>
              <a:endParaRPr lang="en-PH" sz="1100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95" name="TextBox 394" title="A87"/>
            <p:cNvSpPr txBox="1"/>
            <p:nvPr/>
          </p:nvSpPr>
          <p:spPr>
            <a:xfrm>
              <a:off x="11947499" y="9521285"/>
              <a:ext cx="838395" cy="32317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14141"/>
                  </a:solidFill>
                  <a:latin typeface="Proxima Nova Rg" pitchFamily="50" charset="0"/>
                </a:rPr>
                <a:t>US Navy</a:t>
              </a:r>
              <a:endParaRPr lang="en-PH" sz="1100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96" name="TextBox 395" title="A88"/>
            <p:cNvSpPr txBox="1"/>
            <p:nvPr/>
          </p:nvSpPr>
          <p:spPr>
            <a:xfrm>
              <a:off x="12118893" y="9890667"/>
              <a:ext cx="616027" cy="333308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pPr algn="r"/>
              <a:r>
                <a:rPr lang="en-PH" sz="1166" kern="900" dirty="0" smtClean="0">
                  <a:solidFill>
                    <a:srgbClr val="414141"/>
                  </a:solidFill>
                  <a:latin typeface="Proxima Nova Rg" pitchFamily="50" charset="0"/>
                </a:rPr>
                <a:t>Total</a:t>
              </a:r>
              <a:endParaRPr lang="en-PH" sz="1166" kern="900" dirty="0">
                <a:solidFill>
                  <a:srgbClr val="414141"/>
                </a:solidFill>
                <a:latin typeface="Proxima Nova Rg" pitchFamily="50" charset="0"/>
              </a:endParaRPr>
            </a:p>
          </p:txBody>
        </p:sp>
        <p:sp>
          <p:nvSpPr>
            <p:cNvPr id="397" name="TextBox 396" title="B68"/>
            <p:cNvSpPr txBox="1"/>
            <p:nvPr/>
          </p:nvSpPr>
          <p:spPr>
            <a:xfrm>
              <a:off x="12732410" y="4044441"/>
              <a:ext cx="58672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$72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398" name="TextBox 397" title="C68"/>
            <p:cNvSpPr txBox="1"/>
            <p:nvPr/>
          </p:nvSpPr>
          <p:spPr>
            <a:xfrm>
              <a:off x="13265810" y="4031921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$40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399" name="TextBox 398" title="D68"/>
            <p:cNvSpPr txBox="1"/>
            <p:nvPr/>
          </p:nvSpPr>
          <p:spPr>
            <a:xfrm>
              <a:off x="13792069" y="4031921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56%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0" name="TextBox 399" title="E68"/>
            <p:cNvSpPr txBox="1"/>
            <p:nvPr/>
          </p:nvSpPr>
          <p:spPr>
            <a:xfrm>
              <a:off x="14258937" y="4031921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56%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1" name="TextBox 400" title="B69"/>
            <p:cNvSpPr txBox="1"/>
            <p:nvPr/>
          </p:nvSpPr>
          <p:spPr>
            <a:xfrm>
              <a:off x="12732410" y="4321105"/>
              <a:ext cx="59153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$57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2" name="TextBox 401" title="C69"/>
            <p:cNvSpPr txBox="1"/>
            <p:nvPr/>
          </p:nvSpPr>
          <p:spPr>
            <a:xfrm>
              <a:off x="13265810" y="4308585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$30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3" name="TextBox 402" title="D69"/>
            <p:cNvSpPr txBox="1"/>
            <p:nvPr/>
          </p:nvSpPr>
          <p:spPr>
            <a:xfrm>
              <a:off x="13792069" y="4308585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54%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4" name="TextBox 403" title="E69"/>
            <p:cNvSpPr txBox="1"/>
            <p:nvPr/>
          </p:nvSpPr>
          <p:spPr>
            <a:xfrm>
              <a:off x="14258937" y="4308585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54%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5" name="TextBox 404" title="B70"/>
            <p:cNvSpPr txBox="1"/>
            <p:nvPr/>
          </p:nvSpPr>
          <p:spPr>
            <a:xfrm>
              <a:off x="12722965" y="4619555"/>
              <a:ext cx="59794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6" name="TextBox 405" title="C70"/>
            <p:cNvSpPr txBox="1"/>
            <p:nvPr/>
          </p:nvSpPr>
          <p:spPr>
            <a:xfrm>
              <a:off x="13283824" y="4607035"/>
              <a:ext cx="59794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$23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7" name="TextBox 406" title="D70"/>
            <p:cNvSpPr txBox="1"/>
            <p:nvPr/>
          </p:nvSpPr>
          <p:spPr>
            <a:xfrm>
              <a:off x="13792069" y="4607035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65%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8" name="TextBox 407" title="E70"/>
            <p:cNvSpPr txBox="1"/>
            <p:nvPr/>
          </p:nvSpPr>
          <p:spPr>
            <a:xfrm>
              <a:off x="14258937" y="4607035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65%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09" name="TextBox 408" title="B71"/>
            <p:cNvSpPr txBox="1"/>
            <p:nvPr/>
          </p:nvSpPr>
          <p:spPr>
            <a:xfrm>
              <a:off x="12722965" y="4898838"/>
              <a:ext cx="59794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$49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0" name="TextBox 409" title="C71"/>
            <p:cNvSpPr txBox="1"/>
            <p:nvPr/>
          </p:nvSpPr>
          <p:spPr>
            <a:xfrm>
              <a:off x="13330355" y="4889451"/>
              <a:ext cx="55626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$18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1" name="TextBox 410" title="D71"/>
            <p:cNvSpPr txBox="1"/>
            <p:nvPr/>
          </p:nvSpPr>
          <p:spPr>
            <a:xfrm>
              <a:off x="13792069" y="4895533"/>
              <a:ext cx="60916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37%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2" name="TextBox 411" title="E71"/>
            <p:cNvSpPr txBox="1"/>
            <p:nvPr/>
          </p:nvSpPr>
          <p:spPr>
            <a:xfrm>
              <a:off x="14274967" y="4895533"/>
              <a:ext cx="60916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37%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3" name="TextBox 412" title="B72"/>
            <p:cNvSpPr txBox="1"/>
            <p:nvPr/>
          </p:nvSpPr>
          <p:spPr>
            <a:xfrm>
              <a:off x="12721329" y="5184490"/>
              <a:ext cx="59794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4" name="TextBox 413" title="C72"/>
            <p:cNvSpPr txBox="1"/>
            <p:nvPr/>
          </p:nvSpPr>
          <p:spPr>
            <a:xfrm>
              <a:off x="13330355" y="5175103"/>
              <a:ext cx="55626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5" name="TextBox 414" title="D72"/>
            <p:cNvSpPr txBox="1"/>
            <p:nvPr/>
          </p:nvSpPr>
          <p:spPr>
            <a:xfrm>
              <a:off x="13792069" y="5181185"/>
              <a:ext cx="60916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47%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6" name="TextBox 415" title="E72"/>
            <p:cNvSpPr txBox="1"/>
            <p:nvPr/>
          </p:nvSpPr>
          <p:spPr>
            <a:xfrm>
              <a:off x="14274967" y="5181185"/>
              <a:ext cx="60916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47%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7" name="TextBox 416" title="B73"/>
            <p:cNvSpPr txBox="1"/>
            <p:nvPr/>
          </p:nvSpPr>
          <p:spPr>
            <a:xfrm>
              <a:off x="12721329" y="5473028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$28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8" name="TextBox 417" title="C73"/>
            <p:cNvSpPr txBox="1"/>
            <p:nvPr/>
          </p:nvSpPr>
          <p:spPr>
            <a:xfrm>
              <a:off x="13330355" y="5463641"/>
              <a:ext cx="55626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19" name="TextBox 418" title="D73"/>
            <p:cNvSpPr txBox="1"/>
            <p:nvPr/>
          </p:nvSpPr>
          <p:spPr>
            <a:xfrm>
              <a:off x="13792069" y="5469723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54%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0" name="TextBox 419" title="E73"/>
            <p:cNvSpPr txBox="1"/>
            <p:nvPr/>
          </p:nvSpPr>
          <p:spPr>
            <a:xfrm>
              <a:off x="14274967" y="5469723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54%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1" name="TextBox 420" title="B74"/>
            <p:cNvSpPr txBox="1"/>
            <p:nvPr/>
          </p:nvSpPr>
          <p:spPr>
            <a:xfrm>
              <a:off x="12721329" y="5770919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$29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2" name="TextBox 421" title="C74"/>
            <p:cNvSpPr txBox="1"/>
            <p:nvPr/>
          </p:nvSpPr>
          <p:spPr>
            <a:xfrm>
              <a:off x="13330355" y="5761532"/>
              <a:ext cx="55626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3" name="TextBox 422" title="D74"/>
            <p:cNvSpPr txBox="1"/>
            <p:nvPr/>
          </p:nvSpPr>
          <p:spPr>
            <a:xfrm>
              <a:off x="13792069" y="5767614"/>
              <a:ext cx="63000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50%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4" name="TextBox 423" title="E74"/>
            <p:cNvSpPr txBox="1"/>
            <p:nvPr/>
          </p:nvSpPr>
          <p:spPr>
            <a:xfrm>
              <a:off x="14274967" y="5767614"/>
              <a:ext cx="63000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50%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5" name="TextBox 424" title="B75"/>
            <p:cNvSpPr txBox="1"/>
            <p:nvPr/>
          </p:nvSpPr>
          <p:spPr>
            <a:xfrm>
              <a:off x="12721329" y="6037643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6" name="TextBox 425" title="C75"/>
            <p:cNvSpPr txBox="1"/>
            <p:nvPr/>
          </p:nvSpPr>
          <p:spPr>
            <a:xfrm>
              <a:off x="13330355" y="6038884"/>
              <a:ext cx="55626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$14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7" name="TextBox 426" title="D75"/>
            <p:cNvSpPr txBox="1"/>
            <p:nvPr/>
          </p:nvSpPr>
          <p:spPr>
            <a:xfrm>
              <a:off x="13792069" y="6034338"/>
              <a:ext cx="63000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56%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8" name="TextBox 427" title="E75"/>
            <p:cNvSpPr txBox="1"/>
            <p:nvPr/>
          </p:nvSpPr>
          <p:spPr>
            <a:xfrm>
              <a:off x="14274967" y="6034338"/>
              <a:ext cx="63000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56%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29" name="TextBox 428" title="B76"/>
            <p:cNvSpPr txBox="1"/>
            <p:nvPr/>
          </p:nvSpPr>
          <p:spPr>
            <a:xfrm>
              <a:off x="12721329" y="6333953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$24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0" name="TextBox 429" title="C76"/>
            <p:cNvSpPr txBox="1"/>
            <p:nvPr/>
          </p:nvSpPr>
          <p:spPr>
            <a:xfrm>
              <a:off x="13330355" y="6335194"/>
              <a:ext cx="55626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$13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1" name="TextBox 430" title="D76"/>
            <p:cNvSpPr txBox="1"/>
            <p:nvPr/>
          </p:nvSpPr>
          <p:spPr>
            <a:xfrm>
              <a:off x="13792069" y="6330648"/>
              <a:ext cx="63000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54%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2" name="TextBox 431" title="E76"/>
            <p:cNvSpPr txBox="1"/>
            <p:nvPr/>
          </p:nvSpPr>
          <p:spPr>
            <a:xfrm>
              <a:off x="14274967" y="6330648"/>
              <a:ext cx="63000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54%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3" name="TextBox 432" title="B77"/>
            <p:cNvSpPr txBox="1"/>
            <p:nvPr/>
          </p:nvSpPr>
          <p:spPr>
            <a:xfrm>
              <a:off x="12721329" y="6606540"/>
              <a:ext cx="59313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$33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4" name="TextBox 433" title="C77"/>
            <p:cNvSpPr txBox="1"/>
            <p:nvPr/>
          </p:nvSpPr>
          <p:spPr>
            <a:xfrm>
              <a:off x="13330355" y="6607781"/>
              <a:ext cx="55626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$13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5" name="TextBox 434" title="D77"/>
            <p:cNvSpPr txBox="1"/>
            <p:nvPr/>
          </p:nvSpPr>
          <p:spPr>
            <a:xfrm>
              <a:off x="13792069" y="6622939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39%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6" name="TextBox 435" title="E77"/>
            <p:cNvSpPr txBox="1"/>
            <p:nvPr/>
          </p:nvSpPr>
          <p:spPr>
            <a:xfrm>
              <a:off x="14274967" y="6622939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39%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7" name="TextBox 436" title="B78"/>
            <p:cNvSpPr txBox="1"/>
            <p:nvPr/>
          </p:nvSpPr>
          <p:spPr>
            <a:xfrm>
              <a:off x="12721329" y="6913191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$30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8" name="TextBox 437" title="C78"/>
            <p:cNvSpPr txBox="1"/>
            <p:nvPr/>
          </p:nvSpPr>
          <p:spPr>
            <a:xfrm>
              <a:off x="13327951" y="6914432"/>
              <a:ext cx="561076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$12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39" name="TextBox 438" title="D78"/>
            <p:cNvSpPr txBox="1"/>
            <p:nvPr/>
          </p:nvSpPr>
          <p:spPr>
            <a:xfrm>
              <a:off x="13792069" y="6917207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0" name="TextBox 439" title="E78"/>
            <p:cNvSpPr txBox="1"/>
            <p:nvPr/>
          </p:nvSpPr>
          <p:spPr>
            <a:xfrm>
              <a:off x="14274967" y="6917207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1" name="TextBox 440" title="B79"/>
            <p:cNvSpPr txBox="1"/>
            <p:nvPr/>
          </p:nvSpPr>
          <p:spPr>
            <a:xfrm>
              <a:off x="12721329" y="7195766"/>
              <a:ext cx="59153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2" name="TextBox 441" title="C79"/>
            <p:cNvSpPr txBox="1"/>
            <p:nvPr/>
          </p:nvSpPr>
          <p:spPr>
            <a:xfrm>
              <a:off x="13327951" y="7197007"/>
              <a:ext cx="561076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$12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3" name="TextBox 442" title="D79"/>
            <p:cNvSpPr txBox="1"/>
            <p:nvPr/>
          </p:nvSpPr>
          <p:spPr>
            <a:xfrm>
              <a:off x="13792069" y="7199782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45%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4" name="TextBox 443" title="E79"/>
            <p:cNvSpPr txBox="1"/>
            <p:nvPr/>
          </p:nvSpPr>
          <p:spPr>
            <a:xfrm>
              <a:off x="14274967" y="7199782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45%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5" name="TextBox 444" title="B80"/>
            <p:cNvSpPr txBox="1"/>
            <p:nvPr/>
          </p:nvSpPr>
          <p:spPr>
            <a:xfrm>
              <a:off x="12721329" y="7481414"/>
              <a:ext cx="59794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$23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6" name="TextBox 445" title="C80"/>
            <p:cNvSpPr txBox="1"/>
            <p:nvPr/>
          </p:nvSpPr>
          <p:spPr>
            <a:xfrm>
              <a:off x="13327951" y="7482655"/>
              <a:ext cx="561076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$12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7" name="TextBox 446" title="D80"/>
            <p:cNvSpPr txBox="1"/>
            <p:nvPr/>
          </p:nvSpPr>
          <p:spPr>
            <a:xfrm>
              <a:off x="13792069" y="7485430"/>
              <a:ext cx="63000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50%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8" name="TextBox 447" title="E80"/>
            <p:cNvSpPr txBox="1"/>
            <p:nvPr/>
          </p:nvSpPr>
          <p:spPr>
            <a:xfrm>
              <a:off x="14274967" y="7485430"/>
              <a:ext cx="63000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50%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49" name="TextBox 448" title="B81"/>
            <p:cNvSpPr txBox="1"/>
            <p:nvPr/>
          </p:nvSpPr>
          <p:spPr>
            <a:xfrm>
              <a:off x="12721329" y="7764742"/>
              <a:ext cx="59794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$26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0" name="TextBox 449" title="C81"/>
            <p:cNvSpPr txBox="1"/>
            <p:nvPr/>
          </p:nvSpPr>
          <p:spPr>
            <a:xfrm>
              <a:off x="13348790" y="7765983"/>
              <a:ext cx="51939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$11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1" name="TextBox 450" title="D81"/>
            <p:cNvSpPr txBox="1"/>
            <p:nvPr/>
          </p:nvSpPr>
          <p:spPr>
            <a:xfrm>
              <a:off x="13792069" y="7768758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2" name="TextBox 451" title="E81"/>
            <p:cNvSpPr txBox="1"/>
            <p:nvPr/>
          </p:nvSpPr>
          <p:spPr>
            <a:xfrm>
              <a:off x="14274967" y="7768758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3" name="TextBox 452" title="B82"/>
            <p:cNvSpPr txBox="1"/>
            <p:nvPr/>
          </p:nvSpPr>
          <p:spPr>
            <a:xfrm>
              <a:off x="12753389" y="8066431"/>
              <a:ext cx="56107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$21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4" name="TextBox 453" title="C82"/>
            <p:cNvSpPr txBox="1"/>
            <p:nvPr/>
          </p:nvSpPr>
          <p:spPr>
            <a:xfrm>
              <a:off x="13303798" y="8067672"/>
              <a:ext cx="56588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$10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5" name="TextBox 454" title="D82"/>
            <p:cNvSpPr txBox="1"/>
            <p:nvPr/>
          </p:nvSpPr>
          <p:spPr>
            <a:xfrm>
              <a:off x="13792069" y="8070447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49%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6" name="TextBox 455" title="E82"/>
            <p:cNvSpPr txBox="1"/>
            <p:nvPr/>
          </p:nvSpPr>
          <p:spPr>
            <a:xfrm>
              <a:off x="14274967" y="8070447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49%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7" name="TextBox 456" title="B83"/>
            <p:cNvSpPr txBox="1"/>
            <p:nvPr/>
          </p:nvSpPr>
          <p:spPr>
            <a:xfrm>
              <a:off x="12702454" y="8339481"/>
              <a:ext cx="628388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8" name="TextBox 457" title="C83"/>
            <p:cNvSpPr txBox="1"/>
            <p:nvPr/>
          </p:nvSpPr>
          <p:spPr>
            <a:xfrm>
              <a:off x="13303798" y="8340722"/>
              <a:ext cx="56588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$10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59" name="TextBox 458" title="D83"/>
            <p:cNvSpPr txBox="1"/>
            <p:nvPr/>
          </p:nvSpPr>
          <p:spPr>
            <a:xfrm>
              <a:off x="13792069" y="8360345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0" name="TextBox 459" title="E83"/>
            <p:cNvSpPr txBox="1"/>
            <p:nvPr/>
          </p:nvSpPr>
          <p:spPr>
            <a:xfrm>
              <a:off x="14274967" y="8360345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1" name="TextBox 460" title="B84"/>
            <p:cNvSpPr txBox="1"/>
            <p:nvPr/>
          </p:nvSpPr>
          <p:spPr>
            <a:xfrm>
              <a:off x="12728088" y="8638249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$29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2" name="TextBox 461" title="C84"/>
            <p:cNvSpPr txBox="1"/>
            <p:nvPr/>
          </p:nvSpPr>
          <p:spPr>
            <a:xfrm>
              <a:off x="13363216" y="8639490"/>
              <a:ext cx="504971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$9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3" name="TextBox 462" title="D84"/>
            <p:cNvSpPr txBox="1"/>
            <p:nvPr/>
          </p:nvSpPr>
          <p:spPr>
            <a:xfrm>
              <a:off x="13792069" y="8640378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4" name="TextBox 463" title="E84"/>
            <p:cNvSpPr txBox="1"/>
            <p:nvPr/>
          </p:nvSpPr>
          <p:spPr>
            <a:xfrm>
              <a:off x="14274967" y="8640378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5" name="TextBox 464" title="B85"/>
            <p:cNvSpPr txBox="1"/>
            <p:nvPr/>
          </p:nvSpPr>
          <p:spPr>
            <a:xfrm>
              <a:off x="12728088" y="8923999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6" name="TextBox 465" title="C85"/>
            <p:cNvSpPr txBox="1"/>
            <p:nvPr/>
          </p:nvSpPr>
          <p:spPr>
            <a:xfrm>
              <a:off x="13363216" y="8925240"/>
              <a:ext cx="504971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$9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7" name="TextBox 466" title="D85"/>
            <p:cNvSpPr txBox="1"/>
            <p:nvPr/>
          </p:nvSpPr>
          <p:spPr>
            <a:xfrm>
              <a:off x="13792069" y="8926128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35%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8" name="TextBox 467" title="E85"/>
            <p:cNvSpPr txBox="1"/>
            <p:nvPr/>
          </p:nvSpPr>
          <p:spPr>
            <a:xfrm>
              <a:off x="14274967" y="8926128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35%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69" name="TextBox 468" title="B86"/>
            <p:cNvSpPr txBox="1"/>
            <p:nvPr/>
          </p:nvSpPr>
          <p:spPr>
            <a:xfrm>
              <a:off x="12728088" y="9201388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0" name="TextBox 469" title="C86"/>
            <p:cNvSpPr txBox="1"/>
            <p:nvPr/>
          </p:nvSpPr>
          <p:spPr>
            <a:xfrm>
              <a:off x="13363216" y="9202629"/>
              <a:ext cx="504971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$8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1" name="TextBox 470" title="D86"/>
            <p:cNvSpPr txBox="1"/>
            <p:nvPr/>
          </p:nvSpPr>
          <p:spPr>
            <a:xfrm>
              <a:off x="13792069" y="9203517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2" name="TextBox 471" title="E86"/>
            <p:cNvSpPr txBox="1"/>
            <p:nvPr/>
          </p:nvSpPr>
          <p:spPr>
            <a:xfrm>
              <a:off x="14274967" y="9203517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32%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3" name="TextBox 472" title="B87"/>
            <p:cNvSpPr txBox="1"/>
            <p:nvPr/>
          </p:nvSpPr>
          <p:spPr>
            <a:xfrm>
              <a:off x="12728088" y="9499838"/>
              <a:ext cx="602753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$25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4" name="TextBox 473" title="C87"/>
            <p:cNvSpPr txBox="1"/>
            <p:nvPr/>
          </p:nvSpPr>
          <p:spPr>
            <a:xfrm>
              <a:off x="13363216" y="9501079"/>
              <a:ext cx="504971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5" name="TextBox 474" title="D87"/>
            <p:cNvSpPr txBox="1"/>
            <p:nvPr/>
          </p:nvSpPr>
          <p:spPr>
            <a:xfrm>
              <a:off x="13792069" y="9501967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29%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6" name="TextBox 475" title="E87"/>
            <p:cNvSpPr txBox="1"/>
            <p:nvPr/>
          </p:nvSpPr>
          <p:spPr>
            <a:xfrm>
              <a:off x="14274967" y="9501967"/>
              <a:ext cx="625195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29%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7" name="TextBox 476" title="B88"/>
            <p:cNvSpPr txBox="1"/>
            <p:nvPr/>
          </p:nvSpPr>
          <p:spPr>
            <a:xfrm>
              <a:off x="12639434" y="9870020"/>
              <a:ext cx="68450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$647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8" name="TextBox 477" title="C88"/>
            <p:cNvSpPr txBox="1"/>
            <p:nvPr/>
          </p:nvSpPr>
          <p:spPr>
            <a:xfrm>
              <a:off x="13189122" y="9857636"/>
              <a:ext cx="705346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pPr algn="ctr"/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$300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79" name="TextBox 478" title="D88"/>
            <p:cNvSpPr txBox="1"/>
            <p:nvPr/>
          </p:nvSpPr>
          <p:spPr>
            <a:xfrm>
              <a:off x="13792069" y="9872149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45%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80" name="TextBox 479" title="E88"/>
            <p:cNvSpPr txBox="1"/>
            <p:nvPr/>
          </p:nvSpPr>
          <p:spPr>
            <a:xfrm>
              <a:off x="14274967" y="9872149"/>
              <a:ext cx="620387" cy="353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124BAE"/>
                  </a:solidFill>
                  <a:latin typeface="Proxima Nova Rg" pitchFamily="50" charset="0"/>
                </a:rPr>
                <a:t>45%</a:t>
              </a:r>
              <a:endParaRPr lang="en-PH" sz="1300" kern="900" dirty="0">
                <a:solidFill>
                  <a:srgbClr val="124BAE"/>
                </a:solidFill>
                <a:latin typeface="Proxima Nova Rg" pitchFamily="50" charset="0"/>
              </a:endParaRP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11038727" y="10686706"/>
              <a:ext cx="8448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cxnSp>
          <p:nvCxnSpPr>
            <p:cNvPr id="482" name="Straight Connector 481"/>
            <p:cNvCxnSpPr/>
            <p:nvPr/>
          </p:nvCxnSpPr>
          <p:spPr>
            <a:xfrm flipH="1">
              <a:off x="11598417" y="9871613"/>
              <a:ext cx="3054634" cy="0"/>
            </a:xfrm>
            <a:prstGeom prst="line">
              <a:avLst/>
            </a:prstGeom>
            <a:ln w="3810">
              <a:solidFill>
                <a:srgbClr val="888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 title="A78"/>
          <p:cNvSpPr txBox="1"/>
          <p:nvPr/>
        </p:nvSpPr>
        <p:spPr>
          <a:xfrm>
            <a:off x="10938590" y="6907963"/>
            <a:ext cx="1854699" cy="323178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pPr algn="r"/>
            <a:r>
              <a:rPr lang="en-PH" sz="1100" kern="900" dirty="0" smtClean="0">
                <a:solidFill>
                  <a:srgbClr val="414141"/>
                </a:solidFill>
                <a:latin typeface="Proxima Nova Rg" pitchFamily="50" charset="0"/>
              </a:rPr>
              <a:t>Internal Revenue Service</a:t>
            </a:r>
            <a:endParaRPr lang="en-PH" sz="1100" kern="900" dirty="0">
              <a:solidFill>
                <a:srgbClr val="414141"/>
              </a:solidFill>
              <a:latin typeface="Proxima Nova R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4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641</Words>
  <Application>Microsoft Macintosh PowerPoint</Application>
  <PresentationFormat>Custom</PresentationFormat>
  <Paragraphs>269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Helvetica Neue</vt:lpstr>
      <vt:lpstr>Helvetica Neue Medium</vt:lpstr>
      <vt:lpstr>HelveticaNeueLT Pro 55 Roman</vt:lpstr>
      <vt:lpstr>HelveticaNeueLT Std</vt:lpstr>
      <vt:lpstr>Proxima Nova Lt</vt:lpstr>
      <vt:lpstr>Proxima Nova Rg</vt:lpstr>
      <vt:lpstr>Proxima Nova Th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Microsoft Office User</cp:lastModifiedBy>
  <cp:revision>111</cp:revision>
  <cp:lastPrinted>2015-11-16T18:00:47Z</cp:lastPrinted>
  <dcterms:created xsi:type="dcterms:W3CDTF">2015-11-12T23:42:49Z</dcterms:created>
  <dcterms:modified xsi:type="dcterms:W3CDTF">2015-12-28T21:16:54Z</dcterms:modified>
</cp:coreProperties>
</file>