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2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5243175" cy="11430000"/>
  <p:notesSz cx="6858000" cy="9144000"/>
  <p:defaultTextStyle>
    <a:defPPr>
      <a:defRPr lang="en-US"/>
    </a:defPPr>
    <a:lvl1pPr marL="0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2061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24122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86183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48244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10305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72366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34427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096488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0">
          <p15:clr>
            <a:srgbClr val="A4A3A4"/>
          </p15:clr>
        </p15:guide>
        <p15:guide id="2" pos="48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B8D"/>
    <a:srgbClr val="D18F78"/>
    <a:srgbClr val="4D4D4F"/>
    <a:srgbClr val="414141"/>
    <a:srgbClr val="231F20"/>
    <a:srgbClr val="23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209"/>
    <p:restoredTop sz="95982" autoAdjust="0"/>
  </p:normalViewPr>
  <p:slideViewPr>
    <p:cSldViewPr>
      <p:cViewPr>
        <p:scale>
          <a:sx n="91" d="100"/>
          <a:sy n="91" d="100"/>
        </p:scale>
        <p:origin x="1400" y="-288"/>
      </p:cViewPr>
      <p:guideLst>
        <p:guide orient="horz" pos="3600"/>
        <p:guide pos="48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\\localhost\Users\Seona\Downloads\Industry%20&amp;%20Sector%20Dash%20Data-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\\localhost\Users\Seona\Downloads\Industry%20&amp;%20Sector%20Dash%20Data-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\\localhost\Users\Seona\Downloads\Industry%20&amp;%20Sector%20Dash%20Data.xlsx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\\localhost\Users\Seona\Downloads\Industry%20&amp;%20Sector%20Dash%20Data.xlsx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\\localhost\Users\Seona\Downloads\Industry%20&amp;%20Sector%20Dash%20Data.xlsx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\\localhost\Users\Seona\Downloads\Industry%20&amp;%20Sector%20Dash%20Data.xlsx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\\localhost\Users\Seona\Downloads\Industry%20&amp;%20Sector%20Dash%20Data.xlsx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/\\localhost\Users\Seona\Downloads\Industry%20&amp;%20Sector%20Dash%20Data.xlsx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/\\localhost\Users\Seona\Downloads\Industry%20&amp;%20Sector%20Dash%20Data.xlsx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'P4 Data'!$A$19</c:f>
              <c:strCache>
                <c:ptCount val="1"/>
                <c:pt idx="0">
                  <c:v>Advisory Height (% of Max)</c:v>
                </c:pt>
              </c:strCache>
            </c:strRef>
          </c:tx>
          <c:spPr>
            <a:solidFill>
              <a:srgbClr val="002060"/>
            </a:solidFill>
            <a:ln w="34925">
              <a:solidFill>
                <a:schemeClr val="bg1">
                  <a:alpha val="83000"/>
                </a:schemeClr>
              </a:solidFill>
            </a:ln>
            <a:effectLst/>
          </c:spPr>
          <c:invertIfNegative val="0"/>
          <c:val>
            <c:numRef>
              <c:f>'P4 Data'!$B$19:$Z$19</c:f>
              <c:numCache>
                <c:formatCode>0.0%</c:formatCode>
                <c:ptCount val="25"/>
                <c:pt idx="0">
                  <c:v>0.01806321384</c:v>
                </c:pt>
                <c:pt idx="1">
                  <c:v>0.0338852422</c:v>
                </c:pt>
                <c:pt idx="2">
                  <c:v>0.04749212968</c:v>
                </c:pt>
                <c:pt idx="3">
                  <c:v>0.0756593998400001</c:v>
                </c:pt>
                <c:pt idx="4">
                  <c:v>0.0788999519999999</c:v>
                </c:pt>
                <c:pt idx="5">
                  <c:v>0.0716458812399999</c:v>
                </c:pt>
                <c:pt idx="6">
                  <c:v>0.04905342414</c:v>
                </c:pt>
                <c:pt idx="7">
                  <c:v>0.04782669484</c:v>
                </c:pt>
                <c:pt idx="8">
                  <c:v>0.07461628422</c:v>
                </c:pt>
                <c:pt idx="9">
                  <c:v>0.03344684264</c:v>
                </c:pt>
                <c:pt idx="10">
                  <c:v>0.03883592976</c:v>
                </c:pt>
                <c:pt idx="11">
                  <c:v>0.05975705976</c:v>
                </c:pt>
                <c:pt idx="12">
                  <c:v>0.35721603618</c:v>
                </c:pt>
                <c:pt idx="13">
                  <c:v>0.05407860256</c:v>
                </c:pt>
                <c:pt idx="14">
                  <c:v>0.0849761933999999</c:v>
                </c:pt>
                <c:pt idx="15">
                  <c:v>0.0232193069</c:v>
                </c:pt>
                <c:pt idx="16">
                  <c:v>0.0751770829</c:v>
                </c:pt>
                <c:pt idx="17">
                  <c:v>0.01705919726</c:v>
                </c:pt>
                <c:pt idx="18">
                  <c:v>0.10669540858</c:v>
                </c:pt>
                <c:pt idx="19">
                  <c:v>0.00762442464</c:v>
                </c:pt>
                <c:pt idx="20">
                  <c:v>0.00828789516</c:v>
                </c:pt>
                <c:pt idx="21">
                  <c:v>0.04175695828</c:v>
                </c:pt>
                <c:pt idx="22">
                  <c:v>0.04242711208</c:v>
                </c:pt>
                <c:pt idx="23">
                  <c:v>0.0841478322599999</c:v>
                </c:pt>
                <c:pt idx="24">
                  <c:v>0.02636521548</c:v>
                </c:pt>
              </c:numCache>
            </c:numRef>
          </c:val>
        </c:ser>
        <c:ser>
          <c:idx val="1"/>
          <c:order val="1"/>
          <c:tx>
            <c:strRef>
              <c:f>'P4 Data'!$A$20</c:f>
              <c:strCache>
                <c:ptCount val="1"/>
                <c:pt idx="0">
                  <c:v>Audit Height (% of Max)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 w="34925">
              <a:solidFill>
                <a:schemeClr val="bg1">
                  <a:alpha val="83000"/>
                </a:schemeClr>
              </a:solidFill>
            </a:ln>
            <a:effectLst/>
          </c:spPr>
          <c:invertIfNegative val="0"/>
          <c:val>
            <c:numRef>
              <c:f>'P4 Data'!$B$20:$Z$20</c:f>
              <c:numCache>
                <c:formatCode>0.0%</c:formatCode>
                <c:ptCount val="25"/>
                <c:pt idx="0">
                  <c:v>0.04297061</c:v>
                </c:pt>
                <c:pt idx="1">
                  <c:v>0.02609488272</c:v>
                </c:pt>
                <c:pt idx="2">
                  <c:v>0.04740245398</c:v>
                </c:pt>
                <c:pt idx="3">
                  <c:v>0.09413222384</c:v>
                </c:pt>
                <c:pt idx="4">
                  <c:v>0.08866068536</c:v>
                </c:pt>
                <c:pt idx="5">
                  <c:v>0.10099878228</c:v>
                </c:pt>
                <c:pt idx="6">
                  <c:v>0.0389238631</c:v>
                </c:pt>
                <c:pt idx="7">
                  <c:v>0.07069500652</c:v>
                </c:pt>
                <c:pt idx="8">
                  <c:v>0.00152004072</c:v>
                </c:pt>
                <c:pt idx="9">
                  <c:v>-7.484E-8</c:v>
                </c:pt>
                <c:pt idx="10">
                  <c:v>3.47133E-5</c:v>
                </c:pt>
                <c:pt idx="11">
                  <c:v>0.00011893098</c:v>
                </c:pt>
                <c:pt idx="12">
                  <c:v>0.10350999354</c:v>
                </c:pt>
                <c:pt idx="13">
                  <c:v>0.07233772392</c:v>
                </c:pt>
                <c:pt idx="14">
                  <c:v>0.11125885156</c:v>
                </c:pt>
                <c:pt idx="15">
                  <c:v>0.0578535162799999</c:v>
                </c:pt>
                <c:pt idx="16">
                  <c:v>0.03715067138</c:v>
                </c:pt>
                <c:pt idx="17">
                  <c:v>0.01483389032</c:v>
                </c:pt>
                <c:pt idx="18">
                  <c:v>0.04217140978</c:v>
                </c:pt>
                <c:pt idx="19">
                  <c:v>0.01012772968</c:v>
                </c:pt>
                <c:pt idx="20">
                  <c:v>0.01555093442</c:v>
                </c:pt>
                <c:pt idx="21">
                  <c:v>0.00184554528</c:v>
                </c:pt>
                <c:pt idx="22">
                  <c:v>0.0504164393</c:v>
                </c:pt>
                <c:pt idx="23">
                  <c:v>0.08153504568</c:v>
                </c:pt>
                <c:pt idx="24">
                  <c:v>0.0207950504</c:v>
                </c:pt>
              </c:numCache>
            </c:numRef>
          </c:val>
        </c:ser>
        <c:ser>
          <c:idx val="2"/>
          <c:order val="2"/>
          <c:tx>
            <c:strRef>
              <c:f>'P4 Data'!$A$21</c:f>
              <c:strCache>
                <c:ptCount val="1"/>
                <c:pt idx="0">
                  <c:v>Consulting Height (% of Max)</c:v>
                </c:pt>
              </c:strCache>
            </c:strRef>
          </c:tx>
          <c:spPr>
            <a:solidFill>
              <a:srgbClr val="00B0F0"/>
            </a:solidFill>
            <a:ln w="34925">
              <a:solidFill>
                <a:schemeClr val="bg1">
                  <a:alpha val="83000"/>
                </a:schemeClr>
              </a:solidFill>
              <a:round/>
            </a:ln>
            <a:effectLst/>
          </c:spPr>
          <c:invertIfNegative val="0"/>
          <c:val>
            <c:numRef>
              <c:f>'P4 Data'!$B$21:$Z$21</c:f>
              <c:numCache>
                <c:formatCode>0.0%</c:formatCode>
                <c:ptCount val="25"/>
                <c:pt idx="0">
                  <c:v>0.07278567114</c:v>
                </c:pt>
                <c:pt idx="1">
                  <c:v>0.09915404896</c:v>
                </c:pt>
                <c:pt idx="2">
                  <c:v>0.19507963658</c:v>
                </c:pt>
                <c:pt idx="3">
                  <c:v>0.18221029924</c:v>
                </c:pt>
                <c:pt idx="4">
                  <c:v>0.23535895158</c:v>
                </c:pt>
                <c:pt idx="5">
                  <c:v>0.07781201012</c:v>
                </c:pt>
                <c:pt idx="6">
                  <c:v>0.10081308988</c:v>
                </c:pt>
                <c:pt idx="7">
                  <c:v>0.08931268608</c:v>
                </c:pt>
                <c:pt idx="8">
                  <c:v>0.26641429882</c:v>
                </c:pt>
                <c:pt idx="9">
                  <c:v>0.1020110047</c:v>
                </c:pt>
                <c:pt idx="10">
                  <c:v>0.21500269702</c:v>
                </c:pt>
                <c:pt idx="11">
                  <c:v>0.12802495576</c:v>
                </c:pt>
                <c:pt idx="12">
                  <c:v>0.2760513155</c:v>
                </c:pt>
                <c:pt idx="13">
                  <c:v>0.16951585436</c:v>
                </c:pt>
                <c:pt idx="14">
                  <c:v>0.08946668228</c:v>
                </c:pt>
                <c:pt idx="15">
                  <c:v>0.0446312202</c:v>
                </c:pt>
                <c:pt idx="16">
                  <c:v>0.22163080846</c:v>
                </c:pt>
                <c:pt idx="17">
                  <c:v>0.14690939778</c:v>
                </c:pt>
                <c:pt idx="18">
                  <c:v>0.35323644998</c:v>
                </c:pt>
                <c:pt idx="19">
                  <c:v>0.03189539102</c:v>
                </c:pt>
                <c:pt idx="20">
                  <c:v>0.04254004462</c:v>
                </c:pt>
                <c:pt idx="21">
                  <c:v>0.49245848534</c:v>
                </c:pt>
                <c:pt idx="22">
                  <c:v>0.05031537054</c:v>
                </c:pt>
                <c:pt idx="23">
                  <c:v>0.3235510556</c:v>
                </c:pt>
                <c:pt idx="24">
                  <c:v>0.08291940062</c:v>
                </c:pt>
              </c:numCache>
            </c:numRef>
          </c:val>
        </c:ser>
        <c:ser>
          <c:idx val="3"/>
          <c:order val="3"/>
          <c:tx>
            <c:strRef>
              <c:f>'P4 Data'!$A$22</c:f>
              <c:strCache>
                <c:ptCount val="1"/>
                <c:pt idx="0">
                  <c:v>Tax Height (% of Max)</c:v>
                </c:pt>
              </c:strCache>
            </c:strRef>
          </c:tx>
          <c:spPr>
            <a:solidFill>
              <a:srgbClr val="00B050"/>
            </a:solidFill>
            <a:ln w="34925">
              <a:solidFill>
                <a:schemeClr val="bg1">
                  <a:alpha val="83000"/>
                </a:schemeClr>
              </a:solidFill>
            </a:ln>
            <a:effectLst/>
          </c:spPr>
          <c:invertIfNegative val="0"/>
          <c:val>
            <c:numRef>
              <c:f>'P4 Data'!$B$22:$Z$22</c:f>
              <c:numCache>
                <c:formatCode>0.0%</c:formatCode>
                <c:ptCount val="25"/>
                <c:pt idx="0">
                  <c:v>0.02521647826</c:v>
                </c:pt>
                <c:pt idx="1">
                  <c:v>0.04410336074</c:v>
                </c:pt>
                <c:pt idx="2">
                  <c:v>0.0937396146599999</c:v>
                </c:pt>
                <c:pt idx="3">
                  <c:v>0.16862293548</c:v>
                </c:pt>
                <c:pt idx="4">
                  <c:v>0.08119516428</c:v>
                </c:pt>
                <c:pt idx="5">
                  <c:v>0.1193968778</c:v>
                </c:pt>
                <c:pt idx="6">
                  <c:v>0.08596751074</c:v>
                </c:pt>
                <c:pt idx="7">
                  <c:v>0.03026557566</c:v>
                </c:pt>
                <c:pt idx="8">
                  <c:v>0.00040163926</c:v>
                </c:pt>
                <c:pt idx="9">
                  <c:v>5.6092E-5</c:v>
                </c:pt>
                <c:pt idx="10">
                  <c:v>0.0</c:v>
                </c:pt>
                <c:pt idx="11">
                  <c:v>1.01818E-6</c:v>
                </c:pt>
                <c:pt idx="12">
                  <c:v>0.12214326986</c:v>
                </c:pt>
                <c:pt idx="13">
                  <c:v>0.04574574772</c:v>
                </c:pt>
                <c:pt idx="14">
                  <c:v>0.29275358394</c:v>
                </c:pt>
                <c:pt idx="15">
                  <c:v>0.1107897193</c:v>
                </c:pt>
                <c:pt idx="16">
                  <c:v>0.0191866026</c:v>
                </c:pt>
                <c:pt idx="17">
                  <c:v>0.00876377382</c:v>
                </c:pt>
                <c:pt idx="18">
                  <c:v>0.09589569056</c:v>
                </c:pt>
                <c:pt idx="19">
                  <c:v>0.00436148682</c:v>
                </c:pt>
                <c:pt idx="20">
                  <c:v>0.00757582802</c:v>
                </c:pt>
                <c:pt idx="21">
                  <c:v>0.00013278192</c:v>
                </c:pt>
                <c:pt idx="22">
                  <c:v>0.0632796523</c:v>
                </c:pt>
                <c:pt idx="23">
                  <c:v>0.11339510102</c:v>
                </c:pt>
                <c:pt idx="24">
                  <c:v>0.03322489348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7"/>
        <c:overlap val="100"/>
        <c:axId val="1990600752"/>
        <c:axId val="1995464544"/>
      </c:barChart>
      <c:catAx>
        <c:axId val="1990600752"/>
        <c:scaling>
          <c:orientation val="minMax"/>
        </c:scaling>
        <c:delete val="1"/>
        <c:axPos val="b"/>
        <c:majorTickMark val="none"/>
        <c:minorTickMark val="none"/>
        <c:tickLblPos val="nextTo"/>
        <c:crossAx val="1995464544"/>
        <c:crosses val="autoZero"/>
        <c:auto val="1"/>
        <c:lblAlgn val="ctr"/>
        <c:lblOffset val="100"/>
        <c:noMultiLvlLbl val="0"/>
      </c:catAx>
      <c:valAx>
        <c:axId val="1995464544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1990600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'P4 Data'!$A$19</c:f>
              <c:strCache>
                <c:ptCount val="1"/>
                <c:pt idx="0">
                  <c:v>Advisory Height (% of Max)</c:v>
                </c:pt>
              </c:strCache>
            </c:strRef>
          </c:tx>
          <c:spPr>
            <a:solidFill>
              <a:srgbClr val="002060"/>
            </a:solidFill>
            <a:ln w="34925">
              <a:solidFill>
                <a:schemeClr val="bg1">
                  <a:alpha val="83000"/>
                </a:schemeClr>
              </a:solidFill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rgbClr val="898B8D"/>
              </a:solidFill>
              <a:ln w="34925">
                <a:solidFill>
                  <a:schemeClr val="bg1">
                    <a:alpha val="83000"/>
                  </a:schemeClr>
                </a:solidFill>
              </a:ln>
              <a:effectLst/>
            </c:spPr>
          </c:dPt>
          <c:dPt>
            <c:idx val="9"/>
            <c:invertIfNegative val="0"/>
            <c:bubble3D val="0"/>
            <c:spPr>
              <a:solidFill>
                <a:srgbClr val="898B8D"/>
              </a:solidFill>
              <a:ln w="34925">
                <a:solidFill>
                  <a:schemeClr val="bg1">
                    <a:alpha val="83000"/>
                  </a:schemeClr>
                </a:solidFill>
              </a:ln>
              <a:effectLst/>
            </c:spPr>
          </c:dPt>
          <c:dPt>
            <c:idx val="10"/>
            <c:invertIfNegative val="0"/>
            <c:bubble3D val="0"/>
            <c:spPr>
              <a:solidFill>
                <a:srgbClr val="898B8D"/>
              </a:solidFill>
              <a:ln w="34925">
                <a:solidFill>
                  <a:schemeClr val="bg1">
                    <a:alpha val="83000"/>
                  </a:schemeClr>
                </a:solidFill>
              </a:ln>
              <a:effectLst/>
            </c:spPr>
          </c:dPt>
          <c:dPt>
            <c:idx val="11"/>
            <c:invertIfNegative val="0"/>
            <c:bubble3D val="0"/>
            <c:spPr>
              <a:solidFill>
                <a:srgbClr val="898B8D"/>
              </a:solidFill>
              <a:ln w="34925">
                <a:solidFill>
                  <a:schemeClr val="bg1">
                    <a:alpha val="83000"/>
                  </a:schemeClr>
                </a:solidFill>
              </a:ln>
              <a:effectLst/>
            </c:spPr>
          </c:dPt>
          <c:val>
            <c:numRef>
              <c:f>'P4 Data'!$B$19:$Z$19</c:f>
              <c:numCache>
                <c:formatCode>0.0%</c:formatCode>
                <c:ptCount val="25"/>
                <c:pt idx="0">
                  <c:v>0.01806321384</c:v>
                </c:pt>
                <c:pt idx="1">
                  <c:v>0.0338852422</c:v>
                </c:pt>
                <c:pt idx="2">
                  <c:v>0.04749212968</c:v>
                </c:pt>
                <c:pt idx="3">
                  <c:v>0.0756593998400001</c:v>
                </c:pt>
                <c:pt idx="4">
                  <c:v>0.0788999519999999</c:v>
                </c:pt>
                <c:pt idx="5">
                  <c:v>0.0716458812399999</c:v>
                </c:pt>
                <c:pt idx="6">
                  <c:v>0.04905342414</c:v>
                </c:pt>
                <c:pt idx="7">
                  <c:v>0.04782669484</c:v>
                </c:pt>
                <c:pt idx="8">
                  <c:v>0.07461628422</c:v>
                </c:pt>
                <c:pt idx="9">
                  <c:v>0.03344684264</c:v>
                </c:pt>
                <c:pt idx="10">
                  <c:v>0.03883592976</c:v>
                </c:pt>
                <c:pt idx="11">
                  <c:v>0.05975705976</c:v>
                </c:pt>
                <c:pt idx="12">
                  <c:v>0.35721603618</c:v>
                </c:pt>
                <c:pt idx="13">
                  <c:v>0.05407860256</c:v>
                </c:pt>
                <c:pt idx="14">
                  <c:v>0.0849761933999999</c:v>
                </c:pt>
                <c:pt idx="15">
                  <c:v>0.0232193069</c:v>
                </c:pt>
                <c:pt idx="16">
                  <c:v>0.0751770829</c:v>
                </c:pt>
                <c:pt idx="17">
                  <c:v>0.01705919726</c:v>
                </c:pt>
                <c:pt idx="18">
                  <c:v>0.10669540858</c:v>
                </c:pt>
                <c:pt idx="19">
                  <c:v>0.00762442464</c:v>
                </c:pt>
                <c:pt idx="20">
                  <c:v>0.00828789516</c:v>
                </c:pt>
                <c:pt idx="21">
                  <c:v>0.04175695828</c:v>
                </c:pt>
                <c:pt idx="22">
                  <c:v>0.04242711208</c:v>
                </c:pt>
                <c:pt idx="23">
                  <c:v>0.0841478322599999</c:v>
                </c:pt>
                <c:pt idx="24">
                  <c:v>0.02636521548</c:v>
                </c:pt>
              </c:numCache>
            </c:numRef>
          </c:val>
        </c:ser>
        <c:ser>
          <c:idx val="1"/>
          <c:order val="1"/>
          <c:tx>
            <c:strRef>
              <c:f>'P4 Data'!$A$20</c:f>
              <c:strCache>
                <c:ptCount val="1"/>
                <c:pt idx="0">
                  <c:v>Audit Height (% of Max)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 w="34925">
              <a:solidFill>
                <a:schemeClr val="bg1">
                  <a:alpha val="83000"/>
                </a:schemeClr>
              </a:solidFill>
            </a:ln>
            <a:effectLst/>
          </c:spPr>
          <c:invertIfNegative val="0"/>
          <c:val>
            <c:numRef>
              <c:f>'P4 Data'!$B$20:$Z$20</c:f>
              <c:numCache>
                <c:formatCode>0.0%</c:formatCode>
                <c:ptCount val="25"/>
                <c:pt idx="0">
                  <c:v>0.04297061</c:v>
                </c:pt>
                <c:pt idx="1">
                  <c:v>0.02609488272</c:v>
                </c:pt>
                <c:pt idx="2">
                  <c:v>0.04740245398</c:v>
                </c:pt>
                <c:pt idx="3">
                  <c:v>0.09413222384</c:v>
                </c:pt>
                <c:pt idx="4">
                  <c:v>0.08866068536</c:v>
                </c:pt>
                <c:pt idx="5">
                  <c:v>0.10099878228</c:v>
                </c:pt>
                <c:pt idx="6">
                  <c:v>0.0389238631</c:v>
                </c:pt>
                <c:pt idx="7">
                  <c:v>0.07069500652</c:v>
                </c:pt>
                <c:pt idx="8">
                  <c:v>0.00152004072</c:v>
                </c:pt>
                <c:pt idx="9">
                  <c:v>-7.484E-8</c:v>
                </c:pt>
                <c:pt idx="10">
                  <c:v>3.47133E-5</c:v>
                </c:pt>
                <c:pt idx="11">
                  <c:v>0.00011893098</c:v>
                </c:pt>
                <c:pt idx="12">
                  <c:v>0.10350999354</c:v>
                </c:pt>
                <c:pt idx="13">
                  <c:v>0.07233772392</c:v>
                </c:pt>
                <c:pt idx="14">
                  <c:v>0.11125885156</c:v>
                </c:pt>
                <c:pt idx="15">
                  <c:v>0.0578535162799999</c:v>
                </c:pt>
                <c:pt idx="16">
                  <c:v>0.03715067138</c:v>
                </c:pt>
                <c:pt idx="17">
                  <c:v>0.01483389032</c:v>
                </c:pt>
                <c:pt idx="18">
                  <c:v>0.04217140978</c:v>
                </c:pt>
                <c:pt idx="19">
                  <c:v>0.01012772968</c:v>
                </c:pt>
                <c:pt idx="20">
                  <c:v>0.01555093442</c:v>
                </c:pt>
                <c:pt idx="21">
                  <c:v>0.00184554528</c:v>
                </c:pt>
                <c:pt idx="22">
                  <c:v>0.0504164393</c:v>
                </c:pt>
                <c:pt idx="23">
                  <c:v>0.08153504568</c:v>
                </c:pt>
                <c:pt idx="24">
                  <c:v>0.0207950504</c:v>
                </c:pt>
              </c:numCache>
            </c:numRef>
          </c:val>
        </c:ser>
        <c:ser>
          <c:idx val="2"/>
          <c:order val="2"/>
          <c:tx>
            <c:strRef>
              <c:f>'P4 Data'!$A$21</c:f>
              <c:strCache>
                <c:ptCount val="1"/>
                <c:pt idx="0">
                  <c:v>Consulting Height (% of Max)</c:v>
                </c:pt>
              </c:strCache>
            </c:strRef>
          </c:tx>
          <c:spPr>
            <a:solidFill>
              <a:srgbClr val="00B0F0"/>
            </a:solidFill>
            <a:ln w="34925">
              <a:solidFill>
                <a:schemeClr val="bg1">
                  <a:alpha val="83000"/>
                </a:schemeClr>
              </a:solidFill>
              <a:round/>
            </a:ln>
            <a:effectLst/>
          </c:spPr>
          <c:invertIfNegative val="0"/>
          <c:val>
            <c:numRef>
              <c:f>'P4 Data'!$B$21:$Z$21</c:f>
              <c:numCache>
                <c:formatCode>0.0%</c:formatCode>
                <c:ptCount val="25"/>
                <c:pt idx="0">
                  <c:v>0.07278567114</c:v>
                </c:pt>
                <c:pt idx="1">
                  <c:v>0.09915404896</c:v>
                </c:pt>
                <c:pt idx="2">
                  <c:v>0.19507963658</c:v>
                </c:pt>
                <c:pt idx="3">
                  <c:v>0.18221029924</c:v>
                </c:pt>
                <c:pt idx="4">
                  <c:v>0.23535895158</c:v>
                </c:pt>
                <c:pt idx="5">
                  <c:v>0.07781201012</c:v>
                </c:pt>
                <c:pt idx="6">
                  <c:v>0.10081308988</c:v>
                </c:pt>
                <c:pt idx="7">
                  <c:v>0.08931268608</c:v>
                </c:pt>
                <c:pt idx="8">
                  <c:v>0.26641429882</c:v>
                </c:pt>
                <c:pt idx="9">
                  <c:v>0.1020110047</c:v>
                </c:pt>
                <c:pt idx="10">
                  <c:v>0.21500269702</c:v>
                </c:pt>
                <c:pt idx="11">
                  <c:v>0.12802495576</c:v>
                </c:pt>
                <c:pt idx="12">
                  <c:v>0.2760513155</c:v>
                </c:pt>
                <c:pt idx="13">
                  <c:v>0.16951585436</c:v>
                </c:pt>
                <c:pt idx="14">
                  <c:v>0.08946668228</c:v>
                </c:pt>
                <c:pt idx="15">
                  <c:v>0.0446312202</c:v>
                </c:pt>
                <c:pt idx="16">
                  <c:v>0.22163080846</c:v>
                </c:pt>
                <c:pt idx="17">
                  <c:v>0.14690939778</c:v>
                </c:pt>
                <c:pt idx="18">
                  <c:v>0.35323644998</c:v>
                </c:pt>
                <c:pt idx="19">
                  <c:v>0.03189539102</c:v>
                </c:pt>
                <c:pt idx="20">
                  <c:v>0.04254004462</c:v>
                </c:pt>
                <c:pt idx="21">
                  <c:v>0.49245848534</c:v>
                </c:pt>
                <c:pt idx="22">
                  <c:v>0.05031537054</c:v>
                </c:pt>
                <c:pt idx="23">
                  <c:v>0.3235510556</c:v>
                </c:pt>
                <c:pt idx="24">
                  <c:v>0.08291940062</c:v>
                </c:pt>
              </c:numCache>
            </c:numRef>
          </c:val>
        </c:ser>
        <c:ser>
          <c:idx val="3"/>
          <c:order val="3"/>
          <c:tx>
            <c:strRef>
              <c:f>'P4 Data'!$A$22</c:f>
              <c:strCache>
                <c:ptCount val="1"/>
                <c:pt idx="0">
                  <c:v>Tax Height (% of Max)</c:v>
                </c:pt>
              </c:strCache>
            </c:strRef>
          </c:tx>
          <c:spPr>
            <a:solidFill>
              <a:srgbClr val="00B050"/>
            </a:solidFill>
            <a:ln w="34925">
              <a:solidFill>
                <a:schemeClr val="bg1">
                  <a:alpha val="83000"/>
                </a:schemeClr>
              </a:solidFill>
            </a:ln>
            <a:effectLst/>
          </c:spPr>
          <c:invertIfNegative val="0"/>
          <c:val>
            <c:numRef>
              <c:f>'P4 Data'!$B$22:$Z$22</c:f>
              <c:numCache>
                <c:formatCode>0.0%</c:formatCode>
                <c:ptCount val="25"/>
                <c:pt idx="0">
                  <c:v>0.02521647826</c:v>
                </c:pt>
                <c:pt idx="1">
                  <c:v>0.04410336074</c:v>
                </c:pt>
                <c:pt idx="2">
                  <c:v>0.0937396146599999</c:v>
                </c:pt>
                <c:pt idx="3">
                  <c:v>0.16862293548</c:v>
                </c:pt>
                <c:pt idx="4">
                  <c:v>0.08119516428</c:v>
                </c:pt>
                <c:pt idx="5">
                  <c:v>0.1193968778</c:v>
                </c:pt>
                <c:pt idx="6">
                  <c:v>0.08596751074</c:v>
                </c:pt>
                <c:pt idx="7">
                  <c:v>0.03026557566</c:v>
                </c:pt>
                <c:pt idx="8">
                  <c:v>0.00040163926</c:v>
                </c:pt>
                <c:pt idx="9">
                  <c:v>5.6092E-5</c:v>
                </c:pt>
                <c:pt idx="10">
                  <c:v>0.0</c:v>
                </c:pt>
                <c:pt idx="11">
                  <c:v>1.01818E-6</c:v>
                </c:pt>
                <c:pt idx="12">
                  <c:v>0.12214326986</c:v>
                </c:pt>
                <c:pt idx="13">
                  <c:v>0.04574574772</c:v>
                </c:pt>
                <c:pt idx="14">
                  <c:v>0.29275358394</c:v>
                </c:pt>
                <c:pt idx="15">
                  <c:v>0.1107897193</c:v>
                </c:pt>
                <c:pt idx="16">
                  <c:v>0.0191866026</c:v>
                </c:pt>
                <c:pt idx="17">
                  <c:v>0.00876377382</c:v>
                </c:pt>
                <c:pt idx="18">
                  <c:v>0.09589569056</c:v>
                </c:pt>
                <c:pt idx="19">
                  <c:v>0.00436148682</c:v>
                </c:pt>
                <c:pt idx="20">
                  <c:v>0.00757582802</c:v>
                </c:pt>
                <c:pt idx="21">
                  <c:v>0.00013278192</c:v>
                </c:pt>
                <c:pt idx="22">
                  <c:v>0.0632796523</c:v>
                </c:pt>
                <c:pt idx="23">
                  <c:v>0.11339510102</c:v>
                </c:pt>
                <c:pt idx="24">
                  <c:v>0.03322489348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7"/>
        <c:overlap val="100"/>
        <c:axId val="1972382208"/>
        <c:axId val="1928356992"/>
      </c:barChart>
      <c:valAx>
        <c:axId val="1928356992"/>
        <c:scaling>
          <c:orientation val="minMax"/>
          <c:max val="1.0"/>
          <c:min val="0.0"/>
        </c:scaling>
        <c:delete val="0"/>
        <c:axPos val="r"/>
        <c:numFmt formatCode="0.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2382208"/>
        <c:crosses val="max"/>
        <c:crossBetween val="between"/>
      </c:valAx>
      <c:catAx>
        <c:axId val="1972382208"/>
        <c:scaling>
          <c:orientation val="minMax"/>
        </c:scaling>
        <c:delete val="1"/>
        <c:axPos val="b"/>
        <c:majorTickMark val="out"/>
        <c:minorTickMark val="none"/>
        <c:tickLblPos val="nextTo"/>
        <c:crossAx val="19283569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barChart>
        <c:barDir val="bar"/>
        <c:grouping val="percentStacked"/>
        <c:varyColors val="0"/>
        <c:ser>
          <c:idx val="0"/>
          <c:order val="0"/>
          <c:spPr>
            <a:solidFill>
              <a:schemeClr val="accent1"/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060"/>
              </a:solidFill>
              <a:ln w="28575">
                <a:solidFill>
                  <a:schemeClr val="bg1">
                    <a:alpha val="79000"/>
                  </a:schemeClr>
                </a:solidFill>
              </a:ln>
              <a:effectLst/>
            </c:spPr>
          </c:dPt>
          <c:val>
            <c:numRef>
              <c:f>'P4 Data'!$B$9</c:f>
              <c:numCache>
                <c:formatCode>0.0%</c:formatCode>
                <c:ptCount val="1"/>
                <c:pt idx="0">
                  <c:v>0.153330979450729</c:v>
                </c:pt>
              </c:numCache>
            </c:numRef>
          </c:val>
        </c:ser>
        <c:ser>
          <c:idx val="1"/>
          <c:order val="1"/>
          <c:spPr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'P4 Data'!$B$10</c:f>
              <c:numCache>
                <c:formatCode>0.0%</c:formatCode>
                <c:ptCount val="1"/>
                <c:pt idx="0">
                  <c:v>0.188463044245093</c:v>
                </c:pt>
              </c:numCache>
            </c:numRef>
          </c:val>
        </c:ser>
        <c:ser>
          <c:idx val="2"/>
          <c:order val="2"/>
          <c:spPr>
            <a:solidFill>
              <a:srgbClr val="00B0F0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 w="28575">
                <a:solidFill>
                  <a:schemeClr val="bg1">
                    <a:alpha val="79000"/>
                  </a:schemeClr>
                </a:solidFill>
              </a:ln>
              <a:effectLst/>
            </c:spPr>
          </c:dPt>
          <c:val>
            <c:numRef>
              <c:f>'P4 Data'!$B$11</c:f>
              <c:numCache>
                <c:formatCode>0.0%</c:formatCode>
                <c:ptCount val="1"/>
                <c:pt idx="0">
                  <c:v>0.406063040716641</c:v>
                </c:pt>
              </c:numCache>
            </c:numRef>
          </c:val>
        </c:ser>
        <c:ser>
          <c:idx val="3"/>
          <c:order val="3"/>
          <c:spPr>
            <a:solidFill>
              <a:srgbClr val="00B050"/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'P4 Data'!$B$12</c:f>
              <c:numCache>
                <c:formatCode>0.0%</c:formatCode>
                <c:ptCount val="1"/>
                <c:pt idx="0">
                  <c:v>0.250622471298079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995546880"/>
        <c:axId val="1846736208"/>
      </c:barChart>
      <c:catAx>
        <c:axId val="1995546880"/>
        <c:scaling>
          <c:orientation val="minMax"/>
        </c:scaling>
        <c:delete val="1"/>
        <c:axPos val="l"/>
        <c:majorTickMark val="none"/>
        <c:minorTickMark val="none"/>
        <c:tickLblPos val="nextTo"/>
        <c:crossAx val="1846736208"/>
        <c:crosses val="autoZero"/>
        <c:auto val="1"/>
        <c:lblAlgn val="ctr"/>
        <c:lblOffset val="100"/>
        <c:noMultiLvlLbl val="0"/>
      </c:catAx>
      <c:valAx>
        <c:axId val="184673620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99554688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barChart>
        <c:barDir val="bar"/>
        <c:grouping val="percentStacked"/>
        <c:varyColors val="0"/>
        <c:ser>
          <c:idx val="0"/>
          <c:order val="0"/>
          <c:spPr>
            <a:solidFill>
              <a:srgbClr val="002060"/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'P4 Data'!$C$9</c:f>
              <c:numCache>
                <c:formatCode>0.0%</c:formatCode>
                <c:ptCount val="1"/>
                <c:pt idx="0">
                  <c:v>0.188643180355648</c:v>
                </c:pt>
              </c:numCache>
            </c:numRef>
          </c:val>
        </c:ser>
        <c:ser>
          <c:idx val="1"/>
          <c:order val="1"/>
          <c:spPr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'P4 Data'!$B$10</c:f>
              <c:numCache>
                <c:formatCode>0.0%</c:formatCode>
                <c:ptCount val="1"/>
                <c:pt idx="0">
                  <c:v>0.188463044245093</c:v>
                </c:pt>
              </c:numCache>
            </c:numRef>
          </c:val>
        </c:ser>
        <c:ser>
          <c:idx val="2"/>
          <c:order val="2"/>
          <c:spPr>
            <a:solidFill>
              <a:srgbClr val="00B0F0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 w="28575">
                <a:solidFill>
                  <a:schemeClr val="bg1">
                    <a:alpha val="79000"/>
                  </a:schemeClr>
                </a:solidFill>
              </a:ln>
              <a:effectLst/>
            </c:spPr>
          </c:dPt>
          <c:val>
            <c:numRef>
              <c:f>'P4 Data'!$B$11</c:f>
              <c:numCache>
                <c:formatCode>0.0%</c:formatCode>
                <c:ptCount val="1"/>
                <c:pt idx="0">
                  <c:v>0.406063040716641</c:v>
                </c:pt>
              </c:numCache>
            </c:numRef>
          </c:val>
        </c:ser>
        <c:ser>
          <c:idx val="3"/>
          <c:order val="3"/>
          <c:spPr>
            <a:solidFill>
              <a:srgbClr val="00B050"/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'P4 Data'!$B$12</c:f>
              <c:numCache>
                <c:formatCode>0.0%</c:formatCode>
                <c:ptCount val="1"/>
                <c:pt idx="0">
                  <c:v>0.250622471298079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2100124064"/>
        <c:axId val="1848362864"/>
      </c:barChart>
      <c:catAx>
        <c:axId val="-2100124064"/>
        <c:scaling>
          <c:orientation val="minMax"/>
        </c:scaling>
        <c:delete val="1"/>
        <c:axPos val="l"/>
        <c:majorTickMark val="none"/>
        <c:minorTickMark val="none"/>
        <c:tickLblPos val="nextTo"/>
        <c:crossAx val="1848362864"/>
        <c:crosses val="autoZero"/>
        <c:auto val="1"/>
        <c:lblAlgn val="ctr"/>
        <c:lblOffset val="100"/>
        <c:noMultiLvlLbl val="0"/>
      </c:catAx>
      <c:valAx>
        <c:axId val="184836286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-210012406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barChart>
        <c:barDir val="bar"/>
        <c:grouping val="percentStacked"/>
        <c:varyColors val="0"/>
        <c:ser>
          <c:idx val="0"/>
          <c:order val="0"/>
          <c:spPr>
            <a:solidFill>
              <a:schemeClr val="accent1"/>
            </a:solidFill>
            <a:ln w="28575">
              <a:solidFill>
                <a:schemeClr val="accent1">
                  <a:alpha val="79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060"/>
              </a:solidFill>
              <a:ln w="28575">
                <a:solidFill>
                  <a:schemeClr val="accent1">
                    <a:alpha val="79000"/>
                  </a:schemeClr>
                </a:solidFill>
              </a:ln>
              <a:effectLst/>
            </c:spPr>
          </c:dPt>
          <c:val>
            <c:numRef>
              <c:f>'P4 Data'!$C$9</c:f>
              <c:numCache>
                <c:formatCode>0.0%</c:formatCode>
                <c:ptCount val="1"/>
                <c:pt idx="0">
                  <c:v>0.188643180355648</c:v>
                </c:pt>
              </c:numCache>
            </c:numRef>
          </c:val>
        </c:ser>
        <c:ser>
          <c:idx val="1"/>
          <c:order val="1"/>
          <c:spPr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'P4 Data'!$B$10</c:f>
              <c:numCache>
                <c:formatCode>0.0%</c:formatCode>
                <c:ptCount val="1"/>
                <c:pt idx="0">
                  <c:v>0.188463044245093</c:v>
                </c:pt>
              </c:numCache>
            </c:numRef>
          </c:val>
        </c:ser>
        <c:ser>
          <c:idx val="2"/>
          <c:order val="2"/>
          <c:spPr>
            <a:solidFill>
              <a:srgbClr val="00B0F0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 w="28575">
                <a:solidFill>
                  <a:schemeClr val="bg1">
                    <a:alpha val="79000"/>
                  </a:schemeClr>
                </a:solidFill>
              </a:ln>
              <a:effectLst/>
            </c:spPr>
          </c:dPt>
          <c:val>
            <c:numRef>
              <c:f>'P4 Data'!$B$11</c:f>
              <c:numCache>
                <c:formatCode>0.0%</c:formatCode>
                <c:ptCount val="1"/>
                <c:pt idx="0">
                  <c:v>0.406063040716641</c:v>
                </c:pt>
              </c:numCache>
            </c:numRef>
          </c:val>
        </c:ser>
        <c:ser>
          <c:idx val="3"/>
          <c:order val="3"/>
          <c:spPr>
            <a:solidFill>
              <a:srgbClr val="00B050"/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'P4 Data'!$B$12</c:f>
              <c:numCache>
                <c:formatCode>0.0%</c:formatCode>
                <c:ptCount val="1"/>
                <c:pt idx="0">
                  <c:v>0.250622471298079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001147280"/>
        <c:axId val="-2051480592"/>
      </c:barChart>
      <c:catAx>
        <c:axId val="2001147280"/>
        <c:scaling>
          <c:orientation val="minMax"/>
        </c:scaling>
        <c:delete val="1"/>
        <c:axPos val="l"/>
        <c:majorTickMark val="none"/>
        <c:minorTickMark val="none"/>
        <c:tickLblPos val="nextTo"/>
        <c:crossAx val="-2051480592"/>
        <c:crosses val="autoZero"/>
        <c:auto val="1"/>
        <c:lblAlgn val="ctr"/>
        <c:lblOffset val="100"/>
        <c:noMultiLvlLbl val="0"/>
      </c:catAx>
      <c:valAx>
        <c:axId val="-2051480592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00114728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barChart>
        <c:barDir val="bar"/>
        <c:grouping val="percentStack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060"/>
              </a:solidFill>
              <a:ln>
                <a:solidFill>
                  <a:schemeClr val="bg1">
                    <a:alpha val="79000"/>
                  </a:schemeClr>
                </a:solidFill>
              </a:ln>
              <a:effectLst>
                <a:outerShdw blurRad="50800" dist="50800" dir="5400000" sx="2000" sy="2000" algn="ctr" rotWithShape="0">
                  <a:schemeClr val="bg1">
                    <a:alpha val="79000"/>
                  </a:schemeClr>
                </a:outerShdw>
              </a:effectLst>
            </c:spPr>
          </c:dPt>
          <c:val>
            <c:numRef>
              <c:f>'P4 Data'!$E$9</c:f>
              <c:numCache>
                <c:formatCode>0.0%</c:formatCode>
                <c:ptCount val="1"/>
                <c:pt idx="0">
                  <c:v>0.257200711461293</c:v>
                </c:pt>
              </c:numCache>
            </c:numRef>
          </c:val>
        </c:ser>
        <c:ser>
          <c:idx val="1"/>
          <c:order val="1"/>
          <c:spPr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'P4 Data'!$B$10</c:f>
              <c:numCache>
                <c:formatCode>0.0%</c:formatCode>
                <c:ptCount val="1"/>
                <c:pt idx="0">
                  <c:v>0.188463044245093</c:v>
                </c:pt>
              </c:numCache>
            </c:numRef>
          </c:val>
        </c:ser>
        <c:ser>
          <c:idx val="2"/>
          <c:order val="2"/>
          <c:spPr>
            <a:solidFill>
              <a:srgbClr val="00B0F0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 w="28575">
                <a:solidFill>
                  <a:schemeClr val="bg1">
                    <a:alpha val="79000"/>
                  </a:schemeClr>
                </a:solidFill>
              </a:ln>
              <a:effectLst/>
            </c:spPr>
          </c:dPt>
          <c:val>
            <c:numRef>
              <c:f>'P4 Data'!$B$11</c:f>
              <c:numCache>
                <c:formatCode>0.0%</c:formatCode>
                <c:ptCount val="1"/>
                <c:pt idx="0">
                  <c:v>0.406063040716641</c:v>
                </c:pt>
              </c:numCache>
            </c:numRef>
          </c:val>
        </c:ser>
        <c:ser>
          <c:idx val="3"/>
          <c:order val="3"/>
          <c:spPr>
            <a:solidFill>
              <a:srgbClr val="00B050"/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'P4 Data'!$B$12</c:f>
              <c:numCache>
                <c:formatCode>0.0%</c:formatCode>
                <c:ptCount val="1"/>
                <c:pt idx="0">
                  <c:v>0.250622471298079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990809568"/>
        <c:axId val="1969426832"/>
      </c:barChart>
      <c:catAx>
        <c:axId val="1990809568"/>
        <c:scaling>
          <c:orientation val="minMax"/>
        </c:scaling>
        <c:delete val="1"/>
        <c:axPos val="l"/>
        <c:majorTickMark val="none"/>
        <c:minorTickMark val="none"/>
        <c:tickLblPos val="nextTo"/>
        <c:crossAx val="1969426832"/>
        <c:crosses val="autoZero"/>
        <c:auto val="1"/>
        <c:lblAlgn val="ctr"/>
        <c:lblOffset val="100"/>
        <c:noMultiLvlLbl val="0"/>
      </c:catAx>
      <c:valAx>
        <c:axId val="1969426832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99080956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barChart>
        <c:barDir val="bar"/>
        <c:grouping val="percentStack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060"/>
              </a:solidFill>
              <a:ln>
                <a:solidFill>
                  <a:schemeClr val="bg1">
                    <a:alpha val="79000"/>
                  </a:schemeClr>
                </a:solidFill>
              </a:ln>
              <a:effectLst/>
            </c:spPr>
          </c:dPt>
          <c:val>
            <c:numRef>
              <c:f>'P4 Data'!$F$9</c:f>
              <c:numCache>
                <c:formatCode>0.0%</c:formatCode>
                <c:ptCount val="1"/>
                <c:pt idx="0">
                  <c:v>0.174540020951103</c:v>
                </c:pt>
              </c:numCache>
            </c:numRef>
          </c:val>
        </c:ser>
        <c:ser>
          <c:idx val="1"/>
          <c:order val="1"/>
          <c:spPr>
            <a:solidFill>
              <a:schemeClr val="bg1">
                <a:lumMod val="50000"/>
              </a:schemeClr>
            </a:solidFill>
            <a:ln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'P4 Data'!$F$10</c:f>
              <c:numCache>
                <c:formatCode>0.0%</c:formatCode>
                <c:ptCount val="1"/>
                <c:pt idx="0">
                  <c:v>0.0826111985419759</c:v>
                </c:pt>
              </c:numCache>
            </c:numRef>
          </c:val>
        </c:ser>
        <c:ser>
          <c:idx val="2"/>
          <c:order val="2"/>
          <c:spPr>
            <a:solidFill>
              <a:srgbClr val="00B0F0"/>
            </a:solidFill>
            <a:ln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'P4 Data'!$F$11</c:f>
              <c:numCache>
                <c:formatCode>0.0%</c:formatCode>
                <c:ptCount val="1"/>
                <c:pt idx="0">
                  <c:v>0.633277249575397</c:v>
                </c:pt>
              </c:numCache>
            </c:numRef>
          </c:val>
        </c:ser>
        <c:ser>
          <c:idx val="3"/>
          <c:order val="3"/>
          <c:spPr>
            <a:solidFill>
              <a:srgbClr val="00B050"/>
            </a:solidFill>
            <a:ln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'P4 Data'!$F$12</c:f>
              <c:numCache>
                <c:formatCode>0.0%</c:formatCode>
                <c:ptCount val="1"/>
                <c:pt idx="0">
                  <c:v>0.10866089390943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2040278864"/>
        <c:axId val="1995789696"/>
      </c:barChart>
      <c:catAx>
        <c:axId val="-2040278864"/>
        <c:scaling>
          <c:orientation val="minMax"/>
        </c:scaling>
        <c:delete val="1"/>
        <c:axPos val="l"/>
        <c:majorTickMark val="none"/>
        <c:minorTickMark val="none"/>
        <c:tickLblPos val="nextTo"/>
        <c:crossAx val="1995789696"/>
        <c:crosses val="autoZero"/>
        <c:auto val="1"/>
        <c:lblAlgn val="ctr"/>
        <c:lblOffset val="100"/>
        <c:noMultiLvlLbl val="0"/>
      </c:catAx>
      <c:valAx>
        <c:axId val="199578969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-2040278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barChart>
        <c:barDir val="bar"/>
        <c:grouping val="percentStacked"/>
        <c:varyColors val="0"/>
        <c:ser>
          <c:idx val="0"/>
          <c:order val="0"/>
          <c:spPr>
            <a:solidFill>
              <a:srgbClr val="002060"/>
            </a:solidFill>
            <a:ln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060"/>
              </a:solidFill>
              <a:ln w="28575">
                <a:solidFill>
                  <a:schemeClr val="bg1">
                    <a:alpha val="79000"/>
                  </a:schemeClr>
                </a:solidFill>
              </a:ln>
              <a:effectLst/>
            </c:spPr>
          </c:dPt>
          <c:val>
            <c:numRef>
              <c:f>'P4 Data'!$G$9</c:f>
              <c:numCache>
                <c:formatCode>0.0%</c:formatCode>
                <c:ptCount val="1"/>
                <c:pt idx="0">
                  <c:v>0.0867806495085665</c:v>
                </c:pt>
              </c:numCache>
            </c:numRef>
          </c:val>
        </c:ser>
        <c:ser>
          <c:idx val="1"/>
          <c:order val="1"/>
          <c:spPr>
            <a:solidFill>
              <a:schemeClr val="bg1">
                <a:lumMod val="50000"/>
              </a:schemeClr>
            </a:solidFill>
            <a:ln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alpha val="79000"/>
                  </a:schemeClr>
                </a:solidFill>
              </a:ln>
              <a:effectLst/>
            </c:spPr>
          </c:dPt>
          <c:val>
            <c:numRef>
              <c:f>'P4 Data'!$G$10</c:f>
              <c:numCache>
                <c:formatCode>0.0%</c:formatCode>
                <c:ptCount val="1"/>
                <c:pt idx="0">
                  <c:v>0.0414183920230925</c:v>
                </c:pt>
              </c:numCache>
            </c:numRef>
          </c:val>
        </c:ser>
        <c:ser>
          <c:idx val="2"/>
          <c:order val="2"/>
          <c:spPr>
            <a:solidFill>
              <a:srgbClr val="00B0F0"/>
            </a:solidFill>
            <a:ln>
              <a:solidFill>
                <a:schemeClr val="bg1">
                  <a:alpha val="79000"/>
                </a:schemeClr>
              </a:solidFill>
            </a:ln>
            <a:effectLst>
              <a:outerShdw blurRad="50800" dist="50800" dir="5400000" sx="2000" sy="2000" algn="ctr" rotWithShape="0">
                <a:srgbClr val="000000">
                  <a:alpha val="79000"/>
                </a:srgbClr>
              </a:outerShdw>
            </a:effectLst>
          </c:spPr>
          <c:invertIfNegative val="0"/>
          <c:val>
            <c:numRef>
              <c:f>'P4 Data'!$G$11</c:f>
              <c:numCache>
                <c:formatCode>0.0%</c:formatCode>
                <c:ptCount val="1"/>
                <c:pt idx="0">
                  <c:v>0.853061184446552</c:v>
                </c:pt>
              </c:numCache>
            </c:numRef>
          </c:val>
        </c:ser>
        <c:ser>
          <c:idx val="3"/>
          <c:order val="3"/>
          <c:spPr>
            <a:solidFill>
              <a:srgbClr val="00B050"/>
            </a:solidFill>
            <a:ln w="28575">
              <a:solidFill>
                <a:schemeClr val="bg1">
                  <a:alpha val="79000"/>
                </a:schemeClr>
              </a:solidFill>
            </a:ln>
            <a:effectLst>
              <a:outerShdw blurRad="50800" dist="50800" dir="5400000" sx="2000" sy="2000" algn="ctr" rotWithShape="0">
                <a:srgbClr val="000000">
                  <a:alpha val="79000"/>
                </a:srgbClr>
              </a:outerShdw>
            </a:effectLst>
          </c:spPr>
          <c:invertIfNegative val="0"/>
          <c:val>
            <c:numRef>
              <c:f>'P4 Data'!$G$12</c:f>
              <c:numCache>
                <c:formatCode>0.0%</c:formatCode>
                <c:ptCount val="1"/>
                <c:pt idx="0">
                  <c:v>0.0181630648299602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854425040"/>
        <c:axId val="-2049215568"/>
      </c:barChart>
      <c:catAx>
        <c:axId val="1854425040"/>
        <c:scaling>
          <c:orientation val="minMax"/>
        </c:scaling>
        <c:delete val="1"/>
        <c:axPos val="l"/>
        <c:majorTickMark val="none"/>
        <c:minorTickMark val="none"/>
        <c:tickLblPos val="nextTo"/>
        <c:crossAx val="-2049215568"/>
        <c:crosses val="autoZero"/>
        <c:auto val="1"/>
        <c:lblAlgn val="ctr"/>
        <c:lblOffset val="100"/>
        <c:noMultiLvlLbl val="0"/>
      </c:catAx>
      <c:valAx>
        <c:axId val="-204921556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854425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barChart>
        <c:barDir val="bar"/>
        <c:grouping val="percentStacked"/>
        <c:varyColors val="0"/>
        <c:ser>
          <c:idx val="0"/>
          <c:order val="0"/>
          <c:spPr>
            <a:solidFill>
              <a:srgbClr val="002060"/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'P4 Data'!$H$9</c:f>
              <c:numCache>
                <c:formatCode>0.0%</c:formatCode>
                <c:ptCount val="1"/>
                <c:pt idx="0">
                  <c:v>0.157059263786598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98B8D"/>
              </a:solidFill>
              <a:ln w="28575">
                <a:solidFill>
                  <a:schemeClr val="bg1">
                    <a:alpha val="79000"/>
                  </a:schemeClr>
                </a:solidFill>
              </a:ln>
              <a:effectLst/>
            </c:spPr>
          </c:dPt>
          <c:val>
            <c:numRef>
              <c:f>'P4 Data'!$H$10</c:f>
              <c:numCache>
                <c:formatCode>0.0%</c:formatCode>
                <c:ptCount val="1"/>
                <c:pt idx="0">
                  <c:v>0.156860424501787</c:v>
                </c:pt>
              </c:numCache>
            </c:numRef>
          </c:val>
        </c:ser>
        <c:ser>
          <c:idx val="2"/>
          <c:order val="2"/>
          <c:spPr>
            <a:solidFill>
              <a:schemeClr val="accent3"/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 w="28575">
                <a:solidFill>
                  <a:schemeClr val="bg1">
                    <a:alpha val="79000"/>
                  </a:schemeClr>
                </a:solidFill>
              </a:ln>
              <a:effectLst/>
            </c:spPr>
          </c:dPt>
          <c:val>
            <c:numRef>
              <c:f>'P4 Data'!$H$11</c:f>
              <c:numCache>
                <c:formatCode>0.0%</c:formatCode>
                <c:ptCount val="1"/>
                <c:pt idx="0">
                  <c:v>0.469088339802405</c:v>
                </c:pt>
              </c:numCache>
            </c:numRef>
          </c:val>
        </c:ser>
        <c:ser>
          <c:idx val="3"/>
          <c:order val="3"/>
          <c:spPr>
            <a:solidFill>
              <a:schemeClr val="accent4"/>
            </a:solidFill>
            <a:ln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 w="28575">
                <a:solidFill>
                  <a:schemeClr val="bg1">
                    <a:alpha val="79000"/>
                  </a:schemeClr>
                </a:solidFill>
              </a:ln>
              <a:effectLst/>
            </c:spPr>
          </c:dPt>
          <c:val>
            <c:numRef>
              <c:f>'P4 Data'!$H$12</c:f>
              <c:numCache>
                <c:formatCode>0.0%</c:formatCode>
                <c:ptCount val="1"/>
                <c:pt idx="0">
                  <c:v>0.215552828205976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961838176"/>
        <c:axId val="1846954448"/>
      </c:barChart>
      <c:catAx>
        <c:axId val="1961838176"/>
        <c:scaling>
          <c:orientation val="minMax"/>
        </c:scaling>
        <c:delete val="1"/>
        <c:axPos val="l"/>
        <c:majorTickMark val="none"/>
        <c:minorTickMark val="none"/>
        <c:tickLblPos val="nextTo"/>
        <c:crossAx val="1846954448"/>
        <c:crosses val="autoZero"/>
        <c:auto val="1"/>
        <c:lblAlgn val="ctr"/>
        <c:lblOffset val="100"/>
        <c:noMultiLvlLbl val="0"/>
      </c:catAx>
      <c:valAx>
        <c:axId val="184695444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961838176"/>
        <c:crosses val="autoZero"/>
        <c:crossBetween val="between"/>
      </c:valAx>
      <c:spPr>
        <a:noFill/>
        <a:ln w="28575">
          <a:solidFill>
            <a:schemeClr val="bg1">
              <a:alpha val="79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2E56A-47DD-0644-9C89-EACF9CDF9EBB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CADE6-FF3D-9F46-B491-CA0EE451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9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CADE6-FF3D-9F46-B491-CA0EE45160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60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238" y="3550709"/>
            <a:ext cx="12956699" cy="24500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476" y="6477000"/>
            <a:ext cx="10670223" cy="2921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62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24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86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48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10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72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334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96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2CEE-FF9E-493D-9F46-05A11F47A4B4}" type="datetimeFigureOut">
              <a:rPr lang="en-PH" smtClean="0"/>
              <a:t>12/28/15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95A2-0D41-44D3-B8F0-B9CBD6C456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498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2CEE-FF9E-493D-9F46-05A11F47A4B4}" type="datetimeFigureOut">
              <a:rPr lang="en-PH" smtClean="0"/>
              <a:t>12/28/15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95A2-0D41-44D3-B8F0-B9CBD6C456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666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424129" y="762000"/>
            <a:ext cx="5716191" cy="1625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265" y="762000"/>
            <a:ext cx="16899812" cy="1625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2CEE-FF9E-493D-9F46-05A11F47A4B4}" type="datetimeFigureOut">
              <a:rPr lang="en-PH" smtClean="0"/>
              <a:t>12/28/15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95A2-0D41-44D3-B8F0-B9CBD6C456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284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2CEE-FF9E-493D-9F46-05A11F47A4B4}" type="datetimeFigureOut">
              <a:rPr lang="en-PH" smtClean="0"/>
              <a:t>12/28/15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95A2-0D41-44D3-B8F0-B9CBD6C456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287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106" y="7344834"/>
            <a:ext cx="12956699" cy="2270125"/>
          </a:xfrm>
        </p:spPr>
        <p:txBody>
          <a:bodyPr anchor="t"/>
          <a:lstStyle>
            <a:lvl1pPr algn="l">
              <a:defRPr sz="67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4106" y="4844522"/>
            <a:ext cx="12956699" cy="2500312"/>
          </a:xfrm>
        </p:spPr>
        <p:txBody>
          <a:bodyPr anchor="b"/>
          <a:lstStyle>
            <a:lvl1pPr marL="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1pPr>
            <a:lvl2pPr marL="76206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52412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28618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3048244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81030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57236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33442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609648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2CEE-FF9E-493D-9F46-05A11F47A4B4}" type="datetimeFigureOut">
              <a:rPr lang="en-PH" smtClean="0"/>
              <a:t>12/28/15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95A2-0D41-44D3-B8F0-B9CBD6C456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844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265" y="4445000"/>
            <a:ext cx="11308002" cy="12573000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2321" y="4445000"/>
            <a:ext cx="11308000" cy="12573000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2CEE-FF9E-493D-9F46-05A11F47A4B4}" type="datetimeFigureOut">
              <a:rPr lang="en-PH" smtClean="0"/>
              <a:t>12/28/15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95A2-0D41-44D3-B8F0-B9CBD6C456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289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59" y="457730"/>
            <a:ext cx="13718858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159" y="2558522"/>
            <a:ext cx="6735050" cy="1066270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61" indent="0">
              <a:buNone/>
              <a:defRPr sz="3300" b="1"/>
            </a:lvl2pPr>
            <a:lvl3pPr marL="1524122" indent="0">
              <a:buNone/>
              <a:defRPr sz="3000" b="1"/>
            </a:lvl3pPr>
            <a:lvl4pPr marL="2286183" indent="0">
              <a:buNone/>
              <a:defRPr sz="2700" b="1"/>
            </a:lvl4pPr>
            <a:lvl5pPr marL="3048244" indent="0">
              <a:buNone/>
              <a:defRPr sz="2700" b="1"/>
            </a:lvl5pPr>
            <a:lvl6pPr marL="3810305" indent="0">
              <a:buNone/>
              <a:defRPr sz="2700" b="1"/>
            </a:lvl6pPr>
            <a:lvl7pPr marL="4572366" indent="0">
              <a:buNone/>
              <a:defRPr sz="2700" b="1"/>
            </a:lvl7pPr>
            <a:lvl8pPr marL="5334427" indent="0">
              <a:buNone/>
              <a:defRPr sz="2700" b="1"/>
            </a:lvl8pPr>
            <a:lvl9pPr marL="609648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159" y="3624792"/>
            <a:ext cx="6735050" cy="6585480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43322" y="2558522"/>
            <a:ext cx="6737695" cy="1066270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61" indent="0">
              <a:buNone/>
              <a:defRPr sz="3300" b="1"/>
            </a:lvl2pPr>
            <a:lvl3pPr marL="1524122" indent="0">
              <a:buNone/>
              <a:defRPr sz="3000" b="1"/>
            </a:lvl3pPr>
            <a:lvl4pPr marL="2286183" indent="0">
              <a:buNone/>
              <a:defRPr sz="2700" b="1"/>
            </a:lvl4pPr>
            <a:lvl5pPr marL="3048244" indent="0">
              <a:buNone/>
              <a:defRPr sz="2700" b="1"/>
            </a:lvl5pPr>
            <a:lvl6pPr marL="3810305" indent="0">
              <a:buNone/>
              <a:defRPr sz="2700" b="1"/>
            </a:lvl6pPr>
            <a:lvl7pPr marL="4572366" indent="0">
              <a:buNone/>
              <a:defRPr sz="2700" b="1"/>
            </a:lvl7pPr>
            <a:lvl8pPr marL="5334427" indent="0">
              <a:buNone/>
              <a:defRPr sz="2700" b="1"/>
            </a:lvl8pPr>
            <a:lvl9pPr marL="609648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43322" y="3624792"/>
            <a:ext cx="6737695" cy="6585480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2CEE-FF9E-493D-9F46-05A11F47A4B4}" type="datetimeFigureOut">
              <a:rPr lang="en-PH" smtClean="0"/>
              <a:t>12/28/15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95A2-0D41-44D3-B8F0-B9CBD6C456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302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2CEE-FF9E-493D-9F46-05A11F47A4B4}" type="datetimeFigureOut">
              <a:rPr lang="en-PH" smtClean="0"/>
              <a:t>12/28/15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95A2-0D41-44D3-B8F0-B9CBD6C456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657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2CEE-FF9E-493D-9F46-05A11F47A4B4}" type="datetimeFigureOut">
              <a:rPr lang="en-PH" smtClean="0"/>
              <a:t>12/28/15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95A2-0D41-44D3-B8F0-B9CBD6C456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856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59" y="455083"/>
            <a:ext cx="5014900" cy="1936750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9658" y="455084"/>
            <a:ext cx="8521358" cy="9755188"/>
          </a:xfrm>
        </p:spPr>
        <p:txBody>
          <a:bodyPr/>
          <a:lstStyle>
            <a:lvl1pPr>
              <a:defRPr sz="5300"/>
            </a:lvl1pPr>
            <a:lvl2pPr>
              <a:defRPr sz="4700"/>
            </a:lvl2pPr>
            <a:lvl3pPr>
              <a:defRPr sz="40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159" y="2391834"/>
            <a:ext cx="5014900" cy="7818438"/>
          </a:xfrm>
        </p:spPr>
        <p:txBody>
          <a:bodyPr/>
          <a:lstStyle>
            <a:lvl1pPr marL="0" indent="0">
              <a:buNone/>
              <a:defRPr sz="2300"/>
            </a:lvl1pPr>
            <a:lvl2pPr marL="762061" indent="0">
              <a:buNone/>
              <a:defRPr sz="2000"/>
            </a:lvl2pPr>
            <a:lvl3pPr marL="1524122" indent="0">
              <a:buNone/>
              <a:defRPr sz="1700"/>
            </a:lvl3pPr>
            <a:lvl4pPr marL="2286183" indent="0">
              <a:buNone/>
              <a:defRPr sz="1500"/>
            </a:lvl4pPr>
            <a:lvl5pPr marL="3048244" indent="0">
              <a:buNone/>
              <a:defRPr sz="1500"/>
            </a:lvl5pPr>
            <a:lvl6pPr marL="3810305" indent="0">
              <a:buNone/>
              <a:defRPr sz="1500"/>
            </a:lvl6pPr>
            <a:lvl7pPr marL="4572366" indent="0">
              <a:buNone/>
              <a:defRPr sz="1500"/>
            </a:lvl7pPr>
            <a:lvl8pPr marL="5334427" indent="0">
              <a:buNone/>
              <a:defRPr sz="1500"/>
            </a:lvl8pPr>
            <a:lvl9pPr marL="609648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2CEE-FF9E-493D-9F46-05A11F47A4B4}" type="datetimeFigureOut">
              <a:rPr lang="en-PH" smtClean="0"/>
              <a:t>12/28/15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95A2-0D41-44D3-B8F0-B9CBD6C456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066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769" y="8001000"/>
            <a:ext cx="9145905" cy="944563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87769" y="1021292"/>
            <a:ext cx="9145905" cy="6858000"/>
          </a:xfrm>
        </p:spPr>
        <p:txBody>
          <a:bodyPr/>
          <a:lstStyle>
            <a:lvl1pPr marL="0" indent="0">
              <a:buNone/>
              <a:defRPr sz="5300"/>
            </a:lvl1pPr>
            <a:lvl2pPr marL="762061" indent="0">
              <a:buNone/>
              <a:defRPr sz="4700"/>
            </a:lvl2pPr>
            <a:lvl3pPr marL="1524122" indent="0">
              <a:buNone/>
              <a:defRPr sz="4000"/>
            </a:lvl3pPr>
            <a:lvl4pPr marL="2286183" indent="0">
              <a:buNone/>
              <a:defRPr sz="3300"/>
            </a:lvl4pPr>
            <a:lvl5pPr marL="3048244" indent="0">
              <a:buNone/>
              <a:defRPr sz="3300"/>
            </a:lvl5pPr>
            <a:lvl6pPr marL="3810305" indent="0">
              <a:buNone/>
              <a:defRPr sz="3300"/>
            </a:lvl6pPr>
            <a:lvl7pPr marL="4572366" indent="0">
              <a:buNone/>
              <a:defRPr sz="3300"/>
            </a:lvl7pPr>
            <a:lvl8pPr marL="5334427" indent="0">
              <a:buNone/>
              <a:defRPr sz="3300"/>
            </a:lvl8pPr>
            <a:lvl9pPr marL="6096488" indent="0">
              <a:buNone/>
              <a:defRPr sz="33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7769" y="8945563"/>
            <a:ext cx="9145905" cy="1341437"/>
          </a:xfrm>
        </p:spPr>
        <p:txBody>
          <a:bodyPr/>
          <a:lstStyle>
            <a:lvl1pPr marL="0" indent="0">
              <a:buNone/>
              <a:defRPr sz="2300"/>
            </a:lvl1pPr>
            <a:lvl2pPr marL="762061" indent="0">
              <a:buNone/>
              <a:defRPr sz="2000"/>
            </a:lvl2pPr>
            <a:lvl3pPr marL="1524122" indent="0">
              <a:buNone/>
              <a:defRPr sz="1700"/>
            </a:lvl3pPr>
            <a:lvl4pPr marL="2286183" indent="0">
              <a:buNone/>
              <a:defRPr sz="1500"/>
            </a:lvl4pPr>
            <a:lvl5pPr marL="3048244" indent="0">
              <a:buNone/>
              <a:defRPr sz="1500"/>
            </a:lvl5pPr>
            <a:lvl6pPr marL="3810305" indent="0">
              <a:buNone/>
              <a:defRPr sz="1500"/>
            </a:lvl6pPr>
            <a:lvl7pPr marL="4572366" indent="0">
              <a:buNone/>
              <a:defRPr sz="1500"/>
            </a:lvl7pPr>
            <a:lvl8pPr marL="5334427" indent="0">
              <a:buNone/>
              <a:defRPr sz="1500"/>
            </a:lvl8pPr>
            <a:lvl9pPr marL="609648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2CEE-FF9E-493D-9F46-05A11F47A4B4}" type="datetimeFigureOut">
              <a:rPr lang="en-PH" smtClean="0"/>
              <a:t>12/28/15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95A2-0D41-44D3-B8F0-B9CBD6C456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207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159" y="457730"/>
            <a:ext cx="13718858" cy="1905000"/>
          </a:xfrm>
          <a:prstGeom prst="rect">
            <a:avLst/>
          </a:prstGeom>
        </p:spPr>
        <p:txBody>
          <a:bodyPr vert="horz" lIns="152412" tIns="76206" rIns="152412" bIns="7620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159" y="2667001"/>
            <a:ext cx="13718858" cy="7543272"/>
          </a:xfrm>
          <a:prstGeom prst="rect">
            <a:avLst/>
          </a:prstGeom>
        </p:spPr>
        <p:txBody>
          <a:bodyPr vert="horz" lIns="152412" tIns="76206" rIns="152412" bIns="7620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159" y="10593917"/>
            <a:ext cx="3556741" cy="608542"/>
          </a:xfrm>
          <a:prstGeom prst="rect">
            <a:avLst/>
          </a:prstGeom>
        </p:spPr>
        <p:txBody>
          <a:bodyPr vert="horz" lIns="152412" tIns="76206" rIns="152412" bIns="76206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F2CEE-FF9E-493D-9F46-05A11F47A4B4}" type="datetimeFigureOut">
              <a:rPr lang="en-PH" smtClean="0"/>
              <a:t>12/28/15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8085" y="10593917"/>
            <a:ext cx="4827005" cy="608542"/>
          </a:xfrm>
          <a:prstGeom prst="rect">
            <a:avLst/>
          </a:prstGeom>
        </p:spPr>
        <p:txBody>
          <a:bodyPr vert="horz" lIns="152412" tIns="76206" rIns="152412" bIns="76206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4275" y="10593917"/>
            <a:ext cx="3556741" cy="608542"/>
          </a:xfrm>
          <a:prstGeom prst="rect">
            <a:avLst/>
          </a:prstGeom>
        </p:spPr>
        <p:txBody>
          <a:bodyPr vert="horz" lIns="152412" tIns="76206" rIns="152412" bIns="76206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95A2-0D41-44D3-B8F0-B9CBD6C456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339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24122" rtl="0" eaLnBrk="1" latinLnBrk="0" hangingPunct="1">
        <a:spcBef>
          <a:spcPct val="0"/>
        </a:spcBef>
        <a:buNone/>
        <a:defRPr sz="7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46" indent="-571546" algn="l" defTabSz="1524122" rtl="0" eaLnBrk="1" latinLnBrk="0" hangingPunct="1">
        <a:spcBef>
          <a:spcPct val="20000"/>
        </a:spcBef>
        <a:buFont typeface="Arial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1pPr>
      <a:lvl2pPr marL="1238349" indent="-476288" algn="l" defTabSz="1524122" rtl="0" eaLnBrk="1" latinLnBrk="0" hangingPunct="1">
        <a:spcBef>
          <a:spcPct val="20000"/>
        </a:spcBef>
        <a:buFont typeface="Arial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1905152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667213" indent="-381030" algn="l" defTabSz="152412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429274" indent="-381030" algn="l" defTabSz="1524122" rtl="0" eaLnBrk="1" latinLnBrk="0" hangingPunct="1">
        <a:spcBef>
          <a:spcPct val="20000"/>
        </a:spcBef>
        <a:buFont typeface="Arial" pitchFamily="34" charset="0"/>
        <a:buChar char="»"/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191335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953396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457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477518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61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22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183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244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305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366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427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488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chart" Target="../charts/chart2.xml"/><Relationship Id="rId12" Type="http://schemas.openxmlformats.org/officeDocument/2006/relationships/image" Target="../media/image8.png"/><Relationship Id="rId13" Type="http://schemas.openxmlformats.org/officeDocument/2006/relationships/chart" Target="../charts/chart3.xml"/><Relationship Id="rId14" Type="http://schemas.openxmlformats.org/officeDocument/2006/relationships/chart" Target="../charts/chart4.xml"/><Relationship Id="rId15" Type="http://schemas.openxmlformats.org/officeDocument/2006/relationships/chart" Target="../charts/chart5.xml"/><Relationship Id="rId16" Type="http://schemas.openxmlformats.org/officeDocument/2006/relationships/chart" Target="../charts/chart6.xml"/><Relationship Id="rId17" Type="http://schemas.openxmlformats.org/officeDocument/2006/relationships/chart" Target="../charts/chart7.xml"/><Relationship Id="rId18" Type="http://schemas.openxmlformats.org/officeDocument/2006/relationships/chart" Target="../charts/chart8.xml"/><Relationship Id="rId19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005840" cy="753684"/>
          </a:xfrm>
          <a:prstGeom prst="rect">
            <a:avLst/>
          </a:prstGeom>
          <a:solidFill>
            <a:srgbClr val="92C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 dirty="0"/>
          </a:p>
        </p:txBody>
      </p:sp>
      <p:sp>
        <p:nvSpPr>
          <p:cNvPr id="31" name="Rectangle 30"/>
          <p:cNvSpPr/>
          <p:nvPr/>
        </p:nvSpPr>
        <p:spPr>
          <a:xfrm>
            <a:off x="-5094" y="744034"/>
            <a:ext cx="1016027" cy="996696"/>
          </a:xfrm>
          <a:prstGeom prst="rect">
            <a:avLst/>
          </a:prstGeom>
          <a:solidFill>
            <a:srgbClr val="124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r>
              <a:rPr lang="en-PH" dirty="0" smtClean="0"/>
              <a:t> </a:t>
            </a:r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-1" y="1727694"/>
            <a:ext cx="1010933" cy="9702306"/>
          </a:xfrm>
          <a:prstGeom prst="rect">
            <a:avLst/>
          </a:prstGeom>
          <a:solidFill>
            <a:srgbClr val="1F2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153987" y="15008"/>
            <a:ext cx="595161" cy="738676"/>
          </a:xfrm>
          <a:prstGeom prst="rect">
            <a:avLst/>
          </a:prstGeom>
          <a:noFill/>
          <a:ln>
            <a:noFill/>
          </a:ln>
        </p:spPr>
        <p:txBody>
          <a:bodyPr wrap="square" lIns="152412" tIns="76206" rIns="152412" bIns="76206" rtlCol="0">
            <a:spAutoFit/>
          </a:bodyPr>
          <a:lstStyle/>
          <a:p>
            <a:r>
              <a:rPr lang="en-PH" sz="3800" b="1" dirty="0">
                <a:solidFill>
                  <a:srgbClr val="124B90"/>
                </a:solidFill>
                <a:latin typeface="Proxima Nova Th" pitchFamily="50" charset="0"/>
              </a:rPr>
              <a:t>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758" y="937125"/>
            <a:ext cx="396323" cy="396240"/>
          </a:xfrm>
          <a:prstGeom prst="roundRect">
            <a:avLst/>
          </a:prstGeom>
          <a:solidFill>
            <a:srgbClr val="92C7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/>
          </a:p>
        </p:txBody>
      </p:sp>
      <p:sp>
        <p:nvSpPr>
          <p:cNvPr id="8" name="TextBox 7"/>
          <p:cNvSpPr txBox="1"/>
          <p:nvPr/>
        </p:nvSpPr>
        <p:spPr>
          <a:xfrm>
            <a:off x="370798" y="927490"/>
            <a:ext cx="254053" cy="415510"/>
          </a:xfrm>
          <a:prstGeom prst="rect">
            <a:avLst/>
          </a:prstGeom>
          <a:noFill/>
          <a:ln>
            <a:noFill/>
          </a:ln>
        </p:spPr>
        <p:txBody>
          <a:bodyPr wrap="square" lIns="152412" tIns="76206" rIns="152412" bIns="76206" rtlCol="0">
            <a:spAutoFit/>
          </a:bodyPr>
          <a:lstStyle/>
          <a:p>
            <a:pPr algn="ctr"/>
            <a:r>
              <a:rPr lang="en-PH" sz="1700" dirty="0">
                <a:solidFill>
                  <a:schemeClr val="bg1"/>
                </a:solidFill>
                <a:latin typeface="Proxima Nova Rg" pitchFamily="50" charset="0"/>
              </a:rPr>
              <a:t>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973" y="2011680"/>
            <a:ext cx="607130" cy="307777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Firm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103" y="3410712"/>
            <a:ext cx="867634" cy="307789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Liquidity</a:t>
            </a:r>
            <a:endParaRPr lang="en-PH" sz="1000" kern="900" spc="67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332571" y="5631939"/>
            <a:ext cx="399445" cy="421400"/>
          </a:xfrm>
          <a:prstGeom prst="flowChartAlternate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1930" y="5641697"/>
            <a:ext cx="439315" cy="402675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600" kern="900" spc="-1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16" name="Flowchart: Alternate Process 15"/>
          <p:cNvSpPr/>
          <p:nvPr/>
        </p:nvSpPr>
        <p:spPr>
          <a:xfrm>
            <a:off x="331424" y="4727943"/>
            <a:ext cx="403738" cy="415372"/>
          </a:xfrm>
          <a:prstGeom prst="flowChartAlternateProcess">
            <a:avLst/>
          </a:prstGeom>
          <a:solidFill>
            <a:srgbClr val="898B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7455" y="4707846"/>
            <a:ext cx="560098" cy="402675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600" kern="900" spc="-1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Ad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322618" y="6535177"/>
            <a:ext cx="409398" cy="411480"/>
          </a:xfrm>
          <a:prstGeom prst="flowChartAlternateProcess">
            <a:avLst/>
          </a:prstGeom>
          <a:solidFill>
            <a:srgbClr val="0B9DD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5744" y="6532251"/>
            <a:ext cx="453097" cy="400122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600" kern="900" spc="-1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320313" y="7467315"/>
            <a:ext cx="400839" cy="410988"/>
          </a:xfrm>
          <a:prstGeom prst="flowChartAlternateProcess">
            <a:avLst/>
          </a:prstGeom>
          <a:solidFill>
            <a:srgbClr val="138F4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350" y="7473801"/>
            <a:ext cx="425954" cy="402675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600" kern="900" spc="-1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297253" y="8404872"/>
            <a:ext cx="441835" cy="411956"/>
          </a:xfrm>
          <a:prstGeom prst="flowChartAlternateProcess">
            <a:avLst/>
          </a:prstGeom>
          <a:solidFill>
            <a:srgbClr val="92C7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0799" y="8412876"/>
            <a:ext cx="562772" cy="402675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600" kern="900" spc="-1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EA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0187" y="6053339"/>
            <a:ext cx="649885" cy="307777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Audit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8903" y="5105400"/>
            <a:ext cx="873284" cy="307777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Advisory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9884" y="7863840"/>
            <a:ext cx="544602" cy="307777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Tax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87" y="8836223"/>
            <a:ext cx="875957" cy="307777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Enabling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0264" y="9010066"/>
            <a:ext cx="634109" cy="307789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Areas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5652" y="2297223"/>
            <a:ext cx="795242" cy="307789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Current</a:t>
            </a:r>
            <a:endParaRPr lang="en-PH" sz="1000" kern="900" spc="67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22727" y="1331454"/>
            <a:ext cx="1041101" cy="307789"/>
          </a:xfrm>
          <a:prstGeom prst="rect">
            <a:avLst/>
          </a:prstGeom>
          <a:noFill/>
          <a:ln>
            <a:noFill/>
          </a:ln>
        </p:spPr>
        <p:txBody>
          <a:bodyPr wrap="square" lIns="152412" tIns="76206" rIns="152412" bIns="76206" rtlCol="0">
            <a:spAutoFit/>
          </a:bodyPr>
          <a:lstStyle/>
          <a:p>
            <a:pPr algn="ctr"/>
            <a:r>
              <a:rPr lang="en-PH" sz="1000" spc="5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Industry</a:t>
            </a:r>
            <a:endParaRPr lang="en-PH" sz="1000" spc="5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35261" y="1459755"/>
            <a:ext cx="1041101" cy="307789"/>
          </a:xfrm>
          <a:prstGeom prst="rect">
            <a:avLst/>
          </a:prstGeom>
          <a:noFill/>
          <a:ln>
            <a:noFill/>
          </a:ln>
        </p:spPr>
        <p:txBody>
          <a:bodyPr wrap="square" lIns="152412" tIns="76206" rIns="152412" bIns="76206" rtlCol="0">
            <a:spAutoFit/>
          </a:bodyPr>
          <a:lstStyle/>
          <a:p>
            <a:pPr algn="ctr"/>
            <a:r>
              <a:rPr lang="en-PH" sz="1000" spc="5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&amp; Sector</a:t>
            </a:r>
            <a:endParaRPr lang="en-PH" sz="1000" spc="5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715" y="6934200"/>
            <a:ext cx="1007672" cy="307789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Consulting</a:t>
            </a:r>
            <a:endParaRPr lang="en-PH" sz="1000" kern="900" spc="67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46914" y="3791136"/>
            <a:ext cx="1031653" cy="307789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Service Area</a:t>
            </a:r>
            <a:endParaRPr lang="en-PH" sz="1000" kern="9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8544" y="3021657"/>
            <a:ext cx="689572" cy="307789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Client</a:t>
            </a:r>
            <a:endParaRPr lang="en-PH" sz="1000" kern="900" spc="67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928" y="2656532"/>
            <a:ext cx="759982" cy="307777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Margin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72249" y="130614"/>
            <a:ext cx="8506199" cy="492455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2200" b="1" kern="900" spc="-30" dirty="0" smtClean="0">
                <a:latin typeface="Helvetica Neue" charset="0"/>
                <a:ea typeface="Helvetica Neue" charset="0"/>
                <a:cs typeface="Helvetica Neue" charset="0"/>
              </a:rPr>
              <a:t>Revenue by Industry &amp; Sector by Firm/Business – P4 YTD FY16</a:t>
            </a:r>
            <a:endParaRPr lang="en-PH" sz="2200" b="1" kern="900" spc="-3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12" name="Group 11" title="separate-headline-metrics"/>
          <p:cNvGrpSpPr/>
          <p:nvPr/>
        </p:nvGrpSpPr>
        <p:grpSpPr>
          <a:xfrm>
            <a:off x="983982" y="744034"/>
            <a:ext cx="14275379" cy="2139827"/>
            <a:chOff x="983982" y="744034"/>
            <a:chExt cx="14275379" cy="2139827"/>
          </a:xfrm>
        </p:grpSpPr>
        <p:sp>
          <p:nvSpPr>
            <p:cNvPr id="350" name="Rectangle 349"/>
            <p:cNvSpPr/>
            <p:nvPr/>
          </p:nvSpPr>
          <p:spPr>
            <a:xfrm>
              <a:off x="983982" y="744034"/>
              <a:ext cx="14275379" cy="2139827"/>
            </a:xfrm>
            <a:prstGeom prst="rect">
              <a:avLst/>
            </a:prstGeom>
            <a:solidFill>
              <a:srgbClr val="D8D6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1" name="Rounded Rectangle 320"/>
            <p:cNvSpPr/>
            <p:nvPr/>
          </p:nvSpPr>
          <p:spPr>
            <a:xfrm>
              <a:off x="4810901" y="1207487"/>
              <a:ext cx="3200400" cy="1142943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322" name="Rounded Rectangle 321"/>
            <p:cNvSpPr/>
            <p:nvPr/>
          </p:nvSpPr>
          <p:spPr>
            <a:xfrm>
              <a:off x="8224661" y="1207487"/>
              <a:ext cx="3200400" cy="1142943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323" name="Rounded Rectangle 322"/>
            <p:cNvSpPr/>
            <p:nvPr/>
          </p:nvSpPr>
          <p:spPr>
            <a:xfrm>
              <a:off x="11615561" y="1207487"/>
              <a:ext cx="3200400" cy="1142943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435241" y="1207487"/>
              <a:ext cx="3200400" cy="1142943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435241" y="1242382"/>
              <a:ext cx="3200400" cy="45720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11388" y="1348060"/>
              <a:ext cx="1981200" cy="4308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1700" spc="-50" dirty="0" smtClean="0">
                  <a:latin typeface="Helvetica Neue" charset="0"/>
                  <a:ea typeface="Helvetica Neue" charset="0"/>
                  <a:cs typeface="Helvetica Neue" charset="0"/>
                </a:rPr>
                <a:t>Top Growth:</a:t>
              </a:r>
              <a:endParaRPr lang="en-PH" sz="1700" spc="-5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4" name="TextBox 43" title="D3"/>
            <p:cNvSpPr txBox="1"/>
            <p:nvPr/>
          </p:nvSpPr>
          <p:spPr>
            <a:xfrm>
              <a:off x="2211388" y="1635491"/>
              <a:ext cx="1981200" cy="6617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3300" spc="-150" dirty="0" smtClean="0">
                  <a:latin typeface="Helvetica Neue" charset="0"/>
                  <a:ea typeface="Helvetica Neue" charset="0"/>
                  <a:cs typeface="Helvetica Neue" charset="0"/>
                </a:rPr>
                <a:t>HP</a:t>
              </a:r>
              <a:endParaRPr lang="en-PH" sz="3300" spc="-15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87787" y="1932789"/>
              <a:ext cx="647267" cy="2770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800" smtClean="0">
                  <a:solidFill>
                    <a:srgbClr val="002060"/>
                  </a:solidFill>
                  <a:latin typeface="Proxima Nova Rg" pitchFamily="50" charset="0"/>
                </a:rPr>
                <a:t>PRIOR</a:t>
              </a:r>
              <a:endParaRPr lang="en-PH" sz="800" dirty="0" smtClean="0">
                <a:solidFill>
                  <a:srgbClr val="002060"/>
                </a:solidFill>
                <a:latin typeface="Proxima Nova Rg" pitchFamily="50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756327" y="1679707"/>
              <a:ext cx="365760" cy="347472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814838" y="1639243"/>
              <a:ext cx="254053" cy="415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pPr algn="ctr"/>
              <a:r>
                <a:rPr lang="en-PH" sz="1700" dirty="0" smtClean="0">
                  <a:solidFill>
                    <a:schemeClr val="bg1"/>
                  </a:solidFill>
                  <a:latin typeface="Proxima Nova Rg" pitchFamily="50" charset="0"/>
                </a:rPr>
                <a:t>A</a:t>
              </a:r>
              <a:endParaRPr lang="en-PH" sz="1700" dirty="0">
                <a:solidFill>
                  <a:schemeClr val="bg1"/>
                </a:solidFill>
                <a:latin typeface="Proxima Nova Rg" pitchFamily="50" charset="0"/>
              </a:endParaRPr>
            </a:p>
          </p:txBody>
        </p:sp>
        <p:sp>
          <p:nvSpPr>
            <p:cNvPr id="49" name="TextBox 48" title="D5"/>
            <p:cNvSpPr txBox="1"/>
            <p:nvPr/>
          </p:nvSpPr>
          <p:spPr>
            <a:xfrm>
              <a:off x="3735387" y="1364032"/>
              <a:ext cx="990600" cy="4224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1745" b="1" dirty="0" smtClean="0">
                  <a:solidFill>
                    <a:srgbClr val="002060"/>
                  </a:solidFill>
                  <a:latin typeface="Proxima Nova Rg" pitchFamily="50" charset="0"/>
                </a:rPr>
                <a:t>$7.4M</a:t>
              </a:r>
            </a:p>
          </p:txBody>
        </p:sp>
        <p:sp>
          <p:nvSpPr>
            <p:cNvPr id="50" name="TextBox 49" title="D4"/>
            <p:cNvSpPr txBox="1"/>
            <p:nvPr/>
          </p:nvSpPr>
          <p:spPr>
            <a:xfrm>
              <a:off x="3871444" y="2014735"/>
              <a:ext cx="824054" cy="3454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1245" b="1" dirty="0" smtClean="0">
                  <a:solidFill>
                    <a:srgbClr val="002060"/>
                  </a:solidFill>
                  <a:latin typeface="Proxima Nova Rg" pitchFamily="50" charset="0"/>
                </a:rPr>
                <a:t>47%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134527" y="1679707"/>
              <a:ext cx="365760" cy="347472"/>
            </a:xfrm>
            <a:prstGeom prst="roundRect">
              <a:avLst/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38908" y="1653382"/>
              <a:ext cx="556998" cy="4001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pPr algn="ctr"/>
              <a:r>
                <a:rPr lang="en-PH" sz="1600" spc="-50" dirty="0" smtClean="0">
                  <a:solidFill>
                    <a:schemeClr val="bg1"/>
                  </a:solidFill>
                  <a:latin typeface="Proxima Nova Rg" pitchFamily="50" charset="0"/>
                </a:rPr>
                <a:t>Ad</a:t>
              </a:r>
              <a:endParaRPr lang="en-PH" sz="1600" spc="-50" dirty="0">
                <a:solidFill>
                  <a:schemeClr val="bg1"/>
                </a:solidFill>
                <a:latin typeface="Proxima Nova Rg" pitchFamily="50" charset="0"/>
              </a:endParaRPr>
            </a:p>
          </p:txBody>
        </p:sp>
        <p:sp>
          <p:nvSpPr>
            <p:cNvPr id="53" name="TextBox 52" title="B3"/>
            <p:cNvSpPr txBox="1"/>
            <p:nvPr/>
          </p:nvSpPr>
          <p:spPr>
            <a:xfrm>
              <a:off x="5640387" y="1643922"/>
              <a:ext cx="2057400" cy="6617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3300" spc="-150" dirty="0" smtClean="0">
                  <a:latin typeface="Helvetica Neue" charset="0"/>
                  <a:ea typeface="Helvetica Neue" charset="0"/>
                  <a:cs typeface="Helvetica Neue" charset="0"/>
                </a:rPr>
                <a:t>RE</a:t>
              </a:r>
              <a:endParaRPr lang="en-PH" sz="3300" spc="-15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16543" y="1348060"/>
              <a:ext cx="1981200" cy="4308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1700" spc="-50" dirty="0" smtClean="0">
                  <a:latin typeface="Helvetica Neue" charset="0"/>
                  <a:ea typeface="Helvetica Neue" charset="0"/>
                  <a:cs typeface="Helvetica Neue" charset="0"/>
                </a:rPr>
                <a:t>Top Growth:</a:t>
              </a:r>
              <a:endParaRPr lang="en-PH" sz="1700" spc="-5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5" name="TextBox 54" title="B5"/>
            <p:cNvSpPr txBox="1"/>
            <p:nvPr/>
          </p:nvSpPr>
          <p:spPr>
            <a:xfrm>
              <a:off x="7051674" y="1364032"/>
              <a:ext cx="1123950" cy="4224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1745" b="1" dirty="0" smtClean="0">
                  <a:solidFill>
                    <a:srgbClr val="898B8D"/>
                  </a:solidFill>
                  <a:latin typeface="Proxima Nova Rg" pitchFamily="50" charset="0"/>
                </a:rPr>
                <a:t>$11.6M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4826141" y="1242382"/>
              <a:ext cx="3200400" cy="45720"/>
            </a:xfrm>
            <a:prstGeom prst="roundRect">
              <a:avLst>
                <a:gd name="adj" fmla="val 50000"/>
              </a:avLst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8515176" y="1679707"/>
              <a:ext cx="365760" cy="34747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573687" y="1639243"/>
              <a:ext cx="254053" cy="415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pPr algn="ctr"/>
              <a:r>
                <a:rPr lang="en-PH" sz="1700" dirty="0" smtClean="0">
                  <a:solidFill>
                    <a:schemeClr val="bg1"/>
                  </a:solidFill>
                  <a:latin typeface="Proxima Nova Rg" pitchFamily="50" charset="0"/>
                </a:rPr>
                <a:t>C</a:t>
              </a:r>
              <a:endParaRPr lang="en-PH" sz="1700" dirty="0">
                <a:solidFill>
                  <a:schemeClr val="bg1"/>
                </a:solidFill>
                <a:latin typeface="Proxima Nova Rg" pitchFamily="50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916987" y="1348060"/>
              <a:ext cx="1981200" cy="4308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1700" spc="-50" dirty="0" smtClean="0">
                  <a:latin typeface="Helvetica Neue" charset="0"/>
                  <a:ea typeface="Helvetica Neue" charset="0"/>
                  <a:cs typeface="Helvetica Neue" charset="0"/>
                </a:rPr>
                <a:t>Top Growth:</a:t>
              </a:r>
              <a:endParaRPr lang="en-PH" sz="1700" spc="-5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0" name="TextBox 59" title="F3"/>
            <p:cNvSpPr txBox="1"/>
            <p:nvPr/>
          </p:nvSpPr>
          <p:spPr>
            <a:xfrm>
              <a:off x="8999753" y="1604850"/>
              <a:ext cx="1901177" cy="6617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3300" spc="-150" dirty="0" smtClean="0">
                  <a:latin typeface="Helvetica Neue" charset="0"/>
                  <a:ea typeface="Helvetica Neue" charset="0"/>
                  <a:cs typeface="Helvetica Neue" charset="0"/>
                </a:rPr>
                <a:t>Auto</a:t>
              </a:r>
              <a:endParaRPr lang="en-PH" sz="3300" spc="-15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1" name="TextBox 60" title="F5"/>
            <p:cNvSpPr txBox="1"/>
            <p:nvPr/>
          </p:nvSpPr>
          <p:spPr>
            <a:xfrm>
              <a:off x="10448924" y="1372626"/>
              <a:ext cx="1123950" cy="4224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1745" b="1" spc="-70" dirty="0" smtClean="0">
                  <a:solidFill>
                    <a:srgbClr val="00B0F0"/>
                  </a:solidFill>
                  <a:latin typeface="Proxima Nova Rg" pitchFamily="50" charset="0"/>
                </a:rPr>
                <a:t>$15.0M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287956" y="1905000"/>
              <a:ext cx="638431" cy="2770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800" dirty="0" smtClean="0">
                  <a:solidFill>
                    <a:srgbClr val="898B8D"/>
                  </a:solidFill>
                  <a:latin typeface="Proxima Nova Rg" pitchFamily="50" charset="0"/>
                </a:rPr>
                <a:t>PRIOR</a:t>
              </a:r>
            </a:p>
          </p:txBody>
        </p:sp>
        <p:sp>
          <p:nvSpPr>
            <p:cNvPr id="63" name="TextBox 62" title="B4"/>
            <p:cNvSpPr txBox="1"/>
            <p:nvPr/>
          </p:nvSpPr>
          <p:spPr>
            <a:xfrm>
              <a:off x="7286268" y="2017155"/>
              <a:ext cx="824054" cy="3454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1245" b="1" dirty="0" smtClean="0">
                  <a:solidFill>
                    <a:srgbClr val="898B8D"/>
                  </a:solidFill>
                  <a:latin typeface="Proxima Nova Rg" pitchFamily="50" charset="0"/>
                </a:rPr>
                <a:t>52%</a:t>
              </a:r>
            </a:p>
          </p:txBody>
        </p:sp>
        <p:sp>
          <p:nvSpPr>
            <p:cNvPr id="64" name="TextBox 63" title="F4"/>
            <p:cNvSpPr txBox="1"/>
            <p:nvPr/>
          </p:nvSpPr>
          <p:spPr>
            <a:xfrm>
              <a:off x="10683733" y="2016709"/>
              <a:ext cx="824054" cy="3454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1245" b="1" dirty="0" smtClean="0">
                  <a:solidFill>
                    <a:srgbClr val="00B0F0"/>
                  </a:solidFill>
                  <a:latin typeface="Proxima Nova Rg" pitchFamily="50" charset="0"/>
                </a:rPr>
                <a:t>130%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716956" y="1905000"/>
              <a:ext cx="638431" cy="2770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800" dirty="0" smtClean="0">
                  <a:solidFill>
                    <a:srgbClr val="00B0F0"/>
                  </a:solidFill>
                  <a:latin typeface="Proxima Nova Rg" pitchFamily="50" charset="0"/>
                </a:rPr>
                <a:t>PRIOR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1890836" y="1679707"/>
              <a:ext cx="365760" cy="34747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949347" y="1639243"/>
              <a:ext cx="254053" cy="415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pPr algn="ctr"/>
              <a:r>
                <a:rPr lang="en-PH" sz="1700" dirty="0" smtClean="0">
                  <a:solidFill>
                    <a:schemeClr val="bg1"/>
                  </a:solidFill>
                  <a:latin typeface="Proxima Nova Rg" pitchFamily="50" charset="0"/>
                </a:rPr>
                <a:t>T</a:t>
              </a:r>
              <a:endParaRPr lang="en-PH" sz="1700" dirty="0">
                <a:solidFill>
                  <a:schemeClr val="bg1"/>
                </a:solidFill>
                <a:latin typeface="Proxima Nova Rg" pitchFamily="50" charset="0"/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8183818" y="1242382"/>
              <a:ext cx="3200400" cy="4572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1612818" y="1242382"/>
              <a:ext cx="3200400" cy="45720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345987" y="1348060"/>
              <a:ext cx="1981200" cy="4308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1700" spc="-50" dirty="0" smtClean="0">
                  <a:latin typeface="Helvetica Neue" charset="0"/>
                  <a:ea typeface="Helvetica Neue" charset="0"/>
                  <a:cs typeface="Helvetica Neue" charset="0"/>
                </a:rPr>
                <a:t>Top Growth:</a:t>
              </a:r>
              <a:endParaRPr lang="en-PH" sz="1700" spc="-5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1" name="TextBox 70" title="H3"/>
            <p:cNvSpPr txBox="1"/>
            <p:nvPr/>
          </p:nvSpPr>
          <p:spPr>
            <a:xfrm>
              <a:off x="12345987" y="1650550"/>
              <a:ext cx="1883410" cy="5693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2700" spc="-150" dirty="0" smtClean="0">
                  <a:latin typeface="Helvetica Neue" charset="0"/>
                  <a:ea typeface="Helvetica Neue" charset="0"/>
                  <a:cs typeface="Helvetica Neue" charset="0"/>
                </a:rPr>
                <a:t>High </a:t>
              </a:r>
              <a:r>
                <a:rPr lang="en-PH" sz="2700" spc="-150" dirty="0" err="1" smtClean="0">
                  <a:latin typeface="Helvetica Neue" charset="0"/>
                  <a:ea typeface="Helvetica Neue" charset="0"/>
                  <a:cs typeface="Helvetica Neue" charset="0"/>
                </a:rPr>
                <a:t>Edu</a:t>
              </a:r>
              <a:endParaRPr lang="en-PH" sz="2700" spc="-15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2" name="TextBox 71" title="H5"/>
            <p:cNvSpPr txBox="1"/>
            <p:nvPr/>
          </p:nvSpPr>
          <p:spPr>
            <a:xfrm>
              <a:off x="13946187" y="1372626"/>
              <a:ext cx="1123950" cy="4224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1745" b="1" spc="-70" dirty="0" smtClean="0">
                  <a:solidFill>
                    <a:srgbClr val="00B050"/>
                  </a:solidFill>
                  <a:latin typeface="Proxima Nova Rg" pitchFamily="50" charset="0"/>
                </a:rPr>
                <a:t>$ 2.1M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4155737" y="1905000"/>
              <a:ext cx="638431" cy="2770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800" dirty="0" smtClean="0">
                  <a:solidFill>
                    <a:srgbClr val="00B050"/>
                  </a:solidFill>
                  <a:latin typeface="Proxima Nova Rg" pitchFamily="50" charset="0"/>
                </a:rPr>
                <a:t>PRIOR</a:t>
              </a:r>
            </a:p>
          </p:txBody>
        </p:sp>
        <p:sp>
          <p:nvSpPr>
            <p:cNvPr id="74" name="TextBox 73" title="H4"/>
            <p:cNvSpPr txBox="1"/>
            <p:nvPr/>
          </p:nvSpPr>
          <p:spPr>
            <a:xfrm>
              <a:off x="14155737" y="2008231"/>
              <a:ext cx="824054" cy="3454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1245" b="1" dirty="0" smtClean="0">
                  <a:solidFill>
                    <a:srgbClr val="00B050"/>
                  </a:solidFill>
                  <a:latin typeface="Proxima Nova Rg" pitchFamily="50" charset="0"/>
                </a:rPr>
                <a:t>56%</a:t>
              </a:r>
            </a:p>
          </p:txBody>
        </p:sp>
        <p:pic>
          <p:nvPicPr>
            <p:cNvPr id="309" name="Picture 30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8738" y="1828800"/>
              <a:ext cx="481586" cy="213360"/>
            </a:xfrm>
            <a:prstGeom prst="rect">
              <a:avLst/>
            </a:prstGeom>
          </p:spPr>
        </p:pic>
        <p:pic>
          <p:nvPicPr>
            <p:cNvPr id="310" name="Picture 3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6787" y="1830443"/>
              <a:ext cx="481585" cy="213360"/>
            </a:xfrm>
            <a:prstGeom prst="rect">
              <a:avLst/>
            </a:prstGeom>
          </p:spPr>
        </p:pic>
        <p:pic>
          <p:nvPicPr>
            <p:cNvPr id="311" name="Picture 3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5787" y="1812734"/>
              <a:ext cx="481585" cy="213360"/>
            </a:xfrm>
            <a:prstGeom prst="rect">
              <a:avLst/>
            </a:prstGeom>
          </p:spPr>
        </p:pic>
        <p:pic>
          <p:nvPicPr>
            <p:cNvPr id="312" name="Picture 3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3675" y="1807196"/>
              <a:ext cx="481585" cy="213360"/>
            </a:xfrm>
            <a:prstGeom prst="rect">
              <a:avLst/>
            </a:prstGeom>
          </p:spPr>
        </p:pic>
      </p:grpSp>
      <p:grpSp>
        <p:nvGrpSpPr>
          <p:cNvPr id="13" name="Group 12" title="separate-industry-revenue-mix"/>
          <p:cNvGrpSpPr/>
          <p:nvPr/>
        </p:nvGrpSpPr>
        <p:grpSpPr>
          <a:xfrm>
            <a:off x="1021003" y="2890542"/>
            <a:ext cx="14241611" cy="8503920"/>
            <a:chOff x="1021003" y="2890542"/>
            <a:chExt cx="14241611" cy="8503920"/>
          </a:xfrm>
        </p:grpSpPr>
        <p:sp>
          <p:nvSpPr>
            <p:cNvPr id="349" name="Rectangle 348"/>
            <p:cNvSpPr/>
            <p:nvPr/>
          </p:nvSpPr>
          <p:spPr>
            <a:xfrm>
              <a:off x="1021003" y="2890542"/>
              <a:ext cx="14241611" cy="850392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1" name="Rounded Rectangle 350"/>
            <p:cNvSpPr/>
            <p:nvPr/>
          </p:nvSpPr>
          <p:spPr>
            <a:xfrm>
              <a:off x="1478784" y="3065316"/>
              <a:ext cx="13203936" cy="8094325"/>
            </a:xfrm>
            <a:prstGeom prst="roundRect">
              <a:avLst>
                <a:gd name="adj" fmla="val 205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590998" y="3090672"/>
              <a:ext cx="4915665" cy="400122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600" b="1" kern="900" dirty="0" smtClean="0">
                  <a:solidFill>
                    <a:srgbClr val="414141"/>
                  </a:solidFill>
                  <a:latin typeface="Proxima Nova Lt" pitchFamily="50" charset="0"/>
                </a:rPr>
                <a:t>REVENUE BY INDUSTRY SECTOR AND BUSINESS</a:t>
              </a:r>
              <a:endParaRPr lang="en-PH" sz="1600" b="1" kern="900" dirty="0">
                <a:solidFill>
                  <a:srgbClr val="414141"/>
                </a:solidFill>
                <a:latin typeface="Proxima Nova Lt" pitchFamily="50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86163" y="3307286"/>
              <a:ext cx="639623" cy="411215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672" b="1" kern="900" dirty="0" smtClean="0">
                  <a:solidFill>
                    <a:srgbClr val="231F22"/>
                  </a:solidFill>
                  <a:latin typeface="Proxima Nova Lt" pitchFamily="50" charset="0"/>
                </a:rPr>
                <a:t>CIP</a:t>
              </a:r>
              <a:endParaRPr lang="en-PH" sz="1672" b="1" kern="900" dirty="0">
                <a:solidFill>
                  <a:srgbClr val="231F22"/>
                </a:solidFill>
                <a:latin typeface="Proxima Nova Lt" pitchFamily="50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134527" y="3312832"/>
              <a:ext cx="703743" cy="411663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675" b="1" kern="900" dirty="0" smtClean="0">
                  <a:solidFill>
                    <a:srgbClr val="231F22"/>
                  </a:solidFill>
                  <a:latin typeface="Proxima Nova Lt" pitchFamily="50" charset="0"/>
                </a:rPr>
                <a:t>E&amp;R</a:t>
              </a:r>
              <a:endParaRPr lang="en-PH" sz="1675" b="1" kern="900" dirty="0">
                <a:solidFill>
                  <a:srgbClr val="231F22"/>
                </a:solidFill>
                <a:latin typeface="Proxima Nova Lt" pitchFamily="50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607143" y="3312832"/>
              <a:ext cx="703743" cy="411663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675" b="1" kern="900" dirty="0" smtClean="0">
                  <a:solidFill>
                    <a:srgbClr val="231F22"/>
                  </a:solidFill>
                  <a:latin typeface="Proxima Nova Lt" pitchFamily="50" charset="0"/>
                </a:rPr>
                <a:t>FED</a:t>
              </a:r>
              <a:endParaRPr lang="en-PH" sz="1675" b="1" kern="900" dirty="0">
                <a:solidFill>
                  <a:srgbClr val="231F22"/>
                </a:solidFill>
                <a:latin typeface="Proxima Nova Lt" pitchFamily="50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295553" y="3312832"/>
              <a:ext cx="556267" cy="411663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675" b="1" kern="900" dirty="0" smtClean="0">
                  <a:solidFill>
                    <a:srgbClr val="231F22"/>
                  </a:solidFill>
                  <a:latin typeface="Proxima Nova Lt" pitchFamily="50" charset="0"/>
                </a:rPr>
                <a:t>FS</a:t>
              </a:r>
              <a:endParaRPr lang="en-PH" sz="1675" b="1" kern="900" dirty="0">
                <a:solidFill>
                  <a:srgbClr val="231F22"/>
                </a:solidFill>
                <a:latin typeface="Proxima Nova Lt" pitchFamily="50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566255" y="3307505"/>
              <a:ext cx="984268" cy="411663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675" b="1" kern="900" dirty="0" smtClean="0">
                  <a:solidFill>
                    <a:srgbClr val="231F22"/>
                  </a:solidFill>
                  <a:latin typeface="Proxima Nova Lt" pitchFamily="50" charset="0"/>
                </a:rPr>
                <a:t>LS&amp;HC</a:t>
              </a:r>
              <a:endParaRPr lang="en-PH" sz="1675" b="1" kern="900" dirty="0">
                <a:solidFill>
                  <a:srgbClr val="231F22"/>
                </a:solidFill>
                <a:latin typeface="Proxima Nova Lt" pitchFamily="50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202987" y="3307505"/>
              <a:ext cx="567487" cy="411663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675" b="1" kern="900" dirty="0" smtClean="0">
                  <a:solidFill>
                    <a:srgbClr val="231F22"/>
                  </a:solidFill>
                  <a:latin typeface="Proxima Nova Lt" pitchFamily="50" charset="0"/>
                </a:rPr>
                <a:t>PS</a:t>
              </a:r>
              <a:endParaRPr lang="en-PH" sz="1675" b="1" kern="900" dirty="0">
                <a:solidFill>
                  <a:srgbClr val="231F22"/>
                </a:solidFill>
                <a:latin typeface="Proxima Nova Lt" pitchFamily="50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2550572" y="3307505"/>
              <a:ext cx="734200" cy="411663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675" b="1" kern="900" dirty="0" smtClean="0">
                  <a:solidFill>
                    <a:srgbClr val="231F22"/>
                  </a:solidFill>
                  <a:latin typeface="Proxima Nova Lt" pitchFamily="50" charset="0"/>
                </a:rPr>
                <a:t>TMT</a:t>
              </a:r>
              <a:endParaRPr lang="en-PH" sz="1675" b="1" kern="900" dirty="0">
                <a:solidFill>
                  <a:srgbClr val="231F22"/>
                </a:solidFill>
                <a:latin typeface="Proxima Nova Lt" pitchFamily="50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602531" y="3630168"/>
              <a:ext cx="729391" cy="290220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886" kern="900" dirty="0" smtClean="0">
                  <a:solidFill>
                    <a:srgbClr val="231F22"/>
                  </a:solidFill>
                  <a:latin typeface="Proxima Nova Rg" pitchFamily="50" charset="0"/>
                </a:rPr>
                <a:t>Industry</a:t>
              </a:r>
              <a:endParaRPr lang="en-PH" sz="886" kern="900" dirty="0">
                <a:solidFill>
                  <a:srgbClr val="231F22"/>
                </a:solidFill>
                <a:latin typeface="Proxima Nova Rg" pitchFamily="50" charset="0"/>
              </a:endParaRPr>
            </a:p>
          </p:txBody>
        </p:sp>
        <p:sp>
          <p:nvSpPr>
            <p:cNvPr id="84" name="TextBox 83" title="B13"/>
            <p:cNvSpPr txBox="1"/>
            <p:nvPr/>
          </p:nvSpPr>
          <p:spPr>
            <a:xfrm>
              <a:off x="3369157" y="3840480"/>
              <a:ext cx="832816" cy="369344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400" kern="900" dirty="0" smtClean="0">
                  <a:solidFill>
                    <a:srgbClr val="231F22"/>
                  </a:solidFill>
                  <a:latin typeface="Proxima Nova Rg" pitchFamily="50" charset="0"/>
                </a:rPr>
                <a:t>$1,062</a:t>
              </a:r>
              <a:endParaRPr lang="en-PH" sz="1400" kern="900" dirty="0">
                <a:solidFill>
                  <a:srgbClr val="231F22"/>
                </a:solidFill>
                <a:latin typeface="Proxima Nova Rg" pitchFamily="50" charset="0"/>
              </a:endParaRPr>
            </a:p>
          </p:txBody>
        </p:sp>
        <p:sp>
          <p:nvSpPr>
            <p:cNvPr id="85" name="TextBox 84" title="C13"/>
            <p:cNvSpPr txBox="1"/>
            <p:nvPr/>
          </p:nvSpPr>
          <p:spPr>
            <a:xfrm>
              <a:off x="4904723" y="3840480"/>
              <a:ext cx="718170" cy="369344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400" kern="900" dirty="0" smtClean="0">
                  <a:solidFill>
                    <a:srgbClr val="231F22"/>
                  </a:solidFill>
                  <a:latin typeface="Proxima Nova Rg" pitchFamily="50" charset="0"/>
                </a:rPr>
                <a:t>$257</a:t>
              </a:r>
              <a:endParaRPr lang="en-PH" sz="1400" kern="900" dirty="0">
                <a:solidFill>
                  <a:srgbClr val="231F22"/>
                </a:solidFill>
                <a:latin typeface="Proxima Nova Rg" pitchFamily="50" charset="0"/>
              </a:endParaRPr>
            </a:p>
          </p:txBody>
        </p:sp>
        <p:sp>
          <p:nvSpPr>
            <p:cNvPr id="86" name="TextBox 85" title="D13"/>
            <p:cNvSpPr txBox="1"/>
            <p:nvPr/>
          </p:nvSpPr>
          <p:spPr>
            <a:xfrm>
              <a:off x="6338235" y="3840480"/>
              <a:ext cx="729391" cy="369344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400" kern="900" dirty="0" smtClean="0">
                  <a:solidFill>
                    <a:srgbClr val="231F22"/>
                  </a:solidFill>
                  <a:latin typeface="Proxima Nova Rg" pitchFamily="50" charset="0"/>
                </a:rPr>
                <a:t>$460</a:t>
              </a:r>
              <a:endParaRPr lang="en-PH" sz="1400" kern="900" dirty="0">
                <a:solidFill>
                  <a:srgbClr val="231F22"/>
                </a:solidFill>
                <a:latin typeface="Proxima Nova Rg" pitchFamily="50" charset="0"/>
              </a:endParaRPr>
            </a:p>
          </p:txBody>
        </p:sp>
        <p:sp>
          <p:nvSpPr>
            <p:cNvPr id="87" name="TextBox 86" title="E13"/>
            <p:cNvSpPr txBox="1"/>
            <p:nvPr/>
          </p:nvSpPr>
          <p:spPr>
            <a:xfrm>
              <a:off x="7905314" y="3840480"/>
              <a:ext cx="792742" cy="369344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400" kern="900" dirty="0" smtClean="0">
                  <a:solidFill>
                    <a:srgbClr val="231F22"/>
                  </a:solidFill>
                  <a:latin typeface="Proxima Nova Rg" pitchFamily="50" charset="0"/>
                </a:rPr>
                <a:t>$1,010</a:t>
              </a:r>
              <a:endParaRPr lang="en-PH" sz="1400" kern="900" dirty="0">
                <a:solidFill>
                  <a:srgbClr val="231F22"/>
                </a:solidFill>
                <a:latin typeface="Proxima Nova Rg" pitchFamily="50" charset="0"/>
              </a:endParaRPr>
            </a:p>
          </p:txBody>
        </p:sp>
        <p:sp>
          <p:nvSpPr>
            <p:cNvPr id="88" name="TextBox 87" title="F13"/>
            <p:cNvSpPr txBox="1"/>
            <p:nvPr/>
          </p:nvSpPr>
          <p:spPr>
            <a:xfrm>
              <a:off x="9363533" y="3840480"/>
              <a:ext cx="722979" cy="369344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400" kern="900" dirty="0" smtClean="0">
                  <a:solidFill>
                    <a:srgbClr val="231F22"/>
                  </a:solidFill>
                  <a:latin typeface="Proxima Nova Rg" pitchFamily="50" charset="0"/>
                </a:rPr>
                <a:t>$570</a:t>
              </a:r>
              <a:endParaRPr lang="en-PH" sz="1400" kern="900" dirty="0">
                <a:solidFill>
                  <a:srgbClr val="231F22"/>
                </a:solidFill>
                <a:latin typeface="Proxima Nova Rg" pitchFamily="50" charset="0"/>
              </a:endParaRPr>
            </a:p>
          </p:txBody>
        </p:sp>
        <p:sp>
          <p:nvSpPr>
            <p:cNvPr id="89" name="TextBox 88" title="G13"/>
            <p:cNvSpPr txBox="1"/>
            <p:nvPr/>
          </p:nvSpPr>
          <p:spPr>
            <a:xfrm>
              <a:off x="10884358" y="3840480"/>
              <a:ext cx="718170" cy="369344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400" kern="900" dirty="0" smtClean="0">
                  <a:solidFill>
                    <a:srgbClr val="231F22"/>
                  </a:solidFill>
                  <a:latin typeface="Proxima Nova Rg" pitchFamily="50" charset="0"/>
                </a:rPr>
                <a:t>$332</a:t>
              </a:r>
              <a:endParaRPr lang="en-PH" sz="1400" kern="900" dirty="0">
                <a:solidFill>
                  <a:srgbClr val="231F22"/>
                </a:solidFill>
                <a:latin typeface="Proxima Nova Rg" pitchFamily="50" charset="0"/>
              </a:endParaRPr>
            </a:p>
          </p:txBody>
        </p:sp>
        <p:sp>
          <p:nvSpPr>
            <p:cNvPr id="90" name="TextBox 89" title="H13"/>
            <p:cNvSpPr txBox="1"/>
            <p:nvPr/>
          </p:nvSpPr>
          <p:spPr>
            <a:xfrm>
              <a:off x="12297870" y="3840480"/>
              <a:ext cx="710155" cy="369344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400" kern="900" dirty="0" smtClean="0">
                  <a:solidFill>
                    <a:srgbClr val="231F22"/>
                  </a:solidFill>
                  <a:latin typeface="Proxima Nova Rg" pitchFamily="50" charset="0"/>
                </a:rPr>
                <a:t>$487</a:t>
              </a:r>
              <a:endParaRPr lang="en-PH" sz="1400" kern="900" dirty="0">
                <a:solidFill>
                  <a:srgbClr val="231F22"/>
                </a:solidFill>
                <a:latin typeface="Proxima Nova Rg" pitchFamily="50" charset="0"/>
              </a:endParaRPr>
            </a:p>
          </p:txBody>
        </p:sp>
        <p:sp>
          <p:nvSpPr>
            <p:cNvPr id="133" name="TextBox 132" title="B17"/>
            <p:cNvSpPr txBox="1"/>
            <p:nvPr/>
          </p:nvSpPr>
          <p:spPr>
            <a:xfrm>
              <a:off x="1863097" y="4175605"/>
              <a:ext cx="807938" cy="400122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600" kern="900" dirty="0" smtClean="0">
                  <a:solidFill>
                    <a:srgbClr val="231F20"/>
                  </a:solidFill>
                  <a:latin typeface="Proxima Nova Lt" pitchFamily="50" charset="0"/>
                </a:rPr>
                <a:t>$500</a:t>
              </a:r>
              <a:endParaRPr lang="en-PH" sz="1600" kern="900" dirty="0">
                <a:solidFill>
                  <a:srgbClr val="231F20"/>
                </a:solidFill>
                <a:latin typeface="Proxima Nova Lt" pitchFamily="50" charset="0"/>
              </a:endParaRPr>
            </a:p>
          </p:txBody>
        </p:sp>
        <p:sp>
          <p:nvSpPr>
            <p:cNvPr id="134" name="TextBox 133" title="B17*4/5"/>
            <p:cNvSpPr txBox="1"/>
            <p:nvPr/>
          </p:nvSpPr>
          <p:spPr>
            <a:xfrm>
              <a:off x="1863097" y="5303520"/>
              <a:ext cx="786384" cy="400122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600" kern="900" dirty="0" smtClean="0">
                  <a:solidFill>
                    <a:srgbClr val="231F20"/>
                  </a:solidFill>
                  <a:latin typeface="Proxima Nova Lt" pitchFamily="50" charset="0"/>
                </a:rPr>
                <a:t>$400</a:t>
              </a:r>
              <a:endParaRPr lang="en-PH" sz="1600" kern="900" dirty="0">
                <a:solidFill>
                  <a:srgbClr val="231F20"/>
                </a:solidFill>
                <a:latin typeface="Proxima Nova Lt" pitchFamily="50" charset="0"/>
              </a:endParaRPr>
            </a:p>
          </p:txBody>
        </p:sp>
        <p:sp>
          <p:nvSpPr>
            <p:cNvPr id="135" name="TextBox 134" title="B17*3/5"/>
            <p:cNvSpPr txBox="1"/>
            <p:nvPr/>
          </p:nvSpPr>
          <p:spPr>
            <a:xfrm>
              <a:off x="1863097" y="6534078"/>
              <a:ext cx="801526" cy="400122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600" kern="900" dirty="0" smtClean="0">
                  <a:solidFill>
                    <a:srgbClr val="231F20"/>
                  </a:solidFill>
                  <a:latin typeface="Proxima Nova Lt" pitchFamily="50" charset="0"/>
                </a:rPr>
                <a:t>$300</a:t>
              </a:r>
              <a:endParaRPr lang="en-PH" sz="1600" kern="900" dirty="0">
                <a:solidFill>
                  <a:srgbClr val="231F20"/>
                </a:solidFill>
                <a:latin typeface="Proxima Nova Lt" pitchFamily="50" charset="0"/>
              </a:endParaRPr>
            </a:p>
          </p:txBody>
        </p:sp>
        <p:sp>
          <p:nvSpPr>
            <p:cNvPr id="136" name="TextBox 135" title="B17*2/5"/>
            <p:cNvSpPr txBox="1"/>
            <p:nvPr/>
          </p:nvSpPr>
          <p:spPr>
            <a:xfrm>
              <a:off x="1847955" y="7734228"/>
              <a:ext cx="801526" cy="400122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600" kern="900" dirty="0" smtClean="0">
                  <a:solidFill>
                    <a:srgbClr val="231F20"/>
                  </a:solidFill>
                  <a:latin typeface="Proxima Nova Lt" pitchFamily="50" charset="0"/>
                </a:rPr>
                <a:t>$200</a:t>
              </a:r>
              <a:endParaRPr lang="en-PH" sz="1600" kern="900" dirty="0">
                <a:solidFill>
                  <a:srgbClr val="231F20"/>
                </a:solidFill>
                <a:latin typeface="Proxima Nova Lt" pitchFamily="50" charset="0"/>
              </a:endParaRPr>
            </a:p>
          </p:txBody>
        </p:sp>
        <p:sp>
          <p:nvSpPr>
            <p:cNvPr id="137" name="TextBox 136" title="B17*1/5"/>
            <p:cNvSpPr txBox="1"/>
            <p:nvPr/>
          </p:nvSpPr>
          <p:spPr>
            <a:xfrm>
              <a:off x="1874762" y="8962953"/>
              <a:ext cx="763054" cy="400122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600" kern="900" dirty="0" smtClean="0">
                  <a:solidFill>
                    <a:srgbClr val="231F20"/>
                  </a:solidFill>
                  <a:latin typeface="Proxima Nova Lt" pitchFamily="50" charset="0"/>
                </a:rPr>
                <a:t>$100</a:t>
              </a:r>
              <a:endParaRPr lang="en-PH" sz="1600" kern="900" dirty="0">
                <a:solidFill>
                  <a:srgbClr val="231F20"/>
                </a:solidFill>
                <a:latin typeface="Proxima Nova Lt" pitchFamily="50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50660" y="10112303"/>
              <a:ext cx="431233" cy="400122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600" kern="900" dirty="0" smtClean="0">
                  <a:solidFill>
                    <a:srgbClr val="231F20"/>
                  </a:solidFill>
                  <a:latin typeface="Proxima Nova Lt" pitchFamily="50" charset="0"/>
                </a:rPr>
                <a:t>$</a:t>
              </a:r>
              <a:endParaRPr lang="en-PH" sz="1600" kern="900" dirty="0">
                <a:solidFill>
                  <a:srgbClr val="231F20"/>
                </a:solidFill>
                <a:latin typeface="Proxima Nova Lt" pitchFamily="50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 rot="16200000">
              <a:off x="1742032" y="10001709"/>
              <a:ext cx="753436" cy="290220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886" kern="900" dirty="0" smtClean="0">
                  <a:solidFill>
                    <a:srgbClr val="231F20"/>
                  </a:solidFill>
                  <a:latin typeface="Proxima Nova Rg" pitchFamily="50" charset="0"/>
                </a:rPr>
                <a:t>Revenue</a:t>
              </a:r>
              <a:endParaRPr lang="en-PH" sz="886" kern="900" dirty="0">
                <a:solidFill>
                  <a:srgbClr val="231F20"/>
                </a:solidFill>
                <a:latin typeface="Proxima Nova Rg" pitchFamily="50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050472" y="10411783"/>
              <a:ext cx="631607" cy="290220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870" kern="900" dirty="0" smtClean="0">
                  <a:solidFill>
                    <a:srgbClr val="231F20"/>
                  </a:solidFill>
                  <a:latin typeface="Proxima Nova Rg" pitchFamily="50" charset="0"/>
                </a:rPr>
                <a:t>Sector</a:t>
              </a:r>
              <a:endParaRPr lang="en-PH" sz="870" kern="900" dirty="0">
                <a:solidFill>
                  <a:srgbClr val="231F20"/>
                </a:solidFill>
                <a:latin typeface="Proxima Nova Rg" pitchFamily="50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 rot="18900000">
              <a:off x="2404479" y="10475705"/>
              <a:ext cx="649241" cy="359021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33" kern="900" dirty="0" smtClean="0">
                  <a:solidFill>
                    <a:srgbClr val="231F20"/>
                  </a:solidFill>
                  <a:latin typeface="Proxima Nova Rg" pitchFamily="50" charset="0"/>
                </a:rPr>
                <a:t>A&amp;D</a:t>
              </a:r>
              <a:endParaRPr lang="en-PH" sz="1333" kern="900" dirty="0">
                <a:solidFill>
                  <a:srgbClr val="231F20"/>
                </a:solidFill>
                <a:latin typeface="Proxima Nova Rg" pitchFamily="50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 rot="18900000">
              <a:off x="2816497" y="10498564"/>
              <a:ext cx="660013" cy="359021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33" kern="900" dirty="0" smtClean="0">
                  <a:solidFill>
                    <a:srgbClr val="231F20"/>
                  </a:solidFill>
                  <a:latin typeface="Proxima Nova Rg" pitchFamily="50" charset="0"/>
                </a:rPr>
                <a:t>Auto</a:t>
              </a:r>
              <a:endParaRPr lang="en-PH" sz="1333" kern="900" dirty="0">
                <a:solidFill>
                  <a:srgbClr val="231F20"/>
                </a:solidFill>
                <a:latin typeface="Proxima Nova Rg" pitchFamily="50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 rot="18900000">
              <a:off x="3471920" y="10422133"/>
              <a:ext cx="524207" cy="359021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33" kern="900" dirty="0" smtClean="0">
                  <a:solidFill>
                    <a:srgbClr val="231F20"/>
                  </a:solidFill>
                  <a:latin typeface="Proxima Nova Rg" pitchFamily="50" charset="0"/>
                </a:rPr>
                <a:t>CP</a:t>
              </a:r>
              <a:endParaRPr lang="en-PH" sz="1333" kern="900" dirty="0">
                <a:solidFill>
                  <a:srgbClr val="231F20"/>
                </a:solidFill>
                <a:latin typeface="Proxima Nova Rg" pitchFamily="50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 rot="18900000">
              <a:off x="3739681" y="10488567"/>
              <a:ext cx="654434" cy="359021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33" kern="900" dirty="0" smtClean="0">
                  <a:solidFill>
                    <a:srgbClr val="231F20"/>
                  </a:solidFill>
                  <a:latin typeface="Proxima Nova Rg" pitchFamily="50" charset="0"/>
                </a:rPr>
                <a:t>P&amp;IP</a:t>
              </a:r>
              <a:endParaRPr lang="en-PH" sz="1333" kern="900" dirty="0">
                <a:solidFill>
                  <a:srgbClr val="231F20"/>
                </a:solidFill>
                <a:latin typeface="Proxima Nova Rg" pitchFamily="50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 rot="18900000">
              <a:off x="4088469" y="10511554"/>
              <a:ext cx="719452" cy="359021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33" kern="900" dirty="0" smtClean="0">
                  <a:solidFill>
                    <a:srgbClr val="231F20"/>
                  </a:solidFill>
                  <a:latin typeface="Proxima Nova Rg" pitchFamily="50" charset="0"/>
                </a:rPr>
                <a:t>Retail</a:t>
              </a:r>
              <a:endParaRPr lang="en-PH" sz="1333" kern="900" dirty="0">
                <a:solidFill>
                  <a:srgbClr val="231F20"/>
                </a:solidFill>
                <a:latin typeface="Proxima Nova Rg" pitchFamily="50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 rot="18900000">
              <a:off x="4481788" y="10510875"/>
              <a:ext cx="721376" cy="359021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33" kern="900" dirty="0" smtClean="0">
                  <a:solidFill>
                    <a:srgbClr val="231F20"/>
                  </a:solidFill>
                  <a:latin typeface="Proxima Nova Rg" pitchFamily="50" charset="0"/>
                </a:rPr>
                <a:t>TH&amp;L</a:t>
              </a:r>
              <a:endParaRPr lang="en-PH" sz="1333" kern="900" dirty="0">
                <a:solidFill>
                  <a:srgbClr val="231F20"/>
                </a:solidFill>
                <a:latin typeface="Proxima Nova Rg" pitchFamily="50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 rot="18900000">
              <a:off x="5138628" y="10502122"/>
              <a:ext cx="670079" cy="359021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33" kern="900" dirty="0" smtClean="0">
                  <a:solidFill>
                    <a:srgbClr val="231F20"/>
                  </a:solidFill>
                  <a:latin typeface="Proxima Nova Rg" pitchFamily="50" charset="0"/>
                </a:rPr>
                <a:t>O&amp;G</a:t>
              </a:r>
              <a:endParaRPr lang="en-PH" sz="1333" kern="900" dirty="0">
                <a:solidFill>
                  <a:srgbClr val="231F20"/>
                </a:solidFill>
                <a:latin typeface="Proxima Nova Rg" pitchFamily="50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 rot="18900000">
              <a:off x="5574541" y="10481236"/>
              <a:ext cx="633596" cy="359021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33" kern="900" dirty="0" smtClean="0">
                  <a:solidFill>
                    <a:srgbClr val="231F20"/>
                  </a:solidFill>
                  <a:latin typeface="Proxima Nova Rg" pitchFamily="50" charset="0"/>
                </a:rPr>
                <a:t>P&amp;U</a:t>
              </a:r>
              <a:endParaRPr lang="en-PH" sz="1333" kern="900" dirty="0">
                <a:solidFill>
                  <a:srgbClr val="231F20"/>
                </a:solidFill>
                <a:latin typeface="Proxima Nova Rg" pitchFamily="50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 rot="18900000">
              <a:off x="5901963" y="10554513"/>
              <a:ext cx="844807" cy="359021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33" kern="900" dirty="0" smtClean="0">
                  <a:solidFill>
                    <a:srgbClr val="231F20"/>
                  </a:solidFill>
                  <a:latin typeface="Proxima Nova Rg" pitchFamily="50" charset="0"/>
                </a:rPr>
                <a:t>Civilian</a:t>
              </a:r>
              <a:endParaRPr lang="en-PH" sz="1333" kern="900" dirty="0">
                <a:solidFill>
                  <a:srgbClr val="231F20"/>
                </a:solidFill>
                <a:latin typeface="Proxima Nova Rg" pitchFamily="50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 rot="18900000">
              <a:off x="6225203" y="10568267"/>
              <a:ext cx="939384" cy="359021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33" kern="900" dirty="0" err="1" smtClean="0">
                  <a:solidFill>
                    <a:srgbClr val="231F20"/>
                  </a:solidFill>
                  <a:latin typeface="Proxima Nova Rg" pitchFamily="50" charset="0"/>
                </a:rPr>
                <a:t>Defense</a:t>
              </a:r>
              <a:endParaRPr lang="en-PH" sz="1333" kern="900" dirty="0">
                <a:solidFill>
                  <a:srgbClr val="231F20"/>
                </a:solidFill>
                <a:latin typeface="Proxima Nova Rg" pitchFamily="50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 rot="18900000">
              <a:off x="6712338" y="10537908"/>
              <a:ext cx="798320" cy="359021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33" kern="900" dirty="0" smtClean="0">
                  <a:solidFill>
                    <a:srgbClr val="231F20"/>
                  </a:solidFill>
                  <a:latin typeface="Proxima Nova Rg" pitchFamily="50" charset="0"/>
                </a:rPr>
                <a:t>Health</a:t>
              </a:r>
              <a:endParaRPr lang="en-PH" sz="1333" kern="900" dirty="0">
                <a:solidFill>
                  <a:srgbClr val="231F20"/>
                </a:solidFill>
                <a:latin typeface="Proxima Nova Rg" pitchFamily="50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 rot="18900000">
              <a:off x="6978805" y="10595636"/>
              <a:ext cx="974650" cy="359021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33" kern="900" dirty="0" smtClean="0">
                  <a:solidFill>
                    <a:srgbClr val="231F20"/>
                  </a:solidFill>
                  <a:latin typeface="Proxima Nova Rg" pitchFamily="50" charset="0"/>
                </a:rPr>
                <a:t>Nat. Sec.</a:t>
              </a:r>
              <a:endParaRPr lang="en-PH" sz="1333" kern="900" dirty="0">
                <a:solidFill>
                  <a:srgbClr val="231F20"/>
                </a:solidFill>
                <a:latin typeface="Proxima Nova Rg" pitchFamily="50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 rot="18900000">
              <a:off x="7772282" y="10470769"/>
              <a:ext cx="623593" cy="359021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33" kern="900" dirty="0" smtClean="0">
                  <a:solidFill>
                    <a:srgbClr val="231F20"/>
                  </a:solidFill>
                  <a:latin typeface="Proxima Nova Rg" pitchFamily="50" charset="0"/>
                </a:rPr>
                <a:t>B&amp;S</a:t>
              </a:r>
              <a:endParaRPr lang="en-PH" sz="1333" kern="900" dirty="0">
                <a:solidFill>
                  <a:srgbClr val="231F20"/>
                </a:solidFill>
                <a:latin typeface="Proxima Nova Rg" pitchFamily="50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 rot="18900000">
              <a:off x="8260415" y="10412820"/>
              <a:ext cx="485735" cy="359021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33" kern="900" dirty="0" smtClean="0">
                  <a:solidFill>
                    <a:srgbClr val="231F20"/>
                  </a:solidFill>
                  <a:latin typeface="Proxima Nova Rg" pitchFamily="50" charset="0"/>
                </a:rPr>
                <a:t>IM</a:t>
              </a:r>
              <a:endParaRPr lang="en-PH" sz="1333" kern="900" dirty="0">
                <a:solidFill>
                  <a:srgbClr val="231F20"/>
                </a:solidFill>
                <a:latin typeface="Proxima Nova Rg" pitchFamily="50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 rot="18900000">
              <a:off x="8568760" y="10436891"/>
              <a:ext cx="522603" cy="359021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33" kern="900" dirty="0" smtClean="0">
                  <a:solidFill>
                    <a:srgbClr val="231F20"/>
                  </a:solidFill>
                  <a:latin typeface="Proxima Nova Rg" pitchFamily="50" charset="0"/>
                </a:rPr>
                <a:t>Ins</a:t>
              </a:r>
              <a:endParaRPr lang="en-PH" sz="1333" kern="900" dirty="0">
                <a:solidFill>
                  <a:srgbClr val="231F20"/>
                </a:solidFill>
                <a:latin typeface="Proxima Nova Rg" pitchFamily="50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 rot="18900000">
              <a:off x="9040730" y="10427235"/>
              <a:ext cx="509779" cy="359021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33" kern="900" dirty="0" smtClean="0">
                  <a:solidFill>
                    <a:srgbClr val="231F20"/>
                  </a:solidFill>
                  <a:latin typeface="Proxima Nova Rg" pitchFamily="50" charset="0"/>
                </a:rPr>
                <a:t>RE</a:t>
              </a:r>
              <a:endParaRPr lang="en-PH" sz="1333" kern="900" dirty="0">
                <a:solidFill>
                  <a:srgbClr val="231F20"/>
                </a:solidFill>
                <a:latin typeface="Proxima Nova Rg" pitchFamily="50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 rot="18900000">
              <a:off x="9485947" y="10484067"/>
              <a:ext cx="646035" cy="359021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33" kern="900" dirty="0" smtClean="0">
                  <a:solidFill>
                    <a:srgbClr val="231F20"/>
                  </a:solidFill>
                  <a:latin typeface="Proxima Nova Rg" pitchFamily="50" charset="0"/>
                </a:rPr>
                <a:t>HCP</a:t>
              </a:r>
              <a:endParaRPr lang="en-PH" sz="1333" kern="900" dirty="0">
                <a:solidFill>
                  <a:srgbClr val="231F20"/>
                </a:solidFill>
                <a:latin typeface="Proxima Nova Rg" pitchFamily="50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 rot="18900000">
              <a:off x="9964309" y="10437898"/>
              <a:ext cx="530619" cy="359021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33" kern="900" dirty="0" smtClean="0">
                  <a:solidFill>
                    <a:srgbClr val="231F20"/>
                  </a:solidFill>
                  <a:latin typeface="Proxima Nova Rg" pitchFamily="50" charset="0"/>
                </a:rPr>
                <a:t>HP</a:t>
              </a:r>
              <a:endParaRPr lang="en-PH" sz="1333" kern="900" dirty="0">
                <a:solidFill>
                  <a:srgbClr val="231F20"/>
                </a:solidFill>
                <a:latin typeface="Proxima Nova Rg" pitchFamily="50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 rot="18900000">
              <a:off x="10351180" y="10437899"/>
              <a:ext cx="492147" cy="359021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33" kern="900" dirty="0" smtClean="0">
                  <a:solidFill>
                    <a:srgbClr val="231F20"/>
                  </a:solidFill>
                  <a:latin typeface="Proxima Nova Rg" pitchFamily="50" charset="0"/>
                </a:rPr>
                <a:t>LS</a:t>
              </a:r>
              <a:endParaRPr lang="en-PH" sz="1333" kern="900" dirty="0">
                <a:solidFill>
                  <a:srgbClr val="231F20"/>
                </a:solidFill>
                <a:latin typeface="Proxima Nova Rg" pitchFamily="50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 rot="18900000">
              <a:off x="10466615" y="10608353"/>
              <a:ext cx="1035564" cy="359021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33" kern="900" dirty="0" smtClean="0">
                  <a:solidFill>
                    <a:srgbClr val="231F20"/>
                  </a:solidFill>
                  <a:latin typeface="Proxima Nova Rg" pitchFamily="50" charset="0"/>
                </a:rPr>
                <a:t>High </a:t>
              </a:r>
              <a:r>
                <a:rPr lang="en-PH" sz="1333" kern="900" dirty="0" err="1" smtClean="0">
                  <a:solidFill>
                    <a:srgbClr val="231F20"/>
                  </a:solidFill>
                  <a:latin typeface="Proxima Nova Rg" pitchFamily="50" charset="0"/>
                </a:rPr>
                <a:t>Edu</a:t>
              </a:r>
              <a:r>
                <a:rPr lang="en-PH" sz="1333" kern="900" dirty="0" smtClean="0">
                  <a:solidFill>
                    <a:srgbClr val="231F20"/>
                  </a:solidFill>
                  <a:latin typeface="Proxima Nova Rg" pitchFamily="50" charset="0"/>
                </a:rPr>
                <a:t>.</a:t>
              </a:r>
              <a:endParaRPr lang="en-PH" sz="1333" kern="900" dirty="0">
                <a:solidFill>
                  <a:srgbClr val="231F20"/>
                </a:solidFill>
                <a:latin typeface="Proxima Nova Rg" pitchFamily="50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 rot="18900000">
              <a:off x="10855257" y="10612200"/>
              <a:ext cx="1032936" cy="359021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33" kern="900" dirty="0" smtClean="0">
                  <a:solidFill>
                    <a:srgbClr val="231F20"/>
                  </a:solidFill>
                  <a:latin typeface="Proxima Nova Rg" pitchFamily="50" charset="0"/>
                </a:rPr>
                <a:t>LGE&amp;NFP</a:t>
              </a:r>
              <a:endParaRPr lang="en-PH" sz="1333" kern="900" dirty="0">
                <a:solidFill>
                  <a:srgbClr val="231F20"/>
                </a:solidFill>
                <a:latin typeface="Proxima Nova Rg" pitchFamily="50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 rot="18900000">
              <a:off x="11487825" y="10501049"/>
              <a:ext cx="689637" cy="359021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33" kern="900" dirty="0" smtClean="0">
                  <a:solidFill>
                    <a:srgbClr val="231F20"/>
                  </a:solidFill>
                  <a:latin typeface="Proxima Nova Rg" pitchFamily="50" charset="0"/>
                </a:rPr>
                <a:t>State</a:t>
              </a:r>
              <a:endParaRPr lang="en-PH" sz="1333" kern="900" dirty="0">
                <a:solidFill>
                  <a:srgbClr val="231F20"/>
                </a:solidFill>
                <a:latin typeface="Proxima Nova Rg" pitchFamily="50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 rot="18900000">
              <a:off x="12152422" y="10486504"/>
              <a:ext cx="652447" cy="359021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33" kern="900" dirty="0" smtClean="0">
                  <a:solidFill>
                    <a:srgbClr val="231F20"/>
                  </a:solidFill>
                  <a:latin typeface="Proxima Nova Rg" pitchFamily="50" charset="0"/>
                </a:rPr>
                <a:t>M&amp;E</a:t>
              </a:r>
              <a:endParaRPr lang="en-PH" sz="1333" kern="900" dirty="0">
                <a:solidFill>
                  <a:srgbClr val="231F20"/>
                </a:solidFill>
                <a:latin typeface="Proxima Nova Rg" pitchFamily="50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 rot="18900000">
              <a:off x="12521360" y="10475002"/>
              <a:ext cx="661616" cy="359021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33" kern="900" dirty="0" smtClean="0">
                  <a:solidFill>
                    <a:srgbClr val="231F20"/>
                  </a:solidFill>
                  <a:latin typeface="Proxima Nova Rg" pitchFamily="50" charset="0"/>
                </a:rPr>
                <a:t>Tech</a:t>
              </a:r>
              <a:endParaRPr lang="en-PH" sz="1333" kern="900" dirty="0">
                <a:solidFill>
                  <a:srgbClr val="231F20"/>
                </a:solidFill>
                <a:latin typeface="Proxima Nova Rg" pitchFamily="50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 rot="18900000">
              <a:off x="12876106" y="10499696"/>
              <a:ext cx="703294" cy="359021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33" kern="900" dirty="0" smtClean="0">
                  <a:solidFill>
                    <a:srgbClr val="231F20"/>
                  </a:solidFill>
                  <a:latin typeface="Proxima Nova Rg" pitchFamily="50" charset="0"/>
                </a:rPr>
                <a:t>Telco</a:t>
              </a:r>
              <a:endParaRPr lang="en-PH" sz="1333" kern="900" dirty="0">
                <a:solidFill>
                  <a:srgbClr val="231F20"/>
                </a:solidFill>
                <a:latin typeface="Proxima Nova Rg" pitchFamily="50" charset="0"/>
              </a:endParaRPr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13963014" y="8433888"/>
              <a:ext cx="267970" cy="28346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3968993" y="8370338"/>
              <a:ext cx="254053" cy="415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pPr algn="ctr"/>
              <a:r>
                <a:rPr lang="en-PH" sz="1700" dirty="0" smtClean="0">
                  <a:solidFill>
                    <a:schemeClr val="bg1"/>
                  </a:solidFill>
                  <a:latin typeface="Proxima Nova Rg" pitchFamily="50" charset="0"/>
                </a:rPr>
                <a:t>T</a:t>
              </a:r>
              <a:endParaRPr lang="en-PH" sz="1700" dirty="0">
                <a:solidFill>
                  <a:schemeClr val="bg1"/>
                </a:solidFill>
                <a:latin typeface="Proxima Nova Rg" pitchFamily="50" charset="0"/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13961427" y="8988719"/>
              <a:ext cx="267970" cy="28346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3968993" y="8904750"/>
              <a:ext cx="254053" cy="415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pPr algn="ctr"/>
              <a:r>
                <a:rPr lang="en-PH" sz="1700" dirty="0">
                  <a:solidFill>
                    <a:schemeClr val="bg1"/>
                  </a:solidFill>
                  <a:latin typeface="Proxima Nova Rg" pitchFamily="50" charset="0"/>
                </a:rPr>
                <a:t>C</a:t>
              </a: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13961427" y="10112303"/>
              <a:ext cx="267970" cy="28346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13968993" y="9548313"/>
              <a:ext cx="267970" cy="283464"/>
            </a:xfrm>
            <a:prstGeom prst="roundRect">
              <a:avLst/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3801923" y="9497678"/>
              <a:ext cx="586978" cy="3847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pPr algn="ctr"/>
              <a:r>
                <a:rPr lang="en-PH" sz="1500" spc="-50" dirty="0" smtClean="0">
                  <a:solidFill>
                    <a:schemeClr val="bg1"/>
                  </a:solidFill>
                  <a:latin typeface="Proxima Nova Rg" pitchFamily="50" charset="0"/>
                </a:rPr>
                <a:t>Ad</a:t>
              </a:r>
              <a:endParaRPr lang="en-PH" sz="1500" spc="-50" dirty="0">
                <a:solidFill>
                  <a:schemeClr val="bg1"/>
                </a:solidFill>
                <a:latin typeface="Proxima Nova Rg" pitchFamily="50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3968993" y="10026319"/>
              <a:ext cx="254053" cy="415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pPr algn="ctr"/>
              <a:r>
                <a:rPr lang="en-PH" sz="1700" dirty="0" smtClean="0">
                  <a:solidFill>
                    <a:schemeClr val="bg1"/>
                  </a:solidFill>
                  <a:latin typeface="Proxima Nova Rg" pitchFamily="50" charset="0"/>
                </a:rPr>
                <a:t>A</a:t>
              </a:r>
              <a:endParaRPr lang="en-PH" sz="1700" dirty="0">
                <a:solidFill>
                  <a:schemeClr val="bg1"/>
                </a:solidFill>
                <a:latin typeface="Proxima Nova Rg" pitchFamily="50" charset="0"/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649481" y="4375665"/>
              <a:ext cx="10812800" cy="5964483"/>
            </a:xfrm>
            <a:prstGeom prst="rect">
              <a:avLst/>
            </a:prstGeom>
            <a:noFill/>
            <a:ln w="6350">
              <a:solidFill>
                <a:srgbClr val="4D4D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71" name="Straight Connector 270"/>
            <p:cNvCxnSpPr>
              <a:stCxn id="134" idx="3"/>
            </p:cNvCxnSpPr>
            <p:nvPr/>
          </p:nvCxnSpPr>
          <p:spPr>
            <a:xfrm>
              <a:off x="2649481" y="5503581"/>
              <a:ext cx="10812800" cy="0"/>
            </a:xfrm>
            <a:prstGeom prst="line">
              <a:avLst/>
            </a:prstGeom>
            <a:ln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2649481" y="6734139"/>
              <a:ext cx="10812800" cy="0"/>
            </a:xfrm>
            <a:prstGeom prst="line">
              <a:avLst/>
            </a:prstGeom>
            <a:ln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2649481" y="7939314"/>
              <a:ext cx="10812800" cy="0"/>
            </a:xfrm>
            <a:prstGeom prst="line">
              <a:avLst/>
            </a:prstGeom>
            <a:ln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2664623" y="9153676"/>
              <a:ext cx="10812800" cy="0"/>
            </a:xfrm>
            <a:prstGeom prst="line">
              <a:avLst/>
            </a:prstGeom>
            <a:ln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5259387" y="4375665"/>
              <a:ext cx="0" cy="5942126"/>
            </a:xfrm>
            <a:prstGeom prst="line">
              <a:avLst/>
            </a:prstGeom>
            <a:ln w="190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6091409" y="4375665"/>
              <a:ext cx="0" cy="5942126"/>
            </a:xfrm>
            <a:prstGeom prst="line">
              <a:avLst/>
            </a:prstGeom>
            <a:ln w="190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7850187" y="4375665"/>
              <a:ext cx="0" cy="5942126"/>
            </a:xfrm>
            <a:prstGeom prst="line">
              <a:avLst/>
            </a:prstGeom>
            <a:ln w="190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9602787" y="4398022"/>
              <a:ext cx="0" cy="5942126"/>
            </a:xfrm>
            <a:prstGeom prst="line">
              <a:avLst/>
            </a:prstGeom>
            <a:ln w="190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10893812" y="4375665"/>
              <a:ext cx="0" cy="5942126"/>
            </a:xfrm>
            <a:prstGeom prst="line">
              <a:avLst/>
            </a:prstGeom>
            <a:ln w="190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12187409" y="4375665"/>
              <a:ext cx="0" cy="5942126"/>
            </a:xfrm>
            <a:prstGeom prst="line">
              <a:avLst/>
            </a:prstGeom>
            <a:ln w="190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 title="big-arrow-up"/>
            <p:cNvGrpSpPr/>
            <p:nvPr/>
          </p:nvGrpSpPr>
          <p:grpSpPr>
            <a:xfrm>
              <a:off x="4112887" y="3900254"/>
              <a:ext cx="481585" cy="515579"/>
              <a:chOff x="4112887" y="3900254"/>
              <a:chExt cx="481585" cy="515579"/>
            </a:xfrm>
          </p:grpSpPr>
          <p:sp>
            <p:nvSpPr>
              <p:cNvPr id="91" name="TextBox 90" title="value"/>
              <p:cNvSpPr txBox="1"/>
              <p:nvPr/>
            </p:nvSpPr>
            <p:spPr>
              <a:xfrm>
                <a:off x="4199508" y="4070342"/>
                <a:ext cx="318998" cy="3454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76206" rIns="0" bIns="76206" rtlCol="0">
                <a:spAutoFit/>
              </a:bodyPr>
              <a:lstStyle/>
              <a:p>
                <a:pPr algn="ctr"/>
                <a:r>
                  <a:rPr lang="en-PH" sz="1245" b="1" dirty="0" smtClean="0">
                    <a:solidFill>
                      <a:srgbClr val="002060"/>
                    </a:solidFill>
                    <a:latin typeface="Proxima Nova Rg" pitchFamily="50" charset="0"/>
                  </a:rPr>
                  <a:t>10%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4209758" y="3966077"/>
                <a:ext cx="325410" cy="2770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76206" rIns="0" bIns="76206" rtlCol="0">
                <a:spAutoFit/>
              </a:bodyPr>
              <a:lstStyle/>
              <a:p>
                <a:pPr algn="ctr"/>
                <a:r>
                  <a:rPr lang="en-PH" sz="800" dirty="0" smtClean="0">
                    <a:solidFill>
                      <a:srgbClr val="002060"/>
                    </a:solidFill>
                    <a:latin typeface="Proxima Nova Rg" pitchFamily="50" charset="0"/>
                  </a:rPr>
                  <a:t>PRIOR</a:t>
                </a:r>
              </a:p>
            </p:txBody>
          </p:sp>
          <p:pic>
            <p:nvPicPr>
              <p:cNvPr id="318" name="Picture 31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2887" y="3900254"/>
                <a:ext cx="481585" cy="213360"/>
              </a:xfrm>
              <a:prstGeom prst="rect">
                <a:avLst/>
              </a:prstGeom>
            </p:spPr>
          </p:pic>
        </p:grpSp>
        <p:grpSp>
          <p:nvGrpSpPr>
            <p:cNvPr id="10" name="Group 9" title="big-arrow-down"/>
            <p:cNvGrpSpPr/>
            <p:nvPr/>
          </p:nvGrpSpPr>
          <p:grpSpPr>
            <a:xfrm>
              <a:off x="5612891" y="3920603"/>
              <a:ext cx="481585" cy="384062"/>
              <a:chOff x="5612891" y="3920603"/>
              <a:chExt cx="481585" cy="384062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5728257" y="3920603"/>
                <a:ext cx="325410" cy="1231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PH" sz="800" dirty="0" smtClean="0">
                    <a:solidFill>
                      <a:srgbClr val="D18F78"/>
                    </a:solidFill>
                    <a:latin typeface="Proxima Nova Rg" pitchFamily="50" charset="0"/>
                  </a:rPr>
                  <a:t>PRIOR</a:t>
                </a:r>
              </a:p>
            </p:txBody>
          </p:sp>
          <p:sp>
            <p:nvSpPr>
              <p:cNvPr id="94" name="TextBox 93" title="value"/>
              <p:cNvSpPr txBox="1"/>
              <p:nvPr/>
            </p:nvSpPr>
            <p:spPr>
              <a:xfrm>
                <a:off x="5687833" y="4002426"/>
                <a:ext cx="318998" cy="1915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PH" sz="1245" b="1" dirty="0" smtClean="0">
                    <a:solidFill>
                      <a:srgbClr val="D18F78"/>
                    </a:solidFill>
                    <a:latin typeface="Proxima Nova Rg" pitchFamily="50" charset="0"/>
                  </a:rPr>
                  <a:t>15%</a:t>
                </a:r>
              </a:p>
            </p:txBody>
          </p:sp>
          <p:pic>
            <p:nvPicPr>
              <p:cNvPr id="319" name="Picture 31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2891" y="4091305"/>
                <a:ext cx="481585" cy="213360"/>
              </a:xfrm>
              <a:prstGeom prst="rect">
                <a:avLst/>
              </a:prstGeom>
            </p:spPr>
          </p:pic>
        </p:grpSp>
        <p:grpSp>
          <p:nvGrpSpPr>
            <p:cNvPr id="2" name="Group 1" title="small-arrow-up"/>
            <p:cNvGrpSpPr/>
            <p:nvPr/>
          </p:nvGrpSpPr>
          <p:grpSpPr>
            <a:xfrm>
              <a:off x="2722894" y="4828058"/>
              <a:ext cx="346249" cy="376244"/>
              <a:chOff x="2722894" y="4828058"/>
              <a:chExt cx="346249" cy="376244"/>
            </a:xfrm>
          </p:grpSpPr>
          <p:sp>
            <p:nvSpPr>
              <p:cNvPr id="283" name="TextBox 282"/>
              <p:cNvSpPr txBox="1"/>
              <p:nvPr/>
            </p:nvSpPr>
            <p:spPr>
              <a:xfrm>
                <a:off x="2722894" y="4842652"/>
                <a:ext cx="346249" cy="361650"/>
              </a:xfrm>
              <a:prstGeom prst="rect">
                <a:avLst/>
              </a:prstGeom>
              <a:noFill/>
            </p:spPr>
            <p:txBody>
              <a:bodyPr wrap="square" lIns="0" tIns="76206" rIns="0" bIns="76206" rtlCol="0">
                <a:spAutoFit/>
              </a:bodyPr>
              <a:lstStyle/>
              <a:p>
                <a:pPr algn="ctr"/>
                <a:r>
                  <a:rPr lang="en-PH" sz="1350" b="1" kern="900" dirty="0" smtClean="0">
                    <a:solidFill>
                      <a:srgbClr val="898B8D"/>
                    </a:solidFill>
                    <a:latin typeface="Proxima Nova Lt" pitchFamily="50" charset="0"/>
                  </a:rPr>
                  <a:t>19%</a:t>
                </a:r>
                <a:endParaRPr lang="en-PH" sz="1350" b="1" kern="900" dirty="0">
                  <a:solidFill>
                    <a:srgbClr val="898B8D"/>
                  </a:solidFill>
                  <a:latin typeface="Proxima Nova Lt" pitchFamily="50" charset="0"/>
                </a:endParaRPr>
              </a:p>
            </p:txBody>
          </p:sp>
          <p:pic>
            <p:nvPicPr>
              <p:cNvPr id="324" name="Picture 32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142" y="4828058"/>
                <a:ext cx="264871" cy="103937"/>
              </a:xfrm>
              <a:prstGeom prst="rect">
                <a:avLst/>
              </a:prstGeom>
            </p:spPr>
          </p:pic>
        </p:grpSp>
        <p:graphicFrame>
          <p:nvGraphicFramePr>
            <p:cNvPr id="353" name="Chart 35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85409980"/>
                </p:ext>
              </p:extLst>
            </p:nvPr>
          </p:nvGraphicFramePr>
          <p:xfrm flipH="1">
            <a:off x="13688680" y="3773061"/>
            <a:ext cx="91353" cy="74014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355" name="Chart 354" title="chart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59989992"/>
                </p:ext>
              </p:extLst>
            </p:nvPr>
          </p:nvGraphicFramePr>
          <p:xfrm>
            <a:off x="2637815" y="4375665"/>
            <a:ext cx="10839607" cy="59644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grpSp>
          <p:nvGrpSpPr>
            <p:cNvPr id="3" name="Group 2" title="small-arrow-down"/>
            <p:cNvGrpSpPr/>
            <p:nvPr/>
          </p:nvGrpSpPr>
          <p:grpSpPr>
            <a:xfrm>
              <a:off x="4944810" y="4808749"/>
              <a:ext cx="318998" cy="372851"/>
              <a:chOff x="4944810" y="4808749"/>
              <a:chExt cx="318998" cy="372851"/>
            </a:xfrm>
          </p:grpSpPr>
          <p:pic>
            <p:nvPicPr>
              <p:cNvPr id="243" name="Picture 242" title="G23 Arrow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4446" y="5061164"/>
                <a:ext cx="271843" cy="120436"/>
              </a:xfrm>
              <a:prstGeom prst="rect">
                <a:avLst/>
              </a:prstGeom>
            </p:spPr>
          </p:pic>
          <p:sp>
            <p:nvSpPr>
              <p:cNvPr id="244" name="TextBox 243" title="G23"/>
              <p:cNvSpPr txBox="1"/>
              <p:nvPr/>
            </p:nvSpPr>
            <p:spPr>
              <a:xfrm>
                <a:off x="4944810" y="4808749"/>
                <a:ext cx="318998" cy="3454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76206" rIns="0" bIns="76206" rtlCol="0">
                <a:spAutoFit/>
              </a:bodyPr>
              <a:lstStyle/>
              <a:p>
                <a:pPr algn="ctr"/>
                <a:r>
                  <a:rPr lang="en-PH" sz="1245" b="1" dirty="0" smtClean="0">
                    <a:solidFill>
                      <a:srgbClr val="D18F78"/>
                    </a:solidFill>
                    <a:latin typeface="Proxima Nova Rg" pitchFamily="50" charset="0"/>
                  </a:rPr>
                  <a:t>1</a:t>
                </a:r>
                <a:r>
                  <a:rPr lang="ru-RU" sz="1245" b="1" dirty="0" smtClean="0">
                    <a:solidFill>
                      <a:srgbClr val="D18F78"/>
                    </a:solidFill>
                    <a:latin typeface="Proxima Nova Rg" pitchFamily="50" charset="0"/>
                  </a:rPr>
                  <a:t>9</a:t>
                </a:r>
                <a:r>
                  <a:rPr lang="en-PH" sz="1245" b="1" dirty="0" smtClean="0">
                    <a:solidFill>
                      <a:srgbClr val="D18F78"/>
                    </a:solidFill>
                    <a:latin typeface="Proxima Nova Rg" pitchFamily="50" charset="0"/>
                  </a:rPr>
                  <a:t>%</a:t>
                </a:r>
              </a:p>
            </p:txBody>
          </p:sp>
        </p:grpSp>
        <p:graphicFrame>
          <p:nvGraphicFramePr>
            <p:cNvPr id="253" name="Chart 252" title="cip-chart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50599732"/>
                </p:ext>
              </p:extLst>
            </p:nvPr>
          </p:nvGraphicFramePr>
          <p:xfrm>
            <a:off x="3312000" y="3708000"/>
            <a:ext cx="1260000" cy="1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graphicFrame>
          <p:nvGraphicFramePr>
            <p:cNvPr id="265" name="Chart 264" title="er-chart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74353733"/>
                </p:ext>
              </p:extLst>
            </p:nvPr>
          </p:nvGraphicFramePr>
          <p:xfrm>
            <a:off x="4874400" y="3708000"/>
            <a:ext cx="1260000" cy="1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  <p:graphicFrame>
          <p:nvGraphicFramePr>
            <p:cNvPr id="266" name="Chart 265" title="fed-chart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50376884"/>
                </p:ext>
              </p:extLst>
            </p:nvPr>
          </p:nvGraphicFramePr>
          <p:xfrm>
            <a:off x="6429600" y="3708000"/>
            <a:ext cx="1260000" cy="1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5"/>
            </a:graphicData>
          </a:graphic>
        </p:graphicFrame>
        <p:graphicFrame>
          <p:nvGraphicFramePr>
            <p:cNvPr id="268" name="Chart 267" title="fs-chart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19758854"/>
                </p:ext>
              </p:extLst>
            </p:nvPr>
          </p:nvGraphicFramePr>
          <p:xfrm>
            <a:off x="7941600" y="3708000"/>
            <a:ext cx="1260000" cy="1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graphicFrame>
          <p:nvGraphicFramePr>
            <p:cNvPr id="281" name="Chart 280" title="lshc-chart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5771316"/>
                </p:ext>
              </p:extLst>
            </p:nvPr>
          </p:nvGraphicFramePr>
          <p:xfrm>
            <a:off x="9428400" y="3708000"/>
            <a:ext cx="1260000" cy="1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7"/>
            </a:graphicData>
          </a:graphic>
        </p:graphicFrame>
        <p:graphicFrame>
          <p:nvGraphicFramePr>
            <p:cNvPr id="286" name="Chart 285" title="ps-chart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08571656"/>
                </p:ext>
              </p:extLst>
            </p:nvPr>
          </p:nvGraphicFramePr>
          <p:xfrm>
            <a:off x="10868400" y="3708000"/>
            <a:ext cx="1260000" cy="1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8"/>
            </a:graphicData>
          </a:graphic>
        </p:graphicFrame>
        <p:graphicFrame>
          <p:nvGraphicFramePr>
            <p:cNvPr id="264" name="Chart 263" title="tmt-chart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18451546"/>
                </p:ext>
              </p:extLst>
            </p:nvPr>
          </p:nvGraphicFramePr>
          <p:xfrm>
            <a:off x="12326400" y="3708000"/>
            <a:ext cx="1260000" cy="1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9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721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163</Words>
  <Application>Microsoft Macintosh PowerPoint</Application>
  <PresentationFormat>Custom</PresentationFormat>
  <Paragraphs>107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Helvetica Neue</vt:lpstr>
      <vt:lpstr>Proxima Nova Lt</vt:lpstr>
      <vt:lpstr>Proxima Nova Rg</vt:lpstr>
      <vt:lpstr>Proxima Nova Th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 Deboma</dc:creator>
  <cp:lastModifiedBy>Microsoft Office User</cp:lastModifiedBy>
  <cp:revision>115</cp:revision>
  <dcterms:created xsi:type="dcterms:W3CDTF">2015-11-14T00:24:52Z</dcterms:created>
  <dcterms:modified xsi:type="dcterms:W3CDTF">2015-12-28T21:35:00Z</dcterms:modified>
</cp:coreProperties>
</file>