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243175" cy="11430000"/>
  <p:notesSz cx="6858000" cy="9144000"/>
  <p:defaultTextStyle>
    <a:defPPr>
      <a:defRPr lang="en-US"/>
    </a:defPPr>
    <a:lvl1pPr marL="0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2061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4122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6183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8244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10305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2366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4427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6488" algn="l" defTabSz="1524122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4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93"/>
    <a:srgbClr val="91A5CF"/>
    <a:srgbClr val="8C989C"/>
    <a:srgbClr val="638837"/>
    <a:srgbClr val="93C840"/>
    <a:srgbClr val="ACDDF3"/>
    <a:srgbClr val="B7BCD8"/>
    <a:srgbClr val="00072F"/>
    <a:srgbClr val="032559"/>
    <a:srgbClr val="93C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505" autoAdjust="0"/>
    <p:restoredTop sz="95897" autoAdjust="0"/>
  </p:normalViewPr>
  <p:slideViewPr>
    <p:cSldViewPr>
      <p:cViewPr>
        <p:scale>
          <a:sx n="400" d="100"/>
          <a:sy n="400" d="100"/>
        </p:scale>
        <p:origin x="-17730" y="-13770"/>
      </p:cViewPr>
      <p:guideLst>
        <p:guide orient="horz" pos="3600"/>
        <p:guide pos="4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Seona\Downloads\5-AdvisoryDashboard-2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Seona\Downloads\5-AdvisoryDashboard-2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26533515362798E-2"/>
          <c:y val="0.10054198359248501"/>
          <c:w val="0.94009028912332104"/>
          <c:h val="0.86923396339060077"/>
        </c:manualLayout>
      </c:layout>
      <c:areaChart>
        <c:grouping val="stacked"/>
        <c:varyColors val="0"/>
        <c:ser>
          <c:idx val="0"/>
          <c:order val="0"/>
          <c:spPr>
            <a:solidFill>
              <a:srgbClr val="93C840"/>
            </a:solidFill>
            <a:ln>
              <a:noFill/>
            </a:ln>
            <a:effectLst/>
          </c:spPr>
          <c:val>
            <c:numRef>
              <c:f>'P4'!$B$39:$AN$39</c:f>
              <c:numCache>
                <c:formatCode>General</c:formatCode>
                <c:ptCount val="39"/>
                <c:pt idx="0">
                  <c:v>1260</c:v>
                </c:pt>
                <c:pt idx="1">
                  <c:v>1270</c:v>
                </c:pt>
                <c:pt idx="2">
                  <c:v>1290</c:v>
                </c:pt>
                <c:pt idx="3">
                  <c:v>1290</c:v>
                </c:pt>
                <c:pt idx="4">
                  <c:v>1290</c:v>
                </c:pt>
                <c:pt idx="5">
                  <c:v>1270</c:v>
                </c:pt>
                <c:pt idx="6">
                  <c:v>1270</c:v>
                </c:pt>
                <c:pt idx="7">
                  <c:v>1300</c:v>
                </c:pt>
                <c:pt idx="8">
                  <c:v>1270</c:v>
                </c:pt>
                <c:pt idx="9">
                  <c:v>1290</c:v>
                </c:pt>
                <c:pt idx="10">
                  <c:v>1350</c:v>
                </c:pt>
                <c:pt idx="11">
                  <c:v>1430</c:v>
                </c:pt>
                <c:pt idx="12">
                  <c:v>1430</c:v>
                </c:pt>
                <c:pt idx="13">
                  <c:v>1430</c:v>
                </c:pt>
                <c:pt idx="14">
                  <c:v>1430</c:v>
                </c:pt>
                <c:pt idx="15">
                  <c:v>1430</c:v>
                </c:pt>
                <c:pt idx="16">
                  <c:v>1420</c:v>
                </c:pt>
                <c:pt idx="17">
                  <c:v>1430</c:v>
                </c:pt>
                <c:pt idx="18">
                  <c:v>1420</c:v>
                </c:pt>
                <c:pt idx="19">
                  <c:v>1390</c:v>
                </c:pt>
                <c:pt idx="20">
                  <c:v>1370</c:v>
                </c:pt>
                <c:pt idx="21">
                  <c:v>1370</c:v>
                </c:pt>
                <c:pt idx="22">
                  <c:v>1440</c:v>
                </c:pt>
                <c:pt idx="23">
                  <c:v>1520</c:v>
                </c:pt>
                <c:pt idx="24">
                  <c:v>1590</c:v>
                </c:pt>
                <c:pt idx="25">
                  <c:v>1640</c:v>
                </c:pt>
                <c:pt idx="26">
                  <c:v>1640</c:v>
                </c:pt>
                <c:pt idx="27">
                  <c:v>1660</c:v>
                </c:pt>
                <c:pt idx="28">
                  <c:v>1660</c:v>
                </c:pt>
                <c:pt idx="29">
                  <c:v>1670</c:v>
                </c:pt>
                <c:pt idx="30">
                  <c:v>1690</c:v>
                </c:pt>
                <c:pt idx="31">
                  <c:v>1760</c:v>
                </c:pt>
                <c:pt idx="32">
                  <c:v>1650</c:v>
                </c:pt>
                <c:pt idx="33">
                  <c:v>1640</c:v>
                </c:pt>
                <c:pt idx="34">
                  <c:v>1630</c:v>
                </c:pt>
                <c:pt idx="35">
                  <c:v>1710</c:v>
                </c:pt>
                <c:pt idx="36">
                  <c:v>1780</c:v>
                </c:pt>
                <c:pt idx="37">
                  <c:v>1970</c:v>
                </c:pt>
                <c:pt idx="38">
                  <c:v>2030</c:v>
                </c:pt>
              </c:numCache>
            </c:numRef>
          </c:val>
        </c:ser>
        <c:ser>
          <c:idx val="1"/>
          <c:order val="1"/>
          <c:spPr>
            <a:solidFill>
              <a:srgbClr val="ACDDF3"/>
            </a:solidFill>
            <a:ln>
              <a:noFill/>
            </a:ln>
            <a:effectLst/>
          </c:spPr>
          <c:val>
            <c:numRef>
              <c:f>'P4'!$B$40:$AN$40</c:f>
              <c:numCache>
                <c:formatCode>General</c:formatCode>
                <c:ptCount val="39"/>
                <c:pt idx="0">
                  <c:v>6820</c:v>
                </c:pt>
                <c:pt idx="1">
                  <c:v>6850</c:v>
                </c:pt>
                <c:pt idx="2">
                  <c:v>6870</c:v>
                </c:pt>
                <c:pt idx="3">
                  <c:v>6820</c:v>
                </c:pt>
                <c:pt idx="4">
                  <c:v>6910</c:v>
                </c:pt>
                <c:pt idx="5">
                  <c:v>6830</c:v>
                </c:pt>
                <c:pt idx="6">
                  <c:v>6720</c:v>
                </c:pt>
                <c:pt idx="7">
                  <c:v>6630</c:v>
                </c:pt>
                <c:pt idx="8">
                  <c:v>6580</c:v>
                </c:pt>
                <c:pt idx="9">
                  <c:v>6650</c:v>
                </c:pt>
                <c:pt idx="10">
                  <c:v>6750</c:v>
                </c:pt>
                <c:pt idx="11">
                  <c:v>6730</c:v>
                </c:pt>
                <c:pt idx="12">
                  <c:v>6580</c:v>
                </c:pt>
                <c:pt idx="13">
                  <c:v>6750</c:v>
                </c:pt>
                <c:pt idx="14">
                  <c:v>6760</c:v>
                </c:pt>
                <c:pt idx="15">
                  <c:v>6690</c:v>
                </c:pt>
                <c:pt idx="16">
                  <c:v>6610</c:v>
                </c:pt>
                <c:pt idx="17">
                  <c:v>6720</c:v>
                </c:pt>
                <c:pt idx="18">
                  <c:v>6650</c:v>
                </c:pt>
                <c:pt idx="19">
                  <c:v>6580</c:v>
                </c:pt>
                <c:pt idx="20">
                  <c:v>6470</c:v>
                </c:pt>
                <c:pt idx="21">
                  <c:v>6450</c:v>
                </c:pt>
                <c:pt idx="22">
                  <c:v>6550</c:v>
                </c:pt>
                <c:pt idx="23">
                  <c:v>6720</c:v>
                </c:pt>
                <c:pt idx="24">
                  <c:v>6730</c:v>
                </c:pt>
                <c:pt idx="25">
                  <c:v>6730</c:v>
                </c:pt>
                <c:pt idx="26">
                  <c:v>6970</c:v>
                </c:pt>
                <c:pt idx="27">
                  <c:v>7050</c:v>
                </c:pt>
                <c:pt idx="28">
                  <c:v>7080</c:v>
                </c:pt>
                <c:pt idx="29">
                  <c:v>7050</c:v>
                </c:pt>
                <c:pt idx="30">
                  <c:v>7220</c:v>
                </c:pt>
                <c:pt idx="31">
                  <c:v>7230</c:v>
                </c:pt>
                <c:pt idx="32">
                  <c:v>7220</c:v>
                </c:pt>
                <c:pt idx="33">
                  <c:v>7180</c:v>
                </c:pt>
                <c:pt idx="34">
                  <c:v>7290</c:v>
                </c:pt>
                <c:pt idx="35">
                  <c:v>7420</c:v>
                </c:pt>
                <c:pt idx="36">
                  <c:v>7960</c:v>
                </c:pt>
                <c:pt idx="37">
                  <c:v>8050</c:v>
                </c:pt>
                <c:pt idx="38">
                  <c:v>8110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373552"/>
        <c:axId val="277390352"/>
      </c:areaChart>
      <c:catAx>
        <c:axId val="277373552"/>
        <c:scaling>
          <c:orientation val="minMax"/>
        </c:scaling>
        <c:delete val="1"/>
        <c:axPos val="b"/>
        <c:majorTickMark val="none"/>
        <c:minorTickMark val="none"/>
        <c:tickLblPos val="nextTo"/>
        <c:crossAx val="277390352"/>
        <c:crosses val="autoZero"/>
        <c:auto val="1"/>
        <c:lblAlgn val="ctr"/>
        <c:lblOffset val="100"/>
        <c:noMultiLvlLbl val="0"/>
      </c:catAx>
      <c:valAx>
        <c:axId val="277390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7373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049263709482806E-2"/>
          <c:y val="0.15869507592020818"/>
          <c:w val="0.95325061280197021"/>
          <c:h val="0.84130492407979196"/>
        </c:manualLayout>
      </c:layout>
      <c:lineChart>
        <c:grouping val="standard"/>
        <c:varyColors val="0"/>
        <c:ser>
          <c:idx val="0"/>
          <c:order val="0"/>
          <c:spPr>
            <a:ln w="20320" cap="rnd">
              <a:solidFill>
                <a:srgbClr val="638837"/>
              </a:solidFill>
              <a:round/>
            </a:ln>
            <a:effectLst/>
          </c:spPr>
          <c:marker>
            <c:symbol val="none"/>
          </c:marker>
          <c:val>
            <c:numRef>
              <c:f>'P4'!$B$41:$AN$41</c:f>
              <c:numCache>
                <c:formatCode>_-"$"* #,##0.00_-;\-"$"* #,##0.00_-;_-"$"* "-"??_-;_-@_-</c:formatCode>
                <c:ptCount val="39"/>
                <c:pt idx="0">
                  <c:v>66</c:v>
                </c:pt>
                <c:pt idx="1">
                  <c:v>64</c:v>
                </c:pt>
                <c:pt idx="2">
                  <c:v>66</c:v>
                </c:pt>
                <c:pt idx="3">
                  <c:v>65</c:v>
                </c:pt>
                <c:pt idx="4">
                  <c:v>62</c:v>
                </c:pt>
                <c:pt idx="5">
                  <c:v>71</c:v>
                </c:pt>
                <c:pt idx="6">
                  <c:v>60</c:v>
                </c:pt>
                <c:pt idx="7">
                  <c:v>60</c:v>
                </c:pt>
                <c:pt idx="8">
                  <c:v>67</c:v>
                </c:pt>
                <c:pt idx="9">
                  <c:v>65</c:v>
                </c:pt>
                <c:pt idx="10">
                  <c:v>64</c:v>
                </c:pt>
                <c:pt idx="11">
                  <c:v>69</c:v>
                </c:pt>
                <c:pt idx="12">
                  <c:v>67</c:v>
                </c:pt>
                <c:pt idx="13">
                  <c:v>70</c:v>
                </c:pt>
                <c:pt idx="14">
                  <c:v>67</c:v>
                </c:pt>
                <c:pt idx="15">
                  <c:v>65</c:v>
                </c:pt>
                <c:pt idx="16">
                  <c:v>67</c:v>
                </c:pt>
                <c:pt idx="17">
                  <c:v>67</c:v>
                </c:pt>
                <c:pt idx="18">
                  <c:v>67</c:v>
                </c:pt>
                <c:pt idx="19">
                  <c:v>76</c:v>
                </c:pt>
                <c:pt idx="20">
                  <c:v>67</c:v>
                </c:pt>
                <c:pt idx="21">
                  <c:v>76</c:v>
                </c:pt>
                <c:pt idx="22">
                  <c:v>65</c:v>
                </c:pt>
                <c:pt idx="23">
                  <c:v>64</c:v>
                </c:pt>
                <c:pt idx="24">
                  <c:v>65</c:v>
                </c:pt>
                <c:pt idx="25">
                  <c:v>64</c:v>
                </c:pt>
                <c:pt idx="26">
                  <c:v>65</c:v>
                </c:pt>
                <c:pt idx="27">
                  <c:v>68</c:v>
                </c:pt>
                <c:pt idx="28">
                  <c:v>63</c:v>
                </c:pt>
                <c:pt idx="29">
                  <c:v>65</c:v>
                </c:pt>
                <c:pt idx="30">
                  <c:v>65</c:v>
                </c:pt>
                <c:pt idx="31">
                  <c:v>67</c:v>
                </c:pt>
                <c:pt idx="32">
                  <c:v>64</c:v>
                </c:pt>
                <c:pt idx="33">
                  <c:v>67</c:v>
                </c:pt>
                <c:pt idx="34">
                  <c:v>69</c:v>
                </c:pt>
                <c:pt idx="35">
                  <c:v>69</c:v>
                </c:pt>
                <c:pt idx="36">
                  <c:v>66</c:v>
                </c:pt>
                <c:pt idx="37">
                  <c:v>67</c:v>
                </c:pt>
                <c:pt idx="38">
                  <c:v>61</c:v>
                </c:pt>
              </c:numCache>
            </c:numRef>
          </c:val>
          <c:smooth val="0"/>
        </c:ser>
        <c:ser>
          <c:idx val="1"/>
          <c:order val="1"/>
          <c:spPr>
            <a:ln w="19050" cap="rnd">
              <a:solidFill>
                <a:srgbClr val="8C989C"/>
              </a:solidFill>
              <a:round/>
            </a:ln>
            <a:effectLst/>
          </c:spPr>
          <c:marker>
            <c:symbol val="none"/>
          </c:marker>
          <c:val>
            <c:numRef>
              <c:f>'P4'!$B$42:$AN$42</c:f>
              <c:numCache>
                <c:formatCode>_-"$"* #,##0.00_-;\-"$"* #,##0.00_-;_-"$"* "-"??_-;_-@_-</c:formatCode>
                <c:ptCount val="39"/>
                <c:pt idx="0">
                  <c:v>185</c:v>
                </c:pt>
                <c:pt idx="1">
                  <c:v>187</c:v>
                </c:pt>
                <c:pt idx="2">
                  <c:v>194</c:v>
                </c:pt>
                <c:pt idx="3">
                  <c:v>178</c:v>
                </c:pt>
                <c:pt idx="4">
                  <c:v>183</c:v>
                </c:pt>
                <c:pt idx="5">
                  <c:v>195</c:v>
                </c:pt>
                <c:pt idx="6">
                  <c:v>186</c:v>
                </c:pt>
                <c:pt idx="7">
                  <c:v>187</c:v>
                </c:pt>
                <c:pt idx="8">
                  <c:v>191</c:v>
                </c:pt>
                <c:pt idx="9">
                  <c:v>181</c:v>
                </c:pt>
                <c:pt idx="10">
                  <c:v>178</c:v>
                </c:pt>
                <c:pt idx="11">
                  <c:v>186</c:v>
                </c:pt>
                <c:pt idx="12">
                  <c:v>200</c:v>
                </c:pt>
                <c:pt idx="13">
                  <c:v>187</c:v>
                </c:pt>
                <c:pt idx="14">
                  <c:v>181</c:v>
                </c:pt>
                <c:pt idx="15">
                  <c:v>199</c:v>
                </c:pt>
                <c:pt idx="16">
                  <c:v>176</c:v>
                </c:pt>
                <c:pt idx="17">
                  <c:v>176</c:v>
                </c:pt>
                <c:pt idx="18">
                  <c:v>193</c:v>
                </c:pt>
                <c:pt idx="19">
                  <c:v>192</c:v>
                </c:pt>
                <c:pt idx="20">
                  <c:v>192</c:v>
                </c:pt>
                <c:pt idx="21">
                  <c:v>213</c:v>
                </c:pt>
                <c:pt idx="22">
                  <c:v>181</c:v>
                </c:pt>
                <c:pt idx="23">
                  <c:v>183</c:v>
                </c:pt>
                <c:pt idx="24">
                  <c:v>188</c:v>
                </c:pt>
                <c:pt idx="25">
                  <c:v>208</c:v>
                </c:pt>
                <c:pt idx="26">
                  <c:v>185</c:v>
                </c:pt>
                <c:pt idx="27">
                  <c:v>181</c:v>
                </c:pt>
                <c:pt idx="28">
                  <c:v>205</c:v>
                </c:pt>
                <c:pt idx="29">
                  <c:v>177</c:v>
                </c:pt>
                <c:pt idx="30">
                  <c:v>179</c:v>
                </c:pt>
                <c:pt idx="31">
                  <c:v>205</c:v>
                </c:pt>
                <c:pt idx="32">
                  <c:v>181</c:v>
                </c:pt>
                <c:pt idx="33">
                  <c:v>187</c:v>
                </c:pt>
                <c:pt idx="34">
                  <c:v>213</c:v>
                </c:pt>
                <c:pt idx="35">
                  <c:v>178</c:v>
                </c:pt>
                <c:pt idx="36">
                  <c:v>179</c:v>
                </c:pt>
                <c:pt idx="37">
                  <c:v>176</c:v>
                </c:pt>
                <c:pt idx="38">
                  <c:v>207</c:v>
                </c:pt>
              </c:numCache>
            </c:numRef>
          </c:val>
          <c:smooth val="0"/>
        </c:ser>
        <c:ser>
          <c:idx val="2"/>
          <c:order val="2"/>
          <c:spPr>
            <a:ln w="2032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'P4'!$B$43:$AN$43</c:f>
              <c:numCache>
                <c:formatCode>_-"$"* #,##0.00_-;\-"$"* #,##0.00_-;_-"$"* "-"??_-;_-@_-</c:formatCode>
                <c:ptCount val="39"/>
                <c:pt idx="0">
                  <c:v>208</c:v>
                </c:pt>
                <c:pt idx="1">
                  <c:v>209</c:v>
                </c:pt>
                <c:pt idx="2">
                  <c:v>220</c:v>
                </c:pt>
                <c:pt idx="3">
                  <c:v>204</c:v>
                </c:pt>
                <c:pt idx="4">
                  <c:v>208</c:v>
                </c:pt>
                <c:pt idx="5">
                  <c:v>220</c:v>
                </c:pt>
                <c:pt idx="6">
                  <c:v>212</c:v>
                </c:pt>
                <c:pt idx="7">
                  <c:v>212</c:v>
                </c:pt>
                <c:pt idx="8">
                  <c:v>220</c:v>
                </c:pt>
                <c:pt idx="9">
                  <c:v>205</c:v>
                </c:pt>
                <c:pt idx="10">
                  <c:v>203</c:v>
                </c:pt>
                <c:pt idx="11">
                  <c:v>210</c:v>
                </c:pt>
                <c:pt idx="12">
                  <c:v>233</c:v>
                </c:pt>
                <c:pt idx="13">
                  <c:v>213</c:v>
                </c:pt>
                <c:pt idx="14">
                  <c:v>207</c:v>
                </c:pt>
                <c:pt idx="15">
                  <c:v>232</c:v>
                </c:pt>
                <c:pt idx="16">
                  <c:v>204</c:v>
                </c:pt>
                <c:pt idx="17">
                  <c:v>202</c:v>
                </c:pt>
                <c:pt idx="18">
                  <c:v>223</c:v>
                </c:pt>
                <c:pt idx="19">
                  <c:v>218</c:v>
                </c:pt>
                <c:pt idx="20">
                  <c:v>219</c:v>
                </c:pt>
                <c:pt idx="21">
                  <c:v>247</c:v>
                </c:pt>
                <c:pt idx="22">
                  <c:v>208</c:v>
                </c:pt>
                <c:pt idx="23">
                  <c:v>213</c:v>
                </c:pt>
                <c:pt idx="24">
                  <c:v>217</c:v>
                </c:pt>
                <c:pt idx="25">
                  <c:v>247</c:v>
                </c:pt>
                <c:pt idx="26">
                  <c:v>214</c:v>
                </c:pt>
                <c:pt idx="27">
                  <c:v>208</c:v>
                </c:pt>
                <c:pt idx="28">
                  <c:v>243</c:v>
                </c:pt>
                <c:pt idx="29">
                  <c:v>207</c:v>
                </c:pt>
                <c:pt idx="30">
                  <c:v>209</c:v>
                </c:pt>
                <c:pt idx="31">
                  <c:v>238</c:v>
                </c:pt>
                <c:pt idx="32">
                  <c:v>212</c:v>
                </c:pt>
                <c:pt idx="33">
                  <c:v>217</c:v>
                </c:pt>
                <c:pt idx="34">
                  <c:v>252</c:v>
                </c:pt>
                <c:pt idx="35">
                  <c:v>206</c:v>
                </c:pt>
                <c:pt idx="36">
                  <c:v>208</c:v>
                </c:pt>
                <c:pt idx="37">
                  <c:v>207</c:v>
                </c:pt>
                <c:pt idx="38">
                  <c:v>250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7393712"/>
        <c:axId val="277394272"/>
      </c:lineChart>
      <c:catAx>
        <c:axId val="277393712"/>
        <c:scaling>
          <c:orientation val="minMax"/>
        </c:scaling>
        <c:delete val="1"/>
        <c:axPos val="b"/>
        <c:majorTickMark val="none"/>
        <c:minorTickMark val="none"/>
        <c:tickLblPos val="nextTo"/>
        <c:crossAx val="277394272"/>
        <c:crosses val="autoZero"/>
        <c:auto val="1"/>
        <c:lblAlgn val="ctr"/>
        <c:lblOffset val="100"/>
        <c:noMultiLvlLbl val="0"/>
      </c:catAx>
      <c:valAx>
        <c:axId val="277394272"/>
        <c:scaling>
          <c:orientation val="minMax"/>
        </c:scaling>
        <c:delete val="1"/>
        <c:axPos val="l"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27739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3CC46-DAE3-43C2-816E-21A94419C32E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1F7BA-9470-43DF-A628-8B3A6E84AD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4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mtClean="0"/>
              <a:t>z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1F7BA-9470-43DF-A628-8B3A6E84AD59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19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38" y="3550709"/>
            <a:ext cx="12956699" cy="24500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476" y="6477000"/>
            <a:ext cx="10670223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2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86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4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7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34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9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34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269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51302" y="457731"/>
            <a:ext cx="3429714" cy="9752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159" y="457731"/>
            <a:ext cx="10035090" cy="9752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17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168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106" y="7344834"/>
            <a:ext cx="12956699" cy="2270125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4106" y="4844522"/>
            <a:ext cx="12956699" cy="25003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6206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2412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28618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4824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81030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7236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3344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9648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998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159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8614" y="2667001"/>
            <a:ext cx="6732402" cy="7543272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59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558522"/>
            <a:ext cx="6735050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9" y="3624792"/>
            <a:ext cx="6735050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43322" y="2558522"/>
            <a:ext cx="6737695" cy="106627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61" indent="0">
              <a:buNone/>
              <a:defRPr sz="3300" b="1"/>
            </a:lvl2pPr>
            <a:lvl3pPr marL="1524122" indent="0">
              <a:buNone/>
              <a:defRPr sz="3000" b="1"/>
            </a:lvl3pPr>
            <a:lvl4pPr marL="2286183" indent="0">
              <a:buNone/>
              <a:defRPr sz="2700" b="1"/>
            </a:lvl4pPr>
            <a:lvl5pPr marL="3048244" indent="0">
              <a:buNone/>
              <a:defRPr sz="2700" b="1"/>
            </a:lvl5pPr>
            <a:lvl6pPr marL="3810305" indent="0">
              <a:buNone/>
              <a:defRPr sz="2700" b="1"/>
            </a:lvl6pPr>
            <a:lvl7pPr marL="4572366" indent="0">
              <a:buNone/>
              <a:defRPr sz="2700" b="1"/>
            </a:lvl7pPr>
            <a:lvl8pPr marL="5334427" indent="0">
              <a:buNone/>
              <a:defRPr sz="2700" b="1"/>
            </a:lvl8pPr>
            <a:lvl9pPr marL="609648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3322" y="3624792"/>
            <a:ext cx="6737695" cy="658548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405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11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996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9" y="455083"/>
            <a:ext cx="5014900" cy="193675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658" y="455084"/>
            <a:ext cx="8521358" cy="9755188"/>
          </a:xfrm>
        </p:spPr>
        <p:txBody>
          <a:bodyPr/>
          <a:lstStyle>
            <a:lvl1pPr>
              <a:defRPr sz="5300"/>
            </a:lvl1pPr>
            <a:lvl2pPr>
              <a:defRPr sz="47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9" y="2391834"/>
            <a:ext cx="5014900" cy="7818438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229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69" y="8001000"/>
            <a:ext cx="9145905" cy="944563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87769" y="1021292"/>
            <a:ext cx="9145905" cy="6858000"/>
          </a:xfrm>
        </p:spPr>
        <p:txBody>
          <a:bodyPr/>
          <a:lstStyle>
            <a:lvl1pPr marL="0" indent="0">
              <a:buNone/>
              <a:defRPr sz="5300"/>
            </a:lvl1pPr>
            <a:lvl2pPr marL="762061" indent="0">
              <a:buNone/>
              <a:defRPr sz="4700"/>
            </a:lvl2pPr>
            <a:lvl3pPr marL="1524122" indent="0">
              <a:buNone/>
              <a:defRPr sz="4000"/>
            </a:lvl3pPr>
            <a:lvl4pPr marL="2286183" indent="0">
              <a:buNone/>
              <a:defRPr sz="3300"/>
            </a:lvl4pPr>
            <a:lvl5pPr marL="3048244" indent="0">
              <a:buNone/>
              <a:defRPr sz="3300"/>
            </a:lvl5pPr>
            <a:lvl6pPr marL="3810305" indent="0">
              <a:buNone/>
              <a:defRPr sz="3300"/>
            </a:lvl6pPr>
            <a:lvl7pPr marL="4572366" indent="0">
              <a:buNone/>
              <a:defRPr sz="3300"/>
            </a:lvl7pPr>
            <a:lvl8pPr marL="5334427" indent="0">
              <a:buNone/>
              <a:defRPr sz="3300"/>
            </a:lvl8pPr>
            <a:lvl9pPr marL="6096488" indent="0">
              <a:buNone/>
              <a:defRPr sz="33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7769" y="8945563"/>
            <a:ext cx="9145905" cy="1341437"/>
          </a:xfrm>
        </p:spPr>
        <p:txBody>
          <a:bodyPr/>
          <a:lstStyle>
            <a:lvl1pPr marL="0" indent="0">
              <a:buNone/>
              <a:defRPr sz="2300"/>
            </a:lvl1pPr>
            <a:lvl2pPr marL="762061" indent="0">
              <a:buNone/>
              <a:defRPr sz="2000"/>
            </a:lvl2pPr>
            <a:lvl3pPr marL="1524122" indent="0">
              <a:buNone/>
              <a:defRPr sz="1700"/>
            </a:lvl3pPr>
            <a:lvl4pPr marL="2286183" indent="0">
              <a:buNone/>
              <a:defRPr sz="1500"/>
            </a:lvl4pPr>
            <a:lvl5pPr marL="3048244" indent="0">
              <a:buNone/>
              <a:defRPr sz="1500"/>
            </a:lvl5pPr>
            <a:lvl6pPr marL="3810305" indent="0">
              <a:buNone/>
              <a:defRPr sz="1500"/>
            </a:lvl6pPr>
            <a:lvl7pPr marL="4572366" indent="0">
              <a:buNone/>
              <a:defRPr sz="1500"/>
            </a:lvl7pPr>
            <a:lvl8pPr marL="5334427" indent="0">
              <a:buNone/>
              <a:defRPr sz="1500"/>
            </a:lvl8pPr>
            <a:lvl9pPr marL="609648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908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159" y="457730"/>
            <a:ext cx="13718858" cy="1905000"/>
          </a:xfrm>
          <a:prstGeom prst="rect">
            <a:avLst/>
          </a:prstGeom>
        </p:spPr>
        <p:txBody>
          <a:bodyPr vert="horz" lIns="152412" tIns="76206" rIns="152412" bIns="76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9" y="2667001"/>
            <a:ext cx="13718858" cy="7543272"/>
          </a:xfrm>
          <a:prstGeom prst="rect">
            <a:avLst/>
          </a:prstGeom>
        </p:spPr>
        <p:txBody>
          <a:bodyPr vert="horz" lIns="152412" tIns="76206" rIns="152412" bIns="76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159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0514-2241-453E-ACB3-9908304295BC}" type="datetimeFigureOut">
              <a:rPr lang="en-PH" smtClean="0"/>
              <a:t>1/12/2016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08085" y="10593917"/>
            <a:ext cx="4827005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4275" y="10593917"/>
            <a:ext cx="3556741" cy="608542"/>
          </a:xfrm>
          <a:prstGeom prst="rect">
            <a:avLst/>
          </a:prstGeom>
        </p:spPr>
        <p:txBody>
          <a:bodyPr vert="horz" lIns="152412" tIns="76206" rIns="152412" bIns="76206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A43-B117-42AD-9C11-EE12F8931B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24122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46" indent="-571546" algn="l" defTabSz="1524122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38349" indent="-476288" algn="l" defTabSz="1524122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152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67213" indent="-381030" algn="l" defTabSz="152412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274" indent="-381030" algn="l" defTabSz="1524122" rtl="0" eaLnBrk="1" latinLnBrk="0" hangingPunct="1">
        <a:spcBef>
          <a:spcPct val="20000"/>
        </a:spcBef>
        <a:buFont typeface="Arial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335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396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457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518" indent="-381030" algn="l" defTabSz="1524122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61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22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183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244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305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366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427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488" algn="l" defTabSz="1524122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Rectangle 419"/>
          <p:cNvSpPr/>
          <p:nvPr/>
        </p:nvSpPr>
        <p:spPr>
          <a:xfrm>
            <a:off x="973740" y="2771232"/>
            <a:ext cx="14269435" cy="86587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4" name="Rounded Rectangle 433"/>
          <p:cNvSpPr/>
          <p:nvPr/>
        </p:nvSpPr>
        <p:spPr>
          <a:xfrm>
            <a:off x="1441178" y="9413281"/>
            <a:ext cx="6462128" cy="1840939"/>
          </a:xfrm>
          <a:prstGeom prst="roundRect">
            <a:avLst>
              <a:gd name="adj" fmla="val 215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sp>
        <p:nvSpPr>
          <p:cNvPr id="47" name="Rectangle 46"/>
          <p:cNvSpPr/>
          <p:nvPr/>
        </p:nvSpPr>
        <p:spPr>
          <a:xfrm>
            <a:off x="-3322" y="735409"/>
            <a:ext cx="976261" cy="3303191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1654" y="0"/>
            <a:ext cx="965155" cy="735410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0" y="4038600"/>
            <a:ext cx="973016" cy="1011697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587" y="5050297"/>
            <a:ext cx="971353" cy="6379703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230187" y="27146"/>
            <a:ext cx="639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600" b="1" dirty="0" smtClean="0">
                <a:solidFill>
                  <a:srgbClr val="124B90"/>
                </a:solidFill>
                <a:latin typeface="Proxima Nova Th" pitchFamily="50" charset="0"/>
              </a:rPr>
              <a:t>D</a:t>
            </a:r>
            <a:endParaRPr lang="en-PH" sz="3600" b="1" dirty="0">
              <a:solidFill>
                <a:srgbClr val="124B90"/>
              </a:solidFill>
              <a:latin typeface="Proxima Nova Th" pitchFamily="50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4714" y="975168"/>
            <a:ext cx="426067" cy="426067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360508" y="986437"/>
            <a:ext cx="27312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 smtClean="0">
                <a:solidFill>
                  <a:schemeClr val="bg1"/>
                </a:solidFill>
                <a:latin typeface="Proxima Nova Rg" pitchFamily="50" charset="0"/>
              </a:rPr>
              <a:t>D</a:t>
            </a:r>
            <a:endParaRPr lang="en-PH" sz="2000" b="1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698" y="1492907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Firm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283036" y="5109720"/>
            <a:ext cx="429424" cy="425279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6246" y="5137488"/>
            <a:ext cx="3586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7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284714" y="4168019"/>
            <a:ext cx="429424" cy="425279"/>
          </a:xfrm>
          <a:prstGeom prst="flowChartAlternateProcess">
            <a:avLst/>
          </a:prstGeom>
          <a:solidFill>
            <a:srgbClr val="898B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069" y="4211382"/>
            <a:ext cx="478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307465" y="6031066"/>
            <a:ext cx="429424" cy="425279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298909" y="6937039"/>
            <a:ext cx="429424" cy="425279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2175" y="5557445"/>
            <a:ext cx="561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Audit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5069" y="4624095"/>
            <a:ext cx="72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Advisory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273" y="1797065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Current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698" y="2144727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Margin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698" y="2501915"/>
            <a:ext cx="65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Client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0021" y="2896057"/>
            <a:ext cx="711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Liquidity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8357" y="327660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Service Area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8357" y="3580595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Industry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54" y="3732558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&amp; Sector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084" y="6059789"/>
            <a:ext cx="3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8357" y="6457558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Consulting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3819" y="6965012"/>
            <a:ext cx="35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b="1" kern="900" spc="-1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</a:t>
            </a:r>
            <a:endParaRPr lang="en-PH" sz="1800" b="1" kern="900" spc="-1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8357" y="739140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Tax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8357" y="8323350"/>
            <a:ext cx="99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Enabling</a:t>
            </a:r>
          </a:p>
          <a:p>
            <a:pPr algn="ctr"/>
            <a:r>
              <a:rPr lang="en-PH" sz="1000" kern="900" spc="4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Areas</a:t>
            </a:r>
            <a:endParaRPr lang="en-PH" sz="1000" kern="900" spc="4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6987" y="104090"/>
            <a:ext cx="4947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200" b="1" kern="900" dirty="0" smtClean="0">
                <a:solidFill>
                  <a:srgbClr val="4E4D50"/>
                </a:solidFill>
                <a:latin typeface="Helvetica Neue" charset="0"/>
                <a:ea typeface="Helvetica Neue" charset="0"/>
                <a:cs typeface="Helvetica Neue" charset="0"/>
              </a:rPr>
              <a:t>Advisory Dashboard – P4 YTD FY16</a:t>
            </a:r>
          </a:p>
        </p:txBody>
      </p:sp>
      <p:grpSp>
        <p:nvGrpSpPr>
          <p:cNvPr id="107" name="Group 106" title="separate-revenue-and-earnings"/>
          <p:cNvGrpSpPr/>
          <p:nvPr/>
        </p:nvGrpSpPr>
        <p:grpSpPr>
          <a:xfrm>
            <a:off x="1449387" y="3095044"/>
            <a:ext cx="6704520" cy="3782333"/>
            <a:chOff x="1449387" y="3095044"/>
            <a:chExt cx="6704520" cy="3782333"/>
          </a:xfrm>
        </p:grpSpPr>
        <p:sp>
          <p:nvSpPr>
            <p:cNvPr id="443" name="Rounded Rectangle 442"/>
            <p:cNvSpPr/>
            <p:nvPr/>
          </p:nvSpPr>
          <p:spPr>
            <a:xfrm>
              <a:off x="1464259" y="3095044"/>
              <a:ext cx="6462128" cy="3782333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13" name="Rectangle 12" title="B-rect"/>
            <p:cNvSpPr/>
            <p:nvPr/>
          </p:nvSpPr>
          <p:spPr>
            <a:xfrm>
              <a:off x="1934811" y="5065036"/>
              <a:ext cx="1339533" cy="1488165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15" name="Rectangle 114" title="C-rect"/>
            <p:cNvSpPr/>
            <p:nvPr/>
          </p:nvSpPr>
          <p:spPr>
            <a:xfrm>
              <a:off x="3287362" y="5322360"/>
              <a:ext cx="733775" cy="123084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6" name="Rectangle 115" title="D-rect"/>
            <p:cNvSpPr/>
            <p:nvPr/>
          </p:nvSpPr>
          <p:spPr>
            <a:xfrm>
              <a:off x="4020786" y="5167700"/>
              <a:ext cx="1841851" cy="138550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7" name="Rectangle 116" title="E-rect"/>
            <p:cNvSpPr/>
            <p:nvPr/>
          </p:nvSpPr>
          <p:spPr>
            <a:xfrm>
              <a:off x="5840062" y="5257800"/>
              <a:ext cx="1629126" cy="129540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04270" y="3170478"/>
              <a:ext cx="4870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REVENUE &amp; EARNINGS BY MAJOR SERVICE AREA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37924" y="3440853"/>
              <a:ext cx="4485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5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YTD</a:t>
              </a:r>
            </a:p>
          </p:txBody>
        </p:sp>
        <p:sp>
          <p:nvSpPr>
            <p:cNvPr id="2" name="Rectangle 1" title="big-blue-rect"/>
            <p:cNvSpPr/>
            <p:nvPr/>
          </p:nvSpPr>
          <p:spPr>
            <a:xfrm>
              <a:off x="1938654" y="3782197"/>
              <a:ext cx="5530533" cy="2771004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1" name="Straight Connector 10" title="B-sep"/>
            <p:cNvCxnSpPr/>
            <p:nvPr/>
          </p:nvCxnSpPr>
          <p:spPr>
            <a:xfrm>
              <a:off x="3278187" y="3782197"/>
              <a:ext cx="0" cy="2771004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title="C-sep"/>
            <p:cNvCxnSpPr/>
            <p:nvPr/>
          </p:nvCxnSpPr>
          <p:spPr>
            <a:xfrm>
              <a:off x="4021137" y="3782197"/>
              <a:ext cx="0" cy="2771004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title="D-sep"/>
            <p:cNvCxnSpPr/>
            <p:nvPr/>
          </p:nvCxnSpPr>
          <p:spPr>
            <a:xfrm>
              <a:off x="5862637" y="3782197"/>
              <a:ext cx="0" cy="2771004"/>
            </a:xfrm>
            <a:prstGeom prst="line">
              <a:avLst/>
            </a:prstGeom>
            <a:ln w="27940">
              <a:solidFill>
                <a:srgbClr val="004A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 title="B9"/>
            <p:cNvSpPr txBox="1"/>
            <p:nvPr/>
          </p:nvSpPr>
          <p:spPr>
            <a:xfrm>
              <a:off x="1927549" y="3806906"/>
              <a:ext cx="459741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A&amp;F</a:t>
              </a:r>
            </a:p>
          </p:txBody>
        </p:sp>
        <p:sp>
          <p:nvSpPr>
            <p:cNvPr id="85" name="TextBox 84" title="B10"/>
            <p:cNvSpPr txBox="1"/>
            <p:nvPr/>
          </p:nvSpPr>
          <p:spPr>
            <a:xfrm>
              <a:off x="1920863" y="4023224"/>
              <a:ext cx="740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$195M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77175" y="4066590"/>
              <a:ext cx="4183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smtClean="0">
                  <a:solidFill>
                    <a:srgbClr val="231F20"/>
                  </a:solidFill>
                  <a:latin typeface="Proxima Nova Lt" pitchFamily="50" charset="0"/>
                </a:rPr>
                <a:t>REV.</a:t>
              </a:r>
              <a:endParaRPr lang="en-PH" sz="900" kern="900" spc="-10" dirty="0" smtClean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sp>
          <p:nvSpPr>
            <p:cNvPr id="88" name="TextBox 87" title="C9"/>
            <p:cNvSpPr txBox="1"/>
            <p:nvPr/>
          </p:nvSpPr>
          <p:spPr>
            <a:xfrm>
              <a:off x="3266398" y="3793472"/>
              <a:ext cx="621389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ANLYT</a:t>
              </a:r>
            </a:p>
          </p:txBody>
        </p:sp>
        <p:sp>
          <p:nvSpPr>
            <p:cNvPr id="89" name="TextBox 88" title="C10"/>
            <p:cNvSpPr txBox="1"/>
            <p:nvPr/>
          </p:nvSpPr>
          <p:spPr>
            <a:xfrm>
              <a:off x="3242643" y="4024288"/>
              <a:ext cx="54181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$101</a:t>
              </a:r>
            </a:p>
          </p:txBody>
        </p:sp>
        <p:sp>
          <p:nvSpPr>
            <p:cNvPr id="91" name="TextBox 90" title="D9"/>
            <p:cNvSpPr txBox="1"/>
            <p:nvPr/>
          </p:nvSpPr>
          <p:spPr>
            <a:xfrm>
              <a:off x="4001678" y="3805440"/>
              <a:ext cx="1075294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Business Risk</a:t>
              </a:r>
            </a:p>
          </p:txBody>
        </p:sp>
        <p:sp>
          <p:nvSpPr>
            <p:cNvPr id="92" name="TextBox 91" title="D10"/>
            <p:cNvSpPr txBox="1"/>
            <p:nvPr/>
          </p:nvSpPr>
          <p:spPr>
            <a:xfrm>
              <a:off x="3993749" y="4021520"/>
              <a:ext cx="6283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$249</a:t>
              </a:r>
            </a:p>
          </p:txBody>
        </p:sp>
        <p:sp>
          <p:nvSpPr>
            <p:cNvPr id="94" name="TextBox 93" title="E9"/>
            <p:cNvSpPr txBox="1"/>
            <p:nvPr/>
          </p:nvSpPr>
          <p:spPr>
            <a:xfrm>
              <a:off x="5843941" y="3810000"/>
              <a:ext cx="797141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b="1" kern="900" spc="-10" dirty="0" smtClean="0">
                  <a:solidFill>
                    <a:srgbClr val="938B95"/>
                  </a:solidFill>
                  <a:latin typeface="Proxima Nova Lt" pitchFamily="50" charset="0"/>
                </a:rPr>
                <a:t>Tech Risk</a:t>
              </a:r>
            </a:p>
          </p:txBody>
        </p:sp>
        <p:sp>
          <p:nvSpPr>
            <p:cNvPr id="95" name="TextBox 94" title="E10"/>
            <p:cNvSpPr txBox="1"/>
            <p:nvPr/>
          </p:nvSpPr>
          <p:spPr>
            <a:xfrm>
              <a:off x="5829370" y="4015029"/>
              <a:ext cx="64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kern="900" spc="-10" smtClean="0">
                  <a:solidFill>
                    <a:srgbClr val="004A93"/>
                  </a:solidFill>
                  <a:latin typeface="Proxima Nova Rg" pitchFamily="50" charset="0"/>
                </a:rPr>
                <a:t>$233</a:t>
              </a:r>
              <a:endParaRPr lang="en-PH" sz="1600" kern="900" spc="-10" dirty="0" smtClean="0">
                <a:solidFill>
                  <a:srgbClr val="004A93"/>
                </a:solidFill>
                <a:latin typeface="Proxima Nova Rg" pitchFamily="50" charset="0"/>
              </a:endParaRPr>
            </a:p>
          </p:txBody>
        </p:sp>
        <p:sp>
          <p:nvSpPr>
            <p:cNvPr id="97" name="TextBox 96" title="B13"/>
            <p:cNvSpPr txBox="1"/>
            <p:nvPr/>
          </p:nvSpPr>
          <p:spPr>
            <a:xfrm>
              <a:off x="1889250" y="5715000"/>
              <a:ext cx="562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$105</a:t>
              </a:r>
            </a:p>
          </p:txBody>
        </p:sp>
        <p:sp>
          <p:nvSpPr>
            <p:cNvPr id="99" name="TextBox 98" title="B14"/>
            <p:cNvSpPr txBox="1"/>
            <p:nvPr/>
          </p:nvSpPr>
          <p:spPr>
            <a:xfrm>
              <a:off x="1908856" y="6101469"/>
              <a:ext cx="517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54%</a:t>
              </a:r>
            </a:p>
          </p:txBody>
        </p:sp>
        <p:sp>
          <p:nvSpPr>
            <p:cNvPr id="103" name="TextBox 102" title="C14"/>
            <p:cNvSpPr txBox="1"/>
            <p:nvPr/>
          </p:nvSpPr>
          <p:spPr>
            <a:xfrm>
              <a:off x="3224470" y="6087890"/>
              <a:ext cx="579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44%</a:t>
              </a:r>
            </a:p>
          </p:txBody>
        </p:sp>
        <p:sp>
          <p:nvSpPr>
            <p:cNvPr id="106" name="TextBox 105" title="D14"/>
            <p:cNvSpPr txBox="1"/>
            <p:nvPr/>
          </p:nvSpPr>
          <p:spPr>
            <a:xfrm>
              <a:off x="4040187" y="6096000"/>
              <a:ext cx="5797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48%</a:t>
              </a:r>
            </a:p>
          </p:txBody>
        </p:sp>
        <p:sp>
          <p:nvSpPr>
            <p:cNvPr id="109" name="TextBox 108" title="C13"/>
            <p:cNvSpPr txBox="1"/>
            <p:nvPr/>
          </p:nvSpPr>
          <p:spPr>
            <a:xfrm>
              <a:off x="3231388" y="5712023"/>
              <a:ext cx="758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$45</a:t>
              </a:r>
            </a:p>
          </p:txBody>
        </p:sp>
        <p:sp>
          <p:nvSpPr>
            <p:cNvPr id="110" name="TextBox 109" title="D13"/>
            <p:cNvSpPr txBox="1"/>
            <p:nvPr/>
          </p:nvSpPr>
          <p:spPr>
            <a:xfrm>
              <a:off x="4004178" y="5691599"/>
              <a:ext cx="99477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smtClean="0">
                  <a:solidFill>
                    <a:schemeClr val="bg1"/>
                  </a:solidFill>
                  <a:latin typeface="Proxima Nova Rg" pitchFamily="50" charset="0"/>
                </a:rPr>
                <a:t>$120</a:t>
              </a:r>
              <a:endParaRPr lang="en-PH" sz="1500" kern="900" spc="-10" dirty="0" smtClean="0">
                <a:solidFill>
                  <a:schemeClr val="bg1"/>
                </a:solidFill>
                <a:latin typeface="Proxima Nova Rg" pitchFamily="50" charset="0"/>
              </a:endParaRPr>
            </a:p>
          </p:txBody>
        </p:sp>
        <p:sp>
          <p:nvSpPr>
            <p:cNvPr id="111" name="TextBox 110" title="E13"/>
            <p:cNvSpPr txBox="1"/>
            <p:nvPr/>
          </p:nvSpPr>
          <p:spPr>
            <a:xfrm>
              <a:off x="5855395" y="5680668"/>
              <a:ext cx="6686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5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$111</a:t>
              </a:r>
            </a:p>
          </p:txBody>
        </p:sp>
        <p:sp>
          <p:nvSpPr>
            <p:cNvPr id="112" name="TextBox 111" title="E14"/>
            <p:cNvSpPr txBox="1"/>
            <p:nvPr/>
          </p:nvSpPr>
          <p:spPr>
            <a:xfrm>
              <a:off x="5803979" y="6094517"/>
              <a:ext cx="591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kern="900" spc="-10" dirty="0" smtClean="0">
                  <a:solidFill>
                    <a:schemeClr val="bg1"/>
                  </a:solidFill>
                  <a:latin typeface="Proxima Nova Rg" pitchFamily="50" charset="0"/>
                </a:rPr>
                <a:t>48%</a:t>
              </a: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6872844" y="6580668"/>
              <a:ext cx="846322" cy="23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3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$’s In Millions</a:t>
              </a:r>
            </a:p>
          </p:txBody>
        </p:sp>
        <p:grpSp>
          <p:nvGrpSpPr>
            <p:cNvPr id="25" name="Group 24" title="marg-arrow-down"/>
            <p:cNvGrpSpPr/>
            <p:nvPr/>
          </p:nvGrpSpPr>
          <p:grpSpPr>
            <a:xfrm>
              <a:off x="3233979" y="6379832"/>
              <a:ext cx="503984" cy="213815"/>
              <a:chOff x="3233979" y="6379832"/>
              <a:chExt cx="503984" cy="213815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3233979" y="6393592"/>
                <a:ext cx="50398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00" kern="900" spc="-10" dirty="0" smtClean="0">
                    <a:solidFill>
                      <a:schemeClr val="bg1"/>
                    </a:solidFill>
                    <a:latin typeface="Proxima Nova Lt" pitchFamily="50" charset="0"/>
                  </a:rPr>
                  <a:t>486BPS</a:t>
                </a:r>
              </a:p>
            </p:txBody>
          </p:sp>
          <p:pic>
            <p:nvPicPr>
              <p:cNvPr id="449" name="Picture 6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394075" y="6379832"/>
                <a:ext cx="188912" cy="6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 title="marg-arrow-up"/>
            <p:cNvGrpSpPr/>
            <p:nvPr/>
          </p:nvGrpSpPr>
          <p:grpSpPr>
            <a:xfrm>
              <a:off x="1909356" y="6353199"/>
              <a:ext cx="455574" cy="233883"/>
              <a:chOff x="1909356" y="6353199"/>
              <a:chExt cx="455574" cy="233883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09356" y="6387027"/>
                <a:ext cx="45557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00" kern="900" spc="-10" dirty="0" smtClean="0">
                    <a:solidFill>
                      <a:schemeClr val="bg1"/>
                    </a:solidFill>
                    <a:latin typeface="Proxima Nova Lt" pitchFamily="50" charset="0"/>
                  </a:rPr>
                  <a:t>96BPS</a:t>
                </a:r>
              </a:p>
            </p:txBody>
          </p:sp>
          <p:pic>
            <p:nvPicPr>
              <p:cNvPr id="450" name="Picture 6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9371" y="6353199"/>
                <a:ext cx="188912" cy="82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8" name="TextBox 557"/>
            <p:cNvSpPr txBox="1"/>
            <p:nvPr/>
          </p:nvSpPr>
          <p:spPr>
            <a:xfrm>
              <a:off x="1525587" y="5751545"/>
              <a:ext cx="4247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31F20"/>
                  </a:solidFill>
                  <a:latin typeface="Proxima Nova Lt" pitchFamily="50" charset="0"/>
                </a:rPr>
                <a:t>ERN.</a:t>
              </a:r>
            </a:p>
          </p:txBody>
        </p:sp>
        <p:sp>
          <p:nvSpPr>
            <p:cNvPr id="559" name="TextBox 558"/>
            <p:cNvSpPr txBox="1"/>
            <p:nvPr/>
          </p:nvSpPr>
          <p:spPr>
            <a:xfrm>
              <a:off x="1449387" y="6168423"/>
              <a:ext cx="5261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smtClean="0">
                  <a:solidFill>
                    <a:srgbClr val="231F20"/>
                  </a:solidFill>
                  <a:latin typeface="Proxima Nova Lt" pitchFamily="50" charset="0"/>
                </a:rPr>
                <a:t>MARG.</a:t>
              </a:r>
              <a:endParaRPr lang="en-PH" sz="900" kern="900" spc="-10" dirty="0" smtClean="0">
                <a:solidFill>
                  <a:srgbClr val="231F20"/>
                </a:solidFill>
                <a:latin typeface="Proxima Nova Lt" pitchFamily="50" charset="0"/>
              </a:endParaRPr>
            </a:p>
          </p:txBody>
        </p:sp>
        <p:grpSp>
          <p:nvGrpSpPr>
            <p:cNvPr id="4" name="Group 3" title="B11-arrow"/>
            <p:cNvGrpSpPr/>
            <p:nvPr/>
          </p:nvGrpSpPr>
          <p:grpSpPr>
            <a:xfrm>
              <a:off x="2142324" y="4296409"/>
              <a:ext cx="349135" cy="245520"/>
              <a:chOff x="2142324" y="4296409"/>
              <a:chExt cx="349135" cy="245520"/>
            </a:xfrm>
          </p:grpSpPr>
          <p:sp>
            <p:nvSpPr>
              <p:cNvPr id="86" name="TextBox 85" title="B11"/>
              <p:cNvSpPr txBox="1"/>
              <p:nvPr/>
            </p:nvSpPr>
            <p:spPr>
              <a:xfrm>
                <a:off x="2142324" y="4326485"/>
                <a:ext cx="3491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spc="-1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13%</a:t>
                </a:r>
              </a:p>
            </p:txBody>
          </p:sp>
          <p:pic>
            <p:nvPicPr>
              <p:cNvPr id="528" name="Picture 5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071" y="4296409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14" name="Group 13" title="C11-arrow"/>
            <p:cNvGrpSpPr/>
            <p:nvPr/>
          </p:nvGrpSpPr>
          <p:grpSpPr>
            <a:xfrm>
              <a:off x="3374721" y="4295622"/>
              <a:ext cx="377989" cy="245710"/>
              <a:chOff x="3374721" y="4295622"/>
              <a:chExt cx="377989" cy="245710"/>
            </a:xfrm>
          </p:grpSpPr>
          <p:sp>
            <p:nvSpPr>
              <p:cNvPr id="90" name="TextBox 89" title="C11"/>
              <p:cNvSpPr txBox="1"/>
              <p:nvPr/>
            </p:nvSpPr>
            <p:spPr>
              <a:xfrm>
                <a:off x="3374721" y="4325888"/>
                <a:ext cx="3779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spc="-1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29%</a:t>
                </a:r>
              </a:p>
            </p:txBody>
          </p:sp>
          <p:pic>
            <p:nvPicPr>
              <p:cNvPr id="530" name="Picture 5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740" y="4295622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15" name="Group 14" title="D11-arrow"/>
            <p:cNvGrpSpPr/>
            <p:nvPr/>
          </p:nvGrpSpPr>
          <p:grpSpPr>
            <a:xfrm>
              <a:off x="4231991" y="4299117"/>
              <a:ext cx="330540" cy="245331"/>
              <a:chOff x="4231991" y="4299117"/>
              <a:chExt cx="330540" cy="245331"/>
            </a:xfrm>
          </p:grpSpPr>
          <p:sp>
            <p:nvSpPr>
              <p:cNvPr id="93" name="TextBox 92" title="D11"/>
              <p:cNvSpPr txBox="1"/>
              <p:nvPr/>
            </p:nvSpPr>
            <p:spPr>
              <a:xfrm>
                <a:off x="4231991" y="4329004"/>
                <a:ext cx="3305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11%</a:t>
                </a:r>
              </a:p>
            </p:txBody>
          </p:sp>
          <p:pic>
            <p:nvPicPr>
              <p:cNvPr id="531" name="Picture 5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6317" y="4299117"/>
                <a:ext cx="160666" cy="80333"/>
              </a:xfrm>
              <a:prstGeom prst="rect">
                <a:avLst/>
              </a:prstGeom>
            </p:spPr>
          </p:pic>
        </p:grpSp>
        <p:grpSp>
          <p:nvGrpSpPr>
            <p:cNvPr id="16" name="Group 15" title="E11-arrow"/>
            <p:cNvGrpSpPr/>
            <p:nvPr/>
          </p:nvGrpSpPr>
          <p:grpSpPr>
            <a:xfrm>
              <a:off x="6033393" y="4300990"/>
              <a:ext cx="383438" cy="256278"/>
              <a:chOff x="6033393" y="4300990"/>
              <a:chExt cx="383438" cy="256278"/>
            </a:xfrm>
          </p:grpSpPr>
          <p:sp>
            <p:nvSpPr>
              <p:cNvPr id="96" name="TextBox 95" title="E11"/>
              <p:cNvSpPr txBox="1"/>
              <p:nvPr/>
            </p:nvSpPr>
            <p:spPr>
              <a:xfrm>
                <a:off x="6033393" y="4341824"/>
                <a:ext cx="383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kern="900" dirty="0" smtClean="0">
                    <a:solidFill>
                      <a:srgbClr val="004A93"/>
                    </a:solidFill>
                    <a:latin typeface="Proxima Nova Rg" pitchFamily="50" charset="0"/>
                  </a:rPr>
                  <a:t>20%</a:t>
                </a:r>
              </a:p>
            </p:txBody>
          </p:sp>
          <p:pic>
            <p:nvPicPr>
              <p:cNvPr id="534" name="Picture 5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7807" y="4300990"/>
                <a:ext cx="153454" cy="76727"/>
              </a:xfrm>
              <a:prstGeom prst="rect">
                <a:avLst/>
              </a:prstGeom>
            </p:spPr>
          </p:pic>
        </p:grpSp>
        <p:sp>
          <p:nvSpPr>
            <p:cNvPr id="81" name="TextBox 80" title="B8"/>
            <p:cNvSpPr txBox="1"/>
            <p:nvPr/>
          </p:nvSpPr>
          <p:spPr>
            <a:xfrm>
              <a:off x="6484645" y="3257729"/>
              <a:ext cx="1669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32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$795M</a:t>
              </a:r>
            </a:p>
          </p:txBody>
        </p:sp>
      </p:grpSp>
      <p:grpSp>
        <p:nvGrpSpPr>
          <p:cNvPr id="102" name="Group 101" title="separate-headline-metrics"/>
          <p:cNvGrpSpPr/>
          <p:nvPr/>
        </p:nvGrpSpPr>
        <p:grpSpPr>
          <a:xfrm>
            <a:off x="967796" y="739657"/>
            <a:ext cx="14275379" cy="2053619"/>
            <a:chOff x="967796" y="739657"/>
            <a:chExt cx="14275379" cy="2053619"/>
          </a:xfrm>
        </p:grpSpPr>
        <p:sp>
          <p:nvSpPr>
            <p:cNvPr id="452" name="Rectangle 451"/>
            <p:cNvSpPr/>
            <p:nvPr/>
          </p:nvSpPr>
          <p:spPr>
            <a:xfrm>
              <a:off x="967796" y="739657"/>
              <a:ext cx="14275379" cy="2053619"/>
            </a:xfrm>
            <a:prstGeom prst="rect">
              <a:avLst/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4" name="Rounded Rectangle 453"/>
            <p:cNvSpPr/>
            <p:nvPr/>
          </p:nvSpPr>
          <p:spPr>
            <a:xfrm>
              <a:off x="4167984" y="1172812"/>
              <a:ext cx="2673960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5" name="Rounded Rectangle 454"/>
            <p:cNvSpPr/>
            <p:nvPr/>
          </p:nvSpPr>
          <p:spPr>
            <a:xfrm>
              <a:off x="6977859" y="1172812"/>
              <a:ext cx="2511272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6" name="Rounded Rectangle 455"/>
            <p:cNvSpPr/>
            <p:nvPr/>
          </p:nvSpPr>
          <p:spPr>
            <a:xfrm>
              <a:off x="9644859" y="1172812"/>
              <a:ext cx="2511272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7" name="Rounded Rectangle 456"/>
            <p:cNvSpPr/>
            <p:nvPr/>
          </p:nvSpPr>
          <p:spPr>
            <a:xfrm>
              <a:off x="12311858" y="1172812"/>
              <a:ext cx="2562565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53" name="Rounded Rectangle 452"/>
            <p:cNvSpPr/>
            <p:nvPr/>
          </p:nvSpPr>
          <p:spPr>
            <a:xfrm>
              <a:off x="1435242" y="1172812"/>
              <a:ext cx="2530151" cy="1142943"/>
            </a:xfrm>
            <a:prstGeom prst="roundRect">
              <a:avLst>
                <a:gd name="adj" fmla="val 510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38654" y="1246685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Revenue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44698" y="1246685"/>
              <a:ext cx="1599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EBA Earnings</a:t>
              </a:r>
            </a:p>
          </p:txBody>
        </p:sp>
        <p:sp>
          <p:nvSpPr>
            <p:cNvPr id="51" name="TextBox 50" title="B3"/>
            <p:cNvSpPr txBox="1"/>
            <p:nvPr/>
          </p:nvSpPr>
          <p:spPr>
            <a:xfrm>
              <a:off x="1862454" y="1607158"/>
              <a:ext cx="14959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$795M</a:t>
              </a:r>
            </a:p>
          </p:txBody>
        </p:sp>
        <p:sp>
          <p:nvSpPr>
            <p:cNvPr id="52" name="TextBox 51" title="D3"/>
            <p:cNvSpPr txBox="1"/>
            <p:nvPr/>
          </p:nvSpPr>
          <p:spPr>
            <a:xfrm>
              <a:off x="4646285" y="1607158"/>
              <a:ext cx="14959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$363M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92301" y="1216569"/>
              <a:ext cx="2393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Controllable Earnings</a:t>
              </a:r>
            </a:p>
          </p:txBody>
        </p:sp>
        <p:sp>
          <p:nvSpPr>
            <p:cNvPr id="54" name="TextBox 53" title="F3"/>
            <p:cNvSpPr txBox="1"/>
            <p:nvPr/>
          </p:nvSpPr>
          <p:spPr>
            <a:xfrm>
              <a:off x="7320905" y="1575803"/>
              <a:ext cx="149592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$261M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08234" y="1246685"/>
              <a:ext cx="1263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CE Margin</a:t>
              </a:r>
            </a:p>
          </p:txBody>
        </p:sp>
        <p:sp>
          <p:nvSpPr>
            <p:cNvPr id="56" name="TextBox 55" title="H3"/>
            <p:cNvSpPr txBox="1"/>
            <p:nvPr/>
          </p:nvSpPr>
          <p:spPr>
            <a:xfrm>
              <a:off x="10008234" y="1575803"/>
              <a:ext cx="14318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32.8%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89534" y="1269545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8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Utilization</a:t>
              </a:r>
            </a:p>
          </p:txBody>
        </p:sp>
        <p:sp>
          <p:nvSpPr>
            <p:cNvPr id="58" name="TextBox 57" title="J3"/>
            <p:cNvSpPr txBox="1"/>
            <p:nvPr/>
          </p:nvSpPr>
          <p:spPr>
            <a:xfrm>
              <a:off x="12789534" y="1575803"/>
              <a:ext cx="143180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3300" kern="900" dirty="0" smtClean="0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</a:rPr>
                <a:t>68.7%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274005" y="1431928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93C83D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60" name="TextBox 59" title="J4"/>
            <p:cNvSpPr txBox="1"/>
            <p:nvPr/>
          </p:nvSpPr>
          <p:spPr>
            <a:xfrm>
              <a:off x="14174787" y="1539650"/>
              <a:ext cx="668773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93C83D"/>
                  </a:solidFill>
                  <a:latin typeface="Proxima Nova Rg" pitchFamily="50" charset="0"/>
                </a:rPr>
                <a:t>27BPS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97023" y="1917703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93C83D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2" name="TextBox 61" title="J5"/>
            <p:cNvSpPr txBox="1"/>
            <p:nvPr/>
          </p:nvSpPr>
          <p:spPr>
            <a:xfrm>
              <a:off x="14192827" y="2025425"/>
              <a:ext cx="681597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93C83D"/>
                  </a:solidFill>
                  <a:latin typeface="Proxima Nova Rg" pitchFamily="50" charset="0"/>
                </a:rPr>
                <a:t>80BPS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454605" y="1454211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12903E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64" name="TextBox 63" title="H4"/>
            <p:cNvSpPr txBox="1"/>
            <p:nvPr/>
          </p:nvSpPr>
          <p:spPr>
            <a:xfrm>
              <a:off x="11301819" y="1539650"/>
              <a:ext cx="779381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12903E"/>
                  </a:solidFill>
                  <a:latin typeface="Proxima Nova Rg" pitchFamily="50" charset="0"/>
                </a:rPr>
                <a:t>206BPS</a:t>
              </a:r>
            </a:p>
          </p:txBody>
        </p:sp>
        <p:sp>
          <p:nvSpPr>
            <p:cNvPr id="65" name="TextBox 64" title="H5-cat"/>
            <p:cNvSpPr txBox="1"/>
            <p:nvPr/>
          </p:nvSpPr>
          <p:spPr>
            <a:xfrm>
              <a:off x="11468098" y="1751516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12903E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66" name="TextBox 65" title="H5"/>
            <p:cNvSpPr txBox="1"/>
            <p:nvPr/>
          </p:nvSpPr>
          <p:spPr>
            <a:xfrm>
              <a:off x="11352313" y="1848683"/>
              <a:ext cx="678391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12903E"/>
                  </a:solidFill>
                  <a:latin typeface="Proxima Nova Rg" pitchFamily="50" charset="0"/>
                </a:rPr>
                <a:t>22BPS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996977" y="1587745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2ADA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68" name="TextBox 67" title="F4"/>
            <p:cNvSpPr txBox="1"/>
            <p:nvPr/>
          </p:nvSpPr>
          <p:spPr>
            <a:xfrm>
              <a:off x="8903617" y="1681612"/>
              <a:ext cx="611065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2ADA"/>
                  </a:solidFill>
                  <a:latin typeface="Proxima Nova Rg" pitchFamily="50" charset="0"/>
                </a:rPr>
                <a:t>$22M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988246" y="1971227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2ADA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0" name="TextBox 69" title="F5"/>
            <p:cNvSpPr txBox="1"/>
            <p:nvPr/>
          </p:nvSpPr>
          <p:spPr>
            <a:xfrm>
              <a:off x="8929170" y="2052347"/>
              <a:ext cx="559961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2ADA"/>
                  </a:solidFill>
                  <a:latin typeface="Proxima Nova Rg" pitchFamily="50" charset="0"/>
                </a:rPr>
                <a:t>16.1%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66476" y="1492907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72" name="TextBox 71" title="D4"/>
            <p:cNvSpPr txBox="1"/>
            <p:nvPr/>
          </p:nvSpPr>
          <p:spPr>
            <a:xfrm>
              <a:off x="6204867" y="1589537"/>
              <a:ext cx="580608" cy="2839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$18M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74266" y="1944625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A9FD7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4" name="TextBox 73" title="D5"/>
            <p:cNvSpPr txBox="1"/>
            <p:nvPr/>
          </p:nvSpPr>
          <p:spPr>
            <a:xfrm>
              <a:off x="6215190" y="2047780"/>
              <a:ext cx="60612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A9FD7"/>
                  </a:solidFill>
                  <a:latin typeface="Proxima Nova Rg" pitchFamily="50" charset="0"/>
                </a:rPr>
                <a:t>16.0%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56920" y="1442030"/>
              <a:ext cx="4363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4A93"/>
                  </a:solidFill>
                  <a:latin typeface="Proxima Nova Rg" pitchFamily="50" charset="0"/>
                </a:rPr>
                <a:t>PLAN</a:t>
              </a:r>
            </a:p>
          </p:txBody>
        </p:sp>
        <p:sp>
          <p:nvSpPr>
            <p:cNvPr id="76" name="TextBox 75" title="B4"/>
            <p:cNvSpPr txBox="1"/>
            <p:nvPr/>
          </p:nvSpPr>
          <p:spPr>
            <a:xfrm>
              <a:off x="3384785" y="1537599"/>
              <a:ext cx="58060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04A93"/>
                  </a:solidFill>
                  <a:latin typeface="Proxima Nova Rg" pitchFamily="50" charset="0"/>
                </a:rPr>
                <a:t>$19M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49535" y="1922270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kern="900" dirty="0" smtClean="0">
                  <a:solidFill>
                    <a:srgbClr val="004A93"/>
                  </a:solidFill>
                  <a:latin typeface="Proxima Nova Rg" pitchFamily="50" charset="0"/>
                </a:rPr>
                <a:t>PRIOR</a:t>
              </a:r>
            </a:p>
          </p:txBody>
        </p:sp>
        <p:sp>
          <p:nvSpPr>
            <p:cNvPr id="78" name="TextBox 77" title="B5"/>
            <p:cNvSpPr txBox="1"/>
            <p:nvPr/>
          </p:nvSpPr>
          <p:spPr>
            <a:xfrm>
              <a:off x="3390459" y="2025425"/>
              <a:ext cx="606128" cy="28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45" b="1" kern="900" dirty="0" smtClean="0">
                  <a:solidFill>
                    <a:srgbClr val="004A93"/>
                  </a:solidFill>
                  <a:latin typeface="Proxima Nova Rg" pitchFamily="50" charset="0"/>
                </a:rPr>
                <a:t>16.9%</a:t>
              </a:r>
            </a:p>
          </p:txBody>
        </p:sp>
        <p:pic>
          <p:nvPicPr>
            <p:cNvPr id="1073" name="Picture 49" descr="C:\Users\EO Deboma\Desktop\dashboard5--png\image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631" y="1576512"/>
              <a:ext cx="412890" cy="316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 descr="C:\Users\EO Deboma\Desktop\dashboard5--png\arrow1-blue.png" title="B4 Arro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29" y="1324873"/>
              <a:ext cx="48736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4" name="Picture 50" descr="C:\Users\EO Deboma\Desktop\dashboard5--png\arrow1-blue.png" title="B5 Arro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929" y="1820173"/>
              <a:ext cx="48736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51" descr="C:\Users\EO Deboma\Desktop\dashboard5--png\image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431" y="1592923"/>
              <a:ext cx="320675" cy="32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C:\Users\EO Deboma\Desktop\dashboard5--png\arrow2-skblue.png" title="D4 Arrow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067" y="1347848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7" name="Picture 52" descr="C:\Users\EO Deboma\Desktop\dashboard5--png\arrow2-skblue.png" title="D5 Arrow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067" y="1852673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53" descr="C:\Users\EO Deboma\Desktop\dashboard5--png\image3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6584" y="1608100"/>
              <a:ext cx="320675" cy="32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8" name="Picture 54" descr="C:\Users\EO Deboma\Desktop\dashboard5--png\arrow1-brightblue.png" title="F4 Arrow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440" y="1555951"/>
              <a:ext cx="481012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0" name="Picture 54" descr="C:\Users\EO Deboma\Desktop\dashboard5--png\arrow1-brightblue.png" title="F5 Arrow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440" y="1921076"/>
              <a:ext cx="481012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9" name="Picture 55" descr="C:\Users\EO Deboma\Desktop\dashboard5--png\image5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7619" y="1622425"/>
              <a:ext cx="32385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0" name="Picture 56" descr="C:\Users\EO Deboma\Desktop\dashboard5--png\arrow2-green.png" title="H4 Arrow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568" y="1347788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3" name="Picture 56" descr="C:\Users\EO Deboma\Desktop\dashboard5--png\arrow2-green.png" title="H5 Arrow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1434064" y="2069604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1" name="Picture 57" descr="C:\Users\EO Deboma\Desktop\dashboard5--png\image6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7113" y="1617503"/>
              <a:ext cx="396875" cy="25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 descr="C:\Users\EO Deboma\Desktop\dashboard5--png\arrow2-lightgreen.png" title="J4 Arrow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7720" y="1335667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6" name="Picture 58" descr="C:\Users\EO Deboma\Desktop\dashboard5--png\arrow2-lightgreen.png" title="J5 Arrow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8667" y="1797065"/>
              <a:ext cx="481012" cy="21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7" name="Rounded Rectangle 366"/>
            <p:cNvSpPr/>
            <p:nvPr/>
          </p:nvSpPr>
          <p:spPr>
            <a:xfrm>
              <a:off x="1424008" y="1173205"/>
              <a:ext cx="2541385" cy="45719"/>
            </a:xfrm>
            <a:prstGeom prst="roundRect">
              <a:avLst>
                <a:gd name="adj" fmla="val 50000"/>
              </a:avLst>
            </a:prstGeom>
            <a:solidFill>
              <a:srgbClr val="004A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8" name="Rounded Rectangle 367"/>
            <p:cNvSpPr/>
            <p:nvPr/>
          </p:nvSpPr>
          <p:spPr>
            <a:xfrm>
              <a:off x="4159508" y="1187290"/>
              <a:ext cx="2676096" cy="45719"/>
            </a:xfrm>
            <a:prstGeom prst="roundRect">
              <a:avLst>
                <a:gd name="adj" fmla="val 50000"/>
              </a:avLst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9" name="Rounded Rectangle 368"/>
            <p:cNvSpPr/>
            <p:nvPr/>
          </p:nvSpPr>
          <p:spPr>
            <a:xfrm>
              <a:off x="6997761" y="1187290"/>
              <a:ext cx="2491370" cy="45719"/>
            </a:xfrm>
            <a:prstGeom prst="roundRect">
              <a:avLst>
                <a:gd name="adj" fmla="val 50000"/>
              </a:avLst>
            </a:prstGeom>
            <a:solidFill>
              <a:srgbClr val="0A2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0" name="Rounded Rectangle 369"/>
            <p:cNvSpPr/>
            <p:nvPr/>
          </p:nvSpPr>
          <p:spPr>
            <a:xfrm>
              <a:off x="9697440" y="1187290"/>
              <a:ext cx="2446276" cy="45719"/>
            </a:xfrm>
            <a:prstGeom prst="roundRect">
              <a:avLst>
                <a:gd name="adj" fmla="val 50000"/>
              </a:avLst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1" name="Rounded Rectangle 370"/>
            <p:cNvSpPr/>
            <p:nvPr/>
          </p:nvSpPr>
          <p:spPr>
            <a:xfrm>
              <a:off x="12364440" y="1187290"/>
              <a:ext cx="2446276" cy="45719"/>
            </a:xfrm>
            <a:prstGeom prst="roundRect">
              <a:avLst>
                <a:gd name="adj" fmla="val 50000"/>
              </a:avLst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39" name="Flowchart: Alternate Process 538"/>
          <p:cNvSpPr/>
          <p:nvPr/>
        </p:nvSpPr>
        <p:spPr>
          <a:xfrm>
            <a:off x="318427" y="7850341"/>
            <a:ext cx="429424" cy="425279"/>
          </a:xfrm>
          <a:prstGeom prst="flowChartAlternateProcess">
            <a:avLst/>
          </a:prstGeom>
          <a:solidFill>
            <a:srgbClr val="93C8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778" y="7906660"/>
            <a:ext cx="56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kern="900" spc="-1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EA</a:t>
            </a:r>
          </a:p>
        </p:txBody>
      </p:sp>
      <p:grpSp>
        <p:nvGrpSpPr>
          <p:cNvPr id="108" name="Group 107" title="separate-top-10-managed-clients"/>
          <p:cNvGrpSpPr/>
          <p:nvPr/>
        </p:nvGrpSpPr>
        <p:grpSpPr>
          <a:xfrm>
            <a:off x="8358545" y="7204582"/>
            <a:ext cx="6462128" cy="3924458"/>
            <a:chOff x="8358545" y="7204582"/>
            <a:chExt cx="6462128" cy="3924458"/>
          </a:xfrm>
        </p:grpSpPr>
        <p:sp>
          <p:nvSpPr>
            <p:cNvPr id="445" name="Rounded Rectangle 444"/>
            <p:cNvSpPr/>
            <p:nvPr/>
          </p:nvSpPr>
          <p:spPr>
            <a:xfrm>
              <a:off x="8358545" y="7204582"/>
              <a:ext cx="6462128" cy="3924458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18" name="Rectangle 317" title="margin-49"/>
            <p:cNvSpPr/>
            <p:nvPr/>
          </p:nvSpPr>
          <p:spPr>
            <a:xfrm>
              <a:off x="10486446" y="7912235"/>
              <a:ext cx="2626716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464093" y="7269480"/>
              <a:ext cx="598881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5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TOP 10 MANAGED CLIENTS (REVENUE, MARGIN, </a:t>
              </a:r>
              <a:r>
                <a:rPr lang="en-PH" sz="1500" b="1" kern="900" spc="-10" dirty="0" err="1" smtClean="0">
                  <a:solidFill>
                    <a:srgbClr val="404041"/>
                  </a:solidFill>
                  <a:latin typeface="Proxima Nova Rg" pitchFamily="50" charset="0"/>
                </a:rPr>
                <a:t>YoY</a:t>
              </a:r>
              <a:r>
                <a:rPr lang="en-PH" sz="15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 GROWTH %)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529187" y="7577757"/>
              <a:ext cx="768800" cy="27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60" kern="900" spc="-10" smtClean="0">
                  <a:solidFill>
                    <a:srgbClr val="404041"/>
                  </a:solidFill>
                  <a:latin typeface="Proxima Nova Rg" pitchFamily="50" charset="0"/>
                </a:rPr>
                <a:t>YTD REV</a:t>
              </a:r>
              <a:endParaRPr lang="en-PH" sz="1160" kern="900" spc="-10" dirty="0" smtClean="0">
                <a:solidFill>
                  <a:srgbClr val="404041"/>
                </a:solidFill>
                <a:latin typeface="Proxima Nova Rg" pitchFamily="50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0332541" y="7608033"/>
              <a:ext cx="253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0</a:t>
              </a:r>
            </a:p>
          </p:txBody>
        </p:sp>
        <p:sp>
          <p:nvSpPr>
            <p:cNvPr id="242" name="TextBox 241" title="1/6*B47"/>
            <p:cNvSpPr txBox="1"/>
            <p:nvPr/>
          </p:nvSpPr>
          <p:spPr>
            <a:xfrm>
              <a:off x="10980383" y="7608033"/>
              <a:ext cx="3587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$10</a:t>
              </a:r>
            </a:p>
          </p:txBody>
        </p:sp>
        <p:sp>
          <p:nvSpPr>
            <p:cNvPr id="243" name="TextBox 242" title="2/6*B47"/>
            <p:cNvSpPr txBox="1"/>
            <p:nvPr/>
          </p:nvSpPr>
          <p:spPr>
            <a:xfrm>
              <a:off x="11621345" y="7608033"/>
              <a:ext cx="3876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$20</a:t>
              </a:r>
            </a:p>
          </p:txBody>
        </p:sp>
        <p:sp>
          <p:nvSpPr>
            <p:cNvPr id="244" name="TextBox 243" title="3/6*B47"/>
            <p:cNvSpPr txBox="1"/>
            <p:nvPr/>
          </p:nvSpPr>
          <p:spPr>
            <a:xfrm>
              <a:off x="12285365" y="7608033"/>
              <a:ext cx="3844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$30</a:t>
              </a:r>
            </a:p>
          </p:txBody>
        </p:sp>
        <p:sp>
          <p:nvSpPr>
            <p:cNvPr id="245" name="TextBox 244" title="4/6*B47"/>
            <p:cNvSpPr txBox="1"/>
            <p:nvPr/>
          </p:nvSpPr>
          <p:spPr>
            <a:xfrm>
              <a:off x="12955587" y="7608033"/>
              <a:ext cx="3844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$40</a:t>
              </a:r>
            </a:p>
          </p:txBody>
        </p:sp>
        <p:sp>
          <p:nvSpPr>
            <p:cNvPr id="246" name="TextBox 245" title="5/6*B47"/>
            <p:cNvSpPr txBox="1"/>
            <p:nvPr/>
          </p:nvSpPr>
          <p:spPr>
            <a:xfrm>
              <a:off x="13605668" y="7608033"/>
              <a:ext cx="3876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$50</a:t>
              </a:r>
            </a:p>
          </p:txBody>
        </p:sp>
        <p:sp>
          <p:nvSpPr>
            <p:cNvPr id="247" name="TextBox 246" title="B47"/>
            <p:cNvSpPr txBox="1"/>
            <p:nvPr/>
          </p:nvSpPr>
          <p:spPr>
            <a:xfrm>
              <a:off x="14261727" y="7608033"/>
              <a:ext cx="3892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smtClean="0">
                  <a:solidFill>
                    <a:srgbClr val="404041"/>
                  </a:solidFill>
                  <a:latin typeface="Proxima Nova Lt" pitchFamily="50" charset="0"/>
                </a:rPr>
                <a:t>$60</a:t>
              </a:r>
              <a:endParaRPr lang="en-PH" sz="900" kern="900" spc="-10" dirty="0" smtClean="0">
                <a:solidFill>
                  <a:srgbClr val="404041"/>
                </a:solidFill>
                <a:latin typeface="Proxima Nova Lt" pitchFamily="50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3590278" y="10570414"/>
              <a:ext cx="3507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125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2952804" y="10570414"/>
              <a:ext cx="357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100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2311690" y="10570414"/>
              <a:ext cx="3071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75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1649702" y="10570414"/>
              <a:ext cx="3199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50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0953869" y="10570414"/>
              <a:ext cx="3167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25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0359488" y="10570414"/>
              <a:ext cx="253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9747270" y="10570414"/>
              <a:ext cx="3507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-25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511225" y="10525348"/>
              <a:ext cx="1356975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30" kern="900" dirty="0" err="1" smtClean="0">
                  <a:solidFill>
                    <a:srgbClr val="404041"/>
                  </a:solidFill>
                  <a:latin typeface="Proxima Nova Lt" pitchFamily="50" charset="0"/>
                </a:rPr>
                <a:t>YoY</a:t>
              </a:r>
              <a:r>
                <a:rPr lang="en-PH" sz="113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 Rev. Growth %</a:t>
              </a:r>
            </a:p>
          </p:txBody>
        </p:sp>
        <p:sp>
          <p:nvSpPr>
            <p:cNvPr id="260" name="TextBox 259" title="A58"/>
            <p:cNvSpPr txBox="1"/>
            <p:nvPr/>
          </p:nvSpPr>
          <p:spPr>
            <a:xfrm>
              <a:off x="9255011" y="10263261"/>
              <a:ext cx="884858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85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US Federal ICE</a:t>
              </a:r>
            </a:p>
          </p:txBody>
        </p:sp>
        <p:sp>
          <p:nvSpPr>
            <p:cNvPr id="261" name="TextBox 260" title="A57"/>
            <p:cNvSpPr txBox="1"/>
            <p:nvPr/>
          </p:nvSpPr>
          <p:spPr>
            <a:xfrm>
              <a:off x="8943387" y="9988541"/>
              <a:ext cx="11964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Wal-Mart Stores, Inc.</a:t>
              </a:r>
            </a:p>
          </p:txBody>
        </p:sp>
        <p:sp>
          <p:nvSpPr>
            <p:cNvPr id="262" name="TextBox 261" title="A56"/>
            <p:cNvSpPr txBox="1"/>
            <p:nvPr/>
          </p:nvSpPr>
          <p:spPr>
            <a:xfrm>
              <a:off x="8996287" y="9737239"/>
              <a:ext cx="1143582" cy="223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850" kern="900" spc="20" dirty="0" smtClean="0">
                  <a:solidFill>
                    <a:srgbClr val="404041"/>
                  </a:solidFill>
                  <a:latin typeface="Proxima Nova Lt" pitchFamily="50" charset="0"/>
                </a:rPr>
                <a:t>UBS Americas, Inc.</a:t>
              </a:r>
            </a:p>
          </p:txBody>
        </p:sp>
        <p:sp>
          <p:nvSpPr>
            <p:cNvPr id="263" name="TextBox 262" title="A55"/>
            <p:cNvSpPr txBox="1"/>
            <p:nvPr/>
          </p:nvSpPr>
          <p:spPr>
            <a:xfrm>
              <a:off x="9321119" y="9482019"/>
              <a:ext cx="8187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Exelon Corp.</a:t>
              </a:r>
            </a:p>
          </p:txBody>
        </p:sp>
        <p:sp>
          <p:nvSpPr>
            <p:cNvPr id="264" name="TextBox 263" title="A54"/>
            <p:cNvSpPr txBox="1"/>
            <p:nvPr/>
          </p:nvSpPr>
          <p:spPr>
            <a:xfrm>
              <a:off x="9081193" y="9220200"/>
              <a:ext cx="10649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US Postal Service</a:t>
              </a:r>
            </a:p>
          </p:txBody>
        </p:sp>
        <p:sp>
          <p:nvSpPr>
            <p:cNvPr id="265" name="TextBox 264" title="A52"/>
            <p:cNvSpPr txBox="1"/>
            <p:nvPr/>
          </p:nvSpPr>
          <p:spPr>
            <a:xfrm>
              <a:off x="9127733" y="8686800"/>
              <a:ext cx="10278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US Dept. of HUD</a:t>
              </a:r>
            </a:p>
          </p:txBody>
        </p:sp>
        <p:sp>
          <p:nvSpPr>
            <p:cNvPr id="267" name="TextBox 266" title="A53"/>
            <p:cNvSpPr txBox="1"/>
            <p:nvPr/>
          </p:nvSpPr>
          <p:spPr>
            <a:xfrm>
              <a:off x="9018728" y="8953500"/>
              <a:ext cx="11368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US Dept. of Justice</a:t>
              </a:r>
            </a:p>
          </p:txBody>
        </p:sp>
        <p:sp>
          <p:nvSpPr>
            <p:cNvPr id="268" name="TextBox 267" title="A50"/>
            <p:cNvSpPr txBox="1"/>
            <p:nvPr/>
          </p:nvSpPr>
          <p:spPr>
            <a:xfrm>
              <a:off x="9315283" y="8140650"/>
              <a:ext cx="8402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Citigroup Inc.</a:t>
              </a:r>
            </a:p>
          </p:txBody>
        </p:sp>
        <p:sp>
          <p:nvSpPr>
            <p:cNvPr id="270" name="TextBox 269" title="A51"/>
            <p:cNvSpPr txBox="1"/>
            <p:nvPr/>
          </p:nvSpPr>
          <p:spPr>
            <a:xfrm>
              <a:off x="8757568" y="8408044"/>
              <a:ext cx="1382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Wells Fargo &amp; Company</a:t>
              </a:r>
            </a:p>
          </p:txBody>
        </p:sp>
        <p:sp>
          <p:nvSpPr>
            <p:cNvPr id="272" name="TextBox 271" title="A49"/>
            <p:cNvSpPr txBox="1"/>
            <p:nvPr/>
          </p:nvSpPr>
          <p:spPr>
            <a:xfrm>
              <a:off x="8513953" y="7892016"/>
              <a:ext cx="16289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PH" sz="900" kern="900" dirty="0" smtClean="0">
                  <a:solidFill>
                    <a:srgbClr val="404041"/>
                  </a:solidFill>
                  <a:latin typeface="Proxima Nova Lt" pitchFamily="50" charset="0"/>
                </a:rPr>
                <a:t>Bank of America Corporation</a:t>
              </a:r>
            </a:p>
          </p:txBody>
        </p:sp>
        <p:sp>
          <p:nvSpPr>
            <p:cNvPr id="274" name="TextBox 273" title="top-10-arrow-label"/>
            <p:cNvSpPr txBox="1"/>
            <p:nvPr/>
          </p:nvSpPr>
          <p:spPr>
            <a:xfrm>
              <a:off x="11531186" y="8829939"/>
              <a:ext cx="4116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20%</a:t>
              </a:r>
              <a:endParaRPr lang="en-PH" sz="900" kern="900" spc="-10" dirty="0" smtClean="0">
                <a:solidFill>
                  <a:srgbClr val="404041"/>
                </a:solidFill>
                <a:latin typeface="Proxima Nova Lt" pitchFamily="50" charset="0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0470396" y="10803587"/>
              <a:ext cx="356100" cy="106444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0814599" y="10745240"/>
              <a:ext cx="6194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Revenue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501069" y="10811089"/>
              <a:ext cx="347472" cy="91440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1842675" y="10745240"/>
              <a:ext cx="5184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Margin</a:t>
              </a:r>
            </a:p>
          </p:txBody>
        </p:sp>
        <p:cxnSp>
          <p:nvCxnSpPr>
            <p:cNvPr id="287" name="Straight Arrow Connector 286"/>
            <p:cNvCxnSpPr/>
            <p:nvPr/>
          </p:nvCxnSpPr>
          <p:spPr>
            <a:xfrm>
              <a:off x="12413551" y="10856809"/>
              <a:ext cx="161036" cy="0"/>
            </a:xfrm>
            <a:prstGeom prst="straightConnector1">
              <a:avLst/>
            </a:prstGeom>
            <a:ln>
              <a:solidFill>
                <a:srgbClr val="1D255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/>
            <p:cNvSpPr txBox="1"/>
            <p:nvPr/>
          </p:nvSpPr>
          <p:spPr>
            <a:xfrm>
              <a:off x="12498037" y="10745240"/>
              <a:ext cx="1082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00" kern="900" spc="-10" dirty="0" err="1" smtClean="0">
                  <a:solidFill>
                    <a:srgbClr val="404041"/>
                  </a:solidFill>
                  <a:latin typeface="Proxima Nova Lt" pitchFamily="50" charset="0"/>
                </a:rPr>
                <a:t>YoY</a:t>
              </a:r>
              <a:r>
                <a:rPr lang="en-PH" sz="900" kern="900" spc="-10" dirty="0" smtClean="0">
                  <a:solidFill>
                    <a:srgbClr val="404041"/>
                  </a:solidFill>
                  <a:latin typeface="Proxima Nova Lt" pitchFamily="50" charset="0"/>
                </a:rPr>
                <a:t> Rev. Growth %</a:t>
              </a:r>
            </a:p>
          </p:txBody>
        </p:sp>
        <p:sp>
          <p:nvSpPr>
            <p:cNvPr id="311" name="Rectangle 310" title="margin-56"/>
            <p:cNvSpPr/>
            <p:nvPr/>
          </p:nvSpPr>
          <p:spPr>
            <a:xfrm>
              <a:off x="10486657" y="9777625"/>
              <a:ext cx="376652" cy="17299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2" name="Rectangle 311" title="margin-55"/>
            <p:cNvSpPr/>
            <p:nvPr/>
          </p:nvSpPr>
          <p:spPr>
            <a:xfrm>
              <a:off x="10486656" y="9512938"/>
              <a:ext cx="427397" cy="17975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3" name="Rectangle 312" title="margin-54"/>
            <p:cNvSpPr/>
            <p:nvPr/>
          </p:nvSpPr>
          <p:spPr>
            <a:xfrm>
              <a:off x="10486447" y="9246238"/>
              <a:ext cx="358456" cy="17735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4" name="Rectangle 313" title="margin-53"/>
            <p:cNvSpPr/>
            <p:nvPr/>
          </p:nvSpPr>
          <p:spPr>
            <a:xfrm>
              <a:off x="10486447" y="8977157"/>
              <a:ext cx="328152" cy="189654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5" name="Rectangle 314" title="margin-52"/>
            <p:cNvSpPr/>
            <p:nvPr/>
          </p:nvSpPr>
          <p:spPr>
            <a:xfrm>
              <a:off x="10486447" y="8712335"/>
              <a:ext cx="411480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6" name="Rectangle 315" title="margin-51"/>
            <p:cNvSpPr/>
            <p:nvPr/>
          </p:nvSpPr>
          <p:spPr>
            <a:xfrm>
              <a:off x="10486447" y="8445635"/>
              <a:ext cx="439148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7" name="Rectangle 316" title="margin-50"/>
            <p:cNvSpPr/>
            <p:nvPr/>
          </p:nvSpPr>
          <p:spPr>
            <a:xfrm>
              <a:off x="10486446" y="8181316"/>
              <a:ext cx="480543" cy="20368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025" name="Straight Connector 1024"/>
            <p:cNvCxnSpPr/>
            <p:nvPr/>
          </p:nvCxnSpPr>
          <p:spPr>
            <a:xfrm>
              <a:off x="12442940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13104928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11788097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13783585" y="7892016"/>
              <a:ext cx="0" cy="2587244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14445573" y="7838865"/>
              <a:ext cx="0" cy="2640395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Arrow Connector 1035"/>
            <p:cNvCxnSpPr/>
            <p:nvPr/>
          </p:nvCxnSpPr>
          <p:spPr>
            <a:xfrm>
              <a:off x="9658003" y="10525348"/>
              <a:ext cx="4787570" cy="0"/>
            </a:xfrm>
            <a:prstGeom prst="straightConnector1">
              <a:avLst/>
            </a:prstGeom>
            <a:ln>
              <a:solidFill>
                <a:srgbClr val="231F2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11124331" y="8122848"/>
              <a:ext cx="0" cy="2356412"/>
            </a:xfrm>
            <a:prstGeom prst="line">
              <a:avLst/>
            </a:prstGeom>
            <a:ln w="9525" cap="rnd" cmpd="sng">
              <a:solidFill>
                <a:srgbClr val="231F20"/>
              </a:solidFill>
              <a:prstDash val="dash"/>
              <a:head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/>
            <p:cNvCxnSpPr/>
            <p:nvPr/>
          </p:nvCxnSpPr>
          <p:spPr>
            <a:xfrm>
              <a:off x="10459499" y="7838865"/>
              <a:ext cx="0" cy="2686483"/>
            </a:xfrm>
            <a:prstGeom prst="line">
              <a:avLst/>
            </a:prstGeom>
            <a:ln>
              <a:solidFill>
                <a:srgbClr val="231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 title="top10-max"/>
            <p:cNvCxnSpPr/>
            <p:nvPr/>
          </p:nvCxnSpPr>
          <p:spPr>
            <a:xfrm>
              <a:off x="10451940" y="7872984"/>
              <a:ext cx="39777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Rectangle 278" title="revenue-53"/>
            <p:cNvSpPr/>
            <p:nvPr/>
          </p:nvSpPr>
          <p:spPr>
            <a:xfrm>
              <a:off x="10477539" y="8974786"/>
              <a:ext cx="646793" cy="196917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03" name="Straight Arrow Connector 302" title="top-10-arrow"/>
            <p:cNvCxnSpPr/>
            <p:nvPr/>
          </p:nvCxnSpPr>
          <p:spPr>
            <a:xfrm>
              <a:off x="10477540" y="9060771"/>
              <a:ext cx="1332141" cy="0"/>
            </a:xfrm>
            <a:prstGeom prst="straightConnector1">
              <a:avLst/>
            </a:prstGeom>
            <a:ln w="28575">
              <a:solidFill>
                <a:srgbClr val="1D2556"/>
              </a:solidFill>
              <a:headEnd type="none" w="med" len="me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 title="revenue-54"/>
            <p:cNvSpPr/>
            <p:nvPr/>
          </p:nvSpPr>
          <p:spPr>
            <a:xfrm>
              <a:off x="10477539" y="9239106"/>
              <a:ext cx="646793" cy="197752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1" name="Rectangle 280" title="revenue-55"/>
            <p:cNvSpPr/>
            <p:nvPr/>
          </p:nvSpPr>
          <p:spPr>
            <a:xfrm>
              <a:off x="10477540" y="9503424"/>
              <a:ext cx="597026" cy="198277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0" name="Rectangle 309" title="margin-57"/>
            <p:cNvSpPr/>
            <p:nvPr/>
          </p:nvSpPr>
          <p:spPr>
            <a:xfrm>
              <a:off x="10486657" y="10041944"/>
              <a:ext cx="467212" cy="192453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9" name="Rectangle 308" title="margin-58"/>
            <p:cNvSpPr/>
            <p:nvPr/>
          </p:nvSpPr>
          <p:spPr>
            <a:xfrm>
              <a:off x="10491676" y="10306263"/>
              <a:ext cx="237478" cy="172997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071" name="Picture 47" title="top-10-arrow-ma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8977" y="10071535"/>
              <a:ext cx="3992562" cy="5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3" name="Rectangle 282" title="revenue-57"/>
            <p:cNvSpPr/>
            <p:nvPr/>
          </p:nvSpPr>
          <p:spPr>
            <a:xfrm>
              <a:off x="10477540" y="10034442"/>
              <a:ext cx="557784" cy="199955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ectangle 31" title="revenue-49"/>
            <p:cNvSpPr/>
            <p:nvPr/>
          </p:nvSpPr>
          <p:spPr>
            <a:xfrm>
              <a:off x="10477539" y="7917511"/>
              <a:ext cx="3697248" cy="200051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 title="revenue-52"/>
            <p:cNvSpPr/>
            <p:nvPr/>
          </p:nvSpPr>
          <p:spPr>
            <a:xfrm>
              <a:off x="10477539" y="8705706"/>
              <a:ext cx="646793" cy="198777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2" name="Rectangle 281" title="revenue-56"/>
            <p:cNvSpPr/>
            <p:nvPr/>
          </p:nvSpPr>
          <p:spPr>
            <a:xfrm>
              <a:off x="10477540" y="9767742"/>
              <a:ext cx="557784" cy="199231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4" name="Rectangle 283" title="revenue-58"/>
            <p:cNvSpPr/>
            <p:nvPr/>
          </p:nvSpPr>
          <p:spPr>
            <a:xfrm>
              <a:off x="10477539" y="10296381"/>
              <a:ext cx="530352" cy="197354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6" name="Rectangle 275" title="revenue-50"/>
            <p:cNvSpPr/>
            <p:nvPr/>
          </p:nvSpPr>
          <p:spPr>
            <a:xfrm>
              <a:off x="10477539" y="8179450"/>
              <a:ext cx="896112" cy="204806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Rectangle 276" title="revenue-51"/>
            <p:cNvSpPr/>
            <p:nvPr/>
          </p:nvSpPr>
          <p:spPr>
            <a:xfrm>
              <a:off x="10477539" y="8441387"/>
              <a:ext cx="790743" cy="201160"/>
            </a:xfrm>
            <a:prstGeom prst="rect">
              <a:avLst/>
            </a:prstGeom>
            <a:noFill/>
            <a:ln w="27940">
              <a:solidFill>
                <a:srgbClr val="004A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144875" y="3600450"/>
            <a:ext cx="18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5" name="Group 104" title="separate-rates-and-cs-headcount"/>
          <p:cNvGrpSpPr/>
          <p:nvPr/>
        </p:nvGrpSpPr>
        <p:grpSpPr>
          <a:xfrm>
            <a:off x="8351378" y="3097037"/>
            <a:ext cx="6504098" cy="3782333"/>
            <a:chOff x="8351378" y="3097037"/>
            <a:chExt cx="6504098" cy="3782333"/>
          </a:xfrm>
        </p:grpSpPr>
        <p:sp>
          <p:nvSpPr>
            <p:cNvPr id="671" name="Rounded Rectangle 670"/>
            <p:cNvSpPr/>
            <p:nvPr/>
          </p:nvSpPr>
          <p:spPr>
            <a:xfrm>
              <a:off x="8351378" y="3097037"/>
              <a:ext cx="6462128" cy="3782333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2412" tIns="76206" rIns="152412" bIns="76206"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73157" y="3907919"/>
              <a:ext cx="128777" cy="128016"/>
            </a:xfrm>
            <a:prstGeom prst="rect">
              <a:avLst/>
            </a:prstGeom>
            <a:solidFill>
              <a:srgbClr val="AAD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461452" y="3863363"/>
              <a:ext cx="524167" cy="230832"/>
            </a:xfrm>
            <a:prstGeom prst="rect">
              <a:avLst/>
            </a:prstGeom>
            <a:noFill/>
          </p:spPr>
          <p:txBody>
            <a:bodyPr wrap="square" rIns="72000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US HC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0188574" y="3862800"/>
              <a:ext cx="6232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India HC</a:t>
              </a: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0093882" y="3907919"/>
              <a:ext cx="128777" cy="128016"/>
            </a:xfrm>
            <a:prstGeom prst="rect">
              <a:avLst/>
            </a:prstGeom>
            <a:solidFill>
              <a:srgbClr val="93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5" name="TextBox 174" title="F36"/>
            <p:cNvSpPr txBox="1"/>
            <p:nvPr/>
          </p:nvSpPr>
          <p:spPr>
            <a:xfrm>
              <a:off x="8522689" y="3961134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12,000</a:t>
              </a:r>
            </a:p>
          </p:txBody>
        </p:sp>
        <p:sp>
          <p:nvSpPr>
            <p:cNvPr id="176" name="TextBox 175" title="F36*5/6"/>
            <p:cNvSpPr txBox="1"/>
            <p:nvPr/>
          </p:nvSpPr>
          <p:spPr>
            <a:xfrm>
              <a:off x="8512370" y="4378709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10,000</a:t>
              </a:r>
            </a:p>
          </p:txBody>
        </p:sp>
        <p:sp>
          <p:nvSpPr>
            <p:cNvPr id="177" name="TextBox 176" title="F36*4/6"/>
            <p:cNvSpPr txBox="1"/>
            <p:nvPr/>
          </p:nvSpPr>
          <p:spPr>
            <a:xfrm>
              <a:off x="8526346" y="4771615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8,000</a:t>
              </a:r>
            </a:p>
          </p:txBody>
        </p:sp>
        <p:sp>
          <p:nvSpPr>
            <p:cNvPr id="178" name="TextBox 177" title="F36*3/6"/>
            <p:cNvSpPr txBox="1"/>
            <p:nvPr/>
          </p:nvSpPr>
          <p:spPr>
            <a:xfrm>
              <a:off x="8546805" y="5187774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6,000</a:t>
              </a:r>
            </a:p>
          </p:txBody>
        </p:sp>
        <p:sp>
          <p:nvSpPr>
            <p:cNvPr id="179" name="TextBox 178" title="F36*2/6"/>
            <p:cNvSpPr txBox="1"/>
            <p:nvPr/>
          </p:nvSpPr>
          <p:spPr>
            <a:xfrm>
              <a:off x="8554743" y="5578286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4,000</a:t>
              </a:r>
            </a:p>
          </p:txBody>
        </p:sp>
        <p:sp>
          <p:nvSpPr>
            <p:cNvPr id="180" name="TextBox 179" title="F36*1/6"/>
            <p:cNvSpPr txBox="1"/>
            <p:nvPr/>
          </p:nvSpPr>
          <p:spPr>
            <a:xfrm>
              <a:off x="8546805" y="5986939"/>
              <a:ext cx="5241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2,000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 rot="16200000">
              <a:off x="8061686" y="6105739"/>
              <a:ext cx="8349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dirty="0" smtClean="0">
                  <a:solidFill>
                    <a:srgbClr val="221F1F"/>
                  </a:solidFill>
                  <a:latin typeface="Proxima Nova Lt" pitchFamily="50" charset="0"/>
                </a:rPr>
                <a:t>Headcount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917380" y="6638645"/>
              <a:ext cx="4557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FY13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1868924" y="6642741"/>
              <a:ext cx="596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FY15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3641386" y="6642741"/>
              <a:ext cx="596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FY16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 rot="16200000">
              <a:off x="14211006" y="6313705"/>
              <a:ext cx="596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Rate</a:t>
              </a:r>
            </a:p>
          </p:txBody>
        </p:sp>
        <p:sp>
          <p:nvSpPr>
            <p:cNvPr id="227" name="TextBox 226" title="H36*1/6"/>
            <p:cNvSpPr txBox="1"/>
            <p:nvPr/>
          </p:nvSpPr>
          <p:spPr>
            <a:xfrm>
              <a:off x="14274005" y="5991386"/>
              <a:ext cx="457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$50</a:t>
              </a:r>
            </a:p>
          </p:txBody>
        </p:sp>
        <p:sp>
          <p:nvSpPr>
            <p:cNvPr id="228" name="TextBox 227" title="H36*2/6"/>
            <p:cNvSpPr txBox="1"/>
            <p:nvPr/>
          </p:nvSpPr>
          <p:spPr>
            <a:xfrm>
              <a:off x="14274005" y="5578286"/>
              <a:ext cx="51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$100</a:t>
              </a:r>
            </a:p>
          </p:txBody>
        </p:sp>
        <p:sp>
          <p:nvSpPr>
            <p:cNvPr id="229" name="TextBox 228" title="H36*3/6"/>
            <p:cNvSpPr txBox="1"/>
            <p:nvPr/>
          </p:nvSpPr>
          <p:spPr>
            <a:xfrm>
              <a:off x="14274005" y="5171330"/>
              <a:ext cx="510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$150</a:t>
              </a:r>
            </a:p>
          </p:txBody>
        </p:sp>
        <p:sp>
          <p:nvSpPr>
            <p:cNvPr id="230" name="TextBox 229" title="H36*4/6"/>
            <p:cNvSpPr txBox="1"/>
            <p:nvPr/>
          </p:nvSpPr>
          <p:spPr>
            <a:xfrm>
              <a:off x="14274004" y="4773661"/>
              <a:ext cx="569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$200</a:t>
              </a:r>
            </a:p>
          </p:txBody>
        </p:sp>
        <p:sp>
          <p:nvSpPr>
            <p:cNvPr id="231" name="TextBox 230" title="H36*5/6"/>
            <p:cNvSpPr txBox="1"/>
            <p:nvPr/>
          </p:nvSpPr>
          <p:spPr>
            <a:xfrm>
              <a:off x="14285921" y="4367095"/>
              <a:ext cx="569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$250</a:t>
              </a:r>
            </a:p>
          </p:txBody>
        </p:sp>
        <p:sp>
          <p:nvSpPr>
            <p:cNvPr id="232" name="TextBox 231" title="H36"/>
            <p:cNvSpPr txBox="1"/>
            <p:nvPr/>
          </p:nvSpPr>
          <p:spPr>
            <a:xfrm>
              <a:off x="14274004" y="3952306"/>
              <a:ext cx="5695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- $300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8454514" y="3184267"/>
              <a:ext cx="42219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RATES &amp; CS HEADCOUNT BY GEOGRAPHY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0098007" y="6642741"/>
              <a:ext cx="596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FY14</a:t>
              </a:r>
            </a:p>
          </p:txBody>
        </p:sp>
        <p:cxnSp>
          <p:nvCxnSpPr>
            <p:cNvPr id="1218" name="Straight Connector 1217"/>
            <p:cNvCxnSpPr/>
            <p:nvPr/>
          </p:nvCxnSpPr>
          <p:spPr>
            <a:xfrm>
              <a:off x="8989120" y="3686526"/>
              <a:ext cx="0" cy="2844462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 title="rates-by-geography-chart-x-axis"/>
            <p:cNvCxnSpPr/>
            <p:nvPr/>
          </p:nvCxnSpPr>
          <p:spPr>
            <a:xfrm>
              <a:off x="8988246" y="6530988"/>
              <a:ext cx="5387236" cy="0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 flipV="1">
              <a:off x="8989119" y="4084308"/>
              <a:ext cx="5321808" cy="7396"/>
            </a:xfrm>
            <a:prstGeom prst="line">
              <a:avLst/>
            </a:prstGeom>
            <a:ln>
              <a:solidFill>
                <a:srgbClr val="231F2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 flipV="1">
              <a:off x="8989119" y="3684258"/>
              <a:ext cx="5321808" cy="7396"/>
            </a:xfrm>
            <a:prstGeom prst="line">
              <a:avLst/>
            </a:prstGeom>
            <a:ln>
              <a:solidFill>
                <a:srgbClr val="231F2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 title="B38"/>
            <p:cNvSpPr txBox="1"/>
            <p:nvPr/>
          </p:nvSpPr>
          <p:spPr>
            <a:xfrm>
              <a:off x="9099129" y="6490887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smtClean="0">
                  <a:solidFill>
                    <a:srgbClr val="221F1F"/>
                  </a:solidFill>
                  <a:latin typeface="Proxima Nova Lt" pitchFamily="50" charset="0"/>
                </a:rPr>
                <a:t>5</a:t>
              </a:r>
              <a:endParaRPr lang="en-PH" sz="900" kern="900" spc="-10" dirty="0" smtClean="0">
                <a:solidFill>
                  <a:srgbClr val="221F1F"/>
                </a:solidFill>
                <a:latin typeface="Proxima Nova Lt" pitchFamily="50" charset="0"/>
              </a:endParaRPr>
            </a:p>
          </p:txBody>
        </p:sp>
        <p:sp>
          <p:nvSpPr>
            <p:cNvPr id="538" name="TextBox 537" title="C38"/>
            <p:cNvSpPr txBox="1"/>
            <p:nvPr/>
          </p:nvSpPr>
          <p:spPr>
            <a:xfrm>
              <a:off x="9214009" y="6490887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6</a:t>
              </a:r>
            </a:p>
          </p:txBody>
        </p:sp>
        <p:sp>
          <p:nvSpPr>
            <p:cNvPr id="540" name="TextBox 539" title="D38"/>
            <p:cNvSpPr txBox="1"/>
            <p:nvPr/>
          </p:nvSpPr>
          <p:spPr>
            <a:xfrm>
              <a:off x="9358055" y="6486273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7</a:t>
              </a:r>
            </a:p>
          </p:txBody>
        </p:sp>
        <p:sp>
          <p:nvSpPr>
            <p:cNvPr id="541" name="TextBox 540" title="E38"/>
            <p:cNvSpPr txBox="1"/>
            <p:nvPr/>
          </p:nvSpPr>
          <p:spPr>
            <a:xfrm>
              <a:off x="9499877" y="6486273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8</a:t>
              </a:r>
            </a:p>
          </p:txBody>
        </p:sp>
        <p:sp>
          <p:nvSpPr>
            <p:cNvPr id="543" name="TextBox 542" title="F38"/>
            <p:cNvSpPr txBox="1"/>
            <p:nvPr/>
          </p:nvSpPr>
          <p:spPr>
            <a:xfrm>
              <a:off x="9602879" y="6486273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9</a:t>
              </a:r>
            </a:p>
          </p:txBody>
        </p:sp>
        <p:sp>
          <p:nvSpPr>
            <p:cNvPr id="546" name="TextBox 545" title="G38"/>
            <p:cNvSpPr txBox="1"/>
            <p:nvPr/>
          </p:nvSpPr>
          <p:spPr>
            <a:xfrm>
              <a:off x="9660606" y="6486273"/>
              <a:ext cx="125675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550" name="TextBox 549" title="H38"/>
            <p:cNvSpPr txBox="1"/>
            <p:nvPr/>
          </p:nvSpPr>
          <p:spPr>
            <a:xfrm>
              <a:off x="9851412" y="6486273"/>
              <a:ext cx="117083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11</a:t>
              </a:r>
            </a:p>
          </p:txBody>
        </p:sp>
        <p:sp>
          <p:nvSpPr>
            <p:cNvPr id="556" name="TextBox 555" title="I38"/>
            <p:cNvSpPr txBox="1"/>
            <p:nvPr/>
          </p:nvSpPr>
          <p:spPr>
            <a:xfrm>
              <a:off x="9980932" y="6486273"/>
              <a:ext cx="125675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12</a:t>
              </a:r>
            </a:p>
          </p:txBody>
        </p:sp>
        <p:sp>
          <p:nvSpPr>
            <p:cNvPr id="560" name="TextBox 559" title="J38"/>
            <p:cNvSpPr txBox="1"/>
            <p:nvPr/>
          </p:nvSpPr>
          <p:spPr>
            <a:xfrm>
              <a:off x="10136194" y="6486273"/>
              <a:ext cx="125675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13</a:t>
              </a:r>
            </a:p>
          </p:txBody>
        </p:sp>
        <p:sp>
          <p:nvSpPr>
            <p:cNvPr id="561" name="TextBox 560" title="K38"/>
            <p:cNvSpPr txBox="1"/>
            <p:nvPr/>
          </p:nvSpPr>
          <p:spPr>
            <a:xfrm>
              <a:off x="10401949" y="6486273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</a:t>
              </a:r>
            </a:p>
          </p:txBody>
        </p:sp>
        <p:sp>
          <p:nvSpPr>
            <p:cNvPr id="562" name="TextBox 561" title="L38"/>
            <p:cNvSpPr txBox="1"/>
            <p:nvPr/>
          </p:nvSpPr>
          <p:spPr>
            <a:xfrm>
              <a:off x="10497651" y="6488514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</a:t>
              </a:r>
            </a:p>
          </p:txBody>
        </p:sp>
        <p:sp>
          <p:nvSpPr>
            <p:cNvPr id="563" name="TextBox 562" title="M38"/>
            <p:cNvSpPr txBox="1"/>
            <p:nvPr/>
          </p:nvSpPr>
          <p:spPr>
            <a:xfrm>
              <a:off x="10592500" y="6488514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3</a:t>
              </a:r>
            </a:p>
          </p:txBody>
        </p:sp>
        <p:sp>
          <p:nvSpPr>
            <p:cNvPr id="564" name="TextBox 563" title="N38"/>
            <p:cNvSpPr txBox="1"/>
            <p:nvPr/>
          </p:nvSpPr>
          <p:spPr>
            <a:xfrm>
              <a:off x="10730906" y="6495146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smtClean="0">
                  <a:solidFill>
                    <a:srgbClr val="221F1F"/>
                  </a:solidFill>
                  <a:latin typeface="Proxima Nova Lt" pitchFamily="50" charset="0"/>
                </a:rPr>
                <a:t>4</a:t>
              </a:r>
              <a:endParaRPr lang="en-PH" sz="900" kern="900" spc="-10" dirty="0" smtClean="0">
                <a:solidFill>
                  <a:srgbClr val="221F1F"/>
                </a:solidFill>
                <a:latin typeface="Proxima Nova Lt" pitchFamily="50" charset="0"/>
              </a:endParaRPr>
            </a:p>
          </p:txBody>
        </p:sp>
        <p:sp>
          <p:nvSpPr>
            <p:cNvPr id="565" name="TextBox 564" title="O38"/>
            <p:cNvSpPr txBox="1"/>
            <p:nvPr/>
          </p:nvSpPr>
          <p:spPr>
            <a:xfrm>
              <a:off x="10831992" y="6490887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5</a:t>
              </a:r>
            </a:p>
          </p:txBody>
        </p:sp>
        <p:sp>
          <p:nvSpPr>
            <p:cNvPr id="566" name="TextBox 565" title="P38"/>
            <p:cNvSpPr txBox="1"/>
            <p:nvPr/>
          </p:nvSpPr>
          <p:spPr>
            <a:xfrm>
              <a:off x="10970798" y="6490887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6</a:t>
              </a:r>
            </a:p>
          </p:txBody>
        </p:sp>
        <p:sp>
          <p:nvSpPr>
            <p:cNvPr id="567" name="TextBox 566" title="Q38"/>
            <p:cNvSpPr txBox="1"/>
            <p:nvPr/>
          </p:nvSpPr>
          <p:spPr>
            <a:xfrm>
              <a:off x="11085677" y="6494485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7</a:t>
              </a:r>
            </a:p>
          </p:txBody>
        </p:sp>
        <p:sp>
          <p:nvSpPr>
            <p:cNvPr id="568" name="TextBox 567" title="R38"/>
            <p:cNvSpPr txBox="1"/>
            <p:nvPr/>
          </p:nvSpPr>
          <p:spPr>
            <a:xfrm>
              <a:off x="11169996" y="6495983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8</a:t>
              </a:r>
            </a:p>
          </p:txBody>
        </p:sp>
        <p:sp>
          <p:nvSpPr>
            <p:cNvPr id="569" name="TextBox 568" title="S38"/>
            <p:cNvSpPr txBox="1"/>
            <p:nvPr/>
          </p:nvSpPr>
          <p:spPr>
            <a:xfrm>
              <a:off x="11307400" y="6495866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9</a:t>
              </a:r>
            </a:p>
          </p:txBody>
        </p:sp>
        <p:sp>
          <p:nvSpPr>
            <p:cNvPr id="570" name="TextBox 569" title="U38"/>
            <p:cNvSpPr txBox="1"/>
            <p:nvPr/>
          </p:nvSpPr>
          <p:spPr>
            <a:xfrm>
              <a:off x="11560034" y="6495866"/>
              <a:ext cx="117083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11</a:t>
              </a:r>
            </a:p>
          </p:txBody>
        </p:sp>
        <p:sp>
          <p:nvSpPr>
            <p:cNvPr id="571" name="TextBox 570" title="V38"/>
            <p:cNvSpPr txBox="1"/>
            <p:nvPr/>
          </p:nvSpPr>
          <p:spPr>
            <a:xfrm>
              <a:off x="11694317" y="6495866"/>
              <a:ext cx="125675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12</a:t>
              </a:r>
            </a:p>
          </p:txBody>
        </p:sp>
        <p:sp>
          <p:nvSpPr>
            <p:cNvPr id="572" name="TextBox 571" title="W38"/>
            <p:cNvSpPr txBox="1"/>
            <p:nvPr/>
          </p:nvSpPr>
          <p:spPr>
            <a:xfrm>
              <a:off x="11859546" y="6495866"/>
              <a:ext cx="125675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13</a:t>
              </a:r>
            </a:p>
          </p:txBody>
        </p:sp>
        <p:sp>
          <p:nvSpPr>
            <p:cNvPr id="573" name="TextBox 572" title="X38"/>
            <p:cNvSpPr txBox="1"/>
            <p:nvPr/>
          </p:nvSpPr>
          <p:spPr>
            <a:xfrm>
              <a:off x="12057295" y="6497914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</a:t>
              </a:r>
            </a:p>
          </p:txBody>
        </p:sp>
        <p:sp>
          <p:nvSpPr>
            <p:cNvPr id="574" name="TextBox 573" title="Z38"/>
            <p:cNvSpPr txBox="1"/>
            <p:nvPr/>
          </p:nvSpPr>
          <p:spPr>
            <a:xfrm>
              <a:off x="12294527" y="6497914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3</a:t>
              </a:r>
            </a:p>
          </p:txBody>
        </p:sp>
        <p:sp>
          <p:nvSpPr>
            <p:cNvPr id="575" name="TextBox 574" title="AB38"/>
            <p:cNvSpPr txBox="1"/>
            <p:nvPr/>
          </p:nvSpPr>
          <p:spPr>
            <a:xfrm>
              <a:off x="12553215" y="6497914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5</a:t>
              </a:r>
            </a:p>
          </p:txBody>
        </p:sp>
        <p:sp>
          <p:nvSpPr>
            <p:cNvPr id="576" name="TextBox 575" title="AD38"/>
            <p:cNvSpPr txBox="1"/>
            <p:nvPr/>
          </p:nvSpPr>
          <p:spPr>
            <a:xfrm>
              <a:off x="12832189" y="6497914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7</a:t>
              </a:r>
            </a:p>
          </p:txBody>
        </p:sp>
        <p:sp>
          <p:nvSpPr>
            <p:cNvPr id="578" name="TextBox 577" title="AF38"/>
            <p:cNvSpPr txBox="1"/>
            <p:nvPr/>
          </p:nvSpPr>
          <p:spPr>
            <a:xfrm>
              <a:off x="13064475" y="6497914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9</a:t>
              </a:r>
            </a:p>
          </p:txBody>
        </p:sp>
        <p:sp>
          <p:nvSpPr>
            <p:cNvPr id="579" name="TextBox 578" title="AH38"/>
            <p:cNvSpPr txBox="1"/>
            <p:nvPr/>
          </p:nvSpPr>
          <p:spPr>
            <a:xfrm>
              <a:off x="13295354" y="6490887"/>
              <a:ext cx="117083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11</a:t>
              </a:r>
            </a:p>
          </p:txBody>
        </p:sp>
        <p:sp>
          <p:nvSpPr>
            <p:cNvPr id="581" name="TextBox 580" title="AJ38"/>
            <p:cNvSpPr txBox="1"/>
            <p:nvPr/>
          </p:nvSpPr>
          <p:spPr>
            <a:xfrm>
              <a:off x="13614578" y="6490887"/>
              <a:ext cx="125675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13</a:t>
              </a:r>
            </a:p>
          </p:txBody>
        </p:sp>
        <p:sp>
          <p:nvSpPr>
            <p:cNvPr id="583" name="TextBox 582" title="AL38"/>
            <p:cNvSpPr txBox="1"/>
            <p:nvPr/>
          </p:nvSpPr>
          <p:spPr>
            <a:xfrm>
              <a:off x="14002338" y="6490887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</a:t>
              </a:r>
            </a:p>
          </p:txBody>
        </p:sp>
        <p:sp>
          <p:nvSpPr>
            <p:cNvPr id="585" name="TextBox 584" title="AN38"/>
            <p:cNvSpPr txBox="1"/>
            <p:nvPr/>
          </p:nvSpPr>
          <p:spPr>
            <a:xfrm>
              <a:off x="14317132" y="6490887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4</a:t>
              </a:r>
            </a:p>
          </p:txBody>
        </p:sp>
        <p:sp>
          <p:nvSpPr>
            <p:cNvPr id="586" name="TextBox 585" title="T38"/>
            <p:cNvSpPr txBox="1"/>
            <p:nvPr/>
          </p:nvSpPr>
          <p:spPr>
            <a:xfrm>
              <a:off x="11385960" y="6495866"/>
              <a:ext cx="125675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589" name="TextBox 588" title="AC38"/>
            <p:cNvSpPr txBox="1"/>
            <p:nvPr/>
          </p:nvSpPr>
          <p:spPr>
            <a:xfrm>
              <a:off x="12704212" y="6497914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6</a:t>
              </a:r>
            </a:p>
          </p:txBody>
        </p:sp>
        <p:sp>
          <p:nvSpPr>
            <p:cNvPr id="591" name="TextBox 590" title="Y38"/>
            <p:cNvSpPr txBox="1"/>
            <p:nvPr/>
          </p:nvSpPr>
          <p:spPr>
            <a:xfrm>
              <a:off x="12159397" y="6497914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2</a:t>
              </a:r>
            </a:p>
          </p:txBody>
        </p:sp>
        <p:sp>
          <p:nvSpPr>
            <p:cNvPr id="593" name="TextBox 592" title="AA38"/>
            <p:cNvSpPr txBox="1"/>
            <p:nvPr/>
          </p:nvSpPr>
          <p:spPr>
            <a:xfrm>
              <a:off x="12424159" y="6497914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4</a:t>
              </a:r>
            </a:p>
          </p:txBody>
        </p:sp>
        <p:sp>
          <p:nvSpPr>
            <p:cNvPr id="595" name="TextBox 594" title="AE38"/>
            <p:cNvSpPr txBox="1"/>
            <p:nvPr/>
          </p:nvSpPr>
          <p:spPr>
            <a:xfrm>
              <a:off x="12939827" y="6497914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8</a:t>
              </a:r>
            </a:p>
          </p:txBody>
        </p:sp>
        <p:sp>
          <p:nvSpPr>
            <p:cNvPr id="596" name="TextBox 595" title="AG38"/>
            <p:cNvSpPr txBox="1"/>
            <p:nvPr/>
          </p:nvSpPr>
          <p:spPr>
            <a:xfrm>
              <a:off x="13133762" y="6499225"/>
              <a:ext cx="125675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10</a:t>
              </a:r>
            </a:p>
          </p:txBody>
        </p:sp>
        <p:sp>
          <p:nvSpPr>
            <p:cNvPr id="597" name="TextBox 596" title="AI38"/>
            <p:cNvSpPr txBox="1"/>
            <p:nvPr/>
          </p:nvSpPr>
          <p:spPr>
            <a:xfrm>
              <a:off x="13443924" y="6490887"/>
              <a:ext cx="125675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12</a:t>
              </a:r>
            </a:p>
          </p:txBody>
        </p:sp>
        <p:sp>
          <p:nvSpPr>
            <p:cNvPr id="598" name="TextBox 597" title="AK38"/>
            <p:cNvSpPr txBox="1"/>
            <p:nvPr/>
          </p:nvSpPr>
          <p:spPr>
            <a:xfrm>
              <a:off x="13867596" y="6490887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1</a:t>
              </a:r>
            </a:p>
          </p:txBody>
        </p:sp>
        <p:sp>
          <p:nvSpPr>
            <p:cNvPr id="600" name="TextBox 599" title="AM38"/>
            <p:cNvSpPr txBox="1"/>
            <p:nvPr/>
          </p:nvSpPr>
          <p:spPr>
            <a:xfrm>
              <a:off x="14150889" y="6490887"/>
              <a:ext cx="62838" cy="2308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PH" sz="900" kern="900" spc="-10" dirty="0" smtClean="0">
                  <a:solidFill>
                    <a:srgbClr val="221F1F"/>
                  </a:solidFill>
                  <a:latin typeface="Proxima Nova Lt" pitchFamily="50" charset="0"/>
                </a:rPr>
                <a:t>3</a:t>
              </a:r>
            </a:p>
          </p:txBody>
        </p:sp>
        <p:grpSp>
          <p:nvGrpSpPr>
            <p:cNvPr id="665" name="Group 664"/>
            <p:cNvGrpSpPr/>
            <p:nvPr/>
          </p:nvGrpSpPr>
          <p:grpSpPr>
            <a:xfrm>
              <a:off x="8835167" y="3615659"/>
              <a:ext cx="5746518" cy="3018072"/>
              <a:chOff x="14205531" y="3895747"/>
              <a:chExt cx="4590296" cy="2849725"/>
            </a:xfrm>
          </p:grpSpPr>
          <p:graphicFrame>
            <p:nvGraphicFramePr>
              <p:cNvPr id="666" name="Chart 665" title="rates-by-geography-chart-area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9293553"/>
                  </p:ext>
                </p:extLst>
              </p:nvPr>
            </p:nvGraphicFramePr>
            <p:xfrm>
              <a:off x="14205531" y="4059984"/>
              <a:ext cx="4572000" cy="268548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6"/>
              </a:graphicData>
            </a:graphic>
          </p:graphicFrame>
          <p:graphicFrame>
            <p:nvGraphicFramePr>
              <p:cNvPr id="667" name="Chart 666" title="rates-by-geography-chart-lines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81888179"/>
                  </p:ext>
                </p:extLst>
              </p:nvPr>
            </p:nvGraphicFramePr>
            <p:xfrm>
              <a:off x="14277521" y="3895747"/>
              <a:ext cx="4518306" cy="278197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7"/>
              </a:graphicData>
            </a:graphic>
          </p:graphicFrame>
        </p:grpSp>
        <p:cxnSp>
          <p:nvCxnSpPr>
            <p:cNvPr id="553" name="Straight Connector 552"/>
            <p:cNvCxnSpPr/>
            <p:nvPr/>
          </p:nvCxnSpPr>
          <p:spPr>
            <a:xfrm flipV="1">
              <a:off x="8989119" y="4898695"/>
              <a:ext cx="5321808" cy="7396"/>
            </a:xfrm>
            <a:prstGeom prst="line">
              <a:avLst/>
            </a:prstGeom>
            <a:ln w="3810">
              <a:solidFill>
                <a:srgbClr val="231F20"/>
              </a:solidFill>
              <a:prstDash val="lgDash"/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 flipV="1">
              <a:off x="8989119" y="4493883"/>
              <a:ext cx="5321808" cy="7396"/>
            </a:xfrm>
            <a:prstGeom prst="line">
              <a:avLst/>
            </a:prstGeom>
            <a:ln w="3810">
              <a:solidFill>
                <a:srgbClr val="231F2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 title="B42-AN42"/>
            <p:cNvSpPr txBox="1"/>
            <p:nvPr/>
          </p:nvSpPr>
          <p:spPr>
            <a:xfrm>
              <a:off x="13668253" y="4188768"/>
              <a:ext cx="63738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004A93"/>
                  </a:solidFill>
                  <a:latin typeface="Proxima Nova Rg" pitchFamily="50" charset="0"/>
                </a:rPr>
                <a:t>US Rate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3428079" y="5105400"/>
              <a:ext cx="914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938B95"/>
                  </a:solidFill>
                  <a:latin typeface="Proxima Nova Rg" pitchFamily="50" charset="0"/>
                </a:rPr>
                <a:t>Average Rate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3593140" y="5744188"/>
              <a:ext cx="914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900" kern="900" spc="-10" dirty="0" smtClean="0">
                  <a:solidFill>
                    <a:srgbClr val="51750C"/>
                  </a:solidFill>
                  <a:latin typeface="Proxima Nova Rg" pitchFamily="50" charset="0"/>
                </a:rPr>
                <a:t>India Rate</a:t>
              </a:r>
            </a:p>
          </p:txBody>
        </p:sp>
        <p:cxnSp>
          <p:nvCxnSpPr>
            <p:cNvPr id="1230" name="Straight Connector 1229"/>
            <p:cNvCxnSpPr/>
            <p:nvPr/>
          </p:nvCxnSpPr>
          <p:spPr>
            <a:xfrm flipV="1">
              <a:off x="8989119" y="6117895"/>
              <a:ext cx="5321808" cy="7396"/>
            </a:xfrm>
            <a:prstGeom prst="line">
              <a:avLst/>
            </a:prstGeom>
            <a:ln w="3810">
              <a:solidFill>
                <a:srgbClr val="FFFFFF"/>
              </a:solidFill>
              <a:prstDash val="lgDash"/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/>
            <p:nvPr/>
          </p:nvCxnSpPr>
          <p:spPr>
            <a:xfrm flipV="1">
              <a:off x="8989119" y="5708320"/>
              <a:ext cx="5321808" cy="7396"/>
            </a:xfrm>
            <a:prstGeom prst="line">
              <a:avLst/>
            </a:prstGeom>
            <a:ln w="3810">
              <a:solidFill>
                <a:srgbClr val="FFFFFF"/>
              </a:solidFill>
              <a:prstDash val="lgDash"/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 flipV="1">
              <a:off x="8989119" y="5298745"/>
              <a:ext cx="5321808" cy="7396"/>
            </a:xfrm>
            <a:prstGeom prst="line">
              <a:avLst/>
            </a:prstGeom>
            <a:ln w="3810">
              <a:solidFill>
                <a:srgbClr val="FFFFFF"/>
              </a:solidFill>
              <a:prstDash val="lgDash"/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6" name="Rounded Rectangle 445"/>
          <p:cNvSpPr/>
          <p:nvPr/>
        </p:nvSpPr>
        <p:spPr>
          <a:xfrm>
            <a:off x="1435231" y="7204314"/>
            <a:ext cx="6462128" cy="2047841"/>
          </a:xfrm>
          <a:prstGeom prst="roundRect">
            <a:avLst>
              <a:gd name="adj" fmla="val 215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12" tIns="76206" rIns="152412" bIns="76206" rtlCol="0" anchor="ctr"/>
          <a:lstStyle/>
          <a:p>
            <a:pPr algn="ctr"/>
            <a:endParaRPr lang="en-PH"/>
          </a:p>
        </p:txBody>
      </p:sp>
      <p:grpSp>
        <p:nvGrpSpPr>
          <p:cNvPr id="119" name="Group 118" title="separate-eba-earnings"/>
          <p:cNvGrpSpPr/>
          <p:nvPr/>
        </p:nvGrpSpPr>
        <p:grpSpPr>
          <a:xfrm>
            <a:off x="1537924" y="9502918"/>
            <a:ext cx="6305821" cy="1653156"/>
            <a:chOff x="1537924" y="9502918"/>
            <a:chExt cx="6305821" cy="1653156"/>
          </a:xfrm>
        </p:grpSpPr>
        <p:sp>
          <p:nvSpPr>
            <p:cNvPr id="118" name="TextBox 117"/>
            <p:cNvSpPr txBox="1"/>
            <p:nvPr/>
          </p:nvSpPr>
          <p:spPr>
            <a:xfrm>
              <a:off x="1537924" y="9502918"/>
              <a:ext cx="2701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600" b="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ADVISORY EBA EARNINGS</a:t>
              </a:r>
            </a:p>
          </p:txBody>
        </p:sp>
        <p:sp>
          <p:nvSpPr>
            <p:cNvPr id="120" name="TextBox 119" title="actual-variance-max"/>
            <p:cNvSpPr txBox="1"/>
            <p:nvPr/>
          </p:nvSpPr>
          <p:spPr>
            <a:xfrm>
              <a:off x="1537924" y="9802844"/>
              <a:ext cx="2284793" cy="178510"/>
            </a:xfrm>
            <a:prstGeom prst="rect">
              <a:avLst/>
            </a:prstGeom>
            <a:noFill/>
          </p:spPr>
          <p:txBody>
            <a:bodyPr wrap="none" tIns="0" bIns="0" rtlCol="0" anchor="ctr" anchorCtr="0">
              <a:spAutoFit/>
            </a:bodyPr>
            <a:lstStyle/>
            <a:p>
              <a:r>
                <a:rPr lang="en-PH" sz="116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ACTUAL VARIANCE TO PRIOR</a:t>
              </a:r>
            </a:p>
          </p:txBody>
        </p:sp>
        <p:cxnSp>
          <p:nvCxnSpPr>
            <p:cNvPr id="121" name="Straight Connector 120" title="actual-variance-min"/>
            <p:cNvCxnSpPr/>
            <p:nvPr/>
          </p:nvCxnSpPr>
          <p:spPr>
            <a:xfrm>
              <a:off x="1635124" y="10332244"/>
              <a:ext cx="5431536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 title="B31 R"/>
            <p:cNvSpPr/>
            <p:nvPr/>
          </p:nvSpPr>
          <p:spPr>
            <a:xfrm>
              <a:off x="1736961" y="10287000"/>
              <a:ext cx="265176" cy="45719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2" name="Rectangle 121" title="C31 R"/>
            <p:cNvSpPr/>
            <p:nvPr/>
          </p:nvSpPr>
          <p:spPr>
            <a:xfrm>
              <a:off x="2157410" y="10259092"/>
              <a:ext cx="265176" cy="7315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3" name="Rectangle 122" title="D31 R"/>
            <p:cNvSpPr/>
            <p:nvPr/>
          </p:nvSpPr>
          <p:spPr>
            <a:xfrm>
              <a:off x="2564604" y="10222516"/>
              <a:ext cx="265176" cy="10972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4" name="Rectangle 123" title="E31 R"/>
            <p:cNvSpPr/>
            <p:nvPr/>
          </p:nvSpPr>
          <p:spPr>
            <a:xfrm>
              <a:off x="2982355" y="10314431"/>
              <a:ext cx="265176" cy="1828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5" name="Rectangle 124" title="F31 R"/>
            <p:cNvSpPr/>
            <p:nvPr/>
          </p:nvSpPr>
          <p:spPr>
            <a:xfrm>
              <a:off x="3383754" y="10222516"/>
              <a:ext cx="265176" cy="10972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6" name="Rectangle 125" title="G31 R"/>
            <p:cNvSpPr/>
            <p:nvPr/>
          </p:nvSpPr>
          <p:spPr>
            <a:xfrm>
              <a:off x="3807617" y="10185939"/>
              <a:ext cx="265176" cy="146780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8" name="Rectangle 127" title="I31 R"/>
            <p:cNvSpPr/>
            <p:nvPr/>
          </p:nvSpPr>
          <p:spPr>
            <a:xfrm>
              <a:off x="4631529" y="10286999"/>
              <a:ext cx="265176" cy="45719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9" name="Rectangle 128" title="J31 R"/>
            <p:cNvSpPr/>
            <p:nvPr/>
          </p:nvSpPr>
          <p:spPr>
            <a:xfrm>
              <a:off x="5036342" y="10286999"/>
              <a:ext cx="265176" cy="45719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1" name="Rectangle 130" title="K31 R"/>
            <p:cNvSpPr/>
            <p:nvPr/>
          </p:nvSpPr>
          <p:spPr>
            <a:xfrm>
              <a:off x="5448297" y="10219278"/>
              <a:ext cx="265176" cy="10972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2" name="Rectangle 131" title="L31 R"/>
            <p:cNvSpPr/>
            <p:nvPr/>
          </p:nvSpPr>
          <p:spPr>
            <a:xfrm>
              <a:off x="5862637" y="10185939"/>
              <a:ext cx="265176" cy="146780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3" name="Rectangle 132" title="M31 R"/>
            <p:cNvSpPr/>
            <p:nvPr/>
          </p:nvSpPr>
          <p:spPr>
            <a:xfrm>
              <a:off x="6291261" y="10268711"/>
              <a:ext cx="265176" cy="64008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4" name="Rectangle 133" title="N31 R"/>
            <p:cNvSpPr/>
            <p:nvPr/>
          </p:nvSpPr>
          <p:spPr>
            <a:xfrm>
              <a:off x="6688931" y="10164414"/>
              <a:ext cx="265176" cy="164592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5" name="Rectangle 134" title="H31 R"/>
            <p:cNvSpPr/>
            <p:nvPr/>
          </p:nvSpPr>
          <p:spPr>
            <a:xfrm>
              <a:off x="4212429" y="10331449"/>
              <a:ext cx="265176" cy="45719"/>
            </a:xfrm>
            <a:prstGeom prst="rect">
              <a:avLst/>
            </a:prstGeom>
            <a:solidFill>
              <a:srgbClr val="938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6" name="Rectangle 135" title="B33 R"/>
            <p:cNvSpPr/>
            <p:nvPr/>
          </p:nvSpPr>
          <p:spPr>
            <a:xfrm>
              <a:off x="7308056" y="10515600"/>
              <a:ext cx="265176" cy="394431"/>
            </a:xfrm>
            <a:prstGeom prst="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8" name="TextBox 137" title="C31"/>
            <p:cNvSpPr txBox="1"/>
            <p:nvPr/>
          </p:nvSpPr>
          <p:spPr>
            <a:xfrm>
              <a:off x="2106421" y="10042008"/>
              <a:ext cx="43409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$9M</a:t>
              </a:r>
            </a:p>
          </p:txBody>
        </p:sp>
        <p:sp>
          <p:nvSpPr>
            <p:cNvPr id="139" name="TextBox 138" title="D31"/>
            <p:cNvSpPr txBox="1"/>
            <p:nvPr/>
          </p:nvSpPr>
          <p:spPr>
            <a:xfrm>
              <a:off x="2482198" y="10022280"/>
              <a:ext cx="476092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$12M</a:t>
              </a:r>
            </a:p>
          </p:txBody>
        </p:sp>
        <p:sp>
          <p:nvSpPr>
            <p:cNvPr id="142" name="TextBox 141" title="F31"/>
            <p:cNvSpPr txBox="1"/>
            <p:nvPr/>
          </p:nvSpPr>
          <p:spPr>
            <a:xfrm>
              <a:off x="3315268" y="10016040"/>
              <a:ext cx="476092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$12M</a:t>
              </a:r>
            </a:p>
          </p:txBody>
        </p:sp>
        <p:sp>
          <p:nvSpPr>
            <p:cNvPr id="143" name="TextBox 142" title="G31"/>
            <p:cNvSpPr txBox="1"/>
            <p:nvPr/>
          </p:nvSpPr>
          <p:spPr>
            <a:xfrm>
              <a:off x="3730277" y="9992228"/>
              <a:ext cx="476092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$19M</a:t>
              </a:r>
            </a:p>
          </p:txBody>
        </p:sp>
        <p:sp>
          <p:nvSpPr>
            <p:cNvPr id="147" name="TextBox 146" title="K31"/>
            <p:cNvSpPr txBox="1"/>
            <p:nvPr/>
          </p:nvSpPr>
          <p:spPr>
            <a:xfrm>
              <a:off x="5375437" y="10030599"/>
              <a:ext cx="47128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$13M</a:t>
              </a:r>
            </a:p>
          </p:txBody>
        </p:sp>
        <p:sp>
          <p:nvSpPr>
            <p:cNvPr id="149" name="TextBox 148" title="L31"/>
            <p:cNvSpPr txBox="1"/>
            <p:nvPr/>
          </p:nvSpPr>
          <p:spPr>
            <a:xfrm>
              <a:off x="5775315" y="10002565"/>
              <a:ext cx="47128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$14M</a:t>
              </a:r>
            </a:p>
          </p:txBody>
        </p:sp>
        <p:sp>
          <p:nvSpPr>
            <p:cNvPr id="151" name="TextBox 150" title="N31"/>
            <p:cNvSpPr txBox="1"/>
            <p:nvPr/>
          </p:nvSpPr>
          <p:spPr>
            <a:xfrm>
              <a:off x="6613698" y="9982571"/>
              <a:ext cx="47448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$18M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258553" y="9597435"/>
              <a:ext cx="4485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YTD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121881" y="9762535"/>
              <a:ext cx="7218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Prior Var.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138649" y="9941587"/>
              <a:ext cx="6610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Amount</a:t>
              </a:r>
            </a:p>
          </p:txBody>
        </p:sp>
        <p:sp>
          <p:nvSpPr>
            <p:cNvPr id="155" name="TextBox 154" title="B33"/>
            <p:cNvSpPr txBox="1"/>
            <p:nvPr/>
          </p:nvSpPr>
          <p:spPr>
            <a:xfrm>
              <a:off x="7133668" y="10218401"/>
              <a:ext cx="61395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3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$50M</a:t>
              </a:r>
            </a:p>
          </p:txBody>
        </p:sp>
        <p:cxnSp>
          <p:nvCxnSpPr>
            <p:cNvPr id="156" name="Straight Connector 155" title="actual-variance-current-year-line"/>
            <p:cNvCxnSpPr/>
            <p:nvPr/>
          </p:nvCxnSpPr>
          <p:spPr>
            <a:xfrm>
              <a:off x="5394246" y="10919619"/>
              <a:ext cx="2351864" cy="0"/>
            </a:xfrm>
            <a:prstGeom prst="line">
              <a:avLst/>
            </a:prstGeom>
            <a:ln w="6350">
              <a:solidFill>
                <a:srgbClr val="4D4D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 title="N30"/>
            <p:cNvSpPr txBox="1"/>
            <p:nvPr/>
          </p:nvSpPr>
          <p:spPr>
            <a:xfrm>
              <a:off x="6720486" y="10712814"/>
              <a:ext cx="253916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4</a:t>
              </a:r>
            </a:p>
          </p:txBody>
        </p:sp>
        <p:sp>
          <p:nvSpPr>
            <p:cNvPr id="158" name="TextBox 157" title="M30"/>
            <p:cNvSpPr txBox="1"/>
            <p:nvPr/>
          </p:nvSpPr>
          <p:spPr>
            <a:xfrm>
              <a:off x="6314086" y="10712814"/>
              <a:ext cx="253916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3</a:t>
              </a:r>
            </a:p>
          </p:txBody>
        </p:sp>
        <p:sp>
          <p:nvSpPr>
            <p:cNvPr id="159" name="TextBox 158" title="L30"/>
            <p:cNvSpPr txBox="1"/>
            <p:nvPr/>
          </p:nvSpPr>
          <p:spPr>
            <a:xfrm>
              <a:off x="589202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>
                  <a:solidFill>
                    <a:srgbClr val="404041"/>
                  </a:solidFill>
                  <a:latin typeface="Proxima Nova Rg" pitchFamily="50" charset="0"/>
                </a:rPr>
                <a:t>2</a:t>
              </a:r>
              <a:endParaRPr lang="en-PH" sz="991" kern="900" spc="-10" dirty="0" smtClean="0">
                <a:solidFill>
                  <a:srgbClr val="404041"/>
                </a:solidFill>
                <a:latin typeface="Proxima Nova Rg" pitchFamily="50" charset="0"/>
              </a:endParaRPr>
            </a:p>
          </p:txBody>
        </p:sp>
        <p:sp>
          <p:nvSpPr>
            <p:cNvPr id="160" name="TextBox 159" title="K30"/>
            <p:cNvSpPr txBox="1"/>
            <p:nvPr/>
          </p:nvSpPr>
          <p:spPr>
            <a:xfrm>
              <a:off x="5490447" y="10712814"/>
              <a:ext cx="22666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</a:t>
              </a:r>
            </a:p>
          </p:txBody>
        </p:sp>
        <p:sp>
          <p:nvSpPr>
            <p:cNvPr id="161" name="TextBox 160" title="J30"/>
            <p:cNvSpPr txBox="1"/>
            <p:nvPr/>
          </p:nvSpPr>
          <p:spPr>
            <a:xfrm>
              <a:off x="5041029" y="10712814"/>
              <a:ext cx="29591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13</a:t>
              </a:r>
            </a:p>
          </p:txBody>
        </p:sp>
        <p:sp>
          <p:nvSpPr>
            <p:cNvPr id="162" name="TextBox 161" title="I30"/>
            <p:cNvSpPr txBox="1"/>
            <p:nvPr/>
          </p:nvSpPr>
          <p:spPr>
            <a:xfrm>
              <a:off x="4636106" y="10712814"/>
              <a:ext cx="30072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12</a:t>
              </a:r>
            </a:p>
          </p:txBody>
        </p:sp>
        <p:sp>
          <p:nvSpPr>
            <p:cNvPr id="163" name="TextBox 162" title="H30"/>
            <p:cNvSpPr txBox="1"/>
            <p:nvPr/>
          </p:nvSpPr>
          <p:spPr>
            <a:xfrm>
              <a:off x="4238765" y="10712814"/>
              <a:ext cx="26866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11</a:t>
              </a:r>
            </a:p>
          </p:txBody>
        </p:sp>
        <p:sp>
          <p:nvSpPr>
            <p:cNvPr id="164" name="TextBox 163" title="G30"/>
            <p:cNvSpPr txBox="1"/>
            <p:nvPr/>
          </p:nvSpPr>
          <p:spPr>
            <a:xfrm>
              <a:off x="3797727" y="10712814"/>
              <a:ext cx="303929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10</a:t>
              </a:r>
            </a:p>
          </p:txBody>
        </p:sp>
        <p:sp>
          <p:nvSpPr>
            <p:cNvPr id="165" name="TextBox 164" title="F30"/>
            <p:cNvSpPr txBox="1"/>
            <p:nvPr/>
          </p:nvSpPr>
          <p:spPr>
            <a:xfrm>
              <a:off x="341636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9</a:t>
              </a:r>
            </a:p>
          </p:txBody>
        </p:sp>
        <p:sp>
          <p:nvSpPr>
            <p:cNvPr id="166" name="TextBox 165" title="E30"/>
            <p:cNvSpPr txBox="1"/>
            <p:nvPr/>
          </p:nvSpPr>
          <p:spPr>
            <a:xfrm>
              <a:off x="301031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8</a:t>
              </a:r>
            </a:p>
          </p:txBody>
        </p:sp>
        <p:sp>
          <p:nvSpPr>
            <p:cNvPr id="167" name="TextBox 166" title="D30"/>
            <p:cNvSpPr txBox="1"/>
            <p:nvPr/>
          </p:nvSpPr>
          <p:spPr>
            <a:xfrm>
              <a:off x="2581689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7</a:t>
              </a:r>
            </a:p>
          </p:txBody>
        </p:sp>
        <p:sp>
          <p:nvSpPr>
            <p:cNvPr id="168" name="TextBox 167" title="C30"/>
            <p:cNvSpPr txBox="1"/>
            <p:nvPr/>
          </p:nvSpPr>
          <p:spPr>
            <a:xfrm>
              <a:off x="2159414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6</a:t>
              </a:r>
            </a:p>
          </p:txBody>
        </p:sp>
        <p:sp>
          <p:nvSpPr>
            <p:cNvPr id="169" name="TextBox 168" title="B30"/>
            <p:cNvSpPr txBox="1"/>
            <p:nvPr/>
          </p:nvSpPr>
          <p:spPr>
            <a:xfrm>
              <a:off x="1762105" y="10712814"/>
              <a:ext cx="25872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5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00684" y="10879075"/>
              <a:ext cx="504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FY15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979699" y="10879075"/>
              <a:ext cx="504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200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FY16</a:t>
              </a:r>
            </a:p>
          </p:txBody>
        </p:sp>
        <p:sp>
          <p:nvSpPr>
            <p:cNvPr id="542" name="TextBox 541" title="B31"/>
            <p:cNvSpPr txBox="1"/>
            <p:nvPr/>
          </p:nvSpPr>
          <p:spPr>
            <a:xfrm>
              <a:off x="1693399" y="10100110"/>
              <a:ext cx="42928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$3M</a:t>
              </a:r>
            </a:p>
          </p:txBody>
        </p:sp>
        <p:sp>
          <p:nvSpPr>
            <p:cNvPr id="544" name="TextBox 543" title="E31"/>
            <p:cNvSpPr txBox="1"/>
            <p:nvPr/>
          </p:nvSpPr>
          <p:spPr>
            <a:xfrm>
              <a:off x="2963935" y="10124304"/>
              <a:ext cx="40203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$1M</a:t>
              </a:r>
            </a:p>
          </p:txBody>
        </p:sp>
        <p:sp>
          <p:nvSpPr>
            <p:cNvPr id="545" name="TextBox 544" title="H31"/>
            <p:cNvSpPr txBox="1"/>
            <p:nvPr/>
          </p:nvSpPr>
          <p:spPr>
            <a:xfrm>
              <a:off x="4140149" y="10325603"/>
              <a:ext cx="47128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-$5M</a:t>
              </a:r>
            </a:p>
          </p:txBody>
        </p:sp>
        <p:sp>
          <p:nvSpPr>
            <p:cNvPr id="547" name="TextBox 546" title="I31"/>
            <p:cNvSpPr txBox="1"/>
            <p:nvPr/>
          </p:nvSpPr>
          <p:spPr>
            <a:xfrm>
              <a:off x="4572926" y="10080792"/>
              <a:ext cx="42928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$4M</a:t>
              </a:r>
            </a:p>
          </p:txBody>
        </p:sp>
        <p:sp>
          <p:nvSpPr>
            <p:cNvPr id="548" name="TextBox 547" title="J31"/>
            <p:cNvSpPr txBox="1"/>
            <p:nvPr/>
          </p:nvSpPr>
          <p:spPr>
            <a:xfrm>
              <a:off x="4989498" y="10096872"/>
              <a:ext cx="429285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$4M</a:t>
              </a:r>
            </a:p>
          </p:txBody>
        </p:sp>
        <p:sp>
          <p:nvSpPr>
            <p:cNvPr id="549" name="TextBox 548" title="M31"/>
            <p:cNvSpPr txBox="1"/>
            <p:nvPr/>
          </p:nvSpPr>
          <p:spPr>
            <a:xfrm>
              <a:off x="6247043" y="10084900"/>
              <a:ext cx="434093" cy="24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991" kern="900" spc="-10" dirty="0" smtClean="0">
                  <a:solidFill>
                    <a:srgbClr val="404041"/>
                  </a:solidFill>
                  <a:latin typeface="Proxima Nova Rg" pitchFamily="50" charset="0"/>
                </a:rPr>
                <a:t>$6M</a:t>
              </a:r>
            </a:p>
          </p:txBody>
        </p:sp>
      </p:grpSp>
      <p:grpSp>
        <p:nvGrpSpPr>
          <p:cNvPr id="114" name="Group 113" title="separate-key-metrics"/>
          <p:cNvGrpSpPr/>
          <p:nvPr/>
        </p:nvGrpSpPr>
        <p:grpSpPr>
          <a:xfrm>
            <a:off x="1406150" y="7170119"/>
            <a:ext cx="6431525" cy="2097490"/>
            <a:chOff x="1406150" y="7170119"/>
            <a:chExt cx="6431525" cy="2097490"/>
          </a:xfrm>
        </p:grpSpPr>
        <p:cxnSp>
          <p:nvCxnSpPr>
            <p:cNvPr id="374" name="Straight Arrow Connector 373"/>
            <p:cNvCxnSpPr/>
            <p:nvPr/>
          </p:nvCxnSpPr>
          <p:spPr>
            <a:xfrm>
              <a:off x="2450664" y="7760455"/>
              <a:ext cx="5268502" cy="0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465212" y="8744092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656918" y="896427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4571091" y="7685066"/>
              <a:ext cx="0" cy="13680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5558937" y="76737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6525070" y="76737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2518912" y="7715567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-10%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429354" y="7170119"/>
              <a:ext cx="1583349" cy="374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Proxima Nova Regular"/>
                </a:rPr>
                <a:t>KEY METRICS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Proxima Nova Regular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489775" y="7316138"/>
              <a:ext cx="1020241" cy="353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Proxima Nova Regular"/>
                </a:rPr>
                <a:t>GROWTH %</a:t>
              </a:r>
              <a:endPara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Proxima Nova Regular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1917446" y="8316644"/>
              <a:ext cx="6272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Rate/</a:t>
              </a:r>
              <a:r>
                <a:rPr lang="en-PH" sz="9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1646490" y="8628676"/>
              <a:ext cx="9010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CS Comp/</a:t>
              </a:r>
              <a:r>
                <a:rPr lang="en-PH" sz="9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1406150" y="8919322"/>
              <a:ext cx="11102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Other Bus Cost/</a:t>
              </a:r>
              <a:r>
                <a:rPr lang="en-PH" sz="9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1551705" y="7628103"/>
              <a:ext cx="1004128" cy="230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899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EBA Margin/</a:t>
              </a:r>
              <a:r>
                <a:rPr lang="en-PH" sz="899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899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1577561" y="8000502"/>
              <a:ext cx="10041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CE Margin/</a:t>
              </a:r>
              <a:r>
                <a:rPr lang="en-PH" sz="9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Hr</a:t>
              </a:r>
              <a:endParaRPr lang="en-PH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3448284" y="772501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402732" y="7716962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0</a:t>
              </a:r>
              <a:r>
                <a:rPr lang="en-PH" sz="1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 </a:t>
              </a:r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5386646" y="7717078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6328330" y="771556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10%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7302254" y="7715565"/>
              <a:ext cx="508562" cy="247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15%</a:t>
              </a:r>
              <a:endParaRPr lang="en-PH" sz="1006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cxnSp>
          <p:nvCxnSpPr>
            <p:cNvPr id="405" name="Straight Arrow Connector 404"/>
            <p:cNvCxnSpPr/>
            <p:nvPr/>
          </p:nvCxnSpPr>
          <p:spPr>
            <a:xfrm flipV="1">
              <a:off x="2465212" y="9046511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 flipV="1">
              <a:off x="2465212" y="8444054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flipV="1">
              <a:off x="2465212" y="8153255"/>
              <a:ext cx="5253955" cy="145"/>
            </a:xfrm>
            <a:prstGeom prst="straightConnector1">
              <a:avLst/>
            </a:prstGeom>
            <a:ln w="6350">
              <a:solidFill>
                <a:srgbClr val="4E4D50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 title="key-metrics-max"/>
            <p:cNvCxnSpPr/>
            <p:nvPr/>
          </p:nvCxnSpPr>
          <p:spPr>
            <a:xfrm>
              <a:off x="7475548" y="76737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7475548" y="805231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475548" y="8359500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75548" y="865239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475548" y="89595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6510668" y="805231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6510668" y="86547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6510668" y="89595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5548188" y="805231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5548188" y="86547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5548188" y="8959575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Oval 418" title="C25-tick"/>
            <p:cNvSpPr/>
            <p:nvPr/>
          </p:nvSpPr>
          <p:spPr>
            <a:xfrm>
              <a:off x="6321381" y="8995683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1" name="Oval 420" title="C24-tick"/>
            <p:cNvSpPr/>
            <p:nvPr/>
          </p:nvSpPr>
          <p:spPr>
            <a:xfrm>
              <a:off x="7382748" y="8698153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422" name="Straight Connector 421"/>
            <p:cNvCxnSpPr/>
            <p:nvPr/>
          </p:nvCxnSpPr>
          <p:spPr>
            <a:xfrm>
              <a:off x="5548188" y="8354737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3617898" y="767918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3607149" y="805780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3607149" y="866025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3607149" y="896505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3607149" y="8360221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 title="key-metrics-min"/>
            <p:cNvCxnSpPr/>
            <p:nvPr/>
          </p:nvCxnSpPr>
          <p:spPr>
            <a:xfrm>
              <a:off x="2657818" y="7679184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2647069" y="8057803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647069" y="8660259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2647069" y="8360221"/>
              <a:ext cx="0" cy="86756"/>
            </a:xfrm>
            <a:prstGeom prst="line">
              <a:avLst/>
            </a:prstGeom>
            <a:ln w="6350">
              <a:solidFill>
                <a:srgbClr val="4E4D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 title="B22"/>
            <p:cNvSpPr txBox="1"/>
            <p:nvPr/>
          </p:nvSpPr>
          <p:spPr>
            <a:xfrm>
              <a:off x="2346435" y="7822766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-17.6%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41" name="TextBox 440" title="B21"/>
            <p:cNvSpPr txBox="1"/>
            <p:nvPr/>
          </p:nvSpPr>
          <p:spPr>
            <a:xfrm>
              <a:off x="2339820" y="7436358"/>
              <a:ext cx="4929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-17.7%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42" name="Oval 441" title="C21-tick"/>
            <p:cNvSpPr/>
            <p:nvPr/>
          </p:nvSpPr>
          <p:spPr>
            <a:xfrm>
              <a:off x="6311107" y="7702531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3" name="TextBox 472" title="B23"/>
            <p:cNvSpPr txBox="1"/>
            <p:nvPr/>
          </p:nvSpPr>
          <p:spPr>
            <a:xfrm>
              <a:off x="3718035" y="8134709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-3.1%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4" name="TextBox 473" title="B24"/>
            <p:cNvSpPr txBox="1"/>
            <p:nvPr/>
          </p:nvSpPr>
          <p:spPr>
            <a:xfrm>
              <a:off x="4094272" y="8429984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-1.3%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5" name="TextBox 474" title="B25"/>
            <p:cNvSpPr txBox="1"/>
            <p:nvPr/>
          </p:nvSpPr>
          <p:spPr>
            <a:xfrm>
              <a:off x="6986793" y="8721843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13.7%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8" name="TextBox 477" title="C21"/>
            <p:cNvSpPr txBox="1"/>
            <p:nvPr/>
          </p:nvSpPr>
          <p:spPr>
            <a:xfrm>
              <a:off x="6143830" y="7560494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9.5%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79" name="TextBox 478" title="C22"/>
            <p:cNvSpPr txBox="1"/>
            <p:nvPr/>
          </p:nvSpPr>
          <p:spPr>
            <a:xfrm>
              <a:off x="6143830" y="8136757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9.5%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381" name="Oval 380" title="C23-tick"/>
            <p:cNvSpPr/>
            <p:nvPr/>
          </p:nvSpPr>
          <p:spPr>
            <a:xfrm>
              <a:off x="7463832" y="8380765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80" name="TextBox 479" title="C23"/>
            <p:cNvSpPr txBox="1"/>
            <p:nvPr/>
          </p:nvSpPr>
          <p:spPr>
            <a:xfrm>
              <a:off x="7367167" y="8259031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15.9%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81" name="TextBox 480" title="C24"/>
            <p:cNvSpPr txBox="1"/>
            <p:nvPr/>
          </p:nvSpPr>
          <p:spPr>
            <a:xfrm>
              <a:off x="7118706" y="8573356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14.9%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sp>
          <p:nvSpPr>
            <p:cNvPr id="483" name="TextBox 482" title="C25"/>
            <p:cNvSpPr txBox="1"/>
            <p:nvPr/>
          </p:nvSpPr>
          <p:spPr>
            <a:xfrm>
              <a:off x="6151918" y="9082943"/>
              <a:ext cx="47050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itchFamily="50" charset="0"/>
                  <a:cs typeface="Arial" pitchFamily="34" charset="0"/>
                </a:rPr>
                <a:t>9%</a:t>
              </a:r>
              <a:endParaRPr lang="en-PH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itchFamily="50" charset="0"/>
                <a:cs typeface="Arial" pitchFamily="34" charset="0"/>
              </a:endParaRPr>
            </a:p>
          </p:txBody>
        </p:sp>
        <p:grpSp>
          <p:nvGrpSpPr>
            <p:cNvPr id="26" name="Group 25" title="B25-tick"/>
            <p:cNvGrpSpPr/>
            <p:nvPr/>
          </p:nvGrpSpPr>
          <p:grpSpPr>
            <a:xfrm>
              <a:off x="7068518" y="8842104"/>
              <a:ext cx="316112" cy="213905"/>
              <a:chOff x="7068518" y="8842104"/>
              <a:chExt cx="316112" cy="213905"/>
            </a:xfrm>
          </p:grpSpPr>
          <p:sp>
            <p:nvSpPr>
              <p:cNvPr id="477" name="Rounded Rectangle 476"/>
              <p:cNvSpPr/>
              <p:nvPr/>
            </p:nvSpPr>
            <p:spPr>
              <a:xfrm>
                <a:off x="7123682" y="8858928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938B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7068518" y="8842104"/>
                <a:ext cx="316112" cy="213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27" name="Group 26" title="B24-tick"/>
            <p:cNvGrpSpPr/>
            <p:nvPr/>
          </p:nvGrpSpPr>
          <p:grpSpPr>
            <a:xfrm>
              <a:off x="4165821" y="8531329"/>
              <a:ext cx="316112" cy="213905"/>
              <a:chOff x="4165821" y="8531329"/>
              <a:chExt cx="316112" cy="213905"/>
            </a:xfrm>
          </p:grpSpPr>
          <p:sp>
            <p:nvSpPr>
              <p:cNvPr id="435" name="Rounded Rectangle 434"/>
              <p:cNvSpPr/>
              <p:nvPr/>
            </p:nvSpPr>
            <p:spPr>
              <a:xfrm>
                <a:off x="4229374" y="8554128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938B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33" name="TextBox 432"/>
              <p:cNvSpPr txBox="1"/>
              <p:nvPr/>
            </p:nvSpPr>
            <p:spPr>
              <a:xfrm>
                <a:off x="4165821" y="8531329"/>
                <a:ext cx="316112" cy="213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30" name="Group 29" title="B23-tick"/>
            <p:cNvGrpSpPr/>
            <p:nvPr/>
          </p:nvGrpSpPr>
          <p:grpSpPr>
            <a:xfrm>
              <a:off x="3798351" y="8236858"/>
              <a:ext cx="316112" cy="213905"/>
              <a:chOff x="3798351" y="8236858"/>
              <a:chExt cx="316112" cy="213905"/>
            </a:xfrm>
          </p:grpSpPr>
          <p:sp>
            <p:nvSpPr>
              <p:cNvPr id="432" name="Rounded Rectangle 431"/>
              <p:cNvSpPr/>
              <p:nvPr/>
            </p:nvSpPr>
            <p:spPr>
              <a:xfrm>
                <a:off x="3858881" y="8261235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938B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3798351" y="8236858"/>
                <a:ext cx="316112" cy="213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98" name="Group 97" title="B22-tick"/>
            <p:cNvGrpSpPr/>
            <p:nvPr/>
          </p:nvGrpSpPr>
          <p:grpSpPr>
            <a:xfrm>
              <a:off x="2423769" y="7929054"/>
              <a:ext cx="316112" cy="213905"/>
              <a:chOff x="2423769" y="7929054"/>
              <a:chExt cx="316112" cy="213905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2477756" y="7946910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938B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36" name="TextBox 435"/>
              <p:cNvSpPr txBox="1"/>
              <p:nvPr/>
            </p:nvSpPr>
            <p:spPr>
              <a:xfrm>
                <a:off x="2423769" y="7929054"/>
                <a:ext cx="316112" cy="213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100" name="Group 99" title="B21-tick"/>
            <p:cNvGrpSpPr/>
            <p:nvPr/>
          </p:nvGrpSpPr>
          <p:grpSpPr>
            <a:xfrm>
              <a:off x="2413984" y="7553114"/>
              <a:ext cx="316112" cy="213905"/>
              <a:chOff x="2413984" y="7553114"/>
              <a:chExt cx="316112" cy="213905"/>
            </a:xfrm>
          </p:grpSpPr>
          <p:sp>
            <p:nvSpPr>
              <p:cNvPr id="438" name="Rounded Rectangle 437"/>
              <p:cNvSpPr/>
              <p:nvPr/>
            </p:nvSpPr>
            <p:spPr>
              <a:xfrm>
                <a:off x="2477756" y="7578610"/>
                <a:ext cx="186397" cy="180258"/>
              </a:xfrm>
              <a:prstGeom prst="roundRect">
                <a:avLst>
                  <a:gd name="adj" fmla="val 29323"/>
                </a:avLst>
              </a:prstGeom>
              <a:solidFill>
                <a:srgbClr val="938B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2413984" y="7553114"/>
                <a:ext cx="316112" cy="213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790" dirty="0" smtClean="0">
                    <a:solidFill>
                      <a:schemeClr val="bg1"/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</a:t>
                </a:r>
                <a:endParaRPr lang="en-PH" sz="79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sp>
          <p:nvSpPr>
            <p:cNvPr id="380" name="Oval 379" title="C22-tick"/>
            <p:cNvSpPr/>
            <p:nvPr/>
          </p:nvSpPr>
          <p:spPr>
            <a:xfrm>
              <a:off x="6311107" y="8083531"/>
              <a:ext cx="115791" cy="11487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44" name="TextBox 443"/>
          <p:cNvSpPr txBox="1"/>
          <p:nvPr/>
        </p:nvSpPr>
        <p:spPr>
          <a:xfrm>
            <a:off x="6929872" y="10972800"/>
            <a:ext cx="846322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30" kern="900" spc="-10" dirty="0" smtClean="0">
                <a:solidFill>
                  <a:srgbClr val="221F1F"/>
                </a:solidFill>
                <a:latin typeface="Proxima Nova Lt" pitchFamily="50" charset="0"/>
              </a:rPr>
              <a:t>$’s In Millions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13778267" y="10827810"/>
            <a:ext cx="846322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30" kern="900" spc="-10" dirty="0" smtClean="0">
                <a:solidFill>
                  <a:srgbClr val="221F1F"/>
                </a:solidFill>
                <a:latin typeface="Proxima Nova Lt" pitchFamily="50" charset="0"/>
              </a:rPr>
              <a:t>$’s In Millions</a:t>
            </a:r>
          </a:p>
        </p:txBody>
      </p:sp>
    </p:spTree>
    <p:extLst>
      <p:ext uri="{BB962C8B-B14F-4D97-AF65-F5344CB8AC3E}">
        <p14:creationId xmlns:p14="http://schemas.microsoft.com/office/powerpoint/2010/main" val="2284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429</Words>
  <Application>Microsoft Office PowerPoint</Application>
  <PresentationFormat>Custom</PresentationFormat>
  <Paragraphs>241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Helvetica Neue</vt:lpstr>
      <vt:lpstr>Proxima Nova Lt</vt:lpstr>
      <vt:lpstr>Proxima Nova Regular</vt:lpstr>
      <vt:lpstr>Proxima Nova Rg</vt:lpstr>
      <vt:lpstr>Proxima Nova 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User</cp:lastModifiedBy>
  <cp:revision>177</cp:revision>
  <dcterms:created xsi:type="dcterms:W3CDTF">2015-11-19T01:56:47Z</dcterms:created>
  <dcterms:modified xsi:type="dcterms:W3CDTF">2016-01-12T13:26:28Z</dcterms:modified>
</cp:coreProperties>
</file>