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BD4"/>
    <a:srgbClr val="39A0DA"/>
    <a:srgbClr val="379ED9"/>
    <a:srgbClr val="2977A1"/>
    <a:srgbClr val="221F1F"/>
    <a:srgbClr val="F4AAA8"/>
    <a:srgbClr val="FFFFFF"/>
    <a:srgbClr val="3A5C0A"/>
    <a:srgbClr val="3970AB"/>
    <a:srgbClr val="556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505" autoAdjust="0"/>
    <p:restoredTop sz="95897" autoAdjust="0"/>
  </p:normalViewPr>
  <p:slideViewPr>
    <p:cSldViewPr>
      <p:cViewPr varScale="1">
        <p:scale>
          <a:sx n="49" d="100"/>
          <a:sy n="49" d="100"/>
        </p:scale>
        <p:origin x="984" y="66"/>
      </p:cViewPr>
      <p:guideLst>
        <p:guide orient="horz" pos="3600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eona\Downloads\Consulting%20Da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eona\Downloads\Consulting%20Das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74555490862899E-2"/>
          <c:y val="0.10881601790692701"/>
          <c:w val="0.94463634272736896"/>
          <c:h val="0.84990894081803203"/>
        </c:manualLayout>
      </c:layout>
      <c:areaChart>
        <c:grouping val="stacked"/>
        <c:varyColors val="0"/>
        <c:ser>
          <c:idx val="0"/>
          <c:order val="0"/>
          <c:spPr>
            <a:solidFill>
              <a:srgbClr val="AADCF0"/>
            </a:solidFill>
            <a:ln>
              <a:noFill/>
            </a:ln>
            <a:effectLst/>
          </c:spPr>
          <c:val>
            <c:numRef>
              <c:f>Sheet1!$B$75:$AN$75</c:f>
              <c:numCache>
                <c:formatCode>General</c:formatCode>
                <c:ptCount val="39"/>
                <c:pt idx="0">
                  <c:v>22190.09</c:v>
                </c:pt>
                <c:pt idx="1">
                  <c:v>22370.57</c:v>
                </c:pt>
                <c:pt idx="2">
                  <c:v>22464.27</c:v>
                </c:pt>
                <c:pt idx="3">
                  <c:v>22537.69</c:v>
                </c:pt>
                <c:pt idx="4">
                  <c:v>23109.53</c:v>
                </c:pt>
                <c:pt idx="5">
                  <c:v>23378.92</c:v>
                </c:pt>
                <c:pt idx="6">
                  <c:v>23445.439999999999</c:v>
                </c:pt>
                <c:pt idx="7">
                  <c:v>23547.02</c:v>
                </c:pt>
                <c:pt idx="8">
                  <c:v>23708.86</c:v>
                </c:pt>
                <c:pt idx="9">
                  <c:v>24250.05</c:v>
                </c:pt>
                <c:pt idx="10">
                  <c:v>24609.919999999991</c:v>
                </c:pt>
                <c:pt idx="11">
                  <c:v>25311.360000000001</c:v>
                </c:pt>
                <c:pt idx="12">
                  <c:v>25649.15</c:v>
                </c:pt>
                <c:pt idx="13">
                  <c:v>25988.69</c:v>
                </c:pt>
                <c:pt idx="14">
                  <c:v>26355.61</c:v>
                </c:pt>
                <c:pt idx="15">
                  <c:v>26496.399999999991</c:v>
                </c:pt>
                <c:pt idx="16">
                  <c:v>26664.87</c:v>
                </c:pt>
                <c:pt idx="17">
                  <c:v>27073.86</c:v>
                </c:pt>
                <c:pt idx="18">
                  <c:v>27260.06</c:v>
                </c:pt>
                <c:pt idx="19">
                  <c:v>27125.59</c:v>
                </c:pt>
                <c:pt idx="20">
                  <c:v>27084.2</c:v>
                </c:pt>
                <c:pt idx="21">
                  <c:v>27070.400000000001</c:v>
                </c:pt>
                <c:pt idx="22">
                  <c:v>27510.44</c:v>
                </c:pt>
                <c:pt idx="23">
                  <c:v>27701.07</c:v>
                </c:pt>
                <c:pt idx="24">
                  <c:v>28175.95</c:v>
                </c:pt>
                <c:pt idx="25">
                  <c:v>28245.52</c:v>
                </c:pt>
                <c:pt idx="26">
                  <c:v>28383.740000000009</c:v>
                </c:pt>
                <c:pt idx="27">
                  <c:v>28720.19</c:v>
                </c:pt>
                <c:pt idx="28">
                  <c:v>28808.17</c:v>
                </c:pt>
                <c:pt idx="29">
                  <c:v>28803.98</c:v>
                </c:pt>
                <c:pt idx="30">
                  <c:v>29118.28</c:v>
                </c:pt>
                <c:pt idx="31">
                  <c:v>29546.95</c:v>
                </c:pt>
                <c:pt idx="32">
                  <c:v>29809.01</c:v>
                </c:pt>
                <c:pt idx="33">
                  <c:v>30001.84</c:v>
                </c:pt>
                <c:pt idx="34">
                  <c:v>30258.69</c:v>
                </c:pt>
                <c:pt idx="35">
                  <c:v>30959.5</c:v>
                </c:pt>
                <c:pt idx="36">
                  <c:v>31399</c:v>
                </c:pt>
                <c:pt idx="37">
                  <c:v>32036.27</c:v>
                </c:pt>
                <c:pt idx="38">
                  <c:v>32396.6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Sheet1!$B$76:$AN$76</c:f>
              <c:numCache>
                <c:formatCode>General</c:formatCode>
                <c:ptCount val="39"/>
                <c:pt idx="0">
                  <c:v>952.1</c:v>
                </c:pt>
                <c:pt idx="1">
                  <c:v>951.5</c:v>
                </c:pt>
                <c:pt idx="2">
                  <c:v>945.99999999999989</c:v>
                </c:pt>
                <c:pt idx="3">
                  <c:v>940.74</c:v>
                </c:pt>
                <c:pt idx="4">
                  <c:v>929.63</c:v>
                </c:pt>
                <c:pt idx="5">
                  <c:v>929.63</c:v>
                </c:pt>
                <c:pt idx="6">
                  <c:v>886.17</c:v>
                </c:pt>
                <c:pt idx="7">
                  <c:v>835.74</c:v>
                </c:pt>
                <c:pt idx="8">
                  <c:v>653.24</c:v>
                </c:pt>
                <c:pt idx="9">
                  <c:v>751.81999999999937</c:v>
                </c:pt>
                <c:pt idx="10">
                  <c:v>751.81999999999937</c:v>
                </c:pt>
                <c:pt idx="11">
                  <c:v>755.06000000000006</c:v>
                </c:pt>
                <c:pt idx="12">
                  <c:v>753.88</c:v>
                </c:pt>
                <c:pt idx="13">
                  <c:v>768.56999999999937</c:v>
                </c:pt>
                <c:pt idx="14">
                  <c:v>772.92899999999986</c:v>
                </c:pt>
                <c:pt idx="15">
                  <c:v>794.59</c:v>
                </c:pt>
                <c:pt idx="16">
                  <c:v>792.91</c:v>
                </c:pt>
                <c:pt idx="17">
                  <c:v>792.91</c:v>
                </c:pt>
                <c:pt idx="18">
                  <c:v>815.68499999999995</c:v>
                </c:pt>
                <c:pt idx="19">
                  <c:v>828.21</c:v>
                </c:pt>
                <c:pt idx="20">
                  <c:v>831.51499999999987</c:v>
                </c:pt>
                <c:pt idx="21">
                  <c:v>890.875</c:v>
                </c:pt>
                <c:pt idx="22">
                  <c:v>823.22500000000002</c:v>
                </c:pt>
                <c:pt idx="23">
                  <c:v>823.22500000000002</c:v>
                </c:pt>
                <c:pt idx="24">
                  <c:v>827.63499999999999</c:v>
                </c:pt>
                <c:pt idx="25">
                  <c:v>832.48500000000013</c:v>
                </c:pt>
                <c:pt idx="26">
                  <c:v>836.95499999999936</c:v>
                </c:pt>
                <c:pt idx="27">
                  <c:v>839.69500000000005</c:v>
                </c:pt>
                <c:pt idx="28">
                  <c:v>832.495</c:v>
                </c:pt>
                <c:pt idx="29">
                  <c:v>838.26499999999999</c:v>
                </c:pt>
                <c:pt idx="30">
                  <c:v>838.26499999999999</c:v>
                </c:pt>
                <c:pt idx="31">
                  <c:v>858.09500000000003</c:v>
                </c:pt>
                <c:pt idx="32">
                  <c:v>878.28499999999997</c:v>
                </c:pt>
                <c:pt idx="33">
                  <c:v>878.75</c:v>
                </c:pt>
                <c:pt idx="34">
                  <c:v>999.51499999999999</c:v>
                </c:pt>
                <c:pt idx="35">
                  <c:v>939.93000000000006</c:v>
                </c:pt>
                <c:pt idx="36">
                  <c:v>915.48</c:v>
                </c:pt>
                <c:pt idx="37">
                  <c:v>902.65</c:v>
                </c:pt>
                <c:pt idx="38">
                  <c:v>899.35999999999876</c:v>
                </c:pt>
              </c:numCache>
            </c:numRef>
          </c:val>
        </c:ser>
        <c:ser>
          <c:idx val="2"/>
          <c:order val="2"/>
          <c:spPr>
            <a:solidFill>
              <a:srgbClr val="93C83D"/>
            </a:solidFill>
            <a:ln>
              <a:noFill/>
            </a:ln>
            <a:effectLst/>
          </c:spPr>
          <c:val>
            <c:numRef>
              <c:f>Sheet1!$B$77:$AN$77</c:f>
              <c:numCache>
                <c:formatCode>General</c:formatCode>
                <c:ptCount val="39"/>
                <c:pt idx="0">
                  <c:v>6106.89</c:v>
                </c:pt>
                <c:pt idx="1">
                  <c:v>6151.22</c:v>
                </c:pt>
                <c:pt idx="2">
                  <c:v>6199.99</c:v>
                </c:pt>
                <c:pt idx="3">
                  <c:v>6283.36</c:v>
                </c:pt>
                <c:pt idx="4">
                  <c:v>6497.31</c:v>
                </c:pt>
                <c:pt idx="5">
                  <c:v>6587.19</c:v>
                </c:pt>
                <c:pt idx="6">
                  <c:v>6703.1099999999979</c:v>
                </c:pt>
                <c:pt idx="7">
                  <c:v>6834.61</c:v>
                </c:pt>
                <c:pt idx="8">
                  <c:v>7029.6</c:v>
                </c:pt>
                <c:pt idx="9">
                  <c:v>7278.66</c:v>
                </c:pt>
                <c:pt idx="10">
                  <c:v>7485.65</c:v>
                </c:pt>
                <c:pt idx="11">
                  <c:v>7960.199999999998</c:v>
                </c:pt>
                <c:pt idx="12">
                  <c:v>8335.4499999999916</c:v>
                </c:pt>
                <c:pt idx="13">
                  <c:v>8594.0599999999667</c:v>
                </c:pt>
                <c:pt idx="14">
                  <c:v>8817.5</c:v>
                </c:pt>
                <c:pt idx="15">
                  <c:v>9035.9</c:v>
                </c:pt>
                <c:pt idx="16">
                  <c:v>9364.6999999999807</c:v>
                </c:pt>
                <c:pt idx="17">
                  <c:v>9736.15</c:v>
                </c:pt>
                <c:pt idx="18">
                  <c:v>9813.18</c:v>
                </c:pt>
                <c:pt idx="19">
                  <c:v>9825.4499999999807</c:v>
                </c:pt>
                <c:pt idx="20">
                  <c:v>9872.17</c:v>
                </c:pt>
                <c:pt idx="21">
                  <c:v>9882.9</c:v>
                </c:pt>
                <c:pt idx="22">
                  <c:v>10041.950000000001</c:v>
                </c:pt>
                <c:pt idx="23">
                  <c:v>10061.530000000001</c:v>
                </c:pt>
                <c:pt idx="24">
                  <c:v>10288.16</c:v>
                </c:pt>
                <c:pt idx="25">
                  <c:v>10400.93</c:v>
                </c:pt>
                <c:pt idx="26">
                  <c:v>10480.73</c:v>
                </c:pt>
                <c:pt idx="27">
                  <c:v>10559.87</c:v>
                </c:pt>
                <c:pt idx="28">
                  <c:v>10567.28</c:v>
                </c:pt>
                <c:pt idx="29">
                  <c:v>10600.35</c:v>
                </c:pt>
                <c:pt idx="30">
                  <c:v>10873.03</c:v>
                </c:pt>
                <c:pt idx="31">
                  <c:v>11008.39</c:v>
                </c:pt>
                <c:pt idx="32">
                  <c:v>11244</c:v>
                </c:pt>
                <c:pt idx="33">
                  <c:v>11396.92</c:v>
                </c:pt>
                <c:pt idx="34">
                  <c:v>11493.81</c:v>
                </c:pt>
                <c:pt idx="35">
                  <c:v>11811.59</c:v>
                </c:pt>
                <c:pt idx="36">
                  <c:v>11899.61</c:v>
                </c:pt>
                <c:pt idx="37">
                  <c:v>12204.4</c:v>
                </c:pt>
                <c:pt idx="38">
                  <c:v>12482.66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40272"/>
        <c:axId val="98440832"/>
      </c:areaChart>
      <c:catAx>
        <c:axId val="98440272"/>
        <c:scaling>
          <c:orientation val="minMax"/>
        </c:scaling>
        <c:delete val="1"/>
        <c:axPos val="b"/>
        <c:majorTickMark val="out"/>
        <c:minorTickMark val="none"/>
        <c:tickLblPos val="nextTo"/>
        <c:crossAx val="98440832"/>
        <c:crosses val="autoZero"/>
        <c:auto val="1"/>
        <c:lblAlgn val="ctr"/>
        <c:lblOffset val="100"/>
        <c:noMultiLvlLbl val="0"/>
      </c:catAx>
      <c:valAx>
        <c:axId val="98440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44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999852104109598E-2"/>
          <c:y val="6.9850953491392601E-2"/>
          <c:w val="0.95776410288553704"/>
          <c:h val="0.9301490495024109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556C7C"/>
              </a:solidFill>
              <a:round/>
            </a:ln>
            <a:effectLst/>
          </c:spPr>
          <c:marker>
            <c:symbol val="none"/>
          </c:marker>
          <c:val>
            <c:numRef>
              <c:f>Sheet1!$B$78:$AN$78</c:f>
              <c:numCache>
                <c:formatCode>_-"$"* #,##0.00_-;\-"$"* #,##0.00_-;_-"$"* "-"??_-;_-@_-</c:formatCode>
                <c:ptCount val="39"/>
                <c:pt idx="0">
                  <c:v>144.87405403375911</c:v>
                </c:pt>
                <c:pt idx="1">
                  <c:v>147.38562382149661</c:v>
                </c:pt>
                <c:pt idx="2">
                  <c:v>149.91430885199301</c:v>
                </c:pt>
                <c:pt idx="3">
                  <c:v>133.04237819381629</c:v>
                </c:pt>
                <c:pt idx="4">
                  <c:v>143.36017793943179</c:v>
                </c:pt>
                <c:pt idx="5">
                  <c:v>152.73124269627249</c:v>
                </c:pt>
                <c:pt idx="6">
                  <c:v>136.46923387624739</c:v>
                </c:pt>
                <c:pt idx="7">
                  <c:v>140.00968358129941</c:v>
                </c:pt>
                <c:pt idx="8">
                  <c:v>150.05127156387539</c:v>
                </c:pt>
                <c:pt idx="9">
                  <c:v>132.68630924606509</c:v>
                </c:pt>
                <c:pt idx="10">
                  <c:v>128.99067157517479</c:v>
                </c:pt>
                <c:pt idx="11">
                  <c:v>133.89061427144219</c:v>
                </c:pt>
                <c:pt idx="12">
                  <c:v>141.55214485489029</c:v>
                </c:pt>
                <c:pt idx="13">
                  <c:v>134.74882093826361</c:v>
                </c:pt>
                <c:pt idx="14">
                  <c:v>134.16343841965801</c:v>
                </c:pt>
                <c:pt idx="15">
                  <c:v>139.56703914570579</c:v>
                </c:pt>
                <c:pt idx="16">
                  <c:v>121.1184789912334</c:v>
                </c:pt>
                <c:pt idx="17">
                  <c:v>132.64785019153399</c:v>
                </c:pt>
                <c:pt idx="18">
                  <c:v>145.93050194633111</c:v>
                </c:pt>
                <c:pt idx="19">
                  <c:v>133.08796747113911</c:v>
                </c:pt>
                <c:pt idx="20">
                  <c:v>134.21071820834811</c:v>
                </c:pt>
                <c:pt idx="21">
                  <c:v>140.9789950177628</c:v>
                </c:pt>
                <c:pt idx="22">
                  <c:v>130.8912921295105</c:v>
                </c:pt>
                <c:pt idx="23">
                  <c:v>127.1172325090523</c:v>
                </c:pt>
                <c:pt idx="24">
                  <c:v>131.37468667493769</c:v>
                </c:pt>
                <c:pt idx="25">
                  <c:v>141.24151455744939</c:v>
                </c:pt>
                <c:pt idx="26">
                  <c:v>134.0168076374255</c:v>
                </c:pt>
                <c:pt idx="27">
                  <c:v>134.697047475517</c:v>
                </c:pt>
                <c:pt idx="28">
                  <c:v>139.7742909898665</c:v>
                </c:pt>
                <c:pt idx="29">
                  <c:v>124.562466561104</c:v>
                </c:pt>
                <c:pt idx="30">
                  <c:v>131.47255272030631</c:v>
                </c:pt>
                <c:pt idx="31">
                  <c:v>142.16512477689429</c:v>
                </c:pt>
                <c:pt idx="32">
                  <c:v>128.95615716293699</c:v>
                </c:pt>
                <c:pt idx="33">
                  <c:v>129.64342302058401</c:v>
                </c:pt>
                <c:pt idx="34">
                  <c:v>133.0193083777458</c:v>
                </c:pt>
                <c:pt idx="35">
                  <c:v>129.90218166223201</c:v>
                </c:pt>
                <c:pt idx="36">
                  <c:v>128.9079404279247</c:v>
                </c:pt>
                <c:pt idx="37">
                  <c:v>128.4139055894691</c:v>
                </c:pt>
                <c:pt idx="38">
                  <c:v>137.00344182947299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rgbClr val="5175AC"/>
              </a:solidFill>
              <a:round/>
            </a:ln>
            <a:effectLst/>
          </c:spPr>
          <c:marker>
            <c:symbol val="none"/>
          </c:marker>
          <c:val>
            <c:numRef>
              <c:f>Sheet1!$B$79:$AN$79</c:f>
              <c:numCache>
                <c:formatCode>_-"$"* #,##0.00_-;\-"$"* #,##0.00_-;_-"$"* "-"??_-;_-@_-</c:formatCode>
                <c:ptCount val="39"/>
                <c:pt idx="0">
                  <c:v>189.83802976904499</c:v>
                </c:pt>
                <c:pt idx="1">
                  <c:v>190.60603233078609</c:v>
                </c:pt>
                <c:pt idx="2">
                  <c:v>199.79202777454071</c:v>
                </c:pt>
                <c:pt idx="3">
                  <c:v>181.70697761499301</c:v>
                </c:pt>
                <c:pt idx="4">
                  <c:v>191.31869370348849</c:v>
                </c:pt>
                <c:pt idx="5">
                  <c:v>204.83018567774869</c:v>
                </c:pt>
                <c:pt idx="6">
                  <c:v>185.64817781818871</c:v>
                </c:pt>
                <c:pt idx="7">
                  <c:v>186.15162935065459</c:v>
                </c:pt>
                <c:pt idx="8">
                  <c:v>206.72007953832511</c:v>
                </c:pt>
                <c:pt idx="9">
                  <c:v>181.87786722961499</c:v>
                </c:pt>
                <c:pt idx="10">
                  <c:v>181.41852336256599</c:v>
                </c:pt>
                <c:pt idx="11">
                  <c:v>182.61546711212961</c:v>
                </c:pt>
                <c:pt idx="12">
                  <c:v>203.66167050391601</c:v>
                </c:pt>
                <c:pt idx="13">
                  <c:v>188.6044766592656</c:v>
                </c:pt>
                <c:pt idx="14">
                  <c:v>190.16936359294581</c:v>
                </c:pt>
                <c:pt idx="15">
                  <c:v>202.25568909716151</c:v>
                </c:pt>
                <c:pt idx="16">
                  <c:v>182.63594452526661</c:v>
                </c:pt>
                <c:pt idx="17">
                  <c:v>192.61898018294951</c:v>
                </c:pt>
                <c:pt idx="18">
                  <c:v>214.94171866732779</c:v>
                </c:pt>
                <c:pt idx="19">
                  <c:v>191.13430414436479</c:v>
                </c:pt>
                <c:pt idx="20">
                  <c:v>194.59534868178579</c:v>
                </c:pt>
                <c:pt idx="21">
                  <c:v>211.204639780452</c:v>
                </c:pt>
                <c:pt idx="22">
                  <c:v>193.93241672976569</c:v>
                </c:pt>
                <c:pt idx="23">
                  <c:v>192.46494501628999</c:v>
                </c:pt>
                <c:pt idx="24">
                  <c:v>190.85128567220309</c:v>
                </c:pt>
                <c:pt idx="25">
                  <c:v>215.73793011930081</c:v>
                </c:pt>
                <c:pt idx="26">
                  <c:v>196.86354713658869</c:v>
                </c:pt>
                <c:pt idx="27">
                  <c:v>196.11093244521669</c:v>
                </c:pt>
                <c:pt idx="28">
                  <c:v>214.09478017884371</c:v>
                </c:pt>
                <c:pt idx="29">
                  <c:v>195.2171945061439</c:v>
                </c:pt>
                <c:pt idx="30">
                  <c:v>196.98989918659311</c:v>
                </c:pt>
                <c:pt idx="31">
                  <c:v>213.20200717745479</c:v>
                </c:pt>
                <c:pt idx="32">
                  <c:v>196.39101795060611</c:v>
                </c:pt>
                <c:pt idx="33">
                  <c:v>193.91112347735549</c:v>
                </c:pt>
                <c:pt idx="34">
                  <c:v>203.39368870964191</c:v>
                </c:pt>
                <c:pt idx="35">
                  <c:v>198.93835787546161</c:v>
                </c:pt>
                <c:pt idx="36">
                  <c:v>199.94334870207109</c:v>
                </c:pt>
                <c:pt idx="37">
                  <c:v>197.42252539701539</c:v>
                </c:pt>
                <c:pt idx="38">
                  <c:v>214.6905792866819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3970AB"/>
              </a:solidFill>
              <a:round/>
            </a:ln>
            <a:effectLst/>
          </c:spPr>
          <c:marker>
            <c:symbol val="none"/>
          </c:marker>
          <c:val>
            <c:numRef>
              <c:f>Sheet1!$B$80:$AN$80</c:f>
              <c:numCache>
                <c:formatCode>_-"$"* #,##0.00_-;\-"$"* #,##0.00_-;_-"$"* "-"??_-;_-@_-</c:formatCode>
                <c:ptCount val="39"/>
                <c:pt idx="0">
                  <c:v>49.260961002911031</c:v>
                </c:pt>
                <c:pt idx="1">
                  <c:v>50.125789660559583</c:v>
                </c:pt>
                <c:pt idx="2">
                  <c:v>49.165337999916673</c:v>
                </c:pt>
                <c:pt idx="3">
                  <c:v>59.832454023589627</c:v>
                </c:pt>
                <c:pt idx="4">
                  <c:v>60</c:v>
                </c:pt>
                <c:pt idx="5">
                  <c:v>54.308185106603958</c:v>
                </c:pt>
                <c:pt idx="6">
                  <c:v>-90.097204970416101</c:v>
                </c:pt>
                <c:pt idx="7">
                  <c:v>65.743297980907101</c:v>
                </c:pt>
                <c:pt idx="8">
                  <c:v>60.912781862745042</c:v>
                </c:pt>
                <c:pt idx="9">
                  <c:v>62.5</c:v>
                </c:pt>
                <c:pt idx="10">
                  <c:v>67.581497057629406</c:v>
                </c:pt>
                <c:pt idx="11">
                  <c:v>66.660771073655624</c:v>
                </c:pt>
                <c:pt idx="12">
                  <c:v>53.901605775608942</c:v>
                </c:pt>
                <c:pt idx="13">
                  <c:v>70.131046976309051</c:v>
                </c:pt>
                <c:pt idx="14">
                  <c:v>70.065179681393602</c:v>
                </c:pt>
                <c:pt idx="15">
                  <c:v>95.114143966485173</c:v>
                </c:pt>
                <c:pt idx="16">
                  <c:v>60.876322052938299</c:v>
                </c:pt>
                <c:pt idx="17">
                  <c:v>62.5</c:v>
                </c:pt>
                <c:pt idx="18">
                  <c:v>63.435291390471001</c:v>
                </c:pt>
                <c:pt idx="19">
                  <c:v>64.012087438167683</c:v>
                </c:pt>
                <c:pt idx="20">
                  <c:v>60.110492560536812</c:v>
                </c:pt>
                <c:pt idx="21">
                  <c:v>67.230466067666271</c:v>
                </c:pt>
                <c:pt idx="22">
                  <c:v>70</c:v>
                </c:pt>
                <c:pt idx="23">
                  <c:v>66.404324171179596</c:v>
                </c:pt>
                <c:pt idx="24">
                  <c:v>63.754267456208943</c:v>
                </c:pt>
                <c:pt idx="25">
                  <c:v>66.195663144876946</c:v>
                </c:pt>
                <c:pt idx="26">
                  <c:v>67.376262746379183</c:v>
                </c:pt>
                <c:pt idx="27">
                  <c:v>72.739803025712504</c:v>
                </c:pt>
                <c:pt idx="28">
                  <c:v>70.462718636545546</c:v>
                </c:pt>
                <c:pt idx="29">
                  <c:v>60.73664206091992</c:v>
                </c:pt>
                <c:pt idx="30">
                  <c:v>70</c:v>
                </c:pt>
                <c:pt idx="31">
                  <c:v>55.241352730076102</c:v>
                </c:pt>
                <c:pt idx="32">
                  <c:v>58.098227672986837</c:v>
                </c:pt>
                <c:pt idx="33">
                  <c:v>63.654195260179463</c:v>
                </c:pt>
                <c:pt idx="34">
                  <c:v>52.442180571516289</c:v>
                </c:pt>
                <c:pt idx="35">
                  <c:v>63.636363636363633</c:v>
                </c:pt>
                <c:pt idx="36">
                  <c:v>55.678513345188101</c:v>
                </c:pt>
                <c:pt idx="37">
                  <c:v>56.382175433179547</c:v>
                </c:pt>
                <c:pt idx="38">
                  <c:v>55.931711632664403</c:v>
                </c:pt>
              </c:numCache>
            </c:numRef>
          </c:val>
          <c:smooth val="0"/>
        </c:ser>
        <c:ser>
          <c:idx val="3"/>
          <c:order val="3"/>
          <c:spPr>
            <a:ln w="28575" cap="rnd">
              <a:solidFill>
                <a:srgbClr val="3A5C0A"/>
              </a:solidFill>
              <a:round/>
            </a:ln>
            <a:effectLst/>
          </c:spPr>
          <c:marker>
            <c:symbol val="none"/>
          </c:marker>
          <c:val>
            <c:numRef>
              <c:f>Sheet1!$B$81:$AN$81</c:f>
              <c:numCache>
                <c:formatCode>_-"$"* #,##0.00_-;\-"$"* #,##0.00_-;_-"$"* "-"??_-;_-@_-</c:formatCode>
                <c:ptCount val="39"/>
                <c:pt idx="0">
                  <c:v>44.129607337802177</c:v>
                </c:pt>
                <c:pt idx="1">
                  <c:v>44.975495340082702</c:v>
                </c:pt>
                <c:pt idx="2">
                  <c:v>43.19851910123927</c:v>
                </c:pt>
                <c:pt idx="3">
                  <c:v>41.046398358761408</c:v>
                </c:pt>
                <c:pt idx="4">
                  <c:v>41.593685290384563</c:v>
                </c:pt>
                <c:pt idx="5">
                  <c:v>42.990658234623531</c:v>
                </c:pt>
                <c:pt idx="6">
                  <c:v>41.497502666668808</c:v>
                </c:pt>
                <c:pt idx="7">
                  <c:v>41.625385149858062</c:v>
                </c:pt>
                <c:pt idx="8">
                  <c:v>41.937357979109507</c:v>
                </c:pt>
                <c:pt idx="9">
                  <c:v>41.309786653279943</c:v>
                </c:pt>
                <c:pt idx="10">
                  <c:v>40.096167431638072</c:v>
                </c:pt>
                <c:pt idx="11">
                  <c:v>41.899848983462299</c:v>
                </c:pt>
                <c:pt idx="12">
                  <c:v>42.647390962357001</c:v>
                </c:pt>
                <c:pt idx="13">
                  <c:v>41.417471067906163</c:v>
                </c:pt>
                <c:pt idx="14">
                  <c:v>40.511175149820218</c:v>
                </c:pt>
                <c:pt idx="15">
                  <c:v>40.612506921868871</c:v>
                </c:pt>
                <c:pt idx="16">
                  <c:v>38.480089428394542</c:v>
                </c:pt>
                <c:pt idx="17">
                  <c:v>39.905952479684828</c:v>
                </c:pt>
                <c:pt idx="18">
                  <c:v>40.585426826138871</c:v>
                </c:pt>
                <c:pt idx="19">
                  <c:v>41.076671698387123</c:v>
                </c:pt>
                <c:pt idx="20">
                  <c:v>39.515432392678072</c:v>
                </c:pt>
                <c:pt idx="21">
                  <c:v>41.749985265808441</c:v>
                </c:pt>
                <c:pt idx="22">
                  <c:v>40.992574086540642</c:v>
                </c:pt>
                <c:pt idx="23">
                  <c:v>39.857850041756294</c:v>
                </c:pt>
                <c:pt idx="24">
                  <c:v>41.637111406668353</c:v>
                </c:pt>
                <c:pt idx="25">
                  <c:v>39.690929648882602</c:v>
                </c:pt>
                <c:pt idx="26">
                  <c:v>41.846761412192429</c:v>
                </c:pt>
                <c:pt idx="27">
                  <c:v>41.989075889494814</c:v>
                </c:pt>
                <c:pt idx="28">
                  <c:v>39.133648126309218</c:v>
                </c:pt>
                <c:pt idx="29">
                  <c:v>38.65947615513474</c:v>
                </c:pt>
                <c:pt idx="30">
                  <c:v>39.386831139954303</c:v>
                </c:pt>
                <c:pt idx="31">
                  <c:v>41.289699846809206</c:v>
                </c:pt>
                <c:pt idx="32">
                  <c:v>39.515535007498848</c:v>
                </c:pt>
                <c:pt idx="33">
                  <c:v>39.64955671257848</c:v>
                </c:pt>
                <c:pt idx="34">
                  <c:v>41.268671420688271</c:v>
                </c:pt>
                <c:pt idx="35">
                  <c:v>40.162239238106999</c:v>
                </c:pt>
                <c:pt idx="36">
                  <c:v>40.08945234092166</c:v>
                </c:pt>
                <c:pt idx="37">
                  <c:v>40.887355419981553</c:v>
                </c:pt>
                <c:pt idx="38">
                  <c:v>41.46228179170749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926048"/>
        <c:axId val="193926608"/>
      </c:lineChart>
      <c:catAx>
        <c:axId val="193926048"/>
        <c:scaling>
          <c:orientation val="minMax"/>
        </c:scaling>
        <c:delete val="1"/>
        <c:axPos val="b"/>
        <c:majorTickMark val="none"/>
        <c:minorTickMark val="none"/>
        <c:tickLblPos val="nextTo"/>
        <c:crossAx val="193926608"/>
        <c:crosses val="autoZero"/>
        <c:auto val="1"/>
        <c:lblAlgn val="ctr"/>
        <c:lblOffset val="100"/>
        <c:noMultiLvlLbl val="0"/>
      </c:catAx>
      <c:valAx>
        <c:axId val="193926608"/>
        <c:scaling>
          <c:orientation val="minMax"/>
        </c:scaling>
        <c:delete val="1"/>
        <c:axPos val="l"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19392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3CC46-DAE3-43C2-816E-21A94419C32E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1F7BA-9470-43DF-A628-8B3A6E84AD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4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z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1F7BA-9470-43DF-A628-8B3A6E84AD5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19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34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26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1302" y="457731"/>
            <a:ext cx="3429714" cy="9752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159" y="457731"/>
            <a:ext cx="10035090" cy="9752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17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168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99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159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8614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59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405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11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996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229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90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33"/>
          <p:cNvSpPr/>
          <p:nvPr/>
        </p:nvSpPr>
        <p:spPr>
          <a:xfrm>
            <a:off x="954682" y="2772037"/>
            <a:ext cx="14291747" cy="86668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1" name="Rounded Rectangle 670"/>
          <p:cNvSpPr/>
          <p:nvPr/>
        </p:nvSpPr>
        <p:spPr>
          <a:xfrm>
            <a:off x="8351378" y="3097037"/>
            <a:ext cx="6462128" cy="3782333"/>
          </a:xfrm>
          <a:prstGeom prst="roundRect">
            <a:avLst>
              <a:gd name="adj" fmla="val 215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47" name="Rectangle 46"/>
          <p:cNvSpPr/>
          <p:nvPr/>
        </p:nvSpPr>
        <p:spPr>
          <a:xfrm>
            <a:off x="-3322" y="735409"/>
            <a:ext cx="976261" cy="3303191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1654" y="0"/>
            <a:ext cx="965155" cy="735410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1587" y="4021521"/>
            <a:ext cx="971353" cy="7408480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230187" y="27146"/>
            <a:ext cx="639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124B90"/>
                </a:solidFill>
                <a:latin typeface="Proxima Nova Th" pitchFamily="50" charset="0"/>
              </a:rPr>
              <a:t>D</a:t>
            </a:r>
            <a:endParaRPr lang="en-PH" sz="3600" b="1" dirty="0">
              <a:solidFill>
                <a:srgbClr val="124B90"/>
              </a:solidFill>
              <a:latin typeface="Proxima Nova Th" pitchFamily="50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714" y="975168"/>
            <a:ext cx="426067" cy="426067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360508" y="986437"/>
            <a:ext cx="273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 smtClean="0">
                <a:solidFill>
                  <a:schemeClr val="bg1"/>
                </a:solidFill>
                <a:latin typeface="Proxima Nova Rg" pitchFamily="50" charset="0"/>
              </a:rPr>
              <a:t>D</a:t>
            </a:r>
            <a:endParaRPr lang="en-PH" sz="2000" b="1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698" y="1492907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Firm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283036" y="5108615"/>
            <a:ext cx="429424" cy="425279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6246" y="5137488"/>
            <a:ext cx="3586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284714" y="4168019"/>
            <a:ext cx="429424" cy="425279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069" y="4211382"/>
            <a:ext cx="478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290232" y="6937039"/>
            <a:ext cx="429424" cy="425279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175" y="5557445"/>
            <a:ext cx="56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Audit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5069" y="4624095"/>
            <a:ext cx="72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Advisory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273" y="1797065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Current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698" y="2144727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Margin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698" y="2501915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Client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0021" y="2896057"/>
            <a:ext cx="711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Liquidity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8357" y="327660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Service Area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8357" y="3580595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Industry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54" y="3732558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&amp; Sector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3819" y="6965012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endParaRPr lang="en-PH" sz="1800" b="1" kern="900" spc="-1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8357" y="739140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Tax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357" y="8323350"/>
            <a:ext cx="99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Enabling</a:t>
            </a:r>
          </a:p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6987" y="104090"/>
            <a:ext cx="49998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200" kern="900" dirty="0" smtClean="0">
                <a:solidFill>
                  <a:srgbClr val="4E4D50"/>
                </a:solidFill>
                <a:latin typeface="Helvetica Neue" charset="0"/>
                <a:ea typeface="Helvetica Neue" charset="0"/>
                <a:cs typeface="Helvetica Neue" charset="0"/>
              </a:rPr>
              <a:t>Consulting Dashboard – P4 YTD FY16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917380" y="6638645"/>
            <a:ext cx="455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kern="900" spc="-10" dirty="0" smtClean="0">
                <a:solidFill>
                  <a:srgbClr val="221F1F"/>
                </a:solidFill>
                <a:latin typeface="Proxima Nova Lt" pitchFamily="50" charset="0"/>
              </a:rPr>
              <a:t>FY13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1868924" y="6642741"/>
            <a:ext cx="596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kern="900" spc="-10" dirty="0" smtClean="0">
                <a:solidFill>
                  <a:srgbClr val="221F1F"/>
                </a:solidFill>
                <a:latin typeface="Proxima Nova Lt" pitchFamily="50" charset="0"/>
              </a:rPr>
              <a:t>FY15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3641386" y="6642741"/>
            <a:ext cx="596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kern="900" spc="-10" dirty="0" smtClean="0">
                <a:solidFill>
                  <a:srgbClr val="221F1F"/>
                </a:solidFill>
                <a:latin typeface="Proxima Nova Lt" pitchFamily="50" charset="0"/>
              </a:rPr>
              <a:t>FY16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098007" y="6642741"/>
            <a:ext cx="596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kern="900" spc="-10" dirty="0" smtClean="0">
                <a:solidFill>
                  <a:srgbClr val="221F1F"/>
                </a:solidFill>
                <a:latin typeface="Proxima Nova Lt" pitchFamily="50" charset="0"/>
              </a:rPr>
              <a:t>FY14</a:t>
            </a:r>
          </a:p>
        </p:txBody>
      </p:sp>
      <p:grpSp>
        <p:nvGrpSpPr>
          <p:cNvPr id="25" name="Group 24" title="separate-headline-metrics"/>
          <p:cNvGrpSpPr/>
          <p:nvPr/>
        </p:nvGrpSpPr>
        <p:grpSpPr>
          <a:xfrm>
            <a:off x="967796" y="739657"/>
            <a:ext cx="14275379" cy="2053619"/>
            <a:chOff x="967796" y="739657"/>
            <a:chExt cx="14275379" cy="2053619"/>
          </a:xfrm>
        </p:grpSpPr>
        <p:sp>
          <p:nvSpPr>
            <p:cNvPr id="452" name="Rectangle 451"/>
            <p:cNvSpPr/>
            <p:nvPr/>
          </p:nvSpPr>
          <p:spPr>
            <a:xfrm>
              <a:off x="967796" y="739657"/>
              <a:ext cx="14275379" cy="2053619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4" name="Rounded Rectangle 453"/>
            <p:cNvSpPr/>
            <p:nvPr/>
          </p:nvSpPr>
          <p:spPr>
            <a:xfrm>
              <a:off x="4167984" y="1172812"/>
              <a:ext cx="267396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5" name="Rounded Rectangle 454"/>
            <p:cNvSpPr/>
            <p:nvPr/>
          </p:nvSpPr>
          <p:spPr>
            <a:xfrm>
              <a:off x="6977859" y="1172812"/>
              <a:ext cx="25112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6" name="Rounded Rectangle 455"/>
            <p:cNvSpPr/>
            <p:nvPr/>
          </p:nvSpPr>
          <p:spPr>
            <a:xfrm>
              <a:off x="9644859" y="1172812"/>
              <a:ext cx="25112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7" name="Rounded Rectangle 456"/>
            <p:cNvSpPr/>
            <p:nvPr/>
          </p:nvSpPr>
          <p:spPr>
            <a:xfrm>
              <a:off x="12311858" y="1172812"/>
              <a:ext cx="2562565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3" name="Rounded Rectangle 452"/>
            <p:cNvSpPr/>
            <p:nvPr/>
          </p:nvSpPr>
          <p:spPr>
            <a:xfrm>
              <a:off x="1435242" y="1172812"/>
              <a:ext cx="2530151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38654" y="1246685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Revenue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44698" y="1246685"/>
              <a:ext cx="1599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EBA Earnings</a:t>
              </a:r>
            </a:p>
          </p:txBody>
        </p:sp>
        <p:sp>
          <p:nvSpPr>
            <p:cNvPr id="51" name="TextBox 50" title="B3"/>
            <p:cNvSpPr txBox="1"/>
            <p:nvPr/>
          </p:nvSpPr>
          <p:spPr>
            <a:xfrm>
              <a:off x="1862454" y="1607158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$795M</a:t>
              </a:r>
            </a:p>
          </p:txBody>
        </p:sp>
        <p:sp>
          <p:nvSpPr>
            <p:cNvPr id="52" name="TextBox 51" title="D3"/>
            <p:cNvSpPr txBox="1"/>
            <p:nvPr/>
          </p:nvSpPr>
          <p:spPr>
            <a:xfrm>
              <a:off x="4646285" y="1607158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$363M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92301" y="1216569"/>
              <a:ext cx="2393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Controllable Earnings</a:t>
              </a:r>
            </a:p>
          </p:txBody>
        </p:sp>
        <p:sp>
          <p:nvSpPr>
            <p:cNvPr id="54" name="TextBox 53" title="F3"/>
            <p:cNvSpPr txBox="1"/>
            <p:nvPr/>
          </p:nvSpPr>
          <p:spPr>
            <a:xfrm>
              <a:off x="7320905" y="1575803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$261M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08234" y="1246685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CE Margin</a:t>
              </a:r>
            </a:p>
          </p:txBody>
        </p:sp>
        <p:sp>
          <p:nvSpPr>
            <p:cNvPr id="56" name="TextBox 55" title="H3"/>
            <p:cNvSpPr txBox="1"/>
            <p:nvPr/>
          </p:nvSpPr>
          <p:spPr>
            <a:xfrm>
              <a:off x="10008234" y="1575803"/>
              <a:ext cx="14318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32.8%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89534" y="1269545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Utilization</a:t>
              </a:r>
            </a:p>
          </p:txBody>
        </p:sp>
        <p:sp>
          <p:nvSpPr>
            <p:cNvPr id="58" name="TextBox 57" title="J3"/>
            <p:cNvSpPr txBox="1"/>
            <p:nvPr/>
          </p:nvSpPr>
          <p:spPr>
            <a:xfrm>
              <a:off x="12789534" y="1575803"/>
              <a:ext cx="14318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68.7%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274005" y="1431928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93C83D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0" name="TextBox 59" title="J4"/>
            <p:cNvSpPr txBox="1"/>
            <p:nvPr/>
          </p:nvSpPr>
          <p:spPr>
            <a:xfrm>
              <a:off x="14174787" y="1539650"/>
              <a:ext cx="668773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93C83D"/>
                  </a:solidFill>
                  <a:latin typeface="Proxima Nova Rg" pitchFamily="50" charset="0"/>
                </a:rPr>
                <a:t>27BPS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97023" y="1917703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93C83D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2" name="TextBox 61" title="J5"/>
            <p:cNvSpPr txBox="1"/>
            <p:nvPr/>
          </p:nvSpPr>
          <p:spPr>
            <a:xfrm>
              <a:off x="14192827" y="2025425"/>
              <a:ext cx="681597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93C83D"/>
                  </a:solidFill>
                  <a:latin typeface="Proxima Nova Rg" pitchFamily="50" charset="0"/>
                </a:rPr>
                <a:t>80BPS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454605" y="1454211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12903E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4" name="TextBox 63" title="H4"/>
            <p:cNvSpPr txBox="1"/>
            <p:nvPr/>
          </p:nvSpPr>
          <p:spPr>
            <a:xfrm>
              <a:off x="11301819" y="1539650"/>
              <a:ext cx="77938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206BPS</a:t>
              </a:r>
            </a:p>
          </p:txBody>
        </p:sp>
        <p:sp>
          <p:nvSpPr>
            <p:cNvPr id="65" name="TextBox 64" title="H5-cat"/>
            <p:cNvSpPr txBox="1"/>
            <p:nvPr/>
          </p:nvSpPr>
          <p:spPr>
            <a:xfrm>
              <a:off x="11468098" y="1751516"/>
              <a:ext cx="510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12903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6" name="TextBox 65" title="H5"/>
            <p:cNvSpPr txBox="1"/>
            <p:nvPr/>
          </p:nvSpPr>
          <p:spPr>
            <a:xfrm>
              <a:off x="11352313" y="1848683"/>
              <a:ext cx="67839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22BPS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996977" y="1587745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2ADA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8" name="TextBox 67" title="F4"/>
            <p:cNvSpPr txBox="1"/>
            <p:nvPr/>
          </p:nvSpPr>
          <p:spPr>
            <a:xfrm>
              <a:off x="8903617" y="1681612"/>
              <a:ext cx="611065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2ADA"/>
                  </a:solidFill>
                  <a:latin typeface="Proxima Nova Rg" pitchFamily="50" charset="0"/>
                </a:rPr>
                <a:t>$22M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988246" y="197122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2ADA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0" name="TextBox 69" title="F5"/>
            <p:cNvSpPr txBox="1"/>
            <p:nvPr/>
          </p:nvSpPr>
          <p:spPr>
            <a:xfrm>
              <a:off x="8929170" y="2052347"/>
              <a:ext cx="55996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2ADA"/>
                  </a:solidFill>
                  <a:latin typeface="Proxima Nova Rg" pitchFamily="50" charset="0"/>
                </a:rPr>
                <a:t>16.1%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66476" y="1492907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72" name="TextBox 71" title="D4"/>
            <p:cNvSpPr txBox="1"/>
            <p:nvPr/>
          </p:nvSpPr>
          <p:spPr>
            <a:xfrm>
              <a:off x="6204867" y="1589537"/>
              <a:ext cx="58060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$18M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74266" y="1944625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4" name="TextBox 73" title="D5"/>
            <p:cNvSpPr txBox="1"/>
            <p:nvPr/>
          </p:nvSpPr>
          <p:spPr>
            <a:xfrm>
              <a:off x="6215190" y="2047780"/>
              <a:ext cx="60612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16.0%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56920" y="1442030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76" name="TextBox 75" title="B4"/>
            <p:cNvSpPr txBox="1"/>
            <p:nvPr/>
          </p:nvSpPr>
          <p:spPr>
            <a:xfrm>
              <a:off x="3384785" y="1537599"/>
              <a:ext cx="58060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$19M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49535" y="1922270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8" name="TextBox 77" title="B5"/>
            <p:cNvSpPr txBox="1"/>
            <p:nvPr/>
          </p:nvSpPr>
          <p:spPr>
            <a:xfrm>
              <a:off x="3390459" y="2025425"/>
              <a:ext cx="60612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16.9%</a:t>
              </a:r>
            </a:p>
          </p:txBody>
        </p:sp>
        <p:pic>
          <p:nvPicPr>
            <p:cNvPr id="1073" name="Picture 49" descr="C:\Users\EO Deboma\Desktop\dashboard5--png\image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631" y="1576512"/>
              <a:ext cx="412890" cy="31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C:\Users\EO Deboma\Desktop\dashboard5--png\arrow1-blue.png" title="B4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29" y="1324873"/>
              <a:ext cx="48736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4" name="Picture 50" descr="C:\Users\EO Deboma\Desktop\dashboard5--png\arrow1-blue.png" title="B5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29" y="1820173"/>
              <a:ext cx="48736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51" descr="C:\Users\EO Deboma\Desktop\dashboard5--png\image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431" y="1592923"/>
              <a:ext cx="320675" cy="3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C:\Users\EO Deboma\Desktop\dashboard5--png\arrow2-skblue.png" title="D4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067" y="134784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7" name="Picture 52" descr="C:\Users\EO Deboma\Desktop\dashboard5--png\arrow2-skblue.png" title="D5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067" y="1852673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53" descr="C:\Users\EO Deboma\Desktop\dashboard5--png\image3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6584" y="1608100"/>
              <a:ext cx="320675" cy="3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54" descr="C:\Users\EO Deboma\Desktop\dashboard5--png\arrow1-brightblue.png" title="F4 Arro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440" y="1555951"/>
              <a:ext cx="481012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0" name="Picture 54" descr="C:\Users\EO Deboma\Desktop\dashboard5--png\arrow1-brightblue.png" title="F5 Arro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440" y="1921076"/>
              <a:ext cx="481012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9" name="Picture 55" descr="C:\Users\EO Deboma\Desktop\dashboard5--png\image5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7619" y="1622425"/>
              <a:ext cx="323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 descr="C:\Users\EO Deboma\Desktop\dashboard5--png\arrow2-green.png" title="H4 Arrow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568" y="134778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" name="Picture 56" descr="C:\Users\EO Deboma\Desktop\dashboard5--png\arrow2-green.png" title="H5 Arrow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434064" y="2069604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1" name="Picture 57" descr="C:\Users\EO Deboma\Desktop\dashboard5--png\image6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2187" y="1600200"/>
              <a:ext cx="396875" cy="25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C:\Users\EO Deboma\Desktop\dashboard5--png\arrow2-lightgreen.png" title="J4 Arrow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7720" y="1335667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6" name="Picture 58" descr="C:\Users\EO Deboma\Desktop\dashboard5--png\arrow2-lightgreen.png" title="J5 Arrow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8667" y="1797065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7" name="Rounded Rectangle 366"/>
            <p:cNvSpPr/>
            <p:nvPr/>
          </p:nvSpPr>
          <p:spPr>
            <a:xfrm>
              <a:off x="1424008" y="1173205"/>
              <a:ext cx="2541385" cy="45719"/>
            </a:xfrm>
            <a:prstGeom prst="roundRect">
              <a:avLst>
                <a:gd name="adj" fmla="val 50000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8" name="Rounded Rectangle 367"/>
            <p:cNvSpPr/>
            <p:nvPr/>
          </p:nvSpPr>
          <p:spPr>
            <a:xfrm>
              <a:off x="4159508" y="1187290"/>
              <a:ext cx="2676096" cy="45719"/>
            </a:xfrm>
            <a:prstGeom prst="roundRect">
              <a:avLst>
                <a:gd name="adj" fmla="val 50000"/>
              </a:avLst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6997761" y="1187290"/>
              <a:ext cx="2491370" cy="45719"/>
            </a:xfrm>
            <a:prstGeom prst="roundRect">
              <a:avLst>
                <a:gd name="adj" fmla="val 50000"/>
              </a:avLst>
            </a:prstGeom>
            <a:solidFill>
              <a:srgbClr val="0A2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0" name="Rounded Rectangle 369"/>
            <p:cNvSpPr/>
            <p:nvPr/>
          </p:nvSpPr>
          <p:spPr>
            <a:xfrm>
              <a:off x="9697440" y="1187290"/>
              <a:ext cx="2446276" cy="45719"/>
            </a:xfrm>
            <a:prstGeom prst="roundRect">
              <a:avLst>
                <a:gd name="adj" fmla="val 50000"/>
              </a:avLst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1" name="Rounded Rectangle 370"/>
            <p:cNvSpPr/>
            <p:nvPr/>
          </p:nvSpPr>
          <p:spPr>
            <a:xfrm>
              <a:off x="12364440" y="1187290"/>
              <a:ext cx="2446276" cy="45719"/>
            </a:xfrm>
            <a:prstGeom prst="roundRect">
              <a:avLst>
                <a:gd name="adj" fmla="val 50000"/>
              </a:avLst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39" name="Flowchart: Alternate Process 538"/>
          <p:cNvSpPr/>
          <p:nvPr/>
        </p:nvSpPr>
        <p:spPr>
          <a:xfrm>
            <a:off x="288920" y="7850341"/>
            <a:ext cx="429424" cy="425279"/>
          </a:xfrm>
          <a:prstGeom prst="flowChartAlternateProcess">
            <a:avLst/>
          </a:prstGeom>
          <a:solidFill>
            <a:srgbClr val="93C8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164" y="7891046"/>
            <a:ext cx="56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EA</a:t>
            </a:r>
          </a:p>
        </p:txBody>
      </p:sp>
      <p:grpSp>
        <p:nvGrpSpPr>
          <p:cNvPr id="30" name="Group 29" title="separate-eba-earnings"/>
          <p:cNvGrpSpPr/>
          <p:nvPr/>
        </p:nvGrpSpPr>
        <p:grpSpPr>
          <a:xfrm>
            <a:off x="1462757" y="9464169"/>
            <a:ext cx="6479091" cy="1718366"/>
            <a:chOff x="1462757" y="9464169"/>
            <a:chExt cx="6479091" cy="1718366"/>
          </a:xfrm>
        </p:grpSpPr>
        <p:sp>
          <p:nvSpPr>
            <p:cNvPr id="433" name="Rounded Rectangle 432"/>
            <p:cNvSpPr/>
            <p:nvPr/>
          </p:nvSpPr>
          <p:spPr>
            <a:xfrm>
              <a:off x="1462757" y="9464169"/>
              <a:ext cx="6479091" cy="1718366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537924" y="9502918"/>
              <a:ext cx="29764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CONSULTING EBA EARNINGS</a:t>
              </a:r>
            </a:p>
          </p:txBody>
        </p:sp>
        <p:sp>
          <p:nvSpPr>
            <p:cNvPr id="120" name="TextBox 119" title="actual-variance-max"/>
            <p:cNvSpPr txBox="1"/>
            <p:nvPr/>
          </p:nvSpPr>
          <p:spPr>
            <a:xfrm>
              <a:off x="1537924" y="9753600"/>
              <a:ext cx="2197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6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ACTUAL VARIANCE TO PRIOR</a:t>
              </a:r>
            </a:p>
          </p:txBody>
        </p:sp>
        <p:cxnSp>
          <p:nvCxnSpPr>
            <p:cNvPr id="121" name="Straight Connector 120" title="actual-variance-min"/>
            <p:cNvCxnSpPr/>
            <p:nvPr/>
          </p:nvCxnSpPr>
          <p:spPr>
            <a:xfrm>
              <a:off x="1635124" y="10332244"/>
              <a:ext cx="5431536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 title="B31 R"/>
            <p:cNvSpPr/>
            <p:nvPr/>
          </p:nvSpPr>
          <p:spPr>
            <a:xfrm>
              <a:off x="1736961" y="10287000"/>
              <a:ext cx="265176" cy="45719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2" name="Rectangle 121" title="C31 R"/>
            <p:cNvSpPr/>
            <p:nvPr/>
          </p:nvSpPr>
          <p:spPr>
            <a:xfrm>
              <a:off x="2157410" y="10259092"/>
              <a:ext cx="265176" cy="7315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3" name="Rectangle 122" title="D31 R"/>
            <p:cNvSpPr/>
            <p:nvPr/>
          </p:nvSpPr>
          <p:spPr>
            <a:xfrm>
              <a:off x="2564604" y="10222516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4" name="Rectangle 123" title="E31 R"/>
            <p:cNvSpPr/>
            <p:nvPr/>
          </p:nvSpPr>
          <p:spPr>
            <a:xfrm>
              <a:off x="2982355" y="10314431"/>
              <a:ext cx="265176" cy="1828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5" name="Rectangle 124" title="F31 R"/>
            <p:cNvSpPr/>
            <p:nvPr/>
          </p:nvSpPr>
          <p:spPr>
            <a:xfrm>
              <a:off x="3383754" y="10222516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6" name="Rectangle 125" title="G31 R"/>
            <p:cNvSpPr/>
            <p:nvPr/>
          </p:nvSpPr>
          <p:spPr>
            <a:xfrm>
              <a:off x="3807617" y="10185939"/>
              <a:ext cx="265176" cy="14678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8" name="Rectangle 127" title="I31 R"/>
            <p:cNvSpPr/>
            <p:nvPr/>
          </p:nvSpPr>
          <p:spPr>
            <a:xfrm>
              <a:off x="4631529" y="10286999"/>
              <a:ext cx="265176" cy="45719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9" name="Rectangle 128" title="J31 R"/>
            <p:cNvSpPr/>
            <p:nvPr/>
          </p:nvSpPr>
          <p:spPr>
            <a:xfrm>
              <a:off x="5036342" y="10286999"/>
              <a:ext cx="265176" cy="45719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1" name="Rectangle 130" title="K31 R"/>
            <p:cNvSpPr/>
            <p:nvPr/>
          </p:nvSpPr>
          <p:spPr>
            <a:xfrm>
              <a:off x="5448297" y="10219278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Rectangle 131" title="L31 R"/>
            <p:cNvSpPr/>
            <p:nvPr/>
          </p:nvSpPr>
          <p:spPr>
            <a:xfrm>
              <a:off x="5862637" y="10185939"/>
              <a:ext cx="265176" cy="14678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3" name="Rectangle 132" title="M31 R"/>
            <p:cNvSpPr/>
            <p:nvPr/>
          </p:nvSpPr>
          <p:spPr>
            <a:xfrm>
              <a:off x="6291261" y="10268711"/>
              <a:ext cx="265176" cy="6400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4" name="Rectangle 133" title="N31 R"/>
            <p:cNvSpPr/>
            <p:nvPr/>
          </p:nvSpPr>
          <p:spPr>
            <a:xfrm>
              <a:off x="6688931" y="10164414"/>
              <a:ext cx="265176" cy="16459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5" name="Rectangle 134" title="H31 R"/>
            <p:cNvSpPr/>
            <p:nvPr/>
          </p:nvSpPr>
          <p:spPr>
            <a:xfrm>
              <a:off x="4212429" y="10331449"/>
              <a:ext cx="265176" cy="45719"/>
            </a:xfrm>
            <a:prstGeom prst="rect">
              <a:avLst/>
            </a:prstGeom>
            <a:solidFill>
              <a:srgbClr val="938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6" name="Rectangle 135" title="B33 R"/>
            <p:cNvSpPr/>
            <p:nvPr/>
          </p:nvSpPr>
          <p:spPr>
            <a:xfrm>
              <a:off x="7308056" y="10515600"/>
              <a:ext cx="265176" cy="394431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8" name="TextBox 137" title="C31"/>
            <p:cNvSpPr txBox="1"/>
            <p:nvPr/>
          </p:nvSpPr>
          <p:spPr>
            <a:xfrm>
              <a:off x="2067928" y="10042008"/>
              <a:ext cx="43409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$9M</a:t>
              </a:r>
            </a:p>
          </p:txBody>
        </p:sp>
        <p:sp>
          <p:nvSpPr>
            <p:cNvPr id="139" name="TextBox 138" title="D31"/>
            <p:cNvSpPr txBox="1"/>
            <p:nvPr/>
          </p:nvSpPr>
          <p:spPr>
            <a:xfrm>
              <a:off x="2497295" y="10022280"/>
              <a:ext cx="476092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$12M</a:t>
              </a:r>
            </a:p>
          </p:txBody>
        </p:sp>
        <p:sp>
          <p:nvSpPr>
            <p:cNvPr id="142" name="TextBox 141" title="F31"/>
            <p:cNvSpPr txBox="1"/>
            <p:nvPr/>
          </p:nvSpPr>
          <p:spPr>
            <a:xfrm>
              <a:off x="3276775" y="10016040"/>
              <a:ext cx="476092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$12M</a:t>
              </a:r>
            </a:p>
          </p:txBody>
        </p:sp>
        <p:sp>
          <p:nvSpPr>
            <p:cNvPr id="143" name="TextBox 142" title="G31"/>
            <p:cNvSpPr txBox="1"/>
            <p:nvPr/>
          </p:nvSpPr>
          <p:spPr>
            <a:xfrm>
              <a:off x="3691784" y="9992228"/>
              <a:ext cx="476092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$19M</a:t>
              </a:r>
            </a:p>
          </p:txBody>
        </p:sp>
        <p:sp>
          <p:nvSpPr>
            <p:cNvPr id="147" name="TextBox 146" title="K31"/>
            <p:cNvSpPr txBox="1"/>
            <p:nvPr/>
          </p:nvSpPr>
          <p:spPr>
            <a:xfrm>
              <a:off x="5397704" y="10030599"/>
              <a:ext cx="47128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$13M</a:t>
              </a:r>
            </a:p>
          </p:txBody>
        </p:sp>
        <p:sp>
          <p:nvSpPr>
            <p:cNvPr id="149" name="TextBox 148" title="L31"/>
            <p:cNvSpPr txBox="1"/>
            <p:nvPr/>
          </p:nvSpPr>
          <p:spPr>
            <a:xfrm>
              <a:off x="5778704" y="10002565"/>
              <a:ext cx="47128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$14M</a:t>
              </a:r>
            </a:p>
          </p:txBody>
        </p:sp>
        <p:sp>
          <p:nvSpPr>
            <p:cNvPr id="151" name="TextBox 150" title="N31"/>
            <p:cNvSpPr txBox="1"/>
            <p:nvPr/>
          </p:nvSpPr>
          <p:spPr>
            <a:xfrm>
              <a:off x="6613698" y="9982571"/>
              <a:ext cx="47448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$18M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258553" y="9597435"/>
              <a:ext cx="4485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YTD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121881" y="9762535"/>
              <a:ext cx="7218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Prior Var.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38649" y="9941587"/>
              <a:ext cx="6610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Amount</a:t>
              </a:r>
            </a:p>
          </p:txBody>
        </p:sp>
        <p:sp>
          <p:nvSpPr>
            <p:cNvPr id="155" name="TextBox 154" title="B33"/>
            <p:cNvSpPr txBox="1"/>
            <p:nvPr/>
          </p:nvSpPr>
          <p:spPr>
            <a:xfrm>
              <a:off x="7160036" y="10218401"/>
              <a:ext cx="6139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$50M</a:t>
              </a:r>
            </a:p>
          </p:txBody>
        </p:sp>
        <p:cxnSp>
          <p:nvCxnSpPr>
            <p:cNvPr id="156" name="Straight Connector 155" title="actual-variance-current-year-line"/>
            <p:cNvCxnSpPr/>
            <p:nvPr/>
          </p:nvCxnSpPr>
          <p:spPr>
            <a:xfrm>
              <a:off x="5394246" y="10919619"/>
              <a:ext cx="2351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 title="N30"/>
            <p:cNvSpPr txBox="1"/>
            <p:nvPr/>
          </p:nvSpPr>
          <p:spPr>
            <a:xfrm>
              <a:off x="6720486" y="10712814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</a:t>
              </a:r>
            </a:p>
          </p:txBody>
        </p:sp>
        <p:sp>
          <p:nvSpPr>
            <p:cNvPr id="158" name="TextBox 157" title="M30"/>
            <p:cNvSpPr txBox="1"/>
            <p:nvPr/>
          </p:nvSpPr>
          <p:spPr>
            <a:xfrm>
              <a:off x="6314086" y="10712814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</a:t>
              </a:r>
            </a:p>
          </p:txBody>
        </p:sp>
        <p:sp>
          <p:nvSpPr>
            <p:cNvPr id="159" name="TextBox 158" title="L30"/>
            <p:cNvSpPr txBox="1"/>
            <p:nvPr/>
          </p:nvSpPr>
          <p:spPr>
            <a:xfrm>
              <a:off x="589202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>
                  <a:solidFill>
                    <a:srgbClr val="404041"/>
                  </a:solidFill>
                  <a:latin typeface="Proxima Nova Rg" pitchFamily="50" charset="0"/>
                </a:rPr>
                <a:t>2</a:t>
              </a:r>
              <a:endParaRPr lang="en-PH" sz="991" kern="900" spc="-10" dirty="0" smtClean="0">
                <a:solidFill>
                  <a:srgbClr val="404041"/>
                </a:solidFill>
                <a:latin typeface="Proxima Nova Rg" pitchFamily="50" charset="0"/>
              </a:endParaRPr>
            </a:p>
          </p:txBody>
        </p:sp>
        <p:sp>
          <p:nvSpPr>
            <p:cNvPr id="160" name="TextBox 159" title="K30"/>
            <p:cNvSpPr txBox="1"/>
            <p:nvPr/>
          </p:nvSpPr>
          <p:spPr>
            <a:xfrm>
              <a:off x="5490447" y="10712814"/>
              <a:ext cx="22666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</a:t>
              </a:r>
            </a:p>
          </p:txBody>
        </p:sp>
        <p:sp>
          <p:nvSpPr>
            <p:cNvPr id="161" name="TextBox 160" title="J30"/>
            <p:cNvSpPr txBox="1"/>
            <p:nvPr/>
          </p:nvSpPr>
          <p:spPr>
            <a:xfrm>
              <a:off x="5041029" y="10712814"/>
              <a:ext cx="29591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13</a:t>
              </a:r>
            </a:p>
          </p:txBody>
        </p:sp>
        <p:sp>
          <p:nvSpPr>
            <p:cNvPr id="162" name="TextBox 161" title="I30"/>
            <p:cNvSpPr txBox="1"/>
            <p:nvPr/>
          </p:nvSpPr>
          <p:spPr>
            <a:xfrm>
              <a:off x="4636106" y="10712814"/>
              <a:ext cx="30072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12</a:t>
              </a:r>
            </a:p>
          </p:txBody>
        </p:sp>
        <p:sp>
          <p:nvSpPr>
            <p:cNvPr id="163" name="TextBox 162" title="H30"/>
            <p:cNvSpPr txBox="1"/>
            <p:nvPr/>
          </p:nvSpPr>
          <p:spPr>
            <a:xfrm>
              <a:off x="4238765" y="10712814"/>
              <a:ext cx="26866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11</a:t>
              </a:r>
            </a:p>
          </p:txBody>
        </p:sp>
        <p:sp>
          <p:nvSpPr>
            <p:cNvPr id="164" name="TextBox 163" title="G30"/>
            <p:cNvSpPr txBox="1"/>
            <p:nvPr/>
          </p:nvSpPr>
          <p:spPr>
            <a:xfrm>
              <a:off x="3797727" y="10712814"/>
              <a:ext cx="30392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165" name="TextBox 164" title="F30"/>
            <p:cNvSpPr txBox="1"/>
            <p:nvPr/>
          </p:nvSpPr>
          <p:spPr>
            <a:xfrm>
              <a:off x="341636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166" name="TextBox 165" title="E30"/>
            <p:cNvSpPr txBox="1"/>
            <p:nvPr/>
          </p:nvSpPr>
          <p:spPr>
            <a:xfrm>
              <a:off x="301031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167" name="TextBox 166" title="D30"/>
            <p:cNvSpPr txBox="1"/>
            <p:nvPr/>
          </p:nvSpPr>
          <p:spPr>
            <a:xfrm>
              <a:off x="2581689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168" name="TextBox 167" title="C30"/>
            <p:cNvSpPr txBox="1"/>
            <p:nvPr/>
          </p:nvSpPr>
          <p:spPr>
            <a:xfrm>
              <a:off x="215941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169" name="TextBox 168" title="B30"/>
            <p:cNvSpPr txBox="1"/>
            <p:nvPr/>
          </p:nvSpPr>
          <p:spPr>
            <a:xfrm>
              <a:off x="1762105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00684" y="10879075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FY15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979699" y="10879075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FY16</a:t>
              </a:r>
            </a:p>
          </p:txBody>
        </p:sp>
        <p:sp>
          <p:nvSpPr>
            <p:cNvPr id="542" name="TextBox 541" title="B31"/>
            <p:cNvSpPr txBox="1"/>
            <p:nvPr/>
          </p:nvSpPr>
          <p:spPr>
            <a:xfrm>
              <a:off x="1654906" y="10100110"/>
              <a:ext cx="42928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$3M</a:t>
              </a:r>
            </a:p>
          </p:txBody>
        </p:sp>
        <p:sp>
          <p:nvSpPr>
            <p:cNvPr id="544" name="TextBox 543" title="E31"/>
            <p:cNvSpPr txBox="1"/>
            <p:nvPr/>
          </p:nvSpPr>
          <p:spPr>
            <a:xfrm>
              <a:off x="2925442" y="10124304"/>
              <a:ext cx="40203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$1M</a:t>
              </a:r>
            </a:p>
          </p:txBody>
        </p:sp>
        <p:sp>
          <p:nvSpPr>
            <p:cNvPr id="545" name="TextBox 544" title="H31"/>
            <p:cNvSpPr txBox="1"/>
            <p:nvPr/>
          </p:nvSpPr>
          <p:spPr>
            <a:xfrm>
              <a:off x="4101656" y="10325603"/>
              <a:ext cx="47128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-$5M</a:t>
              </a:r>
            </a:p>
          </p:txBody>
        </p:sp>
        <p:sp>
          <p:nvSpPr>
            <p:cNvPr id="547" name="TextBox 546" title="I31"/>
            <p:cNvSpPr txBox="1"/>
            <p:nvPr/>
          </p:nvSpPr>
          <p:spPr>
            <a:xfrm>
              <a:off x="4601502" y="10080792"/>
              <a:ext cx="42928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$4M</a:t>
              </a:r>
            </a:p>
          </p:txBody>
        </p:sp>
        <p:sp>
          <p:nvSpPr>
            <p:cNvPr id="548" name="TextBox 547" title="J31"/>
            <p:cNvSpPr txBox="1"/>
            <p:nvPr/>
          </p:nvSpPr>
          <p:spPr>
            <a:xfrm>
              <a:off x="4951005" y="10096872"/>
              <a:ext cx="42928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$4M</a:t>
              </a:r>
            </a:p>
          </p:txBody>
        </p:sp>
        <p:sp>
          <p:nvSpPr>
            <p:cNvPr id="549" name="TextBox 548" title="M31"/>
            <p:cNvSpPr txBox="1"/>
            <p:nvPr/>
          </p:nvSpPr>
          <p:spPr>
            <a:xfrm>
              <a:off x="6208550" y="10084900"/>
              <a:ext cx="43409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$6M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44875" y="3600450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 title="separate-key-metrics"/>
          <p:cNvGrpSpPr/>
          <p:nvPr/>
        </p:nvGrpSpPr>
        <p:grpSpPr>
          <a:xfrm>
            <a:off x="1406150" y="7170119"/>
            <a:ext cx="6520237" cy="2097490"/>
            <a:chOff x="1406150" y="7170119"/>
            <a:chExt cx="6520237" cy="2097490"/>
          </a:xfrm>
        </p:grpSpPr>
        <p:sp>
          <p:nvSpPr>
            <p:cNvPr id="446" name="Rounded Rectangle 445"/>
            <p:cNvSpPr/>
            <p:nvPr/>
          </p:nvSpPr>
          <p:spPr>
            <a:xfrm>
              <a:off x="1462757" y="7204313"/>
              <a:ext cx="6463630" cy="2063295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>
              <a:off x="2450664" y="7760455"/>
              <a:ext cx="5268502" cy="0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465212" y="8744092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656918" y="896427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4571091" y="7685066"/>
              <a:ext cx="0" cy="13680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5558937" y="76737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6525070" y="76737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2518912" y="7715567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429354" y="7170119"/>
              <a:ext cx="1583349" cy="37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Proxima Nova Regular"/>
                </a:rPr>
                <a:t>KEY METRICS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Proxima Nova Regular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489775" y="7316138"/>
              <a:ext cx="1020241" cy="353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Proxima Nova Regular"/>
                </a:rPr>
                <a:t>GROWTH %</a:t>
              </a:r>
              <a:endPara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Proxima Nova Regular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917446" y="8316644"/>
              <a:ext cx="6272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Rate/</a:t>
              </a:r>
              <a:r>
                <a:rPr lang="en-PH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1646490" y="8628676"/>
              <a:ext cx="9010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CS Comp/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1406150" y="8919322"/>
              <a:ext cx="11102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Other Bus Cost/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1551705" y="7628103"/>
              <a:ext cx="1004128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99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EBA Margin/</a:t>
              </a:r>
              <a:r>
                <a:rPr lang="en-PH" sz="899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899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1577561" y="8000502"/>
              <a:ext cx="10041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CE Margin/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3448284" y="772501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402732" y="7716962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0</a:t>
              </a:r>
              <a:r>
                <a:rPr lang="en-PH" sz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 </a:t>
              </a:r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386646" y="7717078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6328330" y="771556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7302254" y="771556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cxnSp>
          <p:nvCxnSpPr>
            <p:cNvPr id="405" name="Straight Arrow Connector 404"/>
            <p:cNvCxnSpPr/>
            <p:nvPr/>
          </p:nvCxnSpPr>
          <p:spPr>
            <a:xfrm flipV="1">
              <a:off x="2465212" y="9046511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 flipV="1">
              <a:off x="2465212" y="8444054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flipV="1">
              <a:off x="2465212" y="8144016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 title="key-metrics-max"/>
            <p:cNvCxnSpPr/>
            <p:nvPr/>
          </p:nvCxnSpPr>
          <p:spPr>
            <a:xfrm>
              <a:off x="7475548" y="76737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7475548" y="805231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475548" y="83595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75548" y="865239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475548" y="89595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6510668" y="805231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6510668" y="86547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6510668" y="89595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5548188" y="805231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5548188" y="86547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5548188" y="89595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Oval 418" title="C25-tick"/>
            <p:cNvSpPr/>
            <p:nvPr/>
          </p:nvSpPr>
          <p:spPr>
            <a:xfrm>
              <a:off x="6321381" y="8995683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1" name="Oval 420" title="C24-tick"/>
            <p:cNvSpPr/>
            <p:nvPr/>
          </p:nvSpPr>
          <p:spPr>
            <a:xfrm>
              <a:off x="7382748" y="8698153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22" name="Straight Connector 421"/>
            <p:cNvCxnSpPr/>
            <p:nvPr/>
          </p:nvCxnSpPr>
          <p:spPr>
            <a:xfrm>
              <a:off x="5548188" y="8354737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3617898" y="76791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607149" y="805780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607149" y="866025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3607149" y="896505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3607149" y="8360221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 title="key-metrics-min"/>
            <p:cNvCxnSpPr/>
            <p:nvPr/>
          </p:nvCxnSpPr>
          <p:spPr>
            <a:xfrm>
              <a:off x="2657818" y="76791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2647069" y="805780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7069" y="866025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2647069" y="8360221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 title="B22"/>
            <p:cNvSpPr txBox="1"/>
            <p:nvPr/>
          </p:nvSpPr>
          <p:spPr>
            <a:xfrm>
              <a:off x="2346435" y="7822766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-17.6%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41" name="TextBox 440" title="B21"/>
            <p:cNvSpPr txBox="1"/>
            <p:nvPr/>
          </p:nvSpPr>
          <p:spPr>
            <a:xfrm>
              <a:off x="2339820" y="7436358"/>
              <a:ext cx="4929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-17.7%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42" name="Oval 441" title="C21-tick"/>
            <p:cNvSpPr/>
            <p:nvPr/>
          </p:nvSpPr>
          <p:spPr>
            <a:xfrm>
              <a:off x="6311107" y="7702531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3" name="TextBox 472" title="B23"/>
            <p:cNvSpPr txBox="1"/>
            <p:nvPr/>
          </p:nvSpPr>
          <p:spPr>
            <a:xfrm>
              <a:off x="3718035" y="8134709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-3.1%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4" name="TextBox 473" title="B24"/>
            <p:cNvSpPr txBox="1"/>
            <p:nvPr/>
          </p:nvSpPr>
          <p:spPr>
            <a:xfrm>
              <a:off x="4094272" y="8429984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-1.3%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5" name="TextBox 474" title="B25"/>
            <p:cNvSpPr txBox="1"/>
            <p:nvPr/>
          </p:nvSpPr>
          <p:spPr>
            <a:xfrm>
              <a:off x="6986793" y="8721843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13.7%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8" name="TextBox 477" title="C21"/>
            <p:cNvSpPr txBox="1"/>
            <p:nvPr/>
          </p:nvSpPr>
          <p:spPr>
            <a:xfrm>
              <a:off x="6143830" y="7560494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9.5%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9" name="TextBox 478" title="C22"/>
            <p:cNvSpPr txBox="1"/>
            <p:nvPr/>
          </p:nvSpPr>
          <p:spPr>
            <a:xfrm>
              <a:off x="6143830" y="8136757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9.5%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81" name="Oval 380" title="C23-tick"/>
            <p:cNvSpPr/>
            <p:nvPr/>
          </p:nvSpPr>
          <p:spPr>
            <a:xfrm>
              <a:off x="7463832" y="8380765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0" name="TextBox 479" title="C23"/>
            <p:cNvSpPr txBox="1"/>
            <p:nvPr/>
          </p:nvSpPr>
          <p:spPr>
            <a:xfrm>
              <a:off x="7367167" y="8259031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15.9%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81" name="TextBox 480" title="C24"/>
            <p:cNvSpPr txBox="1"/>
            <p:nvPr/>
          </p:nvSpPr>
          <p:spPr>
            <a:xfrm>
              <a:off x="7118706" y="8573356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14.9%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83" name="TextBox 482" title="C25"/>
            <p:cNvSpPr txBox="1"/>
            <p:nvPr/>
          </p:nvSpPr>
          <p:spPr>
            <a:xfrm>
              <a:off x="6151918" y="9082943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9%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grpSp>
          <p:nvGrpSpPr>
            <p:cNvPr id="4" name="Group 3" title="B21-tick"/>
            <p:cNvGrpSpPr/>
            <p:nvPr/>
          </p:nvGrpSpPr>
          <p:grpSpPr>
            <a:xfrm>
              <a:off x="2477756" y="7553114"/>
              <a:ext cx="186397" cy="213905"/>
              <a:chOff x="2477756" y="7553114"/>
              <a:chExt cx="186397" cy="213905"/>
            </a:xfrm>
          </p:grpSpPr>
          <p:sp>
            <p:nvSpPr>
              <p:cNvPr id="438" name="Rounded Rectangle 437"/>
              <p:cNvSpPr/>
              <p:nvPr/>
            </p:nvSpPr>
            <p:spPr>
              <a:xfrm>
                <a:off x="2477756" y="7578610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39A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>
                <a:off x="2532319" y="7553114"/>
                <a:ext cx="73738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</a:p>
            </p:txBody>
          </p:sp>
        </p:grpSp>
        <p:grpSp>
          <p:nvGrpSpPr>
            <p:cNvPr id="15" name="Group 14" title="B23-tick"/>
            <p:cNvGrpSpPr/>
            <p:nvPr/>
          </p:nvGrpSpPr>
          <p:grpSpPr>
            <a:xfrm>
              <a:off x="3858881" y="8237538"/>
              <a:ext cx="186397" cy="213905"/>
              <a:chOff x="3858881" y="8237538"/>
              <a:chExt cx="186397" cy="213905"/>
            </a:xfrm>
          </p:grpSpPr>
          <p:sp>
            <p:nvSpPr>
              <p:cNvPr id="432" name="Rounded Rectangle 431"/>
              <p:cNvSpPr/>
              <p:nvPr/>
            </p:nvSpPr>
            <p:spPr>
              <a:xfrm>
                <a:off x="3858881" y="8261235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379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3917858" y="8237538"/>
                <a:ext cx="73738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4" name="Group 13" title="B22-tick"/>
            <p:cNvGrpSpPr/>
            <p:nvPr/>
          </p:nvGrpSpPr>
          <p:grpSpPr>
            <a:xfrm>
              <a:off x="2477756" y="7929533"/>
              <a:ext cx="186397" cy="213905"/>
              <a:chOff x="2477756" y="7929533"/>
              <a:chExt cx="186397" cy="213905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2477756" y="7946910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379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2534084" y="7929533"/>
                <a:ext cx="73738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</a:p>
            </p:txBody>
          </p:sp>
        </p:grpSp>
        <p:grpSp>
          <p:nvGrpSpPr>
            <p:cNvPr id="16" name="Group 15" title="B24-tick"/>
            <p:cNvGrpSpPr/>
            <p:nvPr/>
          </p:nvGrpSpPr>
          <p:grpSpPr>
            <a:xfrm>
              <a:off x="4229374" y="8531329"/>
              <a:ext cx="186397" cy="213905"/>
              <a:chOff x="4229374" y="8531329"/>
              <a:chExt cx="186397" cy="213905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229374" y="8554128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379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4284919" y="8531329"/>
                <a:ext cx="73738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61" name="TextBox 460"/>
            <p:cNvSpPr txBox="1"/>
            <p:nvPr/>
          </p:nvSpPr>
          <p:spPr>
            <a:xfrm>
              <a:off x="4344987" y="8683729"/>
              <a:ext cx="258404" cy="21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9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C</a:t>
              </a:r>
              <a:endParaRPr lang="en-PH" sz="79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7" name="Group 16" title="B25-tick"/>
            <p:cNvGrpSpPr/>
            <p:nvPr/>
          </p:nvGrpSpPr>
          <p:grpSpPr>
            <a:xfrm>
              <a:off x="7123682" y="8841401"/>
              <a:ext cx="186397" cy="213905"/>
              <a:chOff x="7123682" y="8841401"/>
              <a:chExt cx="186397" cy="213905"/>
            </a:xfrm>
          </p:grpSpPr>
          <p:sp>
            <p:nvSpPr>
              <p:cNvPr id="477" name="Rounded Rectangle 476"/>
              <p:cNvSpPr/>
              <p:nvPr/>
            </p:nvSpPr>
            <p:spPr>
              <a:xfrm>
                <a:off x="7123682" y="8858928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369B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7184346" y="8841401"/>
                <a:ext cx="73738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66" name="Oval 465" title="C22-tick"/>
            <p:cNvSpPr/>
            <p:nvPr/>
          </p:nvSpPr>
          <p:spPr>
            <a:xfrm>
              <a:off x="6310800" y="8079510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83" name="Group 82" title="separate-rates-and-cs-headcount"/>
          <p:cNvGrpSpPr/>
          <p:nvPr/>
        </p:nvGrpSpPr>
        <p:grpSpPr>
          <a:xfrm>
            <a:off x="8363759" y="3184267"/>
            <a:ext cx="6491717" cy="3545790"/>
            <a:chOff x="8363759" y="3184267"/>
            <a:chExt cx="6491717" cy="3545790"/>
          </a:xfrm>
        </p:grpSpPr>
        <p:sp>
          <p:nvSpPr>
            <p:cNvPr id="175" name="TextBox 174" title="F36"/>
            <p:cNvSpPr txBox="1"/>
            <p:nvPr/>
          </p:nvSpPr>
          <p:spPr>
            <a:xfrm>
              <a:off x="8463591" y="3581400"/>
              <a:ext cx="5832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smtClean="0">
                  <a:solidFill>
                    <a:srgbClr val="221F1F"/>
                  </a:solidFill>
                  <a:latin typeface="Proxima Nova Lt" pitchFamily="50" charset="0"/>
                </a:rPr>
                <a:t>48,000</a:t>
              </a:r>
              <a:endParaRPr lang="en-PH" sz="900" kern="900" spc="-10" dirty="0" smtClean="0">
                <a:solidFill>
                  <a:srgbClr val="221F1F"/>
                </a:solidFill>
                <a:latin typeface="Proxima Nova Lt" pitchFamily="50" charset="0"/>
              </a:endParaRPr>
            </a:p>
          </p:txBody>
        </p:sp>
        <p:sp>
          <p:nvSpPr>
            <p:cNvPr id="176" name="TextBox 175" title="F36*5/6"/>
            <p:cNvSpPr txBox="1"/>
            <p:nvPr/>
          </p:nvSpPr>
          <p:spPr>
            <a:xfrm>
              <a:off x="8405408" y="4038600"/>
              <a:ext cx="6311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40,000</a:t>
              </a:r>
            </a:p>
          </p:txBody>
        </p:sp>
        <p:sp>
          <p:nvSpPr>
            <p:cNvPr id="177" name="TextBox 176" title="F36*4/6"/>
            <p:cNvSpPr txBox="1"/>
            <p:nvPr/>
          </p:nvSpPr>
          <p:spPr>
            <a:xfrm>
              <a:off x="8449264" y="4431506"/>
              <a:ext cx="6012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smtClean="0">
                  <a:solidFill>
                    <a:srgbClr val="221F1F"/>
                  </a:solidFill>
                  <a:latin typeface="Proxima Nova Lt" pitchFamily="50" charset="0"/>
                </a:rPr>
                <a:t>32,000</a:t>
              </a:r>
              <a:endParaRPr lang="en-PH" sz="900" kern="900" spc="-10" dirty="0" smtClean="0">
                <a:solidFill>
                  <a:srgbClr val="221F1F"/>
                </a:solidFill>
                <a:latin typeface="Proxima Nova Lt" pitchFamily="50" charset="0"/>
              </a:endParaRPr>
            </a:p>
          </p:txBody>
        </p:sp>
        <p:sp>
          <p:nvSpPr>
            <p:cNvPr id="178" name="TextBox 177" title="F36*3/6"/>
            <p:cNvSpPr txBox="1"/>
            <p:nvPr/>
          </p:nvSpPr>
          <p:spPr>
            <a:xfrm>
              <a:off x="8424169" y="4876800"/>
              <a:ext cx="6468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24,000</a:t>
              </a:r>
            </a:p>
          </p:txBody>
        </p:sp>
        <p:sp>
          <p:nvSpPr>
            <p:cNvPr id="179" name="TextBox 178" title="F36*2/6"/>
            <p:cNvSpPr txBox="1"/>
            <p:nvPr/>
          </p:nvSpPr>
          <p:spPr>
            <a:xfrm>
              <a:off x="8432107" y="5267312"/>
              <a:ext cx="6468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16,000</a:t>
              </a:r>
            </a:p>
          </p:txBody>
        </p:sp>
        <p:sp>
          <p:nvSpPr>
            <p:cNvPr id="180" name="TextBox 179" title="F36*1/6"/>
            <p:cNvSpPr txBox="1"/>
            <p:nvPr/>
          </p:nvSpPr>
          <p:spPr>
            <a:xfrm>
              <a:off x="8424169" y="5675965"/>
              <a:ext cx="6468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,000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 rot="16200000">
              <a:off x="8061686" y="6105739"/>
              <a:ext cx="834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21F1F"/>
                  </a:solidFill>
                  <a:latin typeface="Proxima Nova Lt" pitchFamily="50" charset="0"/>
                </a:rPr>
                <a:t>Headcount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 rot="16200000">
              <a:off x="14211006" y="6313705"/>
              <a:ext cx="596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Rate</a:t>
              </a:r>
            </a:p>
          </p:txBody>
        </p:sp>
        <p:sp>
          <p:nvSpPr>
            <p:cNvPr id="227" name="TextBox 226" title="H36*1/6"/>
            <p:cNvSpPr txBox="1"/>
            <p:nvPr/>
          </p:nvSpPr>
          <p:spPr>
            <a:xfrm>
              <a:off x="14274005" y="5620480"/>
              <a:ext cx="457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$50</a:t>
              </a:r>
            </a:p>
          </p:txBody>
        </p:sp>
        <p:sp>
          <p:nvSpPr>
            <p:cNvPr id="228" name="TextBox 227" title="H36*2/6"/>
            <p:cNvSpPr txBox="1"/>
            <p:nvPr/>
          </p:nvSpPr>
          <p:spPr>
            <a:xfrm>
              <a:off x="14274005" y="5207380"/>
              <a:ext cx="51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$100</a:t>
              </a:r>
            </a:p>
          </p:txBody>
        </p:sp>
        <p:sp>
          <p:nvSpPr>
            <p:cNvPr id="229" name="TextBox 228" title="H36*3/6"/>
            <p:cNvSpPr txBox="1"/>
            <p:nvPr/>
          </p:nvSpPr>
          <p:spPr>
            <a:xfrm>
              <a:off x="14274005" y="4800424"/>
              <a:ext cx="51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$150</a:t>
              </a:r>
            </a:p>
          </p:txBody>
        </p:sp>
        <p:sp>
          <p:nvSpPr>
            <p:cNvPr id="230" name="TextBox 229" title="H36*4/6"/>
            <p:cNvSpPr txBox="1"/>
            <p:nvPr/>
          </p:nvSpPr>
          <p:spPr>
            <a:xfrm>
              <a:off x="14274004" y="4402755"/>
              <a:ext cx="569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$200</a:t>
              </a:r>
            </a:p>
          </p:txBody>
        </p:sp>
        <p:sp>
          <p:nvSpPr>
            <p:cNvPr id="231" name="TextBox 230" title="H36*5/6"/>
            <p:cNvSpPr txBox="1"/>
            <p:nvPr/>
          </p:nvSpPr>
          <p:spPr>
            <a:xfrm>
              <a:off x="14285921" y="3996189"/>
              <a:ext cx="569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$250</a:t>
              </a:r>
            </a:p>
          </p:txBody>
        </p:sp>
        <p:sp>
          <p:nvSpPr>
            <p:cNvPr id="232" name="TextBox 231" title="H36"/>
            <p:cNvSpPr txBox="1"/>
            <p:nvPr/>
          </p:nvSpPr>
          <p:spPr>
            <a:xfrm>
              <a:off x="14274004" y="3581400"/>
              <a:ext cx="569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$300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8454514" y="3184267"/>
              <a:ext cx="4221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RATES &amp; CS HEADCOUNT BY GEOGRAPHY</a:t>
              </a:r>
            </a:p>
          </p:txBody>
        </p:sp>
        <p:cxnSp>
          <p:nvCxnSpPr>
            <p:cNvPr id="1218" name="Straight Connector 1217"/>
            <p:cNvCxnSpPr/>
            <p:nvPr/>
          </p:nvCxnSpPr>
          <p:spPr>
            <a:xfrm>
              <a:off x="8989120" y="3686526"/>
              <a:ext cx="0" cy="2844462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/>
            <p:cNvCxnSpPr/>
            <p:nvPr/>
          </p:nvCxnSpPr>
          <p:spPr>
            <a:xfrm>
              <a:off x="9026242" y="6530988"/>
              <a:ext cx="5349240" cy="0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/>
            <p:cNvCxnSpPr/>
            <p:nvPr/>
          </p:nvCxnSpPr>
          <p:spPr>
            <a:xfrm flipV="1">
              <a:off x="8989119" y="6117895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flipV="1">
              <a:off x="8989119" y="5708320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flipV="1">
              <a:off x="8989119" y="5298745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0" name="Chart 459" title="rates-by-geography-chart-area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8856683"/>
                </p:ext>
              </p:extLst>
            </p:nvPr>
          </p:nvGraphicFramePr>
          <p:xfrm>
            <a:off x="8851259" y="3287122"/>
            <a:ext cx="5669212" cy="33846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31" name="Rectangle 30"/>
            <p:cNvSpPr/>
            <p:nvPr/>
          </p:nvSpPr>
          <p:spPr>
            <a:xfrm>
              <a:off x="9069387" y="3778356"/>
              <a:ext cx="128777" cy="128016"/>
            </a:xfrm>
            <a:prstGeom prst="rect">
              <a:avLst/>
            </a:prstGeom>
            <a:solidFill>
              <a:srgbClr val="AAD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157682" y="3733800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US HC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0535679" y="3738115"/>
              <a:ext cx="6747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India HC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0440051" y="3781439"/>
              <a:ext cx="128777" cy="128016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26" name="Straight Connector 725"/>
            <p:cNvCxnSpPr/>
            <p:nvPr/>
          </p:nvCxnSpPr>
          <p:spPr>
            <a:xfrm flipV="1">
              <a:off x="8989119" y="4084308"/>
              <a:ext cx="5321808" cy="7396"/>
            </a:xfrm>
            <a:prstGeom prst="line">
              <a:avLst/>
            </a:prstGeom>
            <a:ln>
              <a:solidFill>
                <a:srgbClr val="FFFF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flipV="1">
              <a:off x="8989119" y="3684258"/>
              <a:ext cx="5321808" cy="7396"/>
            </a:xfrm>
            <a:prstGeom prst="line">
              <a:avLst/>
            </a:prstGeom>
            <a:ln>
              <a:solidFill>
                <a:srgbClr val="221F1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flipV="1">
              <a:off x="8989119" y="4898695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V="1">
              <a:off x="8989119" y="4493883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747445" y="3736072"/>
              <a:ext cx="803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smtClean="0">
                  <a:solidFill>
                    <a:srgbClr val="221F1F"/>
                  </a:solidFill>
                  <a:latin typeface="Proxima Nova Lt" pitchFamily="50" charset="0"/>
                </a:rPr>
                <a:t>Mexico HC</a:t>
              </a:r>
              <a:endParaRPr lang="en-PH" sz="900" kern="900" spc="-10" dirty="0" smtClean="0">
                <a:solidFill>
                  <a:srgbClr val="221F1F"/>
                </a:solidFill>
                <a:latin typeface="Proxima Nova Lt" pitchFamily="50" charset="0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9671560" y="3776313"/>
              <a:ext cx="128777" cy="128016"/>
            </a:xfrm>
            <a:prstGeom prst="rect">
              <a:avLst/>
            </a:prstGeom>
            <a:solidFill>
              <a:srgbClr val="F4A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67" name="Straight Connector 466"/>
            <p:cNvCxnSpPr/>
            <p:nvPr/>
          </p:nvCxnSpPr>
          <p:spPr>
            <a:xfrm>
              <a:off x="8955249" y="3992668"/>
              <a:ext cx="5454672" cy="0"/>
            </a:xfrm>
            <a:prstGeom prst="line">
              <a:avLst/>
            </a:prstGeom>
            <a:ln>
              <a:solidFill>
                <a:srgbClr val="221F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8955249" y="4375955"/>
              <a:ext cx="5454672" cy="0"/>
            </a:xfrm>
            <a:prstGeom prst="line">
              <a:avLst/>
            </a:prstGeom>
            <a:ln>
              <a:solidFill>
                <a:srgbClr val="221F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 title="B42-AN42"/>
            <p:cNvSpPr txBox="1"/>
            <p:nvPr/>
          </p:nvSpPr>
          <p:spPr>
            <a:xfrm>
              <a:off x="13668253" y="4417368"/>
              <a:ext cx="6373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US Rate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3428079" y="4950768"/>
              <a:ext cx="914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938B95"/>
                  </a:solidFill>
                  <a:latin typeface="Proxima Nova Rg" pitchFamily="50" charset="0"/>
                </a:rPr>
                <a:t>Average Rate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3593140" y="6093768"/>
              <a:ext cx="914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51750C"/>
                  </a:solidFill>
                  <a:latin typeface="Proxima Nova Rg" pitchFamily="50" charset="0"/>
                </a:rPr>
                <a:t>India Rate</a:t>
              </a:r>
            </a:p>
          </p:txBody>
        </p:sp>
        <p:sp>
          <p:nvSpPr>
            <p:cNvPr id="471" name="TextBox 470" title="B42-AN42"/>
            <p:cNvSpPr txBox="1"/>
            <p:nvPr/>
          </p:nvSpPr>
          <p:spPr>
            <a:xfrm>
              <a:off x="13395246" y="5331768"/>
              <a:ext cx="8842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kern="900" spc="-10" smtClean="0">
                  <a:solidFill>
                    <a:srgbClr val="2977A1"/>
                  </a:solidFill>
                  <a:latin typeface="Proxima Nova Rg" pitchFamily="50" charset="0"/>
                </a:rPr>
                <a:t>Mexico Rate</a:t>
              </a:r>
              <a:endParaRPr lang="en-PH" sz="900" kern="900" spc="-10" dirty="0" smtClean="0">
                <a:solidFill>
                  <a:srgbClr val="2977A1"/>
                </a:solidFill>
                <a:latin typeface="Proxima Nova Rg" pitchFamily="50" charset="0"/>
              </a:endParaRPr>
            </a:p>
          </p:txBody>
        </p:sp>
        <p:sp>
          <p:nvSpPr>
            <p:cNvPr id="482" name="TextBox 481" title="B38"/>
            <p:cNvSpPr txBox="1"/>
            <p:nvPr/>
          </p:nvSpPr>
          <p:spPr>
            <a:xfrm>
              <a:off x="8904186" y="6490887"/>
              <a:ext cx="371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5</a:t>
              </a:r>
            </a:p>
          </p:txBody>
        </p:sp>
        <p:sp>
          <p:nvSpPr>
            <p:cNvPr id="488" name="TextBox 487" title="C38"/>
            <p:cNvSpPr txBox="1"/>
            <p:nvPr/>
          </p:nvSpPr>
          <p:spPr>
            <a:xfrm>
              <a:off x="9036537" y="6490887"/>
              <a:ext cx="3366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491" name="TextBox 490" title="D38"/>
            <p:cNvSpPr txBox="1"/>
            <p:nvPr/>
          </p:nvSpPr>
          <p:spPr>
            <a:xfrm>
              <a:off x="9186518" y="6486273"/>
              <a:ext cx="3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7</a:t>
              </a:r>
            </a:p>
          </p:txBody>
        </p:sp>
        <p:sp>
          <p:nvSpPr>
            <p:cNvPr id="492" name="TextBox 491" title="E38"/>
            <p:cNvSpPr txBox="1"/>
            <p:nvPr/>
          </p:nvSpPr>
          <p:spPr>
            <a:xfrm>
              <a:off x="9302108" y="6486273"/>
              <a:ext cx="3772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493" name="TextBox 492" title="F38"/>
            <p:cNvSpPr txBox="1"/>
            <p:nvPr/>
          </p:nvSpPr>
          <p:spPr>
            <a:xfrm>
              <a:off x="9418790" y="6486273"/>
              <a:ext cx="3498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9</a:t>
              </a:r>
            </a:p>
          </p:txBody>
        </p:sp>
        <p:sp>
          <p:nvSpPr>
            <p:cNvPr id="494" name="TextBox 493" title="G38"/>
            <p:cNvSpPr txBox="1"/>
            <p:nvPr/>
          </p:nvSpPr>
          <p:spPr>
            <a:xfrm>
              <a:off x="9541321" y="6486273"/>
              <a:ext cx="345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495" name="TextBox 494" title="H38"/>
            <p:cNvSpPr txBox="1"/>
            <p:nvPr/>
          </p:nvSpPr>
          <p:spPr>
            <a:xfrm>
              <a:off x="9723535" y="6486273"/>
              <a:ext cx="345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11</a:t>
              </a:r>
            </a:p>
          </p:txBody>
        </p:sp>
        <p:sp>
          <p:nvSpPr>
            <p:cNvPr id="496" name="TextBox 495" title="I38"/>
            <p:cNvSpPr txBox="1"/>
            <p:nvPr/>
          </p:nvSpPr>
          <p:spPr>
            <a:xfrm>
              <a:off x="9861647" y="6486273"/>
              <a:ext cx="345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</a:t>
              </a:r>
            </a:p>
          </p:txBody>
        </p:sp>
        <p:sp>
          <p:nvSpPr>
            <p:cNvPr id="497" name="TextBox 496" title="J38"/>
            <p:cNvSpPr txBox="1"/>
            <p:nvPr/>
          </p:nvSpPr>
          <p:spPr>
            <a:xfrm>
              <a:off x="10016909" y="6486273"/>
              <a:ext cx="345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13</a:t>
              </a:r>
            </a:p>
          </p:txBody>
        </p:sp>
        <p:sp>
          <p:nvSpPr>
            <p:cNvPr id="498" name="TextBox 497" title="K38"/>
            <p:cNvSpPr txBox="1"/>
            <p:nvPr/>
          </p:nvSpPr>
          <p:spPr>
            <a:xfrm>
              <a:off x="10188573" y="6486273"/>
              <a:ext cx="4084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</a:t>
              </a:r>
            </a:p>
          </p:txBody>
        </p:sp>
        <p:sp>
          <p:nvSpPr>
            <p:cNvPr id="499" name="TextBox 498" title="L38"/>
            <p:cNvSpPr txBox="1"/>
            <p:nvPr/>
          </p:nvSpPr>
          <p:spPr>
            <a:xfrm>
              <a:off x="10288586" y="6488514"/>
              <a:ext cx="3998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500" name="TextBox 499" title="M38"/>
            <p:cNvSpPr txBox="1"/>
            <p:nvPr/>
          </p:nvSpPr>
          <p:spPr>
            <a:xfrm>
              <a:off x="10437522" y="6488514"/>
              <a:ext cx="291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3</a:t>
              </a:r>
            </a:p>
          </p:txBody>
        </p:sp>
        <p:sp>
          <p:nvSpPr>
            <p:cNvPr id="501" name="TextBox 500" title="N38"/>
            <p:cNvSpPr txBox="1"/>
            <p:nvPr/>
          </p:nvSpPr>
          <p:spPr>
            <a:xfrm>
              <a:off x="10550457" y="6495146"/>
              <a:ext cx="3425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smtClean="0">
                  <a:solidFill>
                    <a:srgbClr val="221F1F"/>
                  </a:solidFill>
                  <a:latin typeface="Proxima Nova Lt" pitchFamily="50" charset="0"/>
                </a:rPr>
                <a:t>4</a:t>
              </a:r>
              <a:endParaRPr lang="en-PH" sz="900" kern="900" spc="-10" dirty="0" smtClean="0">
                <a:solidFill>
                  <a:srgbClr val="221F1F"/>
                </a:solidFill>
                <a:latin typeface="Proxima Nova Lt" pitchFamily="50" charset="0"/>
              </a:endParaRPr>
            </a:p>
          </p:txBody>
        </p:sp>
        <p:sp>
          <p:nvSpPr>
            <p:cNvPr id="502" name="TextBox 501" title="O38"/>
            <p:cNvSpPr txBox="1"/>
            <p:nvPr/>
          </p:nvSpPr>
          <p:spPr>
            <a:xfrm>
              <a:off x="10662112" y="6490887"/>
              <a:ext cx="321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5</a:t>
              </a:r>
            </a:p>
          </p:txBody>
        </p:sp>
        <p:sp>
          <p:nvSpPr>
            <p:cNvPr id="503" name="TextBox 502" title="P38"/>
            <p:cNvSpPr txBox="1"/>
            <p:nvPr/>
          </p:nvSpPr>
          <p:spPr>
            <a:xfrm>
              <a:off x="10800672" y="6490887"/>
              <a:ext cx="3219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504" name="TextBox 503" title="Q38"/>
            <p:cNvSpPr txBox="1"/>
            <p:nvPr/>
          </p:nvSpPr>
          <p:spPr>
            <a:xfrm>
              <a:off x="10915258" y="6494485"/>
              <a:ext cx="322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7</a:t>
              </a:r>
            </a:p>
          </p:txBody>
        </p:sp>
        <p:sp>
          <p:nvSpPr>
            <p:cNvPr id="505" name="TextBox 504" title="R38"/>
            <p:cNvSpPr txBox="1"/>
            <p:nvPr/>
          </p:nvSpPr>
          <p:spPr>
            <a:xfrm>
              <a:off x="10980058" y="6495983"/>
              <a:ext cx="3615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506" name="TextBox 505" title="S38"/>
            <p:cNvSpPr txBox="1"/>
            <p:nvPr/>
          </p:nvSpPr>
          <p:spPr>
            <a:xfrm>
              <a:off x="11107229" y="6495866"/>
              <a:ext cx="3820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9</a:t>
              </a:r>
            </a:p>
          </p:txBody>
        </p:sp>
        <p:sp>
          <p:nvSpPr>
            <p:cNvPr id="507" name="TextBox 506" title="U38"/>
            <p:cNvSpPr txBox="1"/>
            <p:nvPr/>
          </p:nvSpPr>
          <p:spPr>
            <a:xfrm>
              <a:off x="11437139" y="6495866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11</a:t>
              </a:r>
            </a:p>
          </p:txBody>
        </p:sp>
        <p:sp>
          <p:nvSpPr>
            <p:cNvPr id="508" name="TextBox 507" title="V38"/>
            <p:cNvSpPr txBox="1"/>
            <p:nvPr/>
          </p:nvSpPr>
          <p:spPr>
            <a:xfrm>
              <a:off x="11580014" y="6495866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</a:t>
              </a:r>
            </a:p>
          </p:txBody>
        </p:sp>
        <p:sp>
          <p:nvSpPr>
            <p:cNvPr id="509" name="TextBox 508" title="W38"/>
            <p:cNvSpPr txBox="1"/>
            <p:nvPr/>
          </p:nvSpPr>
          <p:spPr>
            <a:xfrm>
              <a:off x="11745243" y="6495866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13</a:t>
              </a:r>
            </a:p>
          </p:txBody>
        </p:sp>
        <p:sp>
          <p:nvSpPr>
            <p:cNvPr id="510" name="TextBox 509" title="X38"/>
            <p:cNvSpPr txBox="1"/>
            <p:nvPr/>
          </p:nvSpPr>
          <p:spPr>
            <a:xfrm>
              <a:off x="11880155" y="6497914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</a:t>
              </a:r>
            </a:p>
          </p:txBody>
        </p:sp>
        <p:sp>
          <p:nvSpPr>
            <p:cNvPr id="511" name="TextBox 510" title="Z38"/>
            <p:cNvSpPr txBox="1"/>
            <p:nvPr/>
          </p:nvSpPr>
          <p:spPr>
            <a:xfrm>
              <a:off x="12117387" y="6497914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3</a:t>
              </a:r>
            </a:p>
          </p:txBody>
        </p:sp>
        <p:sp>
          <p:nvSpPr>
            <p:cNvPr id="512" name="TextBox 511" title="AB38"/>
            <p:cNvSpPr txBox="1"/>
            <p:nvPr/>
          </p:nvSpPr>
          <p:spPr>
            <a:xfrm>
              <a:off x="12348129" y="6497914"/>
              <a:ext cx="3918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5</a:t>
              </a:r>
            </a:p>
          </p:txBody>
        </p:sp>
        <p:sp>
          <p:nvSpPr>
            <p:cNvPr id="513" name="TextBox 512" title="AD38"/>
            <p:cNvSpPr txBox="1"/>
            <p:nvPr/>
          </p:nvSpPr>
          <p:spPr>
            <a:xfrm>
              <a:off x="12666435" y="6497914"/>
              <a:ext cx="3131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7</a:t>
              </a:r>
            </a:p>
          </p:txBody>
        </p:sp>
        <p:sp>
          <p:nvSpPr>
            <p:cNvPr id="514" name="TextBox 513" title="AF38"/>
            <p:cNvSpPr txBox="1"/>
            <p:nvPr/>
          </p:nvSpPr>
          <p:spPr>
            <a:xfrm>
              <a:off x="12879387" y="6497914"/>
              <a:ext cx="351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9</a:t>
              </a:r>
            </a:p>
          </p:txBody>
        </p:sp>
        <p:sp>
          <p:nvSpPr>
            <p:cNvPr id="515" name="TextBox 514" title="AH38"/>
            <p:cNvSpPr txBox="1"/>
            <p:nvPr/>
          </p:nvSpPr>
          <p:spPr>
            <a:xfrm>
              <a:off x="13196651" y="6490887"/>
              <a:ext cx="287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11</a:t>
              </a:r>
            </a:p>
          </p:txBody>
        </p:sp>
        <p:sp>
          <p:nvSpPr>
            <p:cNvPr id="516" name="TextBox 515" title="AJ38"/>
            <p:cNvSpPr txBox="1"/>
            <p:nvPr/>
          </p:nvSpPr>
          <p:spPr>
            <a:xfrm>
              <a:off x="13524467" y="6490887"/>
              <a:ext cx="287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13</a:t>
              </a:r>
            </a:p>
          </p:txBody>
        </p:sp>
        <p:sp>
          <p:nvSpPr>
            <p:cNvPr id="517" name="TextBox 516" title="AL38"/>
            <p:cNvSpPr txBox="1"/>
            <p:nvPr/>
          </p:nvSpPr>
          <p:spPr>
            <a:xfrm>
              <a:off x="13832559" y="6490887"/>
              <a:ext cx="3212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518" name="TextBox 517" title="AN38"/>
            <p:cNvSpPr txBox="1"/>
            <p:nvPr/>
          </p:nvSpPr>
          <p:spPr>
            <a:xfrm>
              <a:off x="14142135" y="6490887"/>
              <a:ext cx="3316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4</a:t>
              </a:r>
            </a:p>
          </p:txBody>
        </p:sp>
        <p:sp>
          <p:nvSpPr>
            <p:cNvPr id="519" name="TextBox 518" title="T38"/>
            <p:cNvSpPr txBox="1"/>
            <p:nvPr/>
          </p:nvSpPr>
          <p:spPr>
            <a:xfrm>
              <a:off x="11271657" y="6495866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520" name="TextBox 519" title="AC38"/>
            <p:cNvSpPr txBox="1"/>
            <p:nvPr/>
          </p:nvSpPr>
          <p:spPr>
            <a:xfrm>
              <a:off x="12545724" y="6497914"/>
              <a:ext cx="298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521" name="TextBox 520" title="Y38"/>
            <p:cNvSpPr txBox="1"/>
            <p:nvPr/>
          </p:nvSpPr>
          <p:spPr>
            <a:xfrm>
              <a:off x="11982257" y="6497914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522" name="TextBox 521" title="AA38"/>
            <p:cNvSpPr txBox="1"/>
            <p:nvPr/>
          </p:nvSpPr>
          <p:spPr>
            <a:xfrm>
              <a:off x="12217099" y="6497914"/>
              <a:ext cx="395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4</a:t>
              </a:r>
            </a:p>
          </p:txBody>
        </p:sp>
        <p:sp>
          <p:nvSpPr>
            <p:cNvPr id="523" name="TextBox 522" title="AE38"/>
            <p:cNvSpPr txBox="1"/>
            <p:nvPr/>
          </p:nvSpPr>
          <p:spPr>
            <a:xfrm>
              <a:off x="12753344" y="6497914"/>
              <a:ext cx="354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524" name="TextBox 523" title="AG38"/>
            <p:cNvSpPr txBox="1"/>
            <p:nvPr/>
          </p:nvSpPr>
          <p:spPr>
            <a:xfrm>
              <a:off x="13018092" y="6499225"/>
              <a:ext cx="3386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525" name="TextBox 524" title="AI38"/>
            <p:cNvSpPr txBox="1"/>
            <p:nvPr/>
          </p:nvSpPr>
          <p:spPr>
            <a:xfrm>
              <a:off x="13353813" y="6490887"/>
              <a:ext cx="287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</a:t>
              </a:r>
            </a:p>
          </p:txBody>
        </p:sp>
        <p:sp>
          <p:nvSpPr>
            <p:cNvPr id="526" name="TextBox 525" title="AK38"/>
            <p:cNvSpPr txBox="1"/>
            <p:nvPr/>
          </p:nvSpPr>
          <p:spPr>
            <a:xfrm>
              <a:off x="13694482" y="6490887"/>
              <a:ext cx="3279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</a:t>
              </a:r>
            </a:p>
          </p:txBody>
        </p:sp>
        <p:sp>
          <p:nvSpPr>
            <p:cNvPr id="527" name="TextBox 526" title="AM38"/>
            <p:cNvSpPr txBox="1"/>
            <p:nvPr/>
          </p:nvSpPr>
          <p:spPr>
            <a:xfrm>
              <a:off x="13986432" y="6490887"/>
              <a:ext cx="310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3</a:t>
              </a:r>
            </a:p>
          </p:txBody>
        </p:sp>
      </p:grpSp>
      <p:grpSp>
        <p:nvGrpSpPr>
          <p:cNvPr id="86" name="Group 85" title="separate-top-10-managed-clients"/>
          <p:cNvGrpSpPr/>
          <p:nvPr/>
        </p:nvGrpSpPr>
        <p:grpSpPr>
          <a:xfrm>
            <a:off x="8358545" y="7204582"/>
            <a:ext cx="6462128" cy="3924458"/>
            <a:chOff x="8358545" y="7204582"/>
            <a:chExt cx="6462128" cy="3924458"/>
          </a:xfrm>
        </p:grpSpPr>
        <p:sp>
          <p:nvSpPr>
            <p:cNvPr id="445" name="Rounded Rectangle 444"/>
            <p:cNvSpPr/>
            <p:nvPr/>
          </p:nvSpPr>
          <p:spPr>
            <a:xfrm>
              <a:off x="8358545" y="7204582"/>
              <a:ext cx="6462128" cy="3924458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18" name="Rectangle 317" title="margin-51"/>
            <p:cNvSpPr/>
            <p:nvPr/>
          </p:nvSpPr>
          <p:spPr>
            <a:xfrm>
              <a:off x="10486446" y="7912235"/>
              <a:ext cx="2626716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464093" y="7269480"/>
              <a:ext cx="6266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TOP 10 MANAGED CLIENTS (REVENUE, MARGIN, </a:t>
              </a:r>
              <a:r>
                <a:rPr lang="en-PH" sz="1600" b="1" kern="900" spc="-10" dirty="0" err="1" smtClean="0">
                  <a:solidFill>
                    <a:srgbClr val="404041"/>
                  </a:solidFill>
                  <a:latin typeface="Proxima Nova Rg" pitchFamily="50" charset="0"/>
                </a:rPr>
                <a:t>YoY</a:t>
              </a:r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 GROWTH %)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529187" y="7577757"/>
              <a:ext cx="768800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60" kern="900" spc="-10" smtClean="0">
                  <a:solidFill>
                    <a:srgbClr val="404041"/>
                  </a:solidFill>
                  <a:latin typeface="Proxima Nova Rg" pitchFamily="50" charset="0"/>
                </a:rPr>
                <a:t>YTD REV</a:t>
              </a:r>
              <a:endParaRPr lang="en-PH" sz="1160" kern="900" spc="-10" dirty="0" smtClean="0">
                <a:solidFill>
                  <a:srgbClr val="404041"/>
                </a:solidFill>
                <a:latin typeface="Proxima Nova Rg" pitchFamily="50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0332541" y="7608033"/>
              <a:ext cx="253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0</a:t>
              </a:r>
            </a:p>
          </p:txBody>
        </p:sp>
        <p:sp>
          <p:nvSpPr>
            <p:cNvPr id="242" name="TextBox 241" title="1/6*B49"/>
            <p:cNvSpPr txBox="1"/>
            <p:nvPr/>
          </p:nvSpPr>
          <p:spPr>
            <a:xfrm>
              <a:off x="10980383" y="7608033"/>
              <a:ext cx="287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243" name="TextBox 242" title="2/6*B49"/>
            <p:cNvSpPr txBox="1"/>
            <p:nvPr/>
          </p:nvSpPr>
          <p:spPr>
            <a:xfrm>
              <a:off x="11621345" y="7608033"/>
              <a:ext cx="319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20</a:t>
              </a:r>
            </a:p>
          </p:txBody>
        </p:sp>
        <p:sp>
          <p:nvSpPr>
            <p:cNvPr id="244" name="TextBox 243" title="3/6*B49"/>
            <p:cNvSpPr txBox="1"/>
            <p:nvPr/>
          </p:nvSpPr>
          <p:spPr>
            <a:xfrm>
              <a:off x="12285365" y="7608033"/>
              <a:ext cx="3151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30</a:t>
              </a:r>
            </a:p>
          </p:txBody>
        </p:sp>
        <p:sp>
          <p:nvSpPr>
            <p:cNvPr id="245" name="TextBox 244" title="4/6*B49"/>
            <p:cNvSpPr txBox="1"/>
            <p:nvPr/>
          </p:nvSpPr>
          <p:spPr>
            <a:xfrm>
              <a:off x="12955587" y="7608033"/>
              <a:ext cx="3151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40</a:t>
              </a:r>
            </a:p>
          </p:txBody>
        </p:sp>
        <p:sp>
          <p:nvSpPr>
            <p:cNvPr id="246" name="TextBox 245" title="5/6*B49"/>
            <p:cNvSpPr txBox="1"/>
            <p:nvPr/>
          </p:nvSpPr>
          <p:spPr>
            <a:xfrm>
              <a:off x="13605668" y="7608033"/>
              <a:ext cx="319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50</a:t>
              </a:r>
            </a:p>
          </p:txBody>
        </p:sp>
        <p:sp>
          <p:nvSpPr>
            <p:cNvPr id="247" name="TextBox 246" title="B49"/>
            <p:cNvSpPr txBox="1"/>
            <p:nvPr/>
          </p:nvSpPr>
          <p:spPr>
            <a:xfrm>
              <a:off x="14261727" y="7608033"/>
              <a:ext cx="319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60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3590278" y="10570414"/>
              <a:ext cx="3507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125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2952804" y="10570414"/>
              <a:ext cx="357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100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2311690" y="10570414"/>
              <a:ext cx="3071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75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1649702" y="10570414"/>
              <a:ext cx="319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50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0953869" y="10570414"/>
              <a:ext cx="3167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25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0359488" y="10570414"/>
              <a:ext cx="253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9747270" y="10570414"/>
              <a:ext cx="3507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-25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511225" y="10525348"/>
              <a:ext cx="1356975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30" kern="900" dirty="0" err="1" smtClean="0">
                  <a:solidFill>
                    <a:srgbClr val="404041"/>
                  </a:solidFill>
                  <a:latin typeface="Proxima Nova Lt" pitchFamily="50" charset="0"/>
                </a:rPr>
                <a:t>YoY</a:t>
              </a:r>
              <a:r>
                <a:rPr lang="en-PH" sz="113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 Rev. Growth %</a:t>
              </a:r>
            </a:p>
          </p:txBody>
        </p:sp>
        <p:sp>
          <p:nvSpPr>
            <p:cNvPr id="260" name="TextBox 259" title="A60"/>
            <p:cNvSpPr txBox="1"/>
            <p:nvPr/>
          </p:nvSpPr>
          <p:spPr>
            <a:xfrm>
              <a:off x="9206921" y="10263261"/>
              <a:ext cx="9329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US Federal ICE</a:t>
              </a:r>
            </a:p>
          </p:txBody>
        </p:sp>
        <p:sp>
          <p:nvSpPr>
            <p:cNvPr id="261" name="TextBox 260" title="A59"/>
            <p:cNvSpPr txBox="1"/>
            <p:nvPr/>
          </p:nvSpPr>
          <p:spPr>
            <a:xfrm>
              <a:off x="8943387" y="9988541"/>
              <a:ext cx="11964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Wal-Mart Stores, Inc.</a:t>
              </a:r>
            </a:p>
          </p:txBody>
        </p:sp>
        <p:sp>
          <p:nvSpPr>
            <p:cNvPr id="262" name="TextBox 261" title="A58"/>
            <p:cNvSpPr txBox="1"/>
            <p:nvPr/>
          </p:nvSpPr>
          <p:spPr>
            <a:xfrm>
              <a:off x="8955249" y="9737239"/>
              <a:ext cx="11846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20" dirty="0" smtClean="0">
                  <a:solidFill>
                    <a:srgbClr val="404041"/>
                  </a:solidFill>
                  <a:latin typeface="Proxima Nova Lt" pitchFamily="50" charset="0"/>
                </a:rPr>
                <a:t>UBS Americas, Inc.</a:t>
              </a:r>
            </a:p>
          </p:txBody>
        </p:sp>
        <p:sp>
          <p:nvSpPr>
            <p:cNvPr id="263" name="TextBox 262" title="A57"/>
            <p:cNvSpPr txBox="1"/>
            <p:nvPr/>
          </p:nvSpPr>
          <p:spPr>
            <a:xfrm>
              <a:off x="9321119" y="9482019"/>
              <a:ext cx="818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Exelon Corp.</a:t>
              </a:r>
            </a:p>
          </p:txBody>
        </p:sp>
        <p:sp>
          <p:nvSpPr>
            <p:cNvPr id="264" name="TextBox 263" title="A56"/>
            <p:cNvSpPr txBox="1"/>
            <p:nvPr/>
          </p:nvSpPr>
          <p:spPr>
            <a:xfrm>
              <a:off x="9070164" y="9220200"/>
              <a:ext cx="1075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US Postal Service</a:t>
              </a:r>
            </a:p>
          </p:txBody>
        </p:sp>
        <p:sp>
          <p:nvSpPr>
            <p:cNvPr id="265" name="TextBox 264" title="A54"/>
            <p:cNvSpPr txBox="1"/>
            <p:nvPr/>
          </p:nvSpPr>
          <p:spPr>
            <a:xfrm>
              <a:off x="9127733" y="8686800"/>
              <a:ext cx="10278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US Dept. of HUD</a:t>
              </a:r>
            </a:p>
          </p:txBody>
        </p:sp>
        <p:sp>
          <p:nvSpPr>
            <p:cNvPr id="267" name="TextBox 266" title="A55"/>
            <p:cNvSpPr txBox="1"/>
            <p:nvPr/>
          </p:nvSpPr>
          <p:spPr>
            <a:xfrm>
              <a:off x="9018728" y="8953500"/>
              <a:ext cx="11368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US Dept. of Justice</a:t>
              </a:r>
            </a:p>
          </p:txBody>
        </p:sp>
        <p:sp>
          <p:nvSpPr>
            <p:cNvPr id="268" name="TextBox 267" title="A52"/>
            <p:cNvSpPr txBox="1"/>
            <p:nvPr/>
          </p:nvSpPr>
          <p:spPr>
            <a:xfrm>
              <a:off x="9315283" y="8140650"/>
              <a:ext cx="8402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Citigroup Inc.</a:t>
              </a:r>
            </a:p>
          </p:txBody>
        </p:sp>
        <p:sp>
          <p:nvSpPr>
            <p:cNvPr id="270" name="TextBox 269" title="A53"/>
            <p:cNvSpPr txBox="1"/>
            <p:nvPr/>
          </p:nvSpPr>
          <p:spPr>
            <a:xfrm>
              <a:off x="8757568" y="8408044"/>
              <a:ext cx="1382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Wells Fargo &amp; Company</a:t>
              </a:r>
            </a:p>
          </p:txBody>
        </p:sp>
        <p:sp>
          <p:nvSpPr>
            <p:cNvPr id="272" name="TextBox 271" title="A51"/>
            <p:cNvSpPr txBox="1"/>
            <p:nvPr/>
          </p:nvSpPr>
          <p:spPr>
            <a:xfrm>
              <a:off x="8513953" y="7892016"/>
              <a:ext cx="16289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Bank of America Corporation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470396" y="10803587"/>
              <a:ext cx="356100" cy="106444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0814599" y="10745240"/>
              <a:ext cx="6194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Revenue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501069" y="10811089"/>
              <a:ext cx="347472" cy="9144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1842675" y="10745240"/>
              <a:ext cx="5184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Margin</a:t>
              </a:r>
            </a:p>
          </p:txBody>
        </p:sp>
        <p:cxnSp>
          <p:nvCxnSpPr>
            <p:cNvPr id="287" name="Straight Arrow Connector 286"/>
            <p:cNvCxnSpPr/>
            <p:nvPr/>
          </p:nvCxnSpPr>
          <p:spPr>
            <a:xfrm>
              <a:off x="12413551" y="10856809"/>
              <a:ext cx="161036" cy="0"/>
            </a:xfrm>
            <a:prstGeom prst="straightConnector1">
              <a:avLst/>
            </a:prstGeom>
            <a:ln>
              <a:solidFill>
                <a:srgbClr val="1D255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12498037" y="10745240"/>
              <a:ext cx="1082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err="1" smtClean="0">
                  <a:solidFill>
                    <a:srgbClr val="404041"/>
                  </a:solidFill>
                  <a:latin typeface="Proxima Nova Lt" pitchFamily="50" charset="0"/>
                </a:rPr>
                <a:t>YoY</a:t>
              </a:r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 Rev. Growth %</a:t>
              </a:r>
            </a:p>
          </p:txBody>
        </p:sp>
        <p:sp>
          <p:nvSpPr>
            <p:cNvPr id="311" name="Rectangle 310" title="margin-58"/>
            <p:cNvSpPr/>
            <p:nvPr/>
          </p:nvSpPr>
          <p:spPr>
            <a:xfrm>
              <a:off x="10486657" y="9777625"/>
              <a:ext cx="376652" cy="17299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2" name="Rectangle 311" title="margin-57"/>
            <p:cNvSpPr/>
            <p:nvPr/>
          </p:nvSpPr>
          <p:spPr>
            <a:xfrm>
              <a:off x="10486656" y="9512938"/>
              <a:ext cx="427397" cy="17975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3" name="Rectangle 312" title="margin-56"/>
            <p:cNvSpPr/>
            <p:nvPr/>
          </p:nvSpPr>
          <p:spPr>
            <a:xfrm>
              <a:off x="10486447" y="9246238"/>
              <a:ext cx="358456" cy="17735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4" name="Rectangle 313" title="margin-55"/>
            <p:cNvSpPr/>
            <p:nvPr/>
          </p:nvSpPr>
          <p:spPr>
            <a:xfrm>
              <a:off x="10486447" y="8977157"/>
              <a:ext cx="328152" cy="189654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5" name="Rectangle 314" title="margin-54"/>
            <p:cNvSpPr/>
            <p:nvPr/>
          </p:nvSpPr>
          <p:spPr>
            <a:xfrm>
              <a:off x="10486447" y="8712335"/>
              <a:ext cx="411480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6" name="Rectangle 315" title="margin-53"/>
            <p:cNvSpPr/>
            <p:nvPr/>
          </p:nvSpPr>
          <p:spPr>
            <a:xfrm>
              <a:off x="10486447" y="8445635"/>
              <a:ext cx="439148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7" name="Rectangle 316" title="margin-52"/>
            <p:cNvSpPr/>
            <p:nvPr/>
          </p:nvSpPr>
          <p:spPr>
            <a:xfrm>
              <a:off x="10486446" y="8181316"/>
              <a:ext cx="480543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12442940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3104928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11788097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13783585" y="7892016"/>
              <a:ext cx="0" cy="2587244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14445573" y="7838865"/>
              <a:ext cx="0" cy="2640395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/>
            <p:cNvCxnSpPr/>
            <p:nvPr/>
          </p:nvCxnSpPr>
          <p:spPr>
            <a:xfrm>
              <a:off x="9658003" y="10525348"/>
              <a:ext cx="4787570" cy="0"/>
            </a:xfrm>
            <a:prstGeom prst="straightConnector1">
              <a:avLst/>
            </a:prstGeom>
            <a:ln>
              <a:solidFill>
                <a:srgbClr val="231F2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11124331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>
              <a:off x="10459499" y="7838865"/>
              <a:ext cx="0" cy="2686483"/>
            </a:xfrm>
            <a:prstGeom prst="line">
              <a:avLst/>
            </a:prstGeom>
            <a:ln>
              <a:solidFill>
                <a:srgbClr val="231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 title="revenue-55"/>
            <p:cNvSpPr/>
            <p:nvPr/>
          </p:nvSpPr>
          <p:spPr>
            <a:xfrm>
              <a:off x="10477539" y="8974786"/>
              <a:ext cx="646793" cy="196917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03" name="Straight Arrow Connector 302" title="top-10-arrow"/>
            <p:cNvCxnSpPr/>
            <p:nvPr/>
          </p:nvCxnSpPr>
          <p:spPr>
            <a:xfrm>
              <a:off x="10477540" y="9060771"/>
              <a:ext cx="1332141" cy="0"/>
            </a:xfrm>
            <a:prstGeom prst="straightConnector1">
              <a:avLst/>
            </a:prstGeom>
            <a:ln w="28575">
              <a:solidFill>
                <a:srgbClr val="1D2556"/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 title="revenue-56"/>
            <p:cNvSpPr/>
            <p:nvPr/>
          </p:nvSpPr>
          <p:spPr>
            <a:xfrm>
              <a:off x="10477539" y="9239106"/>
              <a:ext cx="646793" cy="197752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1" name="Rectangle 280" title="revenue-57"/>
            <p:cNvSpPr/>
            <p:nvPr/>
          </p:nvSpPr>
          <p:spPr>
            <a:xfrm>
              <a:off x="10477540" y="9503424"/>
              <a:ext cx="597026" cy="198277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0" name="Rectangle 309" title="margin-59"/>
            <p:cNvSpPr/>
            <p:nvPr/>
          </p:nvSpPr>
          <p:spPr>
            <a:xfrm>
              <a:off x="10486657" y="10041944"/>
              <a:ext cx="467212" cy="19245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9" name="Rectangle 308" title="margin-60"/>
            <p:cNvSpPr/>
            <p:nvPr/>
          </p:nvSpPr>
          <p:spPr>
            <a:xfrm>
              <a:off x="10491676" y="10306263"/>
              <a:ext cx="237478" cy="17299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71" name="Picture 47" descr="C:\Users\EO Deboma\Desktop\arrow3.png" title="top-10-arrow-max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8977" y="10071535"/>
              <a:ext cx="3992562" cy="5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3" name="Rectangle 282" title="revenue-59"/>
            <p:cNvSpPr/>
            <p:nvPr/>
          </p:nvSpPr>
          <p:spPr>
            <a:xfrm>
              <a:off x="10477540" y="10034442"/>
              <a:ext cx="557784" cy="199955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 title="revenue-51"/>
            <p:cNvSpPr/>
            <p:nvPr/>
          </p:nvSpPr>
          <p:spPr>
            <a:xfrm>
              <a:off x="10477539" y="7917511"/>
              <a:ext cx="3697248" cy="200051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 title="revenue-54"/>
            <p:cNvSpPr/>
            <p:nvPr/>
          </p:nvSpPr>
          <p:spPr>
            <a:xfrm>
              <a:off x="10477539" y="8705706"/>
              <a:ext cx="646793" cy="198777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2" name="Rectangle 281" title="revenue-58"/>
            <p:cNvSpPr/>
            <p:nvPr/>
          </p:nvSpPr>
          <p:spPr>
            <a:xfrm>
              <a:off x="10477540" y="9767742"/>
              <a:ext cx="557784" cy="199231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4" name="Rectangle 283" title="revenue-60"/>
            <p:cNvSpPr/>
            <p:nvPr/>
          </p:nvSpPr>
          <p:spPr>
            <a:xfrm>
              <a:off x="10477539" y="10296381"/>
              <a:ext cx="530352" cy="197354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6" name="TextBox 485" title="top-10-arrow-label"/>
            <p:cNvSpPr txBox="1"/>
            <p:nvPr/>
          </p:nvSpPr>
          <p:spPr>
            <a:xfrm>
              <a:off x="11764284" y="8889899"/>
              <a:ext cx="3459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49%</a:t>
              </a:r>
            </a:p>
          </p:txBody>
        </p:sp>
        <p:sp>
          <p:nvSpPr>
            <p:cNvPr id="276" name="Rectangle 275" title="revenue-52"/>
            <p:cNvSpPr/>
            <p:nvPr/>
          </p:nvSpPr>
          <p:spPr>
            <a:xfrm>
              <a:off x="10477539" y="8179450"/>
              <a:ext cx="896112" cy="204806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Rectangle 276" title="revenue-53"/>
            <p:cNvSpPr/>
            <p:nvPr/>
          </p:nvSpPr>
          <p:spPr>
            <a:xfrm>
              <a:off x="10477539" y="8441387"/>
              <a:ext cx="790743" cy="201160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529" name="Straight Connector 528" title="top10-max"/>
            <p:cNvCxnSpPr/>
            <p:nvPr/>
          </p:nvCxnSpPr>
          <p:spPr>
            <a:xfrm>
              <a:off x="10451940" y="7872984"/>
              <a:ext cx="39777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1587" y="5882013"/>
            <a:ext cx="973016" cy="933351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TextBox 41"/>
          <p:cNvSpPr txBox="1"/>
          <p:nvPr/>
        </p:nvSpPr>
        <p:spPr>
          <a:xfrm>
            <a:off x="-8357" y="6457558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Consulting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283036" y="6031066"/>
            <a:ext cx="429424" cy="425279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5624" y="6059789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grpSp>
        <p:nvGrpSpPr>
          <p:cNvPr id="81" name="Group 80" title="separate-revenue-and-earnings"/>
          <p:cNvGrpSpPr/>
          <p:nvPr/>
        </p:nvGrpSpPr>
        <p:grpSpPr>
          <a:xfrm>
            <a:off x="1449387" y="3095043"/>
            <a:ext cx="6704520" cy="3782334"/>
            <a:chOff x="1449387" y="3095043"/>
            <a:chExt cx="6704520" cy="3782334"/>
          </a:xfrm>
        </p:grpSpPr>
        <p:sp>
          <p:nvSpPr>
            <p:cNvPr id="443" name="Rounded Rectangle 442"/>
            <p:cNvSpPr/>
            <p:nvPr/>
          </p:nvSpPr>
          <p:spPr>
            <a:xfrm>
              <a:off x="1464259" y="3095043"/>
              <a:ext cx="6462128" cy="3782334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3" name="Rectangle 12" title="B-rect"/>
            <p:cNvSpPr/>
            <p:nvPr/>
          </p:nvSpPr>
          <p:spPr>
            <a:xfrm>
              <a:off x="1934811" y="5065036"/>
              <a:ext cx="1339533" cy="1488165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5" name="Rectangle 114" title="C-rect"/>
            <p:cNvSpPr/>
            <p:nvPr/>
          </p:nvSpPr>
          <p:spPr>
            <a:xfrm>
              <a:off x="3287362" y="5322360"/>
              <a:ext cx="733775" cy="123084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6" name="Rectangle 115" title="D-rect"/>
            <p:cNvSpPr/>
            <p:nvPr/>
          </p:nvSpPr>
          <p:spPr>
            <a:xfrm>
              <a:off x="4020786" y="5167700"/>
              <a:ext cx="1841851" cy="138550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04270" y="3170477"/>
              <a:ext cx="4870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REVENUE &amp; EARNINGS BY MAJOR SERVICE AREA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37924" y="3440852"/>
              <a:ext cx="4485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YTD</a:t>
              </a:r>
            </a:p>
          </p:txBody>
        </p:sp>
        <p:sp>
          <p:nvSpPr>
            <p:cNvPr id="2" name="Rectangle 1" title="big-blue-rect"/>
            <p:cNvSpPr/>
            <p:nvPr/>
          </p:nvSpPr>
          <p:spPr>
            <a:xfrm>
              <a:off x="1938654" y="3782196"/>
              <a:ext cx="5530533" cy="2771005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1" name="Straight Connector 10" title="B-sep"/>
            <p:cNvCxnSpPr/>
            <p:nvPr/>
          </p:nvCxnSpPr>
          <p:spPr>
            <a:xfrm>
              <a:off x="3278187" y="3782196"/>
              <a:ext cx="0" cy="2771005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title="C-sep"/>
            <p:cNvCxnSpPr/>
            <p:nvPr/>
          </p:nvCxnSpPr>
          <p:spPr>
            <a:xfrm>
              <a:off x="4021137" y="3782196"/>
              <a:ext cx="0" cy="2771005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 title="B9"/>
            <p:cNvSpPr txBox="1"/>
            <p:nvPr/>
          </p:nvSpPr>
          <p:spPr>
            <a:xfrm>
              <a:off x="1927549" y="3806905"/>
              <a:ext cx="459741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5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A&amp;F</a:t>
              </a:r>
            </a:p>
          </p:txBody>
        </p:sp>
        <p:sp>
          <p:nvSpPr>
            <p:cNvPr id="85" name="TextBox 84" title="B10"/>
            <p:cNvSpPr txBox="1"/>
            <p:nvPr/>
          </p:nvSpPr>
          <p:spPr>
            <a:xfrm>
              <a:off x="1920863" y="4023223"/>
              <a:ext cx="740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$195M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77175" y="4066589"/>
              <a:ext cx="4183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REV.</a:t>
              </a:r>
            </a:p>
          </p:txBody>
        </p:sp>
        <p:sp>
          <p:nvSpPr>
            <p:cNvPr id="88" name="TextBox 87" title="C9"/>
            <p:cNvSpPr txBox="1"/>
            <p:nvPr/>
          </p:nvSpPr>
          <p:spPr>
            <a:xfrm>
              <a:off x="3266398" y="3793471"/>
              <a:ext cx="621389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5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ANLYT</a:t>
              </a:r>
            </a:p>
          </p:txBody>
        </p:sp>
        <p:sp>
          <p:nvSpPr>
            <p:cNvPr id="89" name="TextBox 88" title="C10"/>
            <p:cNvSpPr txBox="1"/>
            <p:nvPr/>
          </p:nvSpPr>
          <p:spPr>
            <a:xfrm>
              <a:off x="3242643" y="4024287"/>
              <a:ext cx="5418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$101</a:t>
              </a:r>
            </a:p>
          </p:txBody>
        </p:sp>
        <p:sp>
          <p:nvSpPr>
            <p:cNvPr id="91" name="TextBox 90" title="D9"/>
            <p:cNvSpPr txBox="1"/>
            <p:nvPr/>
          </p:nvSpPr>
          <p:spPr>
            <a:xfrm>
              <a:off x="4001678" y="3805439"/>
              <a:ext cx="783869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5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Bus. Risk</a:t>
              </a:r>
            </a:p>
          </p:txBody>
        </p:sp>
        <p:sp>
          <p:nvSpPr>
            <p:cNvPr id="92" name="TextBox 91" title="D10"/>
            <p:cNvSpPr txBox="1"/>
            <p:nvPr/>
          </p:nvSpPr>
          <p:spPr>
            <a:xfrm>
              <a:off x="3993749" y="4021519"/>
              <a:ext cx="6283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smtClean="0">
                  <a:solidFill>
                    <a:srgbClr val="004A93"/>
                  </a:solidFill>
                  <a:latin typeface="Proxima Nova Rg" pitchFamily="50" charset="0"/>
                </a:rPr>
                <a:t>$249</a:t>
              </a:r>
              <a:endParaRPr lang="en-PH" sz="1500" kern="900" spc="-10" dirty="0" smtClean="0">
                <a:solidFill>
                  <a:srgbClr val="004A93"/>
                </a:solidFill>
                <a:latin typeface="Proxima Nova Rg" pitchFamily="50" charset="0"/>
              </a:endParaRPr>
            </a:p>
          </p:txBody>
        </p:sp>
        <p:sp>
          <p:nvSpPr>
            <p:cNvPr id="97" name="TextBox 96" title="B13"/>
            <p:cNvSpPr txBox="1"/>
            <p:nvPr/>
          </p:nvSpPr>
          <p:spPr>
            <a:xfrm>
              <a:off x="1890274" y="5713839"/>
              <a:ext cx="562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$105</a:t>
              </a:r>
            </a:p>
          </p:txBody>
        </p:sp>
        <p:sp>
          <p:nvSpPr>
            <p:cNvPr id="99" name="TextBox 98" title="B14"/>
            <p:cNvSpPr txBox="1"/>
            <p:nvPr/>
          </p:nvSpPr>
          <p:spPr>
            <a:xfrm>
              <a:off x="1908856" y="6067587"/>
              <a:ext cx="517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54%</a:t>
              </a:r>
            </a:p>
          </p:txBody>
        </p:sp>
        <p:sp>
          <p:nvSpPr>
            <p:cNvPr id="103" name="TextBox 102" title="C14"/>
            <p:cNvSpPr txBox="1"/>
            <p:nvPr/>
          </p:nvSpPr>
          <p:spPr>
            <a:xfrm>
              <a:off x="3317166" y="6047443"/>
              <a:ext cx="579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44%</a:t>
              </a:r>
            </a:p>
          </p:txBody>
        </p:sp>
        <p:sp>
          <p:nvSpPr>
            <p:cNvPr id="106" name="TextBox 105" title="D14"/>
            <p:cNvSpPr txBox="1"/>
            <p:nvPr/>
          </p:nvSpPr>
          <p:spPr>
            <a:xfrm>
              <a:off x="4040187" y="6056310"/>
              <a:ext cx="5797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109" name="TextBox 108" title="C13"/>
            <p:cNvSpPr txBox="1"/>
            <p:nvPr/>
          </p:nvSpPr>
          <p:spPr>
            <a:xfrm>
              <a:off x="3301018" y="5717173"/>
              <a:ext cx="758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$45</a:t>
              </a:r>
            </a:p>
          </p:txBody>
        </p:sp>
        <p:sp>
          <p:nvSpPr>
            <p:cNvPr id="110" name="TextBox 109" title="D13"/>
            <p:cNvSpPr txBox="1"/>
            <p:nvPr/>
          </p:nvSpPr>
          <p:spPr>
            <a:xfrm>
              <a:off x="4025702" y="5694412"/>
              <a:ext cx="9947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$120</a:t>
              </a: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6872844" y="6580668"/>
              <a:ext cx="846322" cy="23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3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sp>
          <p:nvSpPr>
            <p:cNvPr id="558" name="TextBox 557"/>
            <p:cNvSpPr txBox="1"/>
            <p:nvPr/>
          </p:nvSpPr>
          <p:spPr>
            <a:xfrm>
              <a:off x="1525587" y="5751545"/>
              <a:ext cx="4247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ERN.</a:t>
              </a:r>
            </a:p>
          </p:txBody>
        </p:sp>
        <p:sp>
          <p:nvSpPr>
            <p:cNvPr id="559" name="TextBox 558"/>
            <p:cNvSpPr txBox="1"/>
            <p:nvPr/>
          </p:nvSpPr>
          <p:spPr>
            <a:xfrm>
              <a:off x="1449387" y="6168423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smtClean="0">
                  <a:solidFill>
                    <a:srgbClr val="231F20"/>
                  </a:solidFill>
                  <a:latin typeface="Proxima Nova Lt" pitchFamily="50" charset="0"/>
                </a:rPr>
                <a:t>MARG.</a:t>
              </a:r>
              <a:endParaRPr lang="en-PH" sz="900" kern="900" spc="-10" dirty="0" smtClean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grpSp>
          <p:nvGrpSpPr>
            <p:cNvPr id="436" name="Group 16 1233" title="marg-arrow-up"/>
            <p:cNvGrpSpPr/>
            <p:nvPr/>
          </p:nvGrpSpPr>
          <p:grpSpPr>
            <a:xfrm>
              <a:off x="4104202" y="6353199"/>
              <a:ext cx="455574" cy="233883"/>
              <a:chOff x="1909356" y="6353199"/>
              <a:chExt cx="455574" cy="233883"/>
            </a:xfrm>
          </p:grpSpPr>
          <p:sp>
            <p:nvSpPr>
              <p:cNvPr id="451" name="TextBox 450"/>
              <p:cNvSpPr txBox="1"/>
              <p:nvPr/>
            </p:nvSpPr>
            <p:spPr>
              <a:xfrm>
                <a:off x="1909356" y="6387027"/>
                <a:ext cx="45557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245BPS</a:t>
                </a:r>
              </a:p>
            </p:txBody>
          </p:sp>
          <p:pic>
            <p:nvPicPr>
              <p:cNvPr id="468" name="Picture 66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371" y="6353199"/>
                <a:ext cx="188912" cy="8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9" name="Group 24 1232" title="marg-arrow-down"/>
            <p:cNvGrpSpPr/>
            <p:nvPr/>
          </p:nvGrpSpPr>
          <p:grpSpPr>
            <a:xfrm>
              <a:off x="3363061" y="6379832"/>
              <a:ext cx="503984" cy="213815"/>
              <a:chOff x="3233979" y="6379832"/>
              <a:chExt cx="503984" cy="213815"/>
            </a:xfrm>
          </p:grpSpPr>
          <p:sp>
            <p:nvSpPr>
              <p:cNvPr id="472" name="TextBox 103"/>
              <p:cNvSpPr txBox="1"/>
              <p:nvPr/>
            </p:nvSpPr>
            <p:spPr>
              <a:xfrm>
                <a:off x="3233979" y="6393592"/>
                <a:ext cx="50398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486BPS</a:t>
                </a:r>
              </a:p>
            </p:txBody>
          </p:sp>
          <p:pic>
            <p:nvPicPr>
              <p:cNvPr id="476" name="Picture 66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394075" y="6379832"/>
                <a:ext cx="188912" cy="6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0" name="Group 419" title="B11-arrow"/>
            <p:cNvGrpSpPr/>
            <p:nvPr/>
          </p:nvGrpSpPr>
          <p:grpSpPr>
            <a:xfrm>
              <a:off x="2134540" y="4296408"/>
              <a:ext cx="349135" cy="245520"/>
              <a:chOff x="2142324" y="4296409"/>
              <a:chExt cx="349135" cy="245520"/>
            </a:xfrm>
          </p:grpSpPr>
          <p:sp>
            <p:nvSpPr>
              <p:cNvPr id="448" name="TextBox 447" title="B11"/>
              <p:cNvSpPr txBox="1"/>
              <p:nvPr/>
            </p:nvSpPr>
            <p:spPr>
              <a:xfrm>
                <a:off x="2142324" y="4326485"/>
                <a:ext cx="3491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13%</a:t>
                </a:r>
              </a:p>
            </p:txBody>
          </p:sp>
          <p:pic>
            <p:nvPicPr>
              <p:cNvPr id="449" name="Picture 448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071" y="4296409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450" name="Group 449" title="C11-arrow"/>
            <p:cNvGrpSpPr/>
            <p:nvPr/>
          </p:nvGrpSpPr>
          <p:grpSpPr>
            <a:xfrm>
              <a:off x="3407115" y="4295621"/>
              <a:ext cx="377989" cy="245710"/>
              <a:chOff x="3374721" y="4295622"/>
              <a:chExt cx="377989" cy="245710"/>
            </a:xfrm>
          </p:grpSpPr>
          <p:sp>
            <p:nvSpPr>
              <p:cNvPr id="484" name="TextBox 483" title="C11"/>
              <p:cNvSpPr txBox="1"/>
              <p:nvPr/>
            </p:nvSpPr>
            <p:spPr>
              <a:xfrm>
                <a:off x="3374721" y="4325888"/>
                <a:ext cx="3779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29%</a:t>
                </a:r>
              </a:p>
            </p:txBody>
          </p:sp>
          <p:pic>
            <p:nvPicPr>
              <p:cNvPr id="485" name="Picture 48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740" y="4295622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487" name="Group 486" title="D11-arrow"/>
            <p:cNvGrpSpPr/>
            <p:nvPr/>
          </p:nvGrpSpPr>
          <p:grpSpPr>
            <a:xfrm>
              <a:off x="4191056" y="4299116"/>
              <a:ext cx="330540" cy="245331"/>
              <a:chOff x="4231991" y="4299117"/>
              <a:chExt cx="330540" cy="245331"/>
            </a:xfrm>
          </p:grpSpPr>
          <p:sp>
            <p:nvSpPr>
              <p:cNvPr id="489" name="TextBox 488" title="D11"/>
              <p:cNvSpPr txBox="1"/>
              <p:nvPr/>
            </p:nvSpPr>
            <p:spPr>
              <a:xfrm>
                <a:off x="4231991" y="4329004"/>
                <a:ext cx="3305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11%</a:t>
                </a:r>
              </a:p>
            </p:txBody>
          </p:sp>
          <p:pic>
            <p:nvPicPr>
              <p:cNvPr id="532" name="Picture 531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6317" y="4299117"/>
                <a:ext cx="160666" cy="80333"/>
              </a:xfrm>
              <a:prstGeom prst="rect">
                <a:avLst/>
              </a:prstGeom>
            </p:spPr>
          </p:pic>
        </p:grpSp>
        <p:sp>
          <p:nvSpPr>
            <p:cNvPr id="528" name="TextBox 527" title="B8"/>
            <p:cNvSpPr txBox="1"/>
            <p:nvPr/>
          </p:nvSpPr>
          <p:spPr>
            <a:xfrm>
              <a:off x="6484645" y="3257729"/>
              <a:ext cx="1669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2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$795M</a:t>
              </a:r>
            </a:p>
          </p:txBody>
        </p:sp>
      </p:grpSp>
      <p:sp>
        <p:nvSpPr>
          <p:cNvPr id="530" name="TextBox 529"/>
          <p:cNvSpPr txBox="1"/>
          <p:nvPr/>
        </p:nvSpPr>
        <p:spPr>
          <a:xfrm>
            <a:off x="6953031" y="10911123"/>
            <a:ext cx="846322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30" kern="900" spc="-10" dirty="0" smtClean="0">
                <a:solidFill>
                  <a:srgbClr val="221F1F"/>
                </a:solidFill>
                <a:latin typeface="Proxima Nova Lt" pitchFamily="50" charset="0"/>
              </a:rPr>
              <a:t>$’s In Millions</a:t>
            </a:r>
          </a:p>
        </p:txBody>
      </p:sp>
      <p:graphicFrame>
        <p:nvGraphicFramePr>
          <p:cNvPr id="531" name="Chart 530" title="rates-by-geography-chart-lin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788765"/>
              </p:ext>
            </p:extLst>
          </p:nvPr>
        </p:nvGraphicFramePr>
        <p:xfrm>
          <a:off x="8740178" y="3816560"/>
          <a:ext cx="5679671" cy="248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2284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415</Words>
  <Application>Microsoft Office PowerPoint</Application>
  <PresentationFormat>Custom</PresentationFormat>
  <Paragraphs>238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 Neue</vt:lpstr>
      <vt:lpstr>Proxima Nova Lt</vt:lpstr>
      <vt:lpstr>Proxima Nova Regular</vt:lpstr>
      <vt:lpstr>Proxima Nova Rg</vt:lpstr>
      <vt:lpstr>Proxima Nova 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User</cp:lastModifiedBy>
  <cp:revision>191</cp:revision>
  <dcterms:created xsi:type="dcterms:W3CDTF">2015-11-19T01:56:47Z</dcterms:created>
  <dcterms:modified xsi:type="dcterms:W3CDTF">2016-01-12T14:37:22Z</dcterms:modified>
</cp:coreProperties>
</file>