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50C"/>
    <a:srgbClr val="888A8C"/>
    <a:srgbClr val="4068AF"/>
    <a:srgbClr val="93C840"/>
    <a:srgbClr val="ACDDF3"/>
    <a:srgbClr val="43913E"/>
    <a:srgbClr val="044993"/>
    <a:srgbClr val="1E2555"/>
    <a:srgbClr val="91A5CF"/>
    <a:srgbClr val="8C9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54" autoAdjust="0"/>
    <p:restoredTop sz="95897" autoAdjust="0"/>
  </p:normalViewPr>
  <p:slideViewPr>
    <p:cSldViewPr>
      <p:cViewPr>
        <p:scale>
          <a:sx n="75" d="100"/>
          <a:sy n="75" d="100"/>
        </p:scale>
        <p:origin x="60" y="-1812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eona\Downloads\8%20-%20Tax%20Dashboard-selected\Tax%20Da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eona\Downloads\8%20-%20Tax%20Dashboard-selected\Tax%20Das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503407099168E-2"/>
          <c:y val="5.0925925925925902E-2"/>
          <c:w val="0.94225759512851404"/>
          <c:h val="0.89814814814814803"/>
        </c:manualLayout>
      </c:layout>
      <c:areaChart>
        <c:grouping val="stacked"/>
        <c:varyColors val="0"/>
        <c:ser>
          <c:idx val="0"/>
          <c:order val="0"/>
          <c:spPr>
            <a:solidFill>
              <a:srgbClr val="93C840"/>
            </a:solidFill>
            <a:ln>
              <a:noFill/>
            </a:ln>
            <a:effectLst/>
          </c:spPr>
          <c:val>
            <c:numRef>
              <c:f>Sheet1!$B$39:$AN$39</c:f>
              <c:numCache>
                <c:formatCode>General</c:formatCode>
                <c:ptCount val="39"/>
                <c:pt idx="0">
                  <c:v>2480</c:v>
                </c:pt>
                <c:pt idx="1">
                  <c:v>2440</c:v>
                </c:pt>
                <c:pt idx="2">
                  <c:v>2390</c:v>
                </c:pt>
                <c:pt idx="3">
                  <c:v>2410</c:v>
                </c:pt>
                <c:pt idx="4">
                  <c:v>2420</c:v>
                </c:pt>
                <c:pt idx="5">
                  <c:v>2490</c:v>
                </c:pt>
                <c:pt idx="6">
                  <c:v>2660</c:v>
                </c:pt>
                <c:pt idx="7">
                  <c:v>2640</c:v>
                </c:pt>
                <c:pt idx="8">
                  <c:v>2610</c:v>
                </c:pt>
                <c:pt idx="9">
                  <c:v>2350</c:v>
                </c:pt>
                <c:pt idx="10">
                  <c:v>2310</c:v>
                </c:pt>
                <c:pt idx="11">
                  <c:v>2510</c:v>
                </c:pt>
                <c:pt idx="12">
                  <c:v>2570</c:v>
                </c:pt>
                <c:pt idx="13">
                  <c:v>2520</c:v>
                </c:pt>
                <c:pt idx="14">
                  <c:v>2500</c:v>
                </c:pt>
                <c:pt idx="15">
                  <c:v>2460</c:v>
                </c:pt>
                <c:pt idx="16">
                  <c:v>2410</c:v>
                </c:pt>
                <c:pt idx="17">
                  <c:v>2410</c:v>
                </c:pt>
                <c:pt idx="18">
                  <c:v>2450</c:v>
                </c:pt>
                <c:pt idx="19">
                  <c:v>2540</c:v>
                </c:pt>
                <c:pt idx="20">
                  <c:v>2660</c:v>
                </c:pt>
                <c:pt idx="21">
                  <c:v>2490</c:v>
                </c:pt>
                <c:pt idx="22">
                  <c:v>2460</c:v>
                </c:pt>
                <c:pt idx="23">
                  <c:v>2440</c:v>
                </c:pt>
                <c:pt idx="24">
                  <c:v>2620</c:v>
                </c:pt>
                <c:pt idx="25">
                  <c:v>2680</c:v>
                </c:pt>
                <c:pt idx="26">
                  <c:v>2650</c:v>
                </c:pt>
                <c:pt idx="27">
                  <c:v>2600</c:v>
                </c:pt>
                <c:pt idx="28">
                  <c:v>2610</c:v>
                </c:pt>
                <c:pt idx="29">
                  <c:v>2590</c:v>
                </c:pt>
                <c:pt idx="30">
                  <c:v>2540</c:v>
                </c:pt>
                <c:pt idx="31">
                  <c:v>2530</c:v>
                </c:pt>
                <c:pt idx="32">
                  <c:v>2520</c:v>
                </c:pt>
                <c:pt idx="33">
                  <c:v>2510</c:v>
                </c:pt>
                <c:pt idx="34">
                  <c:v>2540</c:v>
                </c:pt>
                <c:pt idx="35">
                  <c:v>2870</c:v>
                </c:pt>
                <c:pt idx="36">
                  <c:v>2840</c:v>
                </c:pt>
                <c:pt idx="37">
                  <c:v>2810</c:v>
                </c:pt>
                <c:pt idx="38">
                  <c:v>2780</c:v>
                </c:pt>
              </c:numCache>
            </c:numRef>
          </c:val>
        </c:ser>
        <c:ser>
          <c:idx val="1"/>
          <c:order val="1"/>
          <c:spPr>
            <a:solidFill>
              <a:srgbClr val="ACDDF3"/>
            </a:solidFill>
            <a:ln>
              <a:noFill/>
            </a:ln>
            <a:effectLst/>
          </c:spPr>
          <c:val>
            <c:numRef>
              <c:f>Sheet1!$B$40:$AN$40</c:f>
              <c:numCache>
                <c:formatCode>General</c:formatCode>
                <c:ptCount val="39"/>
                <c:pt idx="0">
                  <c:v>5960</c:v>
                </c:pt>
                <c:pt idx="1">
                  <c:v>6010</c:v>
                </c:pt>
                <c:pt idx="2">
                  <c:v>5970</c:v>
                </c:pt>
                <c:pt idx="3">
                  <c:v>5950</c:v>
                </c:pt>
                <c:pt idx="4">
                  <c:v>6150</c:v>
                </c:pt>
                <c:pt idx="5">
                  <c:v>6170</c:v>
                </c:pt>
                <c:pt idx="6">
                  <c:v>6150</c:v>
                </c:pt>
                <c:pt idx="7">
                  <c:v>6050</c:v>
                </c:pt>
                <c:pt idx="8">
                  <c:v>5870</c:v>
                </c:pt>
                <c:pt idx="9">
                  <c:v>6000</c:v>
                </c:pt>
                <c:pt idx="10">
                  <c:v>6220</c:v>
                </c:pt>
                <c:pt idx="11">
                  <c:v>6180</c:v>
                </c:pt>
                <c:pt idx="12">
                  <c:v>5940</c:v>
                </c:pt>
                <c:pt idx="13">
                  <c:v>5990</c:v>
                </c:pt>
                <c:pt idx="14">
                  <c:v>6030</c:v>
                </c:pt>
                <c:pt idx="15">
                  <c:v>5950</c:v>
                </c:pt>
                <c:pt idx="16">
                  <c:v>5910</c:v>
                </c:pt>
                <c:pt idx="17">
                  <c:v>6050</c:v>
                </c:pt>
                <c:pt idx="18">
                  <c:v>6080</c:v>
                </c:pt>
                <c:pt idx="19">
                  <c:v>6080</c:v>
                </c:pt>
                <c:pt idx="20">
                  <c:v>5990</c:v>
                </c:pt>
                <c:pt idx="21">
                  <c:v>5840</c:v>
                </c:pt>
                <c:pt idx="22">
                  <c:v>5970</c:v>
                </c:pt>
                <c:pt idx="23">
                  <c:v>6290</c:v>
                </c:pt>
                <c:pt idx="24">
                  <c:v>6320</c:v>
                </c:pt>
                <c:pt idx="25">
                  <c:v>6070</c:v>
                </c:pt>
                <c:pt idx="26">
                  <c:v>6110</c:v>
                </c:pt>
                <c:pt idx="27">
                  <c:v>6190</c:v>
                </c:pt>
                <c:pt idx="28">
                  <c:v>6160</c:v>
                </c:pt>
                <c:pt idx="29">
                  <c:v>6160</c:v>
                </c:pt>
                <c:pt idx="30">
                  <c:v>6310</c:v>
                </c:pt>
                <c:pt idx="31">
                  <c:v>6390</c:v>
                </c:pt>
                <c:pt idx="32">
                  <c:v>6390</c:v>
                </c:pt>
                <c:pt idx="33">
                  <c:v>6300</c:v>
                </c:pt>
                <c:pt idx="34">
                  <c:v>6210</c:v>
                </c:pt>
                <c:pt idx="35">
                  <c:v>6330</c:v>
                </c:pt>
                <c:pt idx="36">
                  <c:v>6760</c:v>
                </c:pt>
                <c:pt idx="37">
                  <c:v>6670</c:v>
                </c:pt>
                <c:pt idx="38">
                  <c:v>6410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67648"/>
        <c:axId val="73868208"/>
      </c:areaChart>
      <c:catAx>
        <c:axId val="73867648"/>
        <c:scaling>
          <c:orientation val="minMax"/>
        </c:scaling>
        <c:delete val="1"/>
        <c:axPos val="b"/>
        <c:majorTickMark val="out"/>
        <c:minorTickMark val="none"/>
        <c:tickLblPos val="nextTo"/>
        <c:crossAx val="73868208"/>
        <c:crosses val="autoZero"/>
        <c:auto val="1"/>
        <c:lblAlgn val="ctr"/>
        <c:lblOffset val="100"/>
        <c:noMultiLvlLbl val="0"/>
      </c:catAx>
      <c:valAx>
        <c:axId val="73868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867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9925851533193E-2"/>
          <c:y val="6.0185185185185203E-2"/>
          <c:w val="0.93623811994407702"/>
          <c:h val="0.8981481481481480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51750C"/>
              </a:solidFill>
              <a:round/>
            </a:ln>
            <a:effectLst/>
          </c:spPr>
          <c:marker>
            <c:symbol val="none"/>
          </c:marker>
          <c:val>
            <c:numRef>
              <c:f>Sheet1!$B$41:$AN$41</c:f>
              <c:numCache>
                <c:formatCode>_-"$"* #,##0.00_-;\-"$"* #,##0.00_-;_-"$"* "-"??_-;_-@_-</c:formatCode>
                <c:ptCount val="39"/>
                <c:pt idx="0">
                  <c:v>97</c:v>
                </c:pt>
                <c:pt idx="1">
                  <c:v>91</c:v>
                </c:pt>
                <c:pt idx="2">
                  <c:v>83</c:v>
                </c:pt>
                <c:pt idx="3">
                  <c:v>89</c:v>
                </c:pt>
                <c:pt idx="4">
                  <c:v>93</c:v>
                </c:pt>
                <c:pt idx="5">
                  <c:v>103</c:v>
                </c:pt>
                <c:pt idx="6">
                  <c:v>105</c:v>
                </c:pt>
                <c:pt idx="7">
                  <c:v>102</c:v>
                </c:pt>
                <c:pt idx="8">
                  <c:v>103</c:v>
                </c:pt>
                <c:pt idx="9">
                  <c:v>103</c:v>
                </c:pt>
                <c:pt idx="10">
                  <c:v>107</c:v>
                </c:pt>
                <c:pt idx="11">
                  <c:v>104</c:v>
                </c:pt>
                <c:pt idx="12">
                  <c:v>103</c:v>
                </c:pt>
                <c:pt idx="13">
                  <c:v>95</c:v>
                </c:pt>
                <c:pt idx="14">
                  <c:v>93</c:v>
                </c:pt>
                <c:pt idx="15">
                  <c:v>98</c:v>
                </c:pt>
                <c:pt idx="16">
                  <c:v>91</c:v>
                </c:pt>
                <c:pt idx="17">
                  <c:v>94</c:v>
                </c:pt>
                <c:pt idx="18">
                  <c:v>105</c:v>
                </c:pt>
                <c:pt idx="19">
                  <c:v>102</c:v>
                </c:pt>
                <c:pt idx="20">
                  <c:v>98</c:v>
                </c:pt>
                <c:pt idx="21">
                  <c:v>99</c:v>
                </c:pt>
                <c:pt idx="22">
                  <c:v>112</c:v>
                </c:pt>
                <c:pt idx="23">
                  <c:v>113</c:v>
                </c:pt>
                <c:pt idx="24">
                  <c:v>112</c:v>
                </c:pt>
                <c:pt idx="25">
                  <c:v>110</c:v>
                </c:pt>
                <c:pt idx="26">
                  <c:v>102</c:v>
                </c:pt>
                <c:pt idx="27">
                  <c:v>108</c:v>
                </c:pt>
                <c:pt idx="28">
                  <c:v>100</c:v>
                </c:pt>
                <c:pt idx="29">
                  <c:v>95</c:v>
                </c:pt>
                <c:pt idx="30">
                  <c:v>98</c:v>
                </c:pt>
                <c:pt idx="31">
                  <c:v>107</c:v>
                </c:pt>
                <c:pt idx="32">
                  <c:v>107</c:v>
                </c:pt>
                <c:pt idx="33">
                  <c:v>105</c:v>
                </c:pt>
                <c:pt idx="34">
                  <c:v>121</c:v>
                </c:pt>
                <c:pt idx="35">
                  <c:v>118</c:v>
                </c:pt>
                <c:pt idx="36">
                  <c:v>125</c:v>
                </c:pt>
                <c:pt idx="37">
                  <c:v>115</c:v>
                </c:pt>
                <c:pt idx="38">
                  <c:v>120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rgbClr val="888A8C"/>
              </a:solidFill>
              <a:round/>
            </a:ln>
            <a:effectLst/>
          </c:spPr>
          <c:marker>
            <c:symbol val="none"/>
          </c:marker>
          <c:val>
            <c:numRef>
              <c:f>Sheet1!$B$42:$AN$42</c:f>
              <c:numCache>
                <c:formatCode>_-"$"* #,##0.00_-;\-"$"* #,##0.00_-;_-"$"* "-"??_-;_-@_-</c:formatCode>
                <c:ptCount val="39"/>
                <c:pt idx="0">
                  <c:v>189</c:v>
                </c:pt>
                <c:pt idx="1">
                  <c:v>198</c:v>
                </c:pt>
                <c:pt idx="2">
                  <c:v>192</c:v>
                </c:pt>
                <c:pt idx="3">
                  <c:v>200</c:v>
                </c:pt>
                <c:pt idx="4">
                  <c:v>197</c:v>
                </c:pt>
                <c:pt idx="5">
                  <c:v>185</c:v>
                </c:pt>
                <c:pt idx="6">
                  <c:v>181</c:v>
                </c:pt>
                <c:pt idx="7">
                  <c:v>194</c:v>
                </c:pt>
                <c:pt idx="8">
                  <c:v>201</c:v>
                </c:pt>
                <c:pt idx="9">
                  <c:v>179</c:v>
                </c:pt>
                <c:pt idx="10">
                  <c:v>191</c:v>
                </c:pt>
                <c:pt idx="11">
                  <c:v>179</c:v>
                </c:pt>
                <c:pt idx="12">
                  <c:v>183</c:v>
                </c:pt>
                <c:pt idx="13">
                  <c:v>197</c:v>
                </c:pt>
                <c:pt idx="14">
                  <c:v>212</c:v>
                </c:pt>
                <c:pt idx="15">
                  <c:v>209</c:v>
                </c:pt>
                <c:pt idx="16">
                  <c:v>217</c:v>
                </c:pt>
                <c:pt idx="17">
                  <c:v>196</c:v>
                </c:pt>
                <c:pt idx="18">
                  <c:v>191</c:v>
                </c:pt>
                <c:pt idx="19">
                  <c:v>183</c:v>
                </c:pt>
                <c:pt idx="20">
                  <c:v>191</c:v>
                </c:pt>
                <c:pt idx="21">
                  <c:v>203</c:v>
                </c:pt>
                <c:pt idx="22">
                  <c:v>188</c:v>
                </c:pt>
                <c:pt idx="23">
                  <c:v>195</c:v>
                </c:pt>
                <c:pt idx="24">
                  <c:v>195</c:v>
                </c:pt>
                <c:pt idx="25">
                  <c:v>193</c:v>
                </c:pt>
                <c:pt idx="26">
                  <c:v>201</c:v>
                </c:pt>
                <c:pt idx="27">
                  <c:v>215</c:v>
                </c:pt>
                <c:pt idx="28">
                  <c:v>216</c:v>
                </c:pt>
                <c:pt idx="29">
                  <c:v>227</c:v>
                </c:pt>
                <c:pt idx="30">
                  <c:v>204</c:v>
                </c:pt>
                <c:pt idx="31">
                  <c:v>200</c:v>
                </c:pt>
                <c:pt idx="32">
                  <c:v>184</c:v>
                </c:pt>
                <c:pt idx="33">
                  <c:v>202</c:v>
                </c:pt>
                <c:pt idx="34">
                  <c:v>215</c:v>
                </c:pt>
                <c:pt idx="35">
                  <c:v>194</c:v>
                </c:pt>
                <c:pt idx="36">
                  <c:v>208</c:v>
                </c:pt>
                <c:pt idx="37">
                  <c:v>187</c:v>
                </c:pt>
                <c:pt idx="38">
                  <c:v>190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rgbClr val="4068AF"/>
              </a:solidFill>
              <a:round/>
            </a:ln>
            <a:effectLst/>
          </c:spPr>
          <c:marker>
            <c:symbol val="none"/>
          </c:marker>
          <c:val>
            <c:numRef>
              <c:f>Sheet1!$B$43:$AN$43</c:f>
              <c:numCache>
                <c:formatCode>_-"$"* #,##0.00_-;\-"$"* #,##0.00_-;_-"$"* "-"??_-;_-@_-</c:formatCode>
                <c:ptCount val="39"/>
                <c:pt idx="0">
                  <c:v>216</c:v>
                </c:pt>
                <c:pt idx="1">
                  <c:v>221</c:v>
                </c:pt>
                <c:pt idx="2">
                  <c:v>222</c:v>
                </c:pt>
                <c:pt idx="3">
                  <c:v>230</c:v>
                </c:pt>
                <c:pt idx="4">
                  <c:v>222</c:v>
                </c:pt>
                <c:pt idx="5">
                  <c:v>213</c:v>
                </c:pt>
                <c:pt idx="6">
                  <c:v>210</c:v>
                </c:pt>
                <c:pt idx="7">
                  <c:v>224</c:v>
                </c:pt>
                <c:pt idx="8">
                  <c:v>239</c:v>
                </c:pt>
                <c:pt idx="9">
                  <c:v>208</c:v>
                </c:pt>
                <c:pt idx="10">
                  <c:v>227</c:v>
                </c:pt>
                <c:pt idx="11">
                  <c:v>208</c:v>
                </c:pt>
                <c:pt idx="12">
                  <c:v>219</c:v>
                </c:pt>
                <c:pt idx="13">
                  <c:v>232</c:v>
                </c:pt>
                <c:pt idx="14">
                  <c:v>244</c:v>
                </c:pt>
                <c:pt idx="15">
                  <c:v>243</c:v>
                </c:pt>
                <c:pt idx="16">
                  <c:v>253</c:v>
                </c:pt>
                <c:pt idx="17">
                  <c:v>224</c:v>
                </c:pt>
                <c:pt idx="18">
                  <c:v>225</c:v>
                </c:pt>
                <c:pt idx="19">
                  <c:v>219</c:v>
                </c:pt>
                <c:pt idx="20">
                  <c:v>226</c:v>
                </c:pt>
                <c:pt idx="21">
                  <c:v>253</c:v>
                </c:pt>
                <c:pt idx="22">
                  <c:v>217</c:v>
                </c:pt>
                <c:pt idx="23">
                  <c:v>228</c:v>
                </c:pt>
                <c:pt idx="24">
                  <c:v>226</c:v>
                </c:pt>
                <c:pt idx="25">
                  <c:v>227</c:v>
                </c:pt>
                <c:pt idx="26">
                  <c:v>232</c:v>
                </c:pt>
                <c:pt idx="27">
                  <c:v>240</c:v>
                </c:pt>
                <c:pt idx="28">
                  <c:v>249</c:v>
                </c:pt>
                <c:pt idx="29">
                  <c:v>260</c:v>
                </c:pt>
                <c:pt idx="30">
                  <c:v>231</c:v>
                </c:pt>
                <c:pt idx="31">
                  <c:v>236</c:v>
                </c:pt>
                <c:pt idx="32">
                  <c:v>217</c:v>
                </c:pt>
                <c:pt idx="33">
                  <c:v>235</c:v>
                </c:pt>
                <c:pt idx="34">
                  <c:v>253</c:v>
                </c:pt>
                <c:pt idx="35">
                  <c:v>223</c:v>
                </c:pt>
                <c:pt idx="36">
                  <c:v>243</c:v>
                </c:pt>
                <c:pt idx="37">
                  <c:v>219</c:v>
                </c:pt>
                <c:pt idx="38">
                  <c:v>221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121664"/>
        <c:axId val="198122224"/>
      </c:lineChart>
      <c:catAx>
        <c:axId val="198121664"/>
        <c:scaling>
          <c:orientation val="minMax"/>
        </c:scaling>
        <c:delete val="1"/>
        <c:axPos val="b"/>
        <c:majorTickMark val="none"/>
        <c:minorTickMark val="none"/>
        <c:tickLblPos val="nextTo"/>
        <c:crossAx val="198122224"/>
        <c:crosses val="autoZero"/>
        <c:auto val="1"/>
        <c:lblAlgn val="ctr"/>
        <c:lblOffset val="100"/>
        <c:noMultiLvlLbl val="0"/>
      </c:catAx>
      <c:valAx>
        <c:axId val="198122224"/>
        <c:scaling>
          <c:orientation val="minMax"/>
        </c:scaling>
        <c:delete val="1"/>
        <c:axPos val="l"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19812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3CC46-DAE3-43C2-816E-21A94419C32E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1F7BA-9470-43DF-A628-8B3A6E84AD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mtClean="0"/>
              <a:t>z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1F7BA-9470-43DF-A628-8B3A6E84AD5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19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34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26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302" y="457731"/>
            <a:ext cx="3429714" cy="9752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159" y="457731"/>
            <a:ext cx="10035090" cy="9752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17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16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99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159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8614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9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40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11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96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22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90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 448"/>
          <p:cNvSpPr/>
          <p:nvPr/>
        </p:nvSpPr>
        <p:spPr>
          <a:xfrm>
            <a:off x="954682" y="2772037"/>
            <a:ext cx="14291747" cy="86668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-3322" y="735409"/>
            <a:ext cx="976261" cy="3303191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1654" y="0"/>
            <a:ext cx="965155" cy="735410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0" y="4038600"/>
            <a:ext cx="973016" cy="1011697"/>
          </a:xfrm>
          <a:prstGeom prst="rect">
            <a:avLst/>
          </a:prstGeom>
          <a:solidFill>
            <a:srgbClr val="1E2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87" y="5050297"/>
            <a:ext cx="971353" cy="6379703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230187" y="27146"/>
            <a:ext cx="639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124B90"/>
                </a:solidFill>
                <a:latin typeface="Proxima Nova Th" pitchFamily="50" charset="0"/>
              </a:rPr>
              <a:t>D</a:t>
            </a:r>
            <a:endParaRPr lang="en-PH" sz="3600" b="1" dirty="0">
              <a:solidFill>
                <a:srgbClr val="124B90"/>
              </a:solidFill>
              <a:latin typeface="Proxima Nova Th" pitchFamily="5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714" y="975168"/>
            <a:ext cx="426067" cy="426067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360508" y="986437"/>
            <a:ext cx="273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 smtClean="0">
                <a:solidFill>
                  <a:schemeClr val="bg1"/>
                </a:solidFill>
                <a:latin typeface="Proxima Nova Rg" pitchFamily="50" charset="0"/>
              </a:rPr>
              <a:t>D</a:t>
            </a:r>
            <a:endParaRPr lang="en-PH" sz="2000" b="1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698" y="1492907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283036" y="5109720"/>
            <a:ext cx="429424" cy="425279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246" y="5137488"/>
            <a:ext cx="3586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284714" y="4168019"/>
            <a:ext cx="429424" cy="425279"/>
          </a:xfrm>
          <a:prstGeom prst="flowChartAlternateProcess">
            <a:avLst/>
          </a:prstGeom>
          <a:solidFill>
            <a:srgbClr val="898B8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307465" y="6031066"/>
            <a:ext cx="429424" cy="425279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175" y="5557445"/>
            <a:ext cx="56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5069" y="4624095"/>
            <a:ext cx="72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273" y="1797065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698" y="2144727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698" y="2501915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0021" y="2896057"/>
            <a:ext cx="71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8357" y="32766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8357" y="3580595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54" y="3732558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084" y="6059789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8357" y="6457558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357" y="8323350"/>
            <a:ext cx="99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</a:p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6987" y="104090"/>
            <a:ext cx="4075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kern="900" dirty="0" smtClean="0">
                <a:solidFill>
                  <a:srgbClr val="4E4D50"/>
                </a:solidFill>
                <a:latin typeface="Helvetica Neue" charset="0"/>
                <a:ea typeface="Helvetica Neue" charset="0"/>
                <a:cs typeface="Helvetica Neue" charset="0"/>
              </a:rPr>
              <a:t>Tax Dashboard – P4 YTD FY16</a:t>
            </a:r>
          </a:p>
        </p:txBody>
      </p:sp>
      <p:grpSp>
        <p:nvGrpSpPr>
          <p:cNvPr id="21" name="Group 20" title="separate-headline-metrics"/>
          <p:cNvGrpSpPr/>
          <p:nvPr/>
        </p:nvGrpSpPr>
        <p:grpSpPr>
          <a:xfrm>
            <a:off x="967796" y="739657"/>
            <a:ext cx="14275379" cy="2053619"/>
            <a:chOff x="967796" y="739657"/>
            <a:chExt cx="14275379" cy="2053619"/>
          </a:xfrm>
        </p:grpSpPr>
        <p:sp>
          <p:nvSpPr>
            <p:cNvPr id="452" name="Rectangle 451"/>
            <p:cNvSpPr/>
            <p:nvPr/>
          </p:nvSpPr>
          <p:spPr>
            <a:xfrm>
              <a:off x="967796" y="739657"/>
              <a:ext cx="14275379" cy="2053619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4" name="Rounded Rectangle 453"/>
            <p:cNvSpPr/>
            <p:nvPr/>
          </p:nvSpPr>
          <p:spPr>
            <a:xfrm>
              <a:off x="4167984" y="1172812"/>
              <a:ext cx="267396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5" name="Rounded Rectangle 454"/>
            <p:cNvSpPr/>
            <p:nvPr/>
          </p:nvSpPr>
          <p:spPr>
            <a:xfrm>
              <a:off x="6977859" y="1172812"/>
              <a:ext cx="25112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6" name="Rounded Rectangle 455"/>
            <p:cNvSpPr/>
            <p:nvPr/>
          </p:nvSpPr>
          <p:spPr>
            <a:xfrm>
              <a:off x="9644859" y="1172812"/>
              <a:ext cx="25112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7" name="Rounded Rectangle 456"/>
            <p:cNvSpPr/>
            <p:nvPr/>
          </p:nvSpPr>
          <p:spPr>
            <a:xfrm>
              <a:off x="12311858" y="1172812"/>
              <a:ext cx="2562565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3" name="Rounded Rectangle 452"/>
            <p:cNvSpPr/>
            <p:nvPr/>
          </p:nvSpPr>
          <p:spPr>
            <a:xfrm>
              <a:off x="1435242" y="1172812"/>
              <a:ext cx="2530151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38654" y="124668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44698" y="1246685"/>
              <a:ext cx="1599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EBA Earnings</a:t>
              </a:r>
            </a:p>
          </p:txBody>
        </p:sp>
        <p:sp>
          <p:nvSpPr>
            <p:cNvPr id="51" name="TextBox 50" title="B3"/>
            <p:cNvSpPr txBox="1"/>
            <p:nvPr/>
          </p:nvSpPr>
          <p:spPr>
            <a:xfrm>
              <a:off x="1862454" y="1607158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$795M</a:t>
              </a:r>
            </a:p>
          </p:txBody>
        </p:sp>
        <p:sp>
          <p:nvSpPr>
            <p:cNvPr id="52" name="TextBox 51" title="D3"/>
            <p:cNvSpPr txBox="1"/>
            <p:nvPr/>
          </p:nvSpPr>
          <p:spPr>
            <a:xfrm>
              <a:off x="4646285" y="1607158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$363M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92301" y="1216569"/>
              <a:ext cx="2393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Controllable Earnings</a:t>
              </a:r>
            </a:p>
          </p:txBody>
        </p:sp>
        <p:sp>
          <p:nvSpPr>
            <p:cNvPr id="54" name="TextBox 53" title="F3"/>
            <p:cNvSpPr txBox="1"/>
            <p:nvPr/>
          </p:nvSpPr>
          <p:spPr>
            <a:xfrm>
              <a:off x="7320905" y="1575803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$261M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08234" y="1246685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CE Margin</a:t>
              </a:r>
            </a:p>
          </p:txBody>
        </p:sp>
        <p:sp>
          <p:nvSpPr>
            <p:cNvPr id="56" name="TextBox 55" title="H3"/>
            <p:cNvSpPr txBox="1"/>
            <p:nvPr/>
          </p:nvSpPr>
          <p:spPr>
            <a:xfrm>
              <a:off x="10008234" y="1575803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32.8%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89534" y="1269545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Utilization</a:t>
              </a:r>
            </a:p>
          </p:txBody>
        </p:sp>
        <p:sp>
          <p:nvSpPr>
            <p:cNvPr id="58" name="TextBox 57" title="J3"/>
            <p:cNvSpPr txBox="1"/>
            <p:nvPr/>
          </p:nvSpPr>
          <p:spPr>
            <a:xfrm>
              <a:off x="12789534" y="1575803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68.7%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274005" y="1431928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93C83D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0" name="TextBox 59" title="J4"/>
            <p:cNvSpPr txBox="1"/>
            <p:nvPr/>
          </p:nvSpPr>
          <p:spPr>
            <a:xfrm>
              <a:off x="14174787" y="1539650"/>
              <a:ext cx="668773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93C83D"/>
                  </a:solidFill>
                  <a:latin typeface="Proxima Nova Rg" pitchFamily="50" charset="0"/>
                </a:rPr>
                <a:t>27BPS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97023" y="1917703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93C83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2" name="TextBox 61" title="J5"/>
            <p:cNvSpPr txBox="1"/>
            <p:nvPr/>
          </p:nvSpPr>
          <p:spPr>
            <a:xfrm>
              <a:off x="14192827" y="2025425"/>
              <a:ext cx="681597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93C83D"/>
                  </a:solidFill>
                  <a:latin typeface="Proxima Nova Rg" pitchFamily="50" charset="0"/>
                </a:rPr>
                <a:t>80BPS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454605" y="1454211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4" name="TextBox 63" title="H4"/>
            <p:cNvSpPr txBox="1"/>
            <p:nvPr/>
          </p:nvSpPr>
          <p:spPr>
            <a:xfrm>
              <a:off x="11301819" y="1539650"/>
              <a:ext cx="77938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206BPS</a:t>
              </a:r>
            </a:p>
          </p:txBody>
        </p:sp>
        <p:sp>
          <p:nvSpPr>
            <p:cNvPr id="65" name="TextBox 64" title="H5-cat"/>
            <p:cNvSpPr txBox="1"/>
            <p:nvPr/>
          </p:nvSpPr>
          <p:spPr>
            <a:xfrm>
              <a:off x="11468098" y="175151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6" name="TextBox 65" title="H5"/>
            <p:cNvSpPr txBox="1"/>
            <p:nvPr/>
          </p:nvSpPr>
          <p:spPr>
            <a:xfrm>
              <a:off x="11352313" y="1848683"/>
              <a:ext cx="67839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22BPS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996977" y="1587745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2ADA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8" name="TextBox 67" title="F4"/>
            <p:cNvSpPr txBox="1"/>
            <p:nvPr/>
          </p:nvSpPr>
          <p:spPr>
            <a:xfrm>
              <a:off x="8903617" y="1681612"/>
              <a:ext cx="611065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2ADA"/>
                  </a:solidFill>
                  <a:latin typeface="Proxima Nova Rg" pitchFamily="50" charset="0"/>
                </a:rPr>
                <a:t>$22M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988246" y="197122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2ADA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0" name="TextBox 69" title="F5"/>
            <p:cNvSpPr txBox="1"/>
            <p:nvPr/>
          </p:nvSpPr>
          <p:spPr>
            <a:xfrm>
              <a:off x="8929170" y="2052347"/>
              <a:ext cx="55996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2ADA"/>
                  </a:solidFill>
                  <a:latin typeface="Proxima Nova Rg" pitchFamily="50" charset="0"/>
                </a:rPr>
                <a:t>16.1%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66476" y="1492907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2" name="TextBox 71" title="D4"/>
            <p:cNvSpPr txBox="1"/>
            <p:nvPr/>
          </p:nvSpPr>
          <p:spPr>
            <a:xfrm>
              <a:off x="6204867" y="1589537"/>
              <a:ext cx="58060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$18M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74266" y="1944625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4" name="TextBox 73" title="D5"/>
            <p:cNvSpPr txBox="1"/>
            <p:nvPr/>
          </p:nvSpPr>
          <p:spPr>
            <a:xfrm>
              <a:off x="6215190" y="2047780"/>
              <a:ext cx="60612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16.0%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56920" y="1442030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6" name="TextBox 75" title="B4"/>
            <p:cNvSpPr txBox="1"/>
            <p:nvPr/>
          </p:nvSpPr>
          <p:spPr>
            <a:xfrm>
              <a:off x="3384785" y="1537599"/>
              <a:ext cx="58060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$19M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49535" y="1922270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8" name="TextBox 77" title="B5"/>
            <p:cNvSpPr txBox="1"/>
            <p:nvPr/>
          </p:nvSpPr>
          <p:spPr>
            <a:xfrm>
              <a:off x="3390459" y="2025425"/>
              <a:ext cx="60612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16.9%</a:t>
              </a:r>
            </a:p>
          </p:txBody>
        </p:sp>
        <p:pic>
          <p:nvPicPr>
            <p:cNvPr id="1073" name="Picture 49" descr="C:\Users\EO Deboma\Desktop\dashboard5--png\image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31" y="1576512"/>
              <a:ext cx="412890" cy="31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C:\Users\EO Deboma\Desktop\dashboard5--png\arrow1-blue.png" title="B4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29" y="1324873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4" name="Picture 50" descr="C:\Users\EO Deboma\Desktop\dashboard5--png\arrow1-blue.png" title="B5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29" y="1820173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51" descr="C:\Users\EO Deboma\Desktop\dashboard5--png\image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31" y="1592923"/>
              <a:ext cx="320675" cy="3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C:\Users\EO Deboma\Desktop\dashboard5--png\arrow2-skblue.png" title="D4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67" y="134784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52" descr="C:\Users\EO Deboma\Desktop\dashboard5--png\arrow2-skblue.png" title="D5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67" y="1852673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53" descr="C:\Users\EO Deboma\Desktop\dashboard5--png\image3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6584" y="1608100"/>
              <a:ext cx="320675" cy="3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C:\Users\EO Deboma\Desktop\dashboard5--png\arrow1-brightblue.png" title="F4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440" y="1555951"/>
              <a:ext cx="481012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54" descr="C:\Users\EO Deboma\Desktop\dashboard5--png\arrow1-brightblue.png" title="F5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440" y="1921076"/>
              <a:ext cx="481012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9" name="Picture 55" descr="C:\Users\EO Deboma\Desktop\dashboard5--png\image5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619" y="1622425"/>
              <a:ext cx="323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C:\Users\EO Deboma\Desktop\dashboard5--png\arrow2-green.png" title="H4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568" y="134778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56" descr="C:\Users\EO Deboma\Desktop\dashboard5--png\arrow2-green.png" title="H5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34064" y="2069604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1" name="Picture 57" descr="C:\Users\EO Deboma\Desktop\dashboard5--png\image6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7113" y="1617503"/>
              <a:ext cx="396875" cy="25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C:\Users\EO Deboma\Desktop\dashboard5--png\arrow2-lightgreen.png" title="J4 Arrow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7720" y="1335667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58" descr="C:\Users\EO Deboma\Desktop\dashboard5--png\arrow2-lightgreen.png" title="J5 Arrow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8667" y="1797065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7" name="Rounded Rectangle 366"/>
            <p:cNvSpPr/>
            <p:nvPr/>
          </p:nvSpPr>
          <p:spPr>
            <a:xfrm>
              <a:off x="1424008" y="1173205"/>
              <a:ext cx="2541385" cy="45719"/>
            </a:xfrm>
            <a:prstGeom prst="roundRect">
              <a:avLst>
                <a:gd name="adj" fmla="val 50000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8" name="Rounded Rectangle 367"/>
            <p:cNvSpPr/>
            <p:nvPr/>
          </p:nvSpPr>
          <p:spPr>
            <a:xfrm>
              <a:off x="4159508" y="1187290"/>
              <a:ext cx="2676096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6997761" y="1187290"/>
              <a:ext cx="2491370" cy="45719"/>
            </a:xfrm>
            <a:prstGeom prst="roundRect">
              <a:avLst>
                <a:gd name="adj" fmla="val 50000"/>
              </a:avLst>
            </a:prstGeom>
            <a:solidFill>
              <a:srgbClr val="0A2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0" name="Rounded Rectangle 369"/>
            <p:cNvSpPr/>
            <p:nvPr/>
          </p:nvSpPr>
          <p:spPr>
            <a:xfrm>
              <a:off x="9697440" y="1187290"/>
              <a:ext cx="2446276" cy="45719"/>
            </a:xfrm>
            <a:prstGeom prst="roundRect">
              <a:avLst>
                <a:gd name="adj" fmla="val 50000"/>
              </a:avLst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1" name="Rounded Rectangle 370"/>
            <p:cNvSpPr/>
            <p:nvPr/>
          </p:nvSpPr>
          <p:spPr>
            <a:xfrm>
              <a:off x="12364440" y="1187290"/>
              <a:ext cx="2446276" cy="45719"/>
            </a:xfrm>
            <a:prstGeom prst="roundRect">
              <a:avLst>
                <a:gd name="adj" fmla="val 50000"/>
              </a:avLst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39" name="Flowchart: Alternate Process 538"/>
          <p:cNvSpPr/>
          <p:nvPr/>
        </p:nvSpPr>
        <p:spPr>
          <a:xfrm>
            <a:off x="318427" y="7850341"/>
            <a:ext cx="429424" cy="425279"/>
          </a:xfrm>
          <a:prstGeom prst="flowChartAlternateProcess">
            <a:avLst/>
          </a:prstGeom>
          <a:solidFill>
            <a:srgbClr val="93C83D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grpSp>
        <p:nvGrpSpPr>
          <p:cNvPr id="26" name="Group 25" title="separate-eba-earnings"/>
          <p:cNvGrpSpPr/>
          <p:nvPr/>
        </p:nvGrpSpPr>
        <p:grpSpPr>
          <a:xfrm>
            <a:off x="1456278" y="9435311"/>
            <a:ext cx="6462128" cy="1751470"/>
            <a:chOff x="1456278" y="9435311"/>
            <a:chExt cx="6462128" cy="1751470"/>
          </a:xfrm>
        </p:grpSpPr>
        <p:sp>
          <p:nvSpPr>
            <p:cNvPr id="460" name="Rounded Rectangle 459"/>
            <p:cNvSpPr/>
            <p:nvPr/>
          </p:nvSpPr>
          <p:spPr>
            <a:xfrm>
              <a:off x="1456278" y="9435311"/>
              <a:ext cx="6462128" cy="1751470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37924" y="9502918"/>
              <a:ext cx="2082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TAX EBA EARNINGS</a:t>
              </a:r>
            </a:p>
          </p:txBody>
        </p:sp>
        <p:sp>
          <p:nvSpPr>
            <p:cNvPr id="120" name="TextBox 119" title="actual-variance-max"/>
            <p:cNvSpPr txBox="1"/>
            <p:nvPr/>
          </p:nvSpPr>
          <p:spPr>
            <a:xfrm>
              <a:off x="1537924" y="9753600"/>
              <a:ext cx="2197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6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VARIANCE TO PRIOR</a:t>
              </a:r>
            </a:p>
          </p:txBody>
        </p:sp>
        <p:cxnSp>
          <p:nvCxnSpPr>
            <p:cNvPr id="121" name="Straight Connector 120" title="actual-variance-min"/>
            <p:cNvCxnSpPr/>
            <p:nvPr/>
          </p:nvCxnSpPr>
          <p:spPr>
            <a:xfrm>
              <a:off x="1635124" y="10332244"/>
              <a:ext cx="5431536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 title="B31 R"/>
            <p:cNvSpPr/>
            <p:nvPr/>
          </p:nvSpPr>
          <p:spPr>
            <a:xfrm>
              <a:off x="1736961" y="10287000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2" name="Rectangle 121" title="C31 R"/>
            <p:cNvSpPr/>
            <p:nvPr/>
          </p:nvSpPr>
          <p:spPr>
            <a:xfrm>
              <a:off x="2157410" y="10259092"/>
              <a:ext cx="265176" cy="7315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Rectangle 122" title="D31 R"/>
            <p:cNvSpPr/>
            <p:nvPr/>
          </p:nvSpPr>
          <p:spPr>
            <a:xfrm>
              <a:off x="2564604" y="10222516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4" name="Rectangle 123" title="E31 R"/>
            <p:cNvSpPr/>
            <p:nvPr/>
          </p:nvSpPr>
          <p:spPr>
            <a:xfrm>
              <a:off x="2982355" y="10314431"/>
              <a:ext cx="265176" cy="1828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5" name="Rectangle 124" title="F31 R"/>
            <p:cNvSpPr/>
            <p:nvPr/>
          </p:nvSpPr>
          <p:spPr>
            <a:xfrm>
              <a:off x="3383754" y="10222516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6" name="Rectangle 125" title="G31 R"/>
            <p:cNvSpPr/>
            <p:nvPr/>
          </p:nvSpPr>
          <p:spPr>
            <a:xfrm>
              <a:off x="3807617" y="10185939"/>
              <a:ext cx="265176" cy="14678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8" name="Rectangle 127" title="I31 R"/>
            <p:cNvSpPr/>
            <p:nvPr/>
          </p:nvSpPr>
          <p:spPr>
            <a:xfrm>
              <a:off x="4631529" y="10286999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9" name="Rectangle 128" title="J31 R"/>
            <p:cNvSpPr/>
            <p:nvPr/>
          </p:nvSpPr>
          <p:spPr>
            <a:xfrm>
              <a:off x="5036342" y="10286999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1" name="Rectangle 130" title="K31 R"/>
            <p:cNvSpPr/>
            <p:nvPr/>
          </p:nvSpPr>
          <p:spPr>
            <a:xfrm>
              <a:off x="5448297" y="10219278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Rectangle 131" title="L31 R"/>
            <p:cNvSpPr/>
            <p:nvPr/>
          </p:nvSpPr>
          <p:spPr>
            <a:xfrm>
              <a:off x="5862637" y="10185939"/>
              <a:ext cx="265176" cy="14678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3" name="Rectangle 132" title="M31 R"/>
            <p:cNvSpPr/>
            <p:nvPr/>
          </p:nvSpPr>
          <p:spPr>
            <a:xfrm>
              <a:off x="6291261" y="10268711"/>
              <a:ext cx="265176" cy="6400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4" name="Rectangle 133" title="N31 R"/>
            <p:cNvSpPr/>
            <p:nvPr/>
          </p:nvSpPr>
          <p:spPr>
            <a:xfrm>
              <a:off x="6688931" y="10164414"/>
              <a:ext cx="265176" cy="16459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5" name="Rectangle 134" title="H31 R"/>
            <p:cNvSpPr/>
            <p:nvPr/>
          </p:nvSpPr>
          <p:spPr>
            <a:xfrm>
              <a:off x="4212429" y="10331449"/>
              <a:ext cx="265176" cy="45719"/>
            </a:xfrm>
            <a:prstGeom prst="rect">
              <a:avLst/>
            </a:prstGeom>
            <a:solidFill>
              <a:srgbClr val="938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6" name="Rectangle 135" title="B33 R"/>
            <p:cNvSpPr/>
            <p:nvPr/>
          </p:nvSpPr>
          <p:spPr>
            <a:xfrm>
              <a:off x="7308056" y="10515600"/>
              <a:ext cx="265176" cy="394431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8" name="TextBox 137" title="C31"/>
            <p:cNvSpPr txBox="1"/>
            <p:nvPr/>
          </p:nvSpPr>
          <p:spPr>
            <a:xfrm>
              <a:off x="2094296" y="10042008"/>
              <a:ext cx="43409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$9M</a:t>
              </a:r>
            </a:p>
          </p:txBody>
        </p:sp>
        <p:sp>
          <p:nvSpPr>
            <p:cNvPr id="139" name="TextBox 138" title="D31"/>
            <p:cNvSpPr txBox="1"/>
            <p:nvPr/>
          </p:nvSpPr>
          <p:spPr>
            <a:xfrm>
              <a:off x="2470073" y="10022280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$12M</a:t>
              </a:r>
            </a:p>
          </p:txBody>
        </p:sp>
        <p:sp>
          <p:nvSpPr>
            <p:cNvPr id="142" name="TextBox 141" title="F31"/>
            <p:cNvSpPr txBox="1"/>
            <p:nvPr/>
          </p:nvSpPr>
          <p:spPr>
            <a:xfrm>
              <a:off x="3303143" y="10016040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$12M</a:t>
              </a:r>
            </a:p>
          </p:txBody>
        </p:sp>
        <p:sp>
          <p:nvSpPr>
            <p:cNvPr id="143" name="TextBox 142" title="G31"/>
            <p:cNvSpPr txBox="1"/>
            <p:nvPr/>
          </p:nvSpPr>
          <p:spPr>
            <a:xfrm>
              <a:off x="3718152" y="9992228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$19M</a:t>
              </a:r>
            </a:p>
          </p:txBody>
        </p:sp>
        <p:sp>
          <p:nvSpPr>
            <p:cNvPr id="147" name="TextBox 146" title="K31"/>
            <p:cNvSpPr txBox="1"/>
            <p:nvPr/>
          </p:nvSpPr>
          <p:spPr>
            <a:xfrm>
              <a:off x="5363312" y="10030599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$13M</a:t>
              </a:r>
            </a:p>
          </p:txBody>
        </p:sp>
        <p:sp>
          <p:nvSpPr>
            <p:cNvPr id="149" name="TextBox 148" title="L31"/>
            <p:cNvSpPr txBox="1"/>
            <p:nvPr/>
          </p:nvSpPr>
          <p:spPr>
            <a:xfrm>
              <a:off x="5763190" y="10002565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$14M</a:t>
              </a:r>
            </a:p>
          </p:txBody>
        </p:sp>
        <p:sp>
          <p:nvSpPr>
            <p:cNvPr id="151" name="TextBox 150" title="N31"/>
            <p:cNvSpPr txBox="1"/>
            <p:nvPr/>
          </p:nvSpPr>
          <p:spPr>
            <a:xfrm>
              <a:off x="6601573" y="9982571"/>
              <a:ext cx="47448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$18M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258553" y="9597435"/>
              <a:ext cx="448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YTD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21881" y="9762535"/>
              <a:ext cx="7218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Prior Var.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38649" y="9941587"/>
              <a:ext cx="6610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Amount</a:t>
              </a:r>
            </a:p>
          </p:txBody>
        </p:sp>
        <p:sp>
          <p:nvSpPr>
            <p:cNvPr id="155" name="TextBox 154" title="B33"/>
            <p:cNvSpPr txBox="1"/>
            <p:nvPr/>
          </p:nvSpPr>
          <p:spPr>
            <a:xfrm>
              <a:off x="7160036" y="10218401"/>
              <a:ext cx="6139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$50M</a:t>
              </a:r>
            </a:p>
          </p:txBody>
        </p:sp>
        <p:cxnSp>
          <p:nvCxnSpPr>
            <p:cNvPr id="156" name="Straight Connector 155" title="actual-variance-current-year-line"/>
            <p:cNvCxnSpPr/>
            <p:nvPr/>
          </p:nvCxnSpPr>
          <p:spPr>
            <a:xfrm>
              <a:off x="5394246" y="10919619"/>
              <a:ext cx="2351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 title="N30"/>
            <p:cNvSpPr txBox="1"/>
            <p:nvPr/>
          </p:nvSpPr>
          <p:spPr>
            <a:xfrm>
              <a:off x="6720486" y="1071281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158" name="TextBox 157" title="M30"/>
            <p:cNvSpPr txBox="1"/>
            <p:nvPr/>
          </p:nvSpPr>
          <p:spPr>
            <a:xfrm>
              <a:off x="6314086" y="1071281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159" name="TextBox 158" title="L30"/>
            <p:cNvSpPr txBox="1"/>
            <p:nvPr/>
          </p:nvSpPr>
          <p:spPr>
            <a:xfrm>
              <a:off x="589202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  <a:endParaRPr lang="en-PH" sz="991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160" name="TextBox 159" title="K30"/>
            <p:cNvSpPr txBox="1"/>
            <p:nvPr/>
          </p:nvSpPr>
          <p:spPr>
            <a:xfrm>
              <a:off x="5490447" y="10712814"/>
              <a:ext cx="22666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161" name="TextBox 160" title="J30"/>
            <p:cNvSpPr txBox="1"/>
            <p:nvPr/>
          </p:nvSpPr>
          <p:spPr>
            <a:xfrm>
              <a:off x="5041029" y="10712814"/>
              <a:ext cx="29591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162" name="TextBox 161" title="I30"/>
            <p:cNvSpPr txBox="1"/>
            <p:nvPr/>
          </p:nvSpPr>
          <p:spPr>
            <a:xfrm>
              <a:off x="4636106" y="10712814"/>
              <a:ext cx="30072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163" name="TextBox 162" title="H30"/>
            <p:cNvSpPr txBox="1"/>
            <p:nvPr/>
          </p:nvSpPr>
          <p:spPr>
            <a:xfrm>
              <a:off x="4238765" y="10712814"/>
              <a:ext cx="26866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164" name="TextBox 163" title="G30"/>
            <p:cNvSpPr txBox="1"/>
            <p:nvPr/>
          </p:nvSpPr>
          <p:spPr>
            <a:xfrm>
              <a:off x="3797727" y="10712814"/>
              <a:ext cx="30392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165" name="TextBox 164" title="F30"/>
            <p:cNvSpPr txBox="1"/>
            <p:nvPr/>
          </p:nvSpPr>
          <p:spPr>
            <a:xfrm>
              <a:off x="341636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166" name="TextBox 165" title="E30"/>
            <p:cNvSpPr txBox="1"/>
            <p:nvPr/>
          </p:nvSpPr>
          <p:spPr>
            <a:xfrm>
              <a:off x="301031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167" name="TextBox 166" title="D30"/>
            <p:cNvSpPr txBox="1"/>
            <p:nvPr/>
          </p:nvSpPr>
          <p:spPr>
            <a:xfrm>
              <a:off x="2581689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168" name="TextBox 167" title="C30"/>
            <p:cNvSpPr txBox="1"/>
            <p:nvPr/>
          </p:nvSpPr>
          <p:spPr>
            <a:xfrm>
              <a:off x="215941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169" name="TextBox 168" title="B30"/>
            <p:cNvSpPr txBox="1"/>
            <p:nvPr/>
          </p:nvSpPr>
          <p:spPr>
            <a:xfrm>
              <a:off x="1762105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00684" y="10879075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FY15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979699" y="10879075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FY16</a:t>
              </a:r>
            </a:p>
          </p:txBody>
        </p:sp>
        <p:sp>
          <p:nvSpPr>
            <p:cNvPr id="542" name="TextBox 541" title="B31"/>
            <p:cNvSpPr txBox="1"/>
            <p:nvPr/>
          </p:nvSpPr>
          <p:spPr>
            <a:xfrm>
              <a:off x="1681274" y="10100110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$3M</a:t>
              </a:r>
            </a:p>
          </p:txBody>
        </p:sp>
        <p:sp>
          <p:nvSpPr>
            <p:cNvPr id="544" name="TextBox 543" title="E31"/>
            <p:cNvSpPr txBox="1"/>
            <p:nvPr/>
          </p:nvSpPr>
          <p:spPr>
            <a:xfrm>
              <a:off x="2951810" y="10124304"/>
              <a:ext cx="40203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$1M</a:t>
              </a:r>
            </a:p>
          </p:txBody>
        </p:sp>
        <p:sp>
          <p:nvSpPr>
            <p:cNvPr id="545" name="TextBox 544" title="H31"/>
            <p:cNvSpPr txBox="1"/>
            <p:nvPr/>
          </p:nvSpPr>
          <p:spPr>
            <a:xfrm>
              <a:off x="4128024" y="10325603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-$5M</a:t>
              </a:r>
            </a:p>
          </p:txBody>
        </p:sp>
        <p:sp>
          <p:nvSpPr>
            <p:cNvPr id="547" name="TextBox 546" title="I31"/>
            <p:cNvSpPr txBox="1"/>
            <p:nvPr/>
          </p:nvSpPr>
          <p:spPr>
            <a:xfrm>
              <a:off x="4560801" y="10080792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$4M</a:t>
              </a:r>
            </a:p>
          </p:txBody>
        </p:sp>
        <p:sp>
          <p:nvSpPr>
            <p:cNvPr id="548" name="TextBox 547" title="J31"/>
            <p:cNvSpPr txBox="1"/>
            <p:nvPr/>
          </p:nvSpPr>
          <p:spPr>
            <a:xfrm>
              <a:off x="4977373" y="10096872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$4M</a:t>
              </a:r>
            </a:p>
          </p:txBody>
        </p:sp>
        <p:sp>
          <p:nvSpPr>
            <p:cNvPr id="549" name="TextBox 548" title="M31"/>
            <p:cNvSpPr txBox="1"/>
            <p:nvPr/>
          </p:nvSpPr>
          <p:spPr>
            <a:xfrm>
              <a:off x="6234918" y="10084900"/>
              <a:ext cx="43409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$6M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44875" y="3600450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34" name="Rectangle 433"/>
          <p:cNvSpPr/>
          <p:nvPr/>
        </p:nvSpPr>
        <p:spPr>
          <a:xfrm>
            <a:off x="1654" y="6726575"/>
            <a:ext cx="962338" cy="1011697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1" name="Flowchart: Alternate Process 23"/>
          <p:cNvSpPr/>
          <p:nvPr/>
        </p:nvSpPr>
        <p:spPr>
          <a:xfrm>
            <a:off x="298909" y="6937039"/>
            <a:ext cx="429424" cy="425279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353819" y="6965012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endParaRPr lang="en-PH" sz="1800" b="1" kern="900" spc="-1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-8357" y="73914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5" name="Group 24" title="separate-key-metrics"/>
          <p:cNvGrpSpPr/>
          <p:nvPr/>
        </p:nvGrpSpPr>
        <p:grpSpPr>
          <a:xfrm>
            <a:off x="1406150" y="7170119"/>
            <a:ext cx="6520237" cy="2097490"/>
            <a:chOff x="1406150" y="7170119"/>
            <a:chExt cx="6520237" cy="2097490"/>
          </a:xfrm>
        </p:grpSpPr>
        <p:sp>
          <p:nvSpPr>
            <p:cNvPr id="446" name="Rounded Rectangle 445"/>
            <p:cNvSpPr/>
            <p:nvPr/>
          </p:nvSpPr>
          <p:spPr>
            <a:xfrm>
              <a:off x="1464259" y="7204314"/>
              <a:ext cx="6462128" cy="2060435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>
              <a:off x="2450664" y="7760455"/>
              <a:ext cx="5268502" cy="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465212" y="8744092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656918" y="896427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4571091" y="7685066"/>
              <a:ext cx="0" cy="13680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5558937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6525070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2518912" y="7715567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429354" y="7170119"/>
              <a:ext cx="1583349" cy="37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KEY METRICS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489775" y="7316138"/>
              <a:ext cx="1020241" cy="35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GROWTH %</a:t>
              </a:r>
              <a:endPara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917446" y="8316644"/>
              <a:ext cx="6272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Rate/</a:t>
              </a:r>
              <a:r>
                <a:rPr lang="en-PH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1646490" y="8628676"/>
              <a:ext cx="9010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CS Comp/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1406150" y="8919322"/>
              <a:ext cx="11102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Other Bus Cost/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1551705" y="7628103"/>
              <a:ext cx="1004128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99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EBA Margin/</a:t>
              </a:r>
              <a:r>
                <a:rPr lang="en-PH" sz="899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899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577561" y="8000502"/>
              <a:ext cx="10041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CE Margin/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3448284" y="772501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402732" y="7716962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0</a:t>
              </a:r>
              <a:r>
                <a:rPr lang="en-PH" sz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 </a:t>
              </a:r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386646" y="7717078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6328330" y="771556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7302254" y="771556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cxnSp>
          <p:nvCxnSpPr>
            <p:cNvPr id="405" name="Straight Arrow Connector 404"/>
            <p:cNvCxnSpPr/>
            <p:nvPr/>
          </p:nvCxnSpPr>
          <p:spPr>
            <a:xfrm flipV="1">
              <a:off x="2465212" y="9046511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 flipV="1">
              <a:off x="2465212" y="8444054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V="1">
              <a:off x="2465212" y="8144016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 title="key-metrics-max"/>
            <p:cNvCxnSpPr/>
            <p:nvPr/>
          </p:nvCxnSpPr>
          <p:spPr>
            <a:xfrm>
              <a:off x="7475548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747554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475548" y="83595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75548" y="865239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47554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651066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6510668" y="86547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651066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554818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5548188" y="86547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554818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Oval 418" title="C25-tick"/>
            <p:cNvSpPr/>
            <p:nvPr/>
          </p:nvSpPr>
          <p:spPr>
            <a:xfrm>
              <a:off x="6321381" y="8995683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1" name="Oval 420" title="C24-tick"/>
            <p:cNvSpPr/>
            <p:nvPr/>
          </p:nvSpPr>
          <p:spPr>
            <a:xfrm>
              <a:off x="7382748" y="8698153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22" name="Straight Connector 421"/>
            <p:cNvCxnSpPr/>
            <p:nvPr/>
          </p:nvCxnSpPr>
          <p:spPr>
            <a:xfrm>
              <a:off x="5548188" y="835473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3617898" y="76791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607149" y="805780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607149" y="86602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3607149" y="89650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3607149" y="8360221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 title="key-metrics-min"/>
            <p:cNvCxnSpPr/>
            <p:nvPr/>
          </p:nvCxnSpPr>
          <p:spPr>
            <a:xfrm>
              <a:off x="2657818" y="76791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647069" y="805780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7069" y="86602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2647069" y="8360221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 title="B22"/>
            <p:cNvSpPr txBox="1"/>
            <p:nvPr/>
          </p:nvSpPr>
          <p:spPr>
            <a:xfrm>
              <a:off x="2346435" y="7822766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-17.6%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41" name="TextBox 440" title="B21"/>
            <p:cNvSpPr txBox="1"/>
            <p:nvPr/>
          </p:nvSpPr>
          <p:spPr>
            <a:xfrm>
              <a:off x="2339820" y="7436358"/>
              <a:ext cx="4929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-17.7%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42" name="Oval 441" title="C21-tick"/>
            <p:cNvSpPr/>
            <p:nvPr/>
          </p:nvSpPr>
          <p:spPr>
            <a:xfrm>
              <a:off x="6311107" y="7702531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3" name="TextBox 472" title="B23"/>
            <p:cNvSpPr txBox="1"/>
            <p:nvPr/>
          </p:nvSpPr>
          <p:spPr>
            <a:xfrm>
              <a:off x="3718035" y="8134709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-3.1%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4" name="TextBox 473" title="B24"/>
            <p:cNvSpPr txBox="1"/>
            <p:nvPr/>
          </p:nvSpPr>
          <p:spPr>
            <a:xfrm>
              <a:off x="4094272" y="8429984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-1.3%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5" name="TextBox 474" title="B25"/>
            <p:cNvSpPr txBox="1"/>
            <p:nvPr/>
          </p:nvSpPr>
          <p:spPr>
            <a:xfrm>
              <a:off x="6986793" y="8721843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13.7%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8" name="TextBox 477" title="C21"/>
            <p:cNvSpPr txBox="1"/>
            <p:nvPr/>
          </p:nvSpPr>
          <p:spPr>
            <a:xfrm>
              <a:off x="6143830" y="7560494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9.5%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9" name="TextBox 478" title="C22"/>
            <p:cNvSpPr txBox="1"/>
            <p:nvPr/>
          </p:nvSpPr>
          <p:spPr>
            <a:xfrm>
              <a:off x="6143830" y="8136757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9.5%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81" name="Oval 380" title="C23-tick"/>
            <p:cNvSpPr/>
            <p:nvPr/>
          </p:nvSpPr>
          <p:spPr>
            <a:xfrm>
              <a:off x="7463832" y="8380765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0" name="TextBox 479" title="C23"/>
            <p:cNvSpPr txBox="1"/>
            <p:nvPr/>
          </p:nvSpPr>
          <p:spPr>
            <a:xfrm>
              <a:off x="7367167" y="8259031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15.9%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81" name="TextBox 480" title="C24"/>
            <p:cNvSpPr txBox="1"/>
            <p:nvPr/>
          </p:nvSpPr>
          <p:spPr>
            <a:xfrm>
              <a:off x="7118706" y="8573356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14.9%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83" name="TextBox 482" title="C25"/>
            <p:cNvSpPr txBox="1"/>
            <p:nvPr/>
          </p:nvSpPr>
          <p:spPr>
            <a:xfrm>
              <a:off x="6151918" y="9082943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grpSp>
          <p:nvGrpSpPr>
            <p:cNvPr id="4" name="Group 3" title="B21-tick"/>
            <p:cNvGrpSpPr/>
            <p:nvPr/>
          </p:nvGrpSpPr>
          <p:grpSpPr>
            <a:xfrm>
              <a:off x="2477756" y="7554304"/>
              <a:ext cx="186397" cy="213905"/>
              <a:chOff x="2477756" y="7554304"/>
              <a:chExt cx="186397" cy="213905"/>
            </a:xfrm>
          </p:grpSpPr>
          <p:sp>
            <p:nvSpPr>
              <p:cNvPr id="438" name="Rounded Rectangle 437"/>
              <p:cNvSpPr/>
              <p:nvPr/>
            </p:nvSpPr>
            <p:spPr>
              <a:xfrm>
                <a:off x="2477756" y="7578610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>
                <a:off x="2540879" y="7554304"/>
                <a:ext cx="62517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4" name="Group 13" title="B22-tick"/>
            <p:cNvGrpSpPr/>
            <p:nvPr/>
          </p:nvGrpSpPr>
          <p:grpSpPr>
            <a:xfrm>
              <a:off x="2477756" y="7929054"/>
              <a:ext cx="186397" cy="213905"/>
              <a:chOff x="2477756" y="7929054"/>
              <a:chExt cx="186397" cy="213905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2477756" y="7946910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2529914" y="7929054"/>
                <a:ext cx="62517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5" name="Group 14" title="B23-tick"/>
            <p:cNvGrpSpPr/>
            <p:nvPr/>
          </p:nvGrpSpPr>
          <p:grpSpPr>
            <a:xfrm>
              <a:off x="3858881" y="8242558"/>
              <a:ext cx="186397" cy="213905"/>
              <a:chOff x="3858881" y="8242558"/>
              <a:chExt cx="186397" cy="213905"/>
            </a:xfrm>
          </p:grpSpPr>
          <p:sp>
            <p:nvSpPr>
              <p:cNvPr id="432" name="Rounded Rectangle 431"/>
              <p:cNvSpPr/>
              <p:nvPr/>
            </p:nvSpPr>
            <p:spPr>
              <a:xfrm>
                <a:off x="3858881" y="8261235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3920346" y="8242558"/>
                <a:ext cx="62517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6" name="Group 15" title="B24-tick"/>
            <p:cNvGrpSpPr/>
            <p:nvPr/>
          </p:nvGrpSpPr>
          <p:grpSpPr>
            <a:xfrm>
              <a:off x="4229374" y="8531923"/>
              <a:ext cx="186397" cy="213905"/>
              <a:chOff x="4229374" y="8531923"/>
              <a:chExt cx="186397" cy="213905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229374" y="8554128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4295511" y="8531923"/>
                <a:ext cx="62517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</a:p>
            </p:txBody>
          </p:sp>
        </p:grpSp>
        <p:grpSp>
          <p:nvGrpSpPr>
            <p:cNvPr id="17" name="Group 16" title="B25-tick"/>
            <p:cNvGrpSpPr/>
            <p:nvPr/>
          </p:nvGrpSpPr>
          <p:grpSpPr>
            <a:xfrm>
              <a:off x="7123682" y="8842293"/>
              <a:ext cx="186397" cy="213905"/>
              <a:chOff x="7123682" y="8842293"/>
              <a:chExt cx="186397" cy="213905"/>
            </a:xfrm>
          </p:grpSpPr>
          <p:sp>
            <p:nvSpPr>
              <p:cNvPr id="477" name="Rounded Rectangle 476"/>
              <p:cNvSpPr/>
              <p:nvPr/>
            </p:nvSpPr>
            <p:spPr>
              <a:xfrm>
                <a:off x="7123682" y="8858928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4391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7190864" y="8842293"/>
                <a:ext cx="62517" cy="21390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T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69" name="Oval 468" title="C22-tick"/>
            <p:cNvSpPr/>
            <p:nvPr/>
          </p:nvSpPr>
          <p:spPr>
            <a:xfrm>
              <a:off x="6310800" y="8088250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70" name="TextBox 469"/>
          <p:cNvSpPr txBox="1"/>
          <p:nvPr/>
        </p:nvSpPr>
        <p:spPr>
          <a:xfrm>
            <a:off x="284069" y="4211382"/>
            <a:ext cx="47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266778" y="7906660"/>
            <a:ext cx="56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grpSp>
        <p:nvGrpSpPr>
          <p:cNvPr id="27" name="Group 26" title="separate-top-10-managed-clients"/>
          <p:cNvGrpSpPr/>
          <p:nvPr/>
        </p:nvGrpSpPr>
        <p:grpSpPr>
          <a:xfrm>
            <a:off x="8358545" y="7204582"/>
            <a:ext cx="6462128" cy="3924458"/>
            <a:chOff x="8358545" y="7204582"/>
            <a:chExt cx="6462128" cy="3924458"/>
          </a:xfrm>
        </p:grpSpPr>
        <p:sp>
          <p:nvSpPr>
            <p:cNvPr id="445" name="Rounded Rectangle 444"/>
            <p:cNvSpPr/>
            <p:nvPr/>
          </p:nvSpPr>
          <p:spPr>
            <a:xfrm>
              <a:off x="8358545" y="7204582"/>
              <a:ext cx="6462128" cy="3924458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 title="margin-49"/>
            <p:cNvSpPr/>
            <p:nvPr/>
          </p:nvSpPr>
          <p:spPr>
            <a:xfrm>
              <a:off x="10486446" y="7912235"/>
              <a:ext cx="2626716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464093" y="7269480"/>
              <a:ext cx="6266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TOP 10 MANAGED CLIENTS (REVENUE, MARGIN, </a:t>
              </a:r>
              <a:r>
                <a:rPr lang="en-PH" sz="1600" b="1" kern="900" spc="-10" dirty="0" err="1" smtClean="0">
                  <a:solidFill>
                    <a:srgbClr val="404041"/>
                  </a:solidFill>
                  <a:latin typeface="Proxima Nova Rg" pitchFamily="50" charset="0"/>
                </a:rPr>
                <a:t>YoY</a:t>
              </a:r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 GROWTH %)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529187" y="7577757"/>
              <a:ext cx="768800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60" kern="900" spc="-10" smtClean="0">
                  <a:solidFill>
                    <a:srgbClr val="404041"/>
                  </a:solidFill>
                  <a:latin typeface="Proxima Nova Rg" pitchFamily="50" charset="0"/>
                </a:rPr>
                <a:t>YTD REV</a:t>
              </a:r>
              <a:endParaRPr lang="en-PH" sz="1160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0332541" y="7608033"/>
              <a:ext cx="253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242" name="TextBox 241" title="1/6*B47"/>
            <p:cNvSpPr txBox="1"/>
            <p:nvPr/>
          </p:nvSpPr>
          <p:spPr>
            <a:xfrm>
              <a:off x="10980383" y="7608033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243" name="TextBox 242" title="2/6*B47"/>
            <p:cNvSpPr txBox="1"/>
            <p:nvPr/>
          </p:nvSpPr>
          <p:spPr>
            <a:xfrm>
              <a:off x="11621345" y="7608033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20</a:t>
              </a:r>
            </a:p>
          </p:txBody>
        </p:sp>
        <p:sp>
          <p:nvSpPr>
            <p:cNvPr id="244" name="TextBox 243" title="3/6*B47"/>
            <p:cNvSpPr txBox="1"/>
            <p:nvPr/>
          </p:nvSpPr>
          <p:spPr>
            <a:xfrm>
              <a:off x="12285365" y="7608033"/>
              <a:ext cx="315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30</a:t>
              </a:r>
            </a:p>
          </p:txBody>
        </p:sp>
        <p:sp>
          <p:nvSpPr>
            <p:cNvPr id="245" name="TextBox 244" title="4/6*B47"/>
            <p:cNvSpPr txBox="1"/>
            <p:nvPr/>
          </p:nvSpPr>
          <p:spPr>
            <a:xfrm>
              <a:off x="12955587" y="7608033"/>
              <a:ext cx="315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40</a:t>
              </a:r>
            </a:p>
          </p:txBody>
        </p:sp>
        <p:sp>
          <p:nvSpPr>
            <p:cNvPr id="246" name="TextBox 245" title="5/6*B47"/>
            <p:cNvSpPr txBox="1"/>
            <p:nvPr/>
          </p:nvSpPr>
          <p:spPr>
            <a:xfrm>
              <a:off x="13605668" y="7608033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50</a:t>
              </a:r>
            </a:p>
          </p:txBody>
        </p:sp>
        <p:sp>
          <p:nvSpPr>
            <p:cNvPr id="247" name="TextBox 246" title="B47"/>
            <p:cNvSpPr txBox="1"/>
            <p:nvPr/>
          </p:nvSpPr>
          <p:spPr>
            <a:xfrm>
              <a:off x="14261727" y="7608033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60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3590278" y="10570414"/>
              <a:ext cx="3507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125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2952804" y="10570414"/>
              <a:ext cx="357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100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2311690" y="10570414"/>
              <a:ext cx="3071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75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1649702" y="10570414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50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0953869" y="10570414"/>
              <a:ext cx="3167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25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359488" y="10570414"/>
              <a:ext cx="253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747270" y="10570414"/>
              <a:ext cx="3507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-25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511225" y="10525348"/>
              <a:ext cx="1356975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30" kern="900" dirty="0" err="1" smtClean="0">
                  <a:solidFill>
                    <a:srgbClr val="404041"/>
                  </a:solidFill>
                  <a:latin typeface="Proxima Nova Lt" pitchFamily="50" charset="0"/>
                </a:rPr>
                <a:t>YoY</a:t>
              </a:r>
              <a:r>
                <a:rPr lang="en-PH" sz="113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 Rev. Growth %</a:t>
              </a:r>
            </a:p>
          </p:txBody>
        </p:sp>
        <p:sp>
          <p:nvSpPr>
            <p:cNvPr id="260" name="TextBox 259" title="A58"/>
            <p:cNvSpPr txBox="1"/>
            <p:nvPr/>
          </p:nvSpPr>
          <p:spPr>
            <a:xfrm>
              <a:off x="9206921" y="10263261"/>
              <a:ext cx="9329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US Federal ICE</a:t>
              </a:r>
            </a:p>
          </p:txBody>
        </p:sp>
        <p:sp>
          <p:nvSpPr>
            <p:cNvPr id="261" name="TextBox 260" title="A57"/>
            <p:cNvSpPr txBox="1"/>
            <p:nvPr/>
          </p:nvSpPr>
          <p:spPr>
            <a:xfrm>
              <a:off x="8943387" y="9988541"/>
              <a:ext cx="11964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Wal-Mart Stores, Inc.</a:t>
              </a:r>
            </a:p>
          </p:txBody>
        </p:sp>
        <p:sp>
          <p:nvSpPr>
            <p:cNvPr id="262" name="TextBox 261" title="A56"/>
            <p:cNvSpPr txBox="1"/>
            <p:nvPr/>
          </p:nvSpPr>
          <p:spPr>
            <a:xfrm>
              <a:off x="8955249" y="9737239"/>
              <a:ext cx="11846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20" dirty="0" smtClean="0">
                  <a:solidFill>
                    <a:srgbClr val="404041"/>
                  </a:solidFill>
                  <a:latin typeface="Proxima Nova Lt" pitchFamily="50" charset="0"/>
                </a:rPr>
                <a:t>UBS Americas, Inc.</a:t>
              </a:r>
            </a:p>
          </p:txBody>
        </p:sp>
        <p:sp>
          <p:nvSpPr>
            <p:cNvPr id="263" name="TextBox 262" title="A55"/>
            <p:cNvSpPr txBox="1"/>
            <p:nvPr/>
          </p:nvSpPr>
          <p:spPr>
            <a:xfrm>
              <a:off x="9321119" y="9482019"/>
              <a:ext cx="818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Exelon Corp.</a:t>
              </a:r>
            </a:p>
          </p:txBody>
        </p:sp>
        <p:sp>
          <p:nvSpPr>
            <p:cNvPr id="264" name="TextBox 263" title="A54"/>
            <p:cNvSpPr txBox="1"/>
            <p:nvPr/>
          </p:nvSpPr>
          <p:spPr>
            <a:xfrm>
              <a:off x="9081193" y="9220200"/>
              <a:ext cx="10649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Postal Service</a:t>
              </a:r>
            </a:p>
          </p:txBody>
        </p:sp>
        <p:sp>
          <p:nvSpPr>
            <p:cNvPr id="265" name="TextBox 264" title="A52"/>
            <p:cNvSpPr txBox="1"/>
            <p:nvPr/>
          </p:nvSpPr>
          <p:spPr>
            <a:xfrm>
              <a:off x="9127733" y="8686800"/>
              <a:ext cx="10278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Dept. of HUD</a:t>
              </a:r>
            </a:p>
          </p:txBody>
        </p:sp>
        <p:sp>
          <p:nvSpPr>
            <p:cNvPr id="267" name="TextBox 266" title="A53"/>
            <p:cNvSpPr txBox="1"/>
            <p:nvPr/>
          </p:nvSpPr>
          <p:spPr>
            <a:xfrm>
              <a:off x="9018728" y="8953500"/>
              <a:ext cx="11368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Dept. of Justice</a:t>
              </a:r>
            </a:p>
          </p:txBody>
        </p:sp>
        <p:sp>
          <p:nvSpPr>
            <p:cNvPr id="268" name="TextBox 267" title="A50"/>
            <p:cNvSpPr txBox="1"/>
            <p:nvPr/>
          </p:nvSpPr>
          <p:spPr>
            <a:xfrm>
              <a:off x="9315283" y="8140650"/>
              <a:ext cx="8402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Citigroup Inc.</a:t>
              </a:r>
            </a:p>
          </p:txBody>
        </p:sp>
        <p:sp>
          <p:nvSpPr>
            <p:cNvPr id="270" name="TextBox 269" title="A51"/>
            <p:cNvSpPr txBox="1"/>
            <p:nvPr/>
          </p:nvSpPr>
          <p:spPr>
            <a:xfrm>
              <a:off x="8757568" y="8408044"/>
              <a:ext cx="1382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Wells Fargo &amp; Company</a:t>
              </a:r>
            </a:p>
          </p:txBody>
        </p:sp>
        <p:sp>
          <p:nvSpPr>
            <p:cNvPr id="272" name="TextBox 271" title="A49"/>
            <p:cNvSpPr txBox="1"/>
            <p:nvPr/>
          </p:nvSpPr>
          <p:spPr>
            <a:xfrm>
              <a:off x="8513953" y="7892016"/>
              <a:ext cx="16289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Bank of America Corporation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470396" y="10803587"/>
              <a:ext cx="356100" cy="10644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0814599" y="10745240"/>
              <a:ext cx="6194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Revenue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501069" y="10811089"/>
              <a:ext cx="347472" cy="9144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1842675" y="10745240"/>
              <a:ext cx="518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Margin</a:t>
              </a:r>
            </a:p>
          </p:txBody>
        </p:sp>
        <p:cxnSp>
          <p:nvCxnSpPr>
            <p:cNvPr id="287" name="Straight Arrow Connector 286"/>
            <p:cNvCxnSpPr/>
            <p:nvPr/>
          </p:nvCxnSpPr>
          <p:spPr>
            <a:xfrm>
              <a:off x="12413551" y="10856809"/>
              <a:ext cx="161036" cy="0"/>
            </a:xfrm>
            <a:prstGeom prst="straightConnector1">
              <a:avLst/>
            </a:prstGeom>
            <a:ln>
              <a:solidFill>
                <a:srgbClr val="1D255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12498037" y="10745240"/>
              <a:ext cx="1082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err="1" smtClean="0">
                  <a:solidFill>
                    <a:srgbClr val="404041"/>
                  </a:solidFill>
                  <a:latin typeface="Proxima Nova Lt" pitchFamily="50" charset="0"/>
                </a:rPr>
                <a:t>YoY</a:t>
              </a:r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 Rev. Growth %</a:t>
              </a:r>
            </a:p>
          </p:txBody>
        </p:sp>
        <p:sp>
          <p:nvSpPr>
            <p:cNvPr id="311" name="Rectangle 310" title="margin-56"/>
            <p:cNvSpPr/>
            <p:nvPr/>
          </p:nvSpPr>
          <p:spPr>
            <a:xfrm>
              <a:off x="10486657" y="9777625"/>
              <a:ext cx="376652" cy="17299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 title="margin-55"/>
            <p:cNvSpPr/>
            <p:nvPr/>
          </p:nvSpPr>
          <p:spPr>
            <a:xfrm>
              <a:off x="10486656" y="9512938"/>
              <a:ext cx="427397" cy="17975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3" name="Rectangle 312" title="margin-54"/>
            <p:cNvSpPr/>
            <p:nvPr/>
          </p:nvSpPr>
          <p:spPr>
            <a:xfrm>
              <a:off x="10486447" y="9246238"/>
              <a:ext cx="358456" cy="17735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4" name="Rectangle 313" title="margin-53"/>
            <p:cNvSpPr/>
            <p:nvPr/>
          </p:nvSpPr>
          <p:spPr>
            <a:xfrm>
              <a:off x="10486447" y="8977157"/>
              <a:ext cx="328152" cy="189654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 title="margin-52"/>
            <p:cNvSpPr/>
            <p:nvPr/>
          </p:nvSpPr>
          <p:spPr>
            <a:xfrm>
              <a:off x="10486447" y="8712335"/>
              <a:ext cx="411480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6" name="Rectangle 315" title="margin-51"/>
            <p:cNvSpPr/>
            <p:nvPr/>
          </p:nvSpPr>
          <p:spPr>
            <a:xfrm>
              <a:off x="10486447" y="8445635"/>
              <a:ext cx="439148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7" name="Rectangle 316" title="margin-50"/>
            <p:cNvSpPr/>
            <p:nvPr/>
          </p:nvSpPr>
          <p:spPr>
            <a:xfrm>
              <a:off x="10486446" y="8181316"/>
              <a:ext cx="480543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12442940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3104928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11788097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13783585" y="7892016"/>
              <a:ext cx="0" cy="2587244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14445573" y="7838865"/>
              <a:ext cx="0" cy="2640395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/>
            <p:cNvCxnSpPr/>
            <p:nvPr/>
          </p:nvCxnSpPr>
          <p:spPr>
            <a:xfrm>
              <a:off x="9658003" y="10525348"/>
              <a:ext cx="4787570" cy="0"/>
            </a:xfrm>
            <a:prstGeom prst="straightConnector1">
              <a:avLst/>
            </a:prstGeom>
            <a:ln>
              <a:solidFill>
                <a:srgbClr val="231F2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11124331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>
              <a:off x="10459499" y="7838865"/>
              <a:ext cx="0" cy="2686483"/>
            </a:xfrm>
            <a:prstGeom prst="line">
              <a:avLst/>
            </a:prstGeom>
            <a:ln>
              <a:solidFill>
                <a:srgbClr val="231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 title="top10-max"/>
            <p:cNvCxnSpPr/>
            <p:nvPr/>
          </p:nvCxnSpPr>
          <p:spPr>
            <a:xfrm>
              <a:off x="10451940" y="7872984"/>
              <a:ext cx="39777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 title="revenue-53"/>
            <p:cNvSpPr/>
            <p:nvPr/>
          </p:nvSpPr>
          <p:spPr>
            <a:xfrm>
              <a:off x="10477539" y="8974786"/>
              <a:ext cx="646793" cy="19691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03" name="Straight Arrow Connector 302" title="top-10-arrow"/>
            <p:cNvCxnSpPr/>
            <p:nvPr/>
          </p:nvCxnSpPr>
          <p:spPr>
            <a:xfrm>
              <a:off x="10477540" y="9060771"/>
              <a:ext cx="1332141" cy="0"/>
            </a:xfrm>
            <a:prstGeom prst="straightConnector1">
              <a:avLst/>
            </a:prstGeom>
            <a:ln w="28575">
              <a:solidFill>
                <a:srgbClr val="1D2556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 title="revenue-54"/>
            <p:cNvSpPr/>
            <p:nvPr/>
          </p:nvSpPr>
          <p:spPr>
            <a:xfrm>
              <a:off x="10477539" y="9239106"/>
              <a:ext cx="646793" cy="197752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1" name="Rectangle 280" title="revenue-55"/>
            <p:cNvSpPr/>
            <p:nvPr/>
          </p:nvSpPr>
          <p:spPr>
            <a:xfrm>
              <a:off x="10477540" y="9503424"/>
              <a:ext cx="597026" cy="19827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0" name="Rectangle 309" title="margin-57"/>
            <p:cNvSpPr/>
            <p:nvPr/>
          </p:nvSpPr>
          <p:spPr>
            <a:xfrm>
              <a:off x="10486657" y="10041944"/>
              <a:ext cx="467212" cy="19245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 title="margin-58"/>
            <p:cNvSpPr/>
            <p:nvPr/>
          </p:nvSpPr>
          <p:spPr>
            <a:xfrm>
              <a:off x="10491676" y="10306263"/>
              <a:ext cx="237478" cy="17299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71" name="Picture 47" descr="C:\Users\EO Deboma\Desktop\arrow3.png" title="top-10-arrow-max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8977" y="9570946"/>
              <a:ext cx="3992562" cy="5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3" name="Rectangle 282" title="revenue-57"/>
            <p:cNvSpPr/>
            <p:nvPr/>
          </p:nvSpPr>
          <p:spPr>
            <a:xfrm>
              <a:off x="10477540" y="10034442"/>
              <a:ext cx="557784" cy="199955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 title="revenue-49"/>
            <p:cNvSpPr/>
            <p:nvPr/>
          </p:nvSpPr>
          <p:spPr>
            <a:xfrm>
              <a:off x="10477539" y="7917511"/>
              <a:ext cx="3697248" cy="200051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 title="revenue-52"/>
            <p:cNvSpPr/>
            <p:nvPr/>
          </p:nvSpPr>
          <p:spPr>
            <a:xfrm>
              <a:off x="10477539" y="8705706"/>
              <a:ext cx="646793" cy="19877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2" name="Rectangle 281" title="revenue-56"/>
            <p:cNvSpPr/>
            <p:nvPr/>
          </p:nvSpPr>
          <p:spPr>
            <a:xfrm>
              <a:off x="10477540" y="9767742"/>
              <a:ext cx="557784" cy="199231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4" name="Rectangle 283" title="revenue-58"/>
            <p:cNvSpPr/>
            <p:nvPr/>
          </p:nvSpPr>
          <p:spPr>
            <a:xfrm>
              <a:off x="10477539" y="10296381"/>
              <a:ext cx="530352" cy="19735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6" name="Rectangle 275" title="revenue-50"/>
            <p:cNvSpPr/>
            <p:nvPr/>
          </p:nvSpPr>
          <p:spPr>
            <a:xfrm>
              <a:off x="10477539" y="8179450"/>
              <a:ext cx="896112" cy="204806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Rectangle 276" title="revenue-51"/>
            <p:cNvSpPr/>
            <p:nvPr/>
          </p:nvSpPr>
          <p:spPr>
            <a:xfrm>
              <a:off x="10477539" y="8441387"/>
              <a:ext cx="790743" cy="201160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2" name="TextBox 273 1238" title="top-10-arrow-label"/>
            <p:cNvSpPr txBox="1"/>
            <p:nvPr/>
          </p:nvSpPr>
          <p:spPr>
            <a:xfrm>
              <a:off x="11424977" y="8825300"/>
              <a:ext cx="4116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(-15%)</a:t>
              </a:r>
              <a:endParaRPr lang="en-PH" sz="900" kern="900" spc="-10" dirty="0" smtClean="0">
                <a:solidFill>
                  <a:srgbClr val="404041"/>
                </a:solidFill>
                <a:latin typeface="Proxima Nova Lt" pitchFamily="50" charset="0"/>
              </a:endParaRPr>
            </a:p>
          </p:txBody>
        </p:sp>
      </p:grpSp>
      <p:sp>
        <p:nvSpPr>
          <p:cNvPr id="448" name="TextBox 447"/>
          <p:cNvSpPr txBox="1"/>
          <p:nvPr/>
        </p:nvSpPr>
        <p:spPr>
          <a:xfrm>
            <a:off x="6899788" y="10965951"/>
            <a:ext cx="846322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30" kern="900" spc="-10" dirty="0" smtClean="0">
                <a:solidFill>
                  <a:srgbClr val="221F1F"/>
                </a:solidFill>
                <a:latin typeface="Proxima Nova Lt" pitchFamily="50" charset="0"/>
              </a:rPr>
              <a:t>$’s In Millions</a:t>
            </a:r>
          </a:p>
        </p:txBody>
      </p:sp>
      <p:grpSp>
        <p:nvGrpSpPr>
          <p:cNvPr id="43" name="Group 42" title="separate-revenue-and-earnings"/>
          <p:cNvGrpSpPr/>
          <p:nvPr/>
        </p:nvGrpSpPr>
        <p:grpSpPr>
          <a:xfrm>
            <a:off x="1421557" y="3102796"/>
            <a:ext cx="6732350" cy="3782333"/>
            <a:chOff x="1421557" y="3102796"/>
            <a:chExt cx="6732350" cy="3782333"/>
          </a:xfrm>
        </p:grpSpPr>
        <p:sp>
          <p:nvSpPr>
            <p:cNvPr id="443" name="Rounded Rectangle 442"/>
            <p:cNvSpPr/>
            <p:nvPr/>
          </p:nvSpPr>
          <p:spPr>
            <a:xfrm>
              <a:off x="1436429" y="3102796"/>
              <a:ext cx="6462128" cy="378233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3" name="Rectangle 12" title="B-rect"/>
            <p:cNvSpPr/>
            <p:nvPr/>
          </p:nvSpPr>
          <p:spPr>
            <a:xfrm>
              <a:off x="1906981" y="5072788"/>
              <a:ext cx="1339533" cy="1488165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5" name="Rectangle 114" title="C-rect"/>
            <p:cNvSpPr/>
            <p:nvPr/>
          </p:nvSpPr>
          <p:spPr>
            <a:xfrm>
              <a:off x="3259532" y="5330112"/>
              <a:ext cx="733775" cy="123084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6" name="Rectangle 115" title="D-rect"/>
            <p:cNvSpPr/>
            <p:nvPr/>
          </p:nvSpPr>
          <p:spPr>
            <a:xfrm>
              <a:off x="3992956" y="5175452"/>
              <a:ext cx="1215873" cy="138550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7" name="Rectangle 116" title="F-rect"/>
            <p:cNvSpPr/>
            <p:nvPr/>
          </p:nvSpPr>
          <p:spPr>
            <a:xfrm>
              <a:off x="5812232" y="5265552"/>
              <a:ext cx="1629126" cy="129540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76440" y="3178230"/>
              <a:ext cx="4870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REVENUE &amp; EARNINGS BY MAJOR SERVICE AREA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10094" y="3448605"/>
              <a:ext cx="448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YTD</a:t>
              </a:r>
            </a:p>
          </p:txBody>
        </p:sp>
        <p:sp>
          <p:nvSpPr>
            <p:cNvPr id="2" name="Rectangle 1" title="big-blue-rect"/>
            <p:cNvSpPr/>
            <p:nvPr/>
          </p:nvSpPr>
          <p:spPr>
            <a:xfrm>
              <a:off x="1910824" y="3789949"/>
              <a:ext cx="5530533" cy="277100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" name="Straight Connector 10" title="B-sep"/>
            <p:cNvCxnSpPr/>
            <p:nvPr/>
          </p:nvCxnSpPr>
          <p:spPr>
            <a:xfrm>
              <a:off x="3250357" y="3789949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title="C-sep"/>
            <p:cNvCxnSpPr/>
            <p:nvPr/>
          </p:nvCxnSpPr>
          <p:spPr>
            <a:xfrm>
              <a:off x="3993307" y="3789949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 title="B9"/>
            <p:cNvSpPr txBox="1"/>
            <p:nvPr/>
          </p:nvSpPr>
          <p:spPr>
            <a:xfrm>
              <a:off x="1899719" y="3814658"/>
              <a:ext cx="45974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A&amp;F</a:t>
              </a:r>
            </a:p>
          </p:txBody>
        </p:sp>
        <p:sp>
          <p:nvSpPr>
            <p:cNvPr id="85" name="TextBox 84" title="B10"/>
            <p:cNvSpPr txBox="1"/>
            <p:nvPr/>
          </p:nvSpPr>
          <p:spPr>
            <a:xfrm>
              <a:off x="1893033" y="4030976"/>
              <a:ext cx="740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$195M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49345" y="4074342"/>
              <a:ext cx="418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REV.</a:t>
              </a:r>
            </a:p>
          </p:txBody>
        </p:sp>
        <p:sp>
          <p:nvSpPr>
            <p:cNvPr id="88" name="TextBox 87" title="C9"/>
            <p:cNvSpPr txBox="1"/>
            <p:nvPr/>
          </p:nvSpPr>
          <p:spPr>
            <a:xfrm>
              <a:off x="3238568" y="3801224"/>
              <a:ext cx="621389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ANLYT</a:t>
              </a:r>
            </a:p>
          </p:txBody>
        </p:sp>
        <p:sp>
          <p:nvSpPr>
            <p:cNvPr id="89" name="TextBox 88" title="C10"/>
            <p:cNvSpPr txBox="1"/>
            <p:nvPr/>
          </p:nvSpPr>
          <p:spPr>
            <a:xfrm>
              <a:off x="3214813" y="4032040"/>
              <a:ext cx="5418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$101</a:t>
              </a:r>
            </a:p>
          </p:txBody>
        </p:sp>
        <p:sp>
          <p:nvSpPr>
            <p:cNvPr id="91" name="TextBox 90" title="D9"/>
            <p:cNvSpPr txBox="1"/>
            <p:nvPr/>
          </p:nvSpPr>
          <p:spPr>
            <a:xfrm>
              <a:off x="3973848" y="3813192"/>
              <a:ext cx="783869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Bus. Risk</a:t>
              </a:r>
            </a:p>
          </p:txBody>
        </p:sp>
        <p:sp>
          <p:nvSpPr>
            <p:cNvPr id="92" name="TextBox 91" title="D10"/>
            <p:cNvSpPr txBox="1"/>
            <p:nvPr/>
          </p:nvSpPr>
          <p:spPr>
            <a:xfrm>
              <a:off x="3965919" y="4029272"/>
              <a:ext cx="6283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$249</a:t>
              </a:r>
            </a:p>
          </p:txBody>
        </p:sp>
        <p:sp>
          <p:nvSpPr>
            <p:cNvPr id="94" name="TextBox 93" title="F9"/>
            <p:cNvSpPr txBox="1"/>
            <p:nvPr/>
          </p:nvSpPr>
          <p:spPr>
            <a:xfrm>
              <a:off x="5816111" y="3817752"/>
              <a:ext cx="79714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Tech Risk</a:t>
              </a:r>
            </a:p>
          </p:txBody>
        </p:sp>
        <p:sp>
          <p:nvSpPr>
            <p:cNvPr id="95" name="TextBox 94" title="F10"/>
            <p:cNvSpPr txBox="1"/>
            <p:nvPr/>
          </p:nvSpPr>
          <p:spPr>
            <a:xfrm>
              <a:off x="5801540" y="4022781"/>
              <a:ext cx="64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$233</a:t>
              </a:r>
            </a:p>
          </p:txBody>
        </p:sp>
        <p:sp>
          <p:nvSpPr>
            <p:cNvPr id="97" name="TextBox 96" title="B13"/>
            <p:cNvSpPr txBox="1"/>
            <p:nvPr/>
          </p:nvSpPr>
          <p:spPr>
            <a:xfrm>
              <a:off x="1861420" y="5722752"/>
              <a:ext cx="56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$105</a:t>
              </a:r>
            </a:p>
          </p:txBody>
        </p:sp>
        <p:sp>
          <p:nvSpPr>
            <p:cNvPr id="99" name="TextBox 98" title="B14"/>
            <p:cNvSpPr txBox="1"/>
            <p:nvPr/>
          </p:nvSpPr>
          <p:spPr>
            <a:xfrm>
              <a:off x="1881026" y="6109221"/>
              <a:ext cx="517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54%</a:t>
              </a:r>
            </a:p>
          </p:txBody>
        </p:sp>
        <p:sp>
          <p:nvSpPr>
            <p:cNvPr id="103" name="TextBox 102" title="C14"/>
            <p:cNvSpPr txBox="1"/>
            <p:nvPr/>
          </p:nvSpPr>
          <p:spPr>
            <a:xfrm>
              <a:off x="3196640" y="6095642"/>
              <a:ext cx="579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44%</a:t>
              </a:r>
            </a:p>
          </p:txBody>
        </p:sp>
        <p:sp>
          <p:nvSpPr>
            <p:cNvPr id="106" name="TextBox 105" title="D14"/>
            <p:cNvSpPr txBox="1"/>
            <p:nvPr/>
          </p:nvSpPr>
          <p:spPr>
            <a:xfrm>
              <a:off x="4012357" y="6103752"/>
              <a:ext cx="5797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109" name="TextBox 108" title="C13"/>
            <p:cNvSpPr txBox="1"/>
            <p:nvPr/>
          </p:nvSpPr>
          <p:spPr>
            <a:xfrm>
              <a:off x="3203558" y="5712023"/>
              <a:ext cx="758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smtClean="0">
                  <a:solidFill>
                    <a:schemeClr val="bg1"/>
                  </a:solidFill>
                  <a:latin typeface="Proxima Nova Rg" pitchFamily="50" charset="0"/>
                </a:rPr>
                <a:t>$45</a:t>
              </a:r>
              <a:endParaRPr lang="en-PH" sz="1400" kern="900" spc="-10" dirty="0" smtClean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110" name="TextBox 109" title="D13"/>
            <p:cNvSpPr txBox="1"/>
            <p:nvPr/>
          </p:nvSpPr>
          <p:spPr>
            <a:xfrm>
              <a:off x="3976348" y="5691599"/>
              <a:ext cx="9947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$120</a:t>
              </a:r>
            </a:p>
          </p:txBody>
        </p:sp>
        <p:sp>
          <p:nvSpPr>
            <p:cNvPr id="111" name="TextBox 110" title="F13"/>
            <p:cNvSpPr txBox="1"/>
            <p:nvPr/>
          </p:nvSpPr>
          <p:spPr>
            <a:xfrm>
              <a:off x="5827565" y="5680668"/>
              <a:ext cx="6686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$111</a:t>
              </a:r>
            </a:p>
          </p:txBody>
        </p:sp>
        <p:sp>
          <p:nvSpPr>
            <p:cNvPr id="112" name="TextBox 111" title="F14"/>
            <p:cNvSpPr txBox="1"/>
            <p:nvPr/>
          </p:nvSpPr>
          <p:spPr>
            <a:xfrm>
              <a:off x="5776149" y="6102269"/>
              <a:ext cx="591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6845014" y="6588420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sp>
          <p:nvSpPr>
            <p:cNvPr id="558" name="TextBox 557"/>
            <p:cNvSpPr txBox="1"/>
            <p:nvPr/>
          </p:nvSpPr>
          <p:spPr>
            <a:xfrm>
              <a:off x="1497757" y="5759297"/>
              <a:ext cx="4247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ERN.</a:t>
              </a:r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1421557" y="6176175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smtClean="0">
                  <a:solidFill>
                    <a:srgbClr val="231F20"/>
                  </a:solidFill>
                  <a:latin typeface="Proxima Nova Lt" pitchFamily="50" charset="0"/>
                </a:rPr>
                <a:t>MARG.</a:t>
              </a:r>
              <a:endParaRPr lang="en-PH" sz="900" kern="900" spc="-10" dirty="0" smtClean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463" name="Rectangle 462" title="E-rect"/>
            <p:cNvSpPr/>
            <p:nvPr/>
          </p:nvSpPr>
          <p:spPr>
            <a:xfrm>
              <a:off x="5229057" y="4730156"/>
              <a:ext cx="609196" cy="182017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83" name="Straight Connector 82" title="E-sep"/>
            <p:cNvCxnSpPr/>
            <p:nvPr/>
          </p:nvCxnSpPr>
          <p:spPr>
            <a:xfrm>
              <a:off x="5834807" y="3789949"/>
              <a:ext cx="0" cy="2771004"/>
            </a:xfrm>
            <a:prstGeom prst="line">
              <a:avLst/>
            </a:prstGeom>
            <a:ln w="27940">
              <a:solidFill>
                <a:srgbClr val="0449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 title="D-sep"/>
            <p:cNvCxnSpPr/>
            <p:nvPr/>
          </p:nvCxnSpPr>
          <p:spPr>
            <a:xfrm>
              <a:off x="5225656" y="3789950"/>
              <a:ext cx="0" cy="2771004"/>
            </a:xfrm>
            <a:prstGeom prst="line">
              <a:avLst/>
            </a:prstGeom>
            <a:ln w="27940">
              <a:solidFill>
                <a:srgbClr val="0449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TextBox 494" title="E9"/>
            <p:cNvSpPr txBox="1"/>
            <p:nvPr/>
          </p:nvSpPr>
          <p:spPr>
            <a:xfrm>
              <a:off x="5259387" y="3810000"/>
              <a:ext cx="519052" cy="270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155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M&amp;A</a:t>
              </a:r>
            </a:p>
          </p:txBody>
        </p:sp>
        <p:grpSp>
          <p:nvGrpSpPr>
            <p:cNvPr id="472" name="Group 16 1231" title="marg-arrow-up"/>
            <p:cNvGrpSpPr/>
            <p:nvPr/>
          </p:nvGrpSpPr>
          <p:grpSpPr>
            <a:xfrm>
              <a:off x="1941761" y="6360951"/>
              <a:ext cx="455574" cy="233883"/>
              <a:chOff x="1909356" y="6353199"/>
              <a:chExt cx="455574" cy="233883"/>
            </a:xfrm>
          </p:grpSpPr>
          <p:sp>
            <p:nvSpPr>
              <p:cNvPr id="476" name="TextBox 100"/>
              <p:cNvSpPr txBox="1"/>
              <p:nvPr/>
            </p:nvSpPr>
            <p:spPr>
              <a:xfrm>
                <a:off x="1909356" y="6387027"/>
                <a:ext cx="45557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96BPS</a:t>
                </a:r>
              </a:p>
            </p:txBody>
          </p:sp>
          <p:pic>
            <p:nvPicPr>
              <p:cNvPr id="482" name="Picture 66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371" y="6353199"/>
                <a:ext cx="188912" cy="8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6" name="Group 24 1232" title="marg-arrow-down"/>
            <p:cNvGrpSpPr/>
            <p:nvPr/>
          </p:nvGrpSpPr>
          <p:grpSpPr>
            <a:xfrm>
              <a:off x="3335231" y="6387584"/>
              <a:ext cx="503984" cy="213815"/>
              <a:chOff x="3233979" y="6379832"/>
              <a:chExt cx="503984" cy="213815"/>
            </a:xfrm>
          </p:grpSpPr>
          <p:sp>
            <p:nvSpPr>
              <p:cNvPr id="487" name="TextBox 103"/>
              <p:cNvSpPr txBox="1"/>
              <p:nvPr/>
            </p:nvSpPr>
            <p:spPr>
              <a:xfrm>
                <a:off x="3233979" y="6393592"/>
                <a:ext cx="50398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486BPS</a:t>
                </a:r>
              </a:p>
            </p:txBody>
          </p:sp>
          <p:pic>
            <p:nvPicPr>
              <p:cNvPr id="491" name="Picture 66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94075" y="6379832"/>
                <a:ext cx="188912" cy="6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3" name="Group 492" title="B11-arrow"/>
            <p:cNvGrpSpPr/>
            <p:nvPr/>
          </p:nvGrpSpPr>
          <p:grpSpPr>
            <a:xfrm>
              <a:off x="2106710" y="4304161"/>
              <a:ext cx="349135" cy="245520"/>
              <a:chOff x="2142324" y="4296409"/>
              <a:chExt cx="349135" cy="245520"/>
            </a:xfrm>
          </p:grpSpPr>
          <p:sp>
            <p:nvSpPr>
              <p:cNvPr id="494" name="TextBox 493" title="B11"/>
              <p:cNvSpPr txBox="1"/>
              <p:nvPr/>
            </p:nvSpPr>
            <p:spPr>
              <a:xfrm>
                <a:off x="2142324" y="4326485"/>
                <a:ext cx="3491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13%</a:t>
                </a:r>
              </a:p>
            </p:txBody>
          </p:sp>
          <p:pic>
            <p:nvPicPr>
              <p:cNvPr id="496" name="Picture 495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071" y="4296409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497" name="Group 496" title="C11-arrow"/>
            <p:cNvGrpSpPr/>
            <p:nvPr/>
          </p:nvGrpSpPr>
          <p:grpSpPr>
            <a:xfrm>
              <a:off x="3379285" y="4303374"/>
              <a:ext cx="377989" cy="245710"/>
              <a:chOff x="3374721" y="4295622"/>
              <a:chExt cx="377989" cy="245710"/>
            </a:xfrm>
          </p:grpSpPr>
          <p:sp>
            <p:nvSpPr>
              <p:cNvPr id="498" name="TextBox 497" title="C11"/>
              <p:cNvSpPr txBox="1"/>
              <p:nvPr/>
            </p:nvSpPr>
            <p:spPr>
              <a:xfrm>
                <a:off x="3374721" y="4325888"/>
                <a:ext cx="3779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29%</a:t>
                </a:r>
              </a:p>
            </p:txBody>
          </p:sp>
          <p:pic>
            <p:nvPicPr>
              <p:cNvPr id="499" name="Picture 49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740" y="4295622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500" name="Group 499" title="D11-arrow"/>
            <p:cNvGrpSpPr/>
            <p:nvPr/>
          </p:nvGrpSpPr>
          <p:grpSpPr>
            <a:xfrm>
              <a:off x="4163226" y="4306869"/>
              <a:ext cx="330540" cy="245331"/>
              <a:chOff x="4231991" y="4299117"/>
              <a:chExt cx="330540" cy="245331"/>
            </a:xfrm>
          </p:grpSpPr>
          <p:sp>
            <p:nvSpPr>
              <p:cNvPr id="501" name="TextBox 500" title="D11"/>
              <p:cNvSpPr txBox="1"/>
              <p:nvPr/>
            </p:nvSpPr>
            <p:spPr>
              <a:xfrm>
                <a:off x="4231991" y="4329004"/>
                <a:ext cx="3305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11%</a:t>
                </a:r>
              </a:p>
            </p:txBody>
          </p:sp>
          <p:pic>
            <p:nvPicPr>
              <p:cNvPr id="502" name="Picture 501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6317" y="4299117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504" name="Group 503" title="E11-arrow"/>
            <p:cNvGrpSpPr/>
            <p:nvPr/>
          </p:nvGrpSpPr>
          <p:grpSpPr>
            <a:xfrm>
              <a:off x="5323193" y="4308523"/>
              <a:ext cx="383438" cy="256278"/>
              <a:chOff x="6033393" y="4300990"/>
              <a:chExt cx="383438" cy="256278"/>
            </a:xfrm>
          </p:grpSpPr>
          <p:sp>
            <p:nvSpPr>
              <p:cNvPr id="506" name="TextBox 505" title="E11"/>
              <p:cNvSpPr txBox="1"/>
              <p:nvPr/>
            </p:nvSpPr>
            <p:spPr>
              <a:xfrm>
                <a:off x="6033393" y="4341824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20%</a:t>
                </a:r>
              </a:p>
            </p:txBody>
          </p:sp>
          <p:pic>
            <p:nvPicPr>
              <p:cNvPr id="510" name="Picture 50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807" y="4300990"/>
                <a:ext cx="153454" cy="76727"/>
              </a:xfrm>
              <a:prstGeom prst="rect">
                <a:avLst/>
              </a:prstGeom>
            </p:spPr>
          </p:pic>
        </p:grpSp>
        <p:grpSp>
          <p:nvGrpSpPr>
            <p:cNvPr id="514" name="Group 513" title="F11-arrow"/>
            <p:cNvGrpSpPr/>
            <p:nvPr/>
          </p:nvGrpSpPr>
          <p:grpSpPr>
            <a:xfrm>
              <a:off x="5940996" y="4294084"/>
              <a:ext cx="383438" cy="256278"/>
              <a:chOff x="6033393" y="4300990"/>
              <a:chExt cx="383438" cy="256278"/>
            </a:xfrm>
          </p:grpSpPr>
          <p:sp>
            <p:nvSpPr>
              <p:cNvPr id="515" name="TextBox 514" title="E11"/>
              <p:cNvSpPr txBox="1"/>
              <p:nvPr/>
            </p:nvSpPr>
            <p:spPr>
              <a:xfrm>
                <a:off x="6033393" y="4341824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20%</a:t>
                </a:r>
              </a:p>
            </p:txBody>
          </p:sp>
          <p:pic>
            <p:nvPicPr>
              <p:cNvPr id="518" name="Picture 517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807" y="4300990"/>
                <a:ext cx="153454" cy="76727"/>
              </a:xfrm>
              <a:prstGeom prst="rect">
                <a:avLst/>
              </a:prstGeom>
            </p:spPr>
          </p:pic>
        </p:grpSp>
        <p:sp>
          <p:nvSpPr>
            <p:cNvPr id="519" name="TextBox 518" title="E10"/>
            <p:cNvSpPr txBox="1"/>
            <p:nvPr/>
          </p:nvSpPr>
          <p:spPr>
            <a:xfrm>
              <a:off x="5222560" y="4014947"/>
              <a:ext cx="64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$233</a:t>
              </a:r>
            </a:p>
          </p:txBody>
        </p:sp>
        <p:sp>
          <p:nvSpPr>
            <p:cNvPr id="520" name="TextBox 519" title="E13"/>
            <p:cNvSpPr txBox="1"/>
            <p:nvPr/>
          </p:nvSpPr>
          <p:spPr>
            <a:xfrm>
              <a:off x="5163931" y="5696635"/>
              <a:ext cx="9947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$120</a:t>
              </a:r>
            </a:p>
          </p:txBody>
        </p:sp>
        <p:sp>
          <p:nvSpPr>
            <p:cNvPr id="522" name="TextBox 521" title="E14"/>
            <p:cNvSpPr txBox="1"/>
            <p:nvPr/>
          </p:nvSpPr>
          <p:spPr>
            <a:xfrm>
              <a:off x="5188660" y="6095642"/>
              <a:ext cx="591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450" name="TextBox 449" title="B8"/>
            <p:cNvSpPr txBox="1"/>
            <p:nvPr/>
          </p:nvSpPr>
          <p:spPr>
            <a:xfrm>
              <a:off x="6484645" y="3257729"/>
              <a:ext cx="1669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2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$795M</a:t>
              </a:r>
            </a:p>
          </p:txBody>
        </p:sp>
      </p:grpSp>
      <p:grpSp>
        <p:nvGrpSpPr>
          <p:cNvPr id="44" name="Group 43" title="separate-rates-and-cs-headcount"/>
          <p:cNvGrpSpPr/>
          <p:nvPr/>
        </p:nvGrpSpPr>
        <p:grpSpPr>
          <a:xfrm>
            <a:off x="8351378" y="3097037"/>
            <a:ext cx="6504098" cy="3782333"/>
            <a:chOff x="8351378" y="3097037"/>
            <a:chExt cx="6504098" cy="3782333"/>
          </a:xfrm>
        </p:grpSpPr>
        <p:sp>
          <p:nvSpPr>
            <p:cNvPr id="671" name="Rounded Rectangle 670"/>
            <p:cNvSpPr/>
            <p:nvPr/>
          </p:nvSpPr>
          <p:spPr>
            <a:xfrm>
              <a:off x="8351378" y="3097037"/>
              <a:ext cx="6462128" cy="378233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73157" y="3907919"/>
              <a:ext cx="128777" cy="128016"/>
            </a:xfrm>
            <a:prstGeom prst="rect">
              <a:avLst/>
            </a:prstGeom>
            <a:solidFill>
              <a:srgbClr val="AAD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461452" y="3863363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US HC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0188574" y="3867678"/>
              <a:ext cx="6747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India HC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093882" y="3907919"/>
              <a:ext cx="128777" cy="128016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5" name="TextBox 174" title="F36"/>
            <p:cNvSpPr txBox="1"/>
            <p:nvPr/>
          </p:nvSpPr>
          <p:spPr>
            <a:xfrm>
              <a:off x="8522689" y="3961134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12,000</a:t>
              </a:r>
            </a:p>
          </p:txBody>
        </p:sp>
        <p:sp>
          <p:nvSpPr>
            <p:cNvPr id="176" name="TextBox 175" title="F36*5/6"/>
            <p:cNvSpPr txBox="1"/>
            <p:nvPr/>
          </p:nvSpPr>
          <p:spPr>
            <a:xfrm>
              <a:off x="8512370" y="4378709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10,000</a:t>
              </a:r>
            </a:p>
          </p:txBody>
        </p:sp>
        <p:sp>
          <p:nvSpPr>
            <p:cNvPr id="177" name="TextBox 176" title="F36*4/6"/>
            <p:cNvSpPr txBox="1"/>
            <p:nvPr/>
          </p:nvSpPr>
          <p:spPr>
            <a:xfrm>
              <a:off x="8526346" y="4771615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8,000</a:t>
              </a:r>
            </a:p>
          </p:txBody>
        </p:sp>
        <p:sp>
          <p:nvSpPr>
            <p:cNvPr id="178" name="TextBox 177" title="F36*3/6"/>
            <p:cNvSpPr txBox="1"/>
            <p:nvPr/>
          </p:nvSpPr>
          <p:spPr>
            <a:xfrm>
              <a:off x="8546805" y="5187774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6,000</a:t>
              </a:r>
            </a:p>
          </p:txBody>
        </p:sp>
        <p:sp>
          <p:nvSpPr>
            <p:cNvPr id="179" name="TextBox 178" title="F36*2/6"/>
            <p:cNvSpPr txBox="1"/>
            <p:nvPr/>
          </p:nvSpPr>
          <p:spPr>
            <a:xfrm>
              <a:off x="8554743" y="5578286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4,000</a:t>
              </a:r>
            </a:p>
          </p:txBody>
        </p:sp>
        <p:sp>
          <p:nvSpPr>
            <p:cNvPr id="180" name="TextBox 179" title="F36*1/6"/>
            <p:cNvSpPr txBox="1"/>
            <p:nvPr/>
          </p:nvSpPr>
          <p:spPr>
            <a:xfrm>
              <a:off x="8546805" y="5986939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2,000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 rot="16200000">
              <a:off x="8061686" y="6105739"/>
              <a:ext cx="834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21F1F"/>
                  </a:solidFill>
                  <a:latin typeface="Proxima Nova Lt" pitchFamily="50" charset="0"/>
                </a:rPr>
                <a:t>Headcount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917380" y="6638645"/>
              <a:ext cx="455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FY13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1868924" y="6642741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FY15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3641386" y="6642741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FY16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 rot="16200000">
              <a:off x="14211006" y="6313705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Rate</a:t>
              </a:r>
            </a:p>
          </p:txBody>
        </p:sp>
        <p:sp>
          <p:nvSpPr>
            <p:cNvPr id="227" name="TextBox 226" title="H36*1/6"/>
            <p:cNvSpPr txBox="1"/>
            <p:nvPr/>
          </p:nvSpPr>
          <p:spPr>
            <a:xfrm>
              <a:off x="14274005" y="5991386"/>
              <a:ext cx="457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$50</a:t>
              </a:r>
            </a:p>
          </p:txBody>
        </p:sp>
        <p:sp>
          <p:nvSpPr>
            <p:cNvPr id="228" name="TextBox 227" title="H36*2/6"/>
            <p:cNvSpPr txBox="1"/>
            <p:nvPr/>
          </p:nvSpPr>
          <p:spPr>
            <a:xfrm>
              <a:off x="14274005" y="5578286"/>
              <a:ext cx="51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$100</a:t>
              </a:r>
            </a:p>
          </p:txBody>
        </p:sp>
        <p:sp>
          <p:nvSpPr>
            <p:cNvPr id="229" name="TextBox 228" title="H36*3/6"/>
            <p:cNvSpPr txBox="1"/>
            <p:nvPr/>
          </p:nvSpPr>
          <p:spPr>
            <a:xfrm>
              <a:off x="14274005" y="5171330"/>
              <a:ext cx="51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$150</a:t>
              </a:r>
            </a:p>
          </p:txBody>
        </p:sp>
        <p:sp>
          <p:nvSpPr>
            <p:cNvPr id="230" name="TextBox 229" title="H36*4/6"/>
            <p:cNvSpPr txBox="1"/>
            <p:nvPr/>
          </p:nvSpPr>
          <p:spPr>
            <a:xfrm>
              <a:off x="14274004" y="4773661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$200</a:t>
              </a:r>
            </a:p>
          </p:txBody>
        </p:sp>
        <p:sp>
          <p:nvSpPr>
            <p:cNvPr id="231" name="TextBox 230" title="H36*5/6"/>
            <p:cNvSpPr txBox="1"/>
            <p:nvPr/>
          </p:nvSpPr>
          <p:spPr>
            <a:xfrm>
              <a:off x="14285921" y="4367095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$250</a:t>
              </a:r>
            </a:p>
          </p:txBody>
        </p:sp>
        <p:sp>
          <p:nvSpPr>
            <p:cNvPr id="232" name="TextBox 231" title="H36"/>
            <p:cNvSpPr txBox="1"/>
            <p:nvPr/>
          </p:nvSpPr>
          <p:spPr>
            <a:xfrm>
              <a:off x="14274004" y="3952306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$300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454514" y="3184267"/>
              <a:ext cx="3927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RATES &amp; HEADCOUNT BY GEOGRAPHY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0098007" y="6642741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FY14</a:t>
              </a:r>
            </a:p>
          </p:txBody>
        </p:sp>
        <p:cxnSp>
          <p:nvCxnSpPr>
            <p:cNvPr id="1218" name="Straight Connector 1217"/>
            <p:cNvCxnSpPr/>
            <p:nvPr/>
          </p:nvCxnSpPr>
          <p:spPr>
            <a:xfrm>
              <a:off x="8989120" y="3686526"/>
              <a:ext cx="0" cy="284446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/>
            <p:cNvCxnSpPr/>
            <p:nvPr/>
          </p:nvCxnSpPr>
          <p:spPr>
            <a:xfrm>
              <a:off x="9026242" y="6530988"/>
              <a:ext cx="5349240" cy="0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flipV="1">
              <a:off x="8989119" y="3684258"/>
              <a:ext cx="5321808" cy="7396"/>
            </a:xfrm>
            <a:prstGeom prst="line">
              <a:avLst/>
            </a:prstGeom>
            <a:ln>
              <a:solidFill>
                <a:srgbClr val="23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 title="B38"/>
            <p:cNvSpPr txBox="1"/>
            <p:nvPr/>
          </p:nvSpPr>
          <p:spPr>
            <a:xfrm>
              <a:off x="8904186" y="6490887"/>
              <a:ext cx="371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538" name="TextBox 537" title="C38"/>
            <p:cNvSpPr txBox="1"/>
            <p:nvPr/>
          </p:nvSpPr>
          <p:spPr>
            <a:xfrm>
              <a:off x="9036537" y="6490887"/>
              <a:ext cx="3366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40" name="TextBox 539" title="D38"/>
            <p:cNvSpPr txBox="1"/>
            <p:nvPr/>
          </p:nvSpPr>
          <p:spPr>
            <a:xfrm>
              <a:off x="9186518" y="6486273"/>
              <a:ext cx="3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41" name="TextBox 540" title="E38"/>
            <p:cNvSpPr txBox="1"/>
            <p:nvPr/>
          </p:nvSpPr>
          <p:spPr>
            <a:xfrm>
              <a:off x="9302108" y="6486273"/>
              <a:ext cx="3772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43" name="TextBox 542" title="F38"/>
            <p:cNvSpPr txBox="1"/>
            <p:nvPr/>
          </p:nvSpPr>
          <p:spPr>
            <a:xfrm>
              <a:off x="9418790" y="6486273"/>
              <a:ext cx="3498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46" name="TextBox 545" title="G38"/>
            <p:cNvSpPr txBox="1"/>
            <p:nvPr/>
          </p:nvSpPr>
          <p:spPr>
            <a:xfrm>
              <a:off x="9541321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50" name="TextBox 549" title="H38"/>
            <p:cNvSpPr txBox="1"/>
            <p:nvPr/>
          </p:nvSpPr>
          <p:spPr>
            <a:xfrm>
              <a:off x="9723535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56" name="TextBox 555" title="I38"/>
            <p:cNvSpPr txBox="1"/>
            <p:nvPr/>
          </p:nvSpPr>
          <p:spPr>
            <a:xfrm>
              <a:off x="9861647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60" name="TextBox 559" title="J38"/>
            <p:cNvSpPr txBox="1"/>
            <p:nvPr/>
          </p:nvSpPr>
          <p:spPr>
            <a:xfrm>
              <a:off x="10016909" y="6486273"/>
              <a:ext cx="345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61" name="TextBox 560" title="K38"/>
            <p:cNvSpPr txBox="1"/>
            <p:nvPr/>
          </p:nvSpPr>
          <p:spPr>
            <a:xfrm>
              <a:off x="10188573" y="6486273"/>
              <a:ext cx="4084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562" name="TextBox 561" title="L38"/>
            <p:cNvSpPr txBox="1"/>
            <p:nvPr/>
          </p:nvSpPr>
          <p:spPr>
            <a:xfrm>
              <a:off x="10288586" y="6488514"/>
              <a:ext cx="3998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63" name="TextBox 562" title="M38"/>
            <p:cNvSpPr txBox="1"/>
            <p:nvPr/>
          </p:nvSpPr>
          <p:spPr>
            <a:xfrm>
              <a:off x="10437522" y="6488514"/>
              <a:ext cx="291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sp>
          <p:nvSpPr>
            <p:cNvPr id="564" name="TextBox 563" title="N38"/>
            <p:cNvSpPr txBox="1"/>
            <p:nvPr/>
          </p:nvSpPr>
          <p:spPr>
            <a:xfrm>
              <a:off x="10550457" y="6495146"/>
              <a:ext cx="3425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</a:p>
          </p:txBody>
        </p:sp>
        <p:sp>
          <p:nvSpPr>
            <p:cNvPr id="565" name="TextBox 564" title="O38"/>
            <p:cNvSpPr txBox="1"/>
            <p:nvPr/>
          </p:nvSpPr>
          <p:spPr>
            <a:xfrm>
              <a:off x="10662112" y="6490887"/>
              <a:ext cx="321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566" name="TextBox 565" title="P38"/>
            <p:cNvSpPr txBox="1"/>
            <p:nvPr/>
          </p:nvSpPr>
          <p:spPr>
            <a:xfrm>
              <a:off x="10800672" y="6490887"/>
              <a:ext cx="3219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67" name="TextBox 566" title="Q38"/>
            <p:cNvSpPr txBox="1"/>
            <p:nvPr/>
          </p:nvSpPr>
          <p:spPr>
            <a:xfrm>
              <a:off x="10915258" y="6494485"/>
              <a:ext cx="3225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68" name="TextBox 567" title="R38"/>
            <p:cNvSpPr txBox="1"/>
            <p:nvPr/>
          </p:nvSpPr>
          <p:spPr>
            <a:xfrm>
              <a:off x="10980058" y="6495983"/>
              <a:ext cx="361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69" name="TextBox 568" title="S38"/>
            <p:cNvSpPr txBox="1"/>
            <p:nvPr/>
          </p:nvSpPr>
          <p:spPr>
            <a:xfrm>
              <a:off x="11107229" y="6495866"/>
              <a:ext cx="3820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70" name="TextBox 569" title="U38"/>
            <p:cNvSpPr txBox="1"/>
            <p:nvPr/>
          </p:nvSpPr>
          <p:spPr>
            <a:xfrm>
              <a:off x="11437139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71" name="TextBox 570" title="V38"/>
            <p:cNvSpPr txBox="1"/>
            <p:nvPr/>
          </p:nvSpPr>
          <p:spPr>
            <a:xfrm>
              <a:off x="11580014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72" name="TextBox 571" title="W38"/>
            <p:cNvSpPr txBox="1"/>
            <p:nvPr/>
          </p:nvSpPr>
          <p:spPr>
            <a:xfrm>
              <a:off x="11745243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73" name="TextBox 572" title="X38"/>
            <p:cNvSpPr txBox="1"/>
            <p:nvPr/>
          </p:nvSpPr>
          <p:spPr>
            <a:xfrm>
              <a:off x="11880155" y="6497914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574" name="TextBox 573" title="Z38"/>
            <p:cNvSpPr txBox="1"/>
            <p:nvPr/>
          </p:nvSpPr>
          <p:spPr>
            <a:xfrm>
              <a:off x="12117387" y="6497914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sp>
          <p:nvSpPr>
            <p:cNvPr id="575" name="TextBox 574" title="AB38"/>
            <p:cNvSpPr txBox="1"/>
            <p:nvPr/>
          </p:nvSpPr>
          <p:spPr>
            <a:xfrm>
              <a:off x="12348129" y="6497914"/>
              <a:ext cx="3918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576" name="TextBox 575" title="AD38"/>
            <p:cNvSpPr txBox="1"/>
            <p:nvPr/>
          </p:nvSpPr>
          <p:spPr>
            <a:xfrm>
              <a:off x="12666435" y="6497914"/>
              <a:ext cx="3131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78" name="TextBox 577" title="AF38"/>
            <p:cNvSpPr txBox="1"/>
            <p:nvPr/>
          </p:nvSpPr>
          <p:spPr>
            <a:xfrm>
              <a:off x="12879387" y="6497914"/>
              <a:ext cx="351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79" name="TextBox 578" title="AH38"/>
            <p:cNvSpPr txBox="1"/>
            <p:nvPr/>
          </p:nvSpPr>
          <p:spPr>
            <a:xfrm>
              <a:off x="13196651" y="6490887"/>
              <a:ext cx="287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81" name="TextBox 580" title="AJ38"/>
            <p:cNvSpPr txBox="1"/>
            <p:nvPr/>
          </p:nvSpPr>
          <p:spPr>
            <a:xfrm>
              <a:off x="13524467" y="6490887"/>
              <a:ext cx="287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83" name="TextBox 582" title="AL38"/>
            <p:cNvSpPr txBox="1"/>
            <p:nvPr/>
          </p:nvSpPr>
          <p:spPr>
            <a:xfrm>
              <a:off x="13832559" y="6490887"/>
              <a:ext cx="3212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85" name="TextBox 584" title="AN38"/>
            <p:cNvSpPr txBox="1"/>
            <p:nvPr/>
          </p:nvSpPr>
          <p:spPr>
            <a:xfrm>
              <a:off x="14142135" y="6490887"/>
              <a:ext cx="3316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597" name="TextBox 596" title="AI38"/>
            <p:cNvSpPr txBox="1"/>
            <p:nvPr/>
          </p:nvSpPr>
          <p:spPr>
            <a:xfrm>
              <a:off x="13353813" y="6490887"/>
              <a:ext cx="287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98" name="TextBox 597" title="AK38"/>
            <p:cNvSpPr txBox="1"/>
            <p:nvPr/>
          </p:nvSpPr>
          <p:spPr>
            <a:xfrm>
              <a:off x="13694482" y="6490887"/>
              <a:ext cx="327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cxnSp>
          <p:nvCxnSpPr>
            <p:cNvPr id="1230" name="Straight Connector 1229"/>
            <p:cNvCxnSpPr/>
            <p:nvPr/>
          </p:nvCxnSpPr>
          <p:spPr>
            <a:xfrm flipV="1">
              <a:off x="8989119" y="6117895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flipV="1">
              <a:off x="8989119" y="5708320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flipV="1">
              <a:off x="8989119" y="5298745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TextBox 502" title="T38"/>
            <p:cNvSpPr txBox="1"/>
            <p:nvPr/>
          </p:nvSpPr>
          <p:spPr>
            <a:xfrm>
              <a:off x="11271657" y="6495866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05" name="TextBox 504" title="Y38"/>
            <p:cNvSpPr txBox="1"/>
            <p:nvPr/>
          </p:nvSpPr>
          <p:spPr>
            <a:xfrm>
              <a:off x="11982257" y="6497914"/>
              <a:ext cx="3359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07" name="TextBox 506" title="AA38"/>
            <p:cNvSpPr txBox="1"/>
            <p:nvPr/>
          </p:nvSpPr>
          <p:spPr>
            <a:xfrm>
              <a:off x="12217099" y="6497914"/>
              <a:ext cx="395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508" name="TextBox 507" title="AE38"/>
            <p:cNvSpPr txBox="1"/>
            <p:nvPr/>
          </p:nvSpPr>
          <p:spPr>
            <a:xfrm>
              <a:off x="12753344" y="6497914"/>
              <a:ext cx="354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09" name="TextBox 508" title="AC38"/>
            <p:cNvSpPr txBox="1"/>
            <p:nvPr/>
          </p:nvSpPr>
          <p:spPr>
            <a:xfrm>
              <a:off x="12545724" y="6497914"/>
              <a:ext cx="298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11" name="TextBox 510" title="AG38"/>
            <p:cNvSpPr txBox="1"/>
            <p:nvPr/>
          </p:nvSpPr>
          <p:spPr>
            <a:xfrm>
              <a:off x="13018092" y="6499225"/>
              <a:ext cx="3386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12" name="TextBox 511" title="AM38"/>
            <p:cNvSpPr txBox="1"/>
            <p:nvPr/>
          </p:nvSpPr>
          <p:spPr>
            <a:xfrm>
              <a:off x="13986432" y="6490887"/>
              <a:ext cx="310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graphicFrame>
          <p:nvGraphicFramePr>
            <p:cNvPr id="517" name="Chart 516" title="rates-by-geography-chart-area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9637119"/>
                </p:ext>
              </p:extLst>
            </p:nvPr>
          </p:nvGraphicFramePr>
          <p:xfrm>
            <a:off x="8840280" y="3954159"/>
            <a:ext cx="5718501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233" name="TextBox 232" title="B42-AN42"/>
            <p:cNvSpPr txBox="1"/>
            <p:nvPr/>
          </p:nvSpPr>
          <p:spPr>
            <a:xfrm>
              <a:off x="13668253" y="4188768"/>
              <a:ext cx="6373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US Rate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3593140" y="5744188"/>
              <a:ext cx="914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51750C"/>
                  </a:solidFill>
                  <a:latin typeface="Proxima Nova Rg" pitchFamily="50" charset="0"/>
                </a:rPr>
                <a:t>India Rate</a:t>
              </a:r>
            </a:p>
          </p:txBody>
        </p:sp>
        <p:graphicFrame>
          <p:nvGraphicFramePr>
            <p:cNvPr id="521" name="Chart 520" title="rates-by-geography-chart-lines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0169677"/>
                </p:ext>
              </p:extLst>
            </p:nvPr>
          </p:nvGraphicFramePr>
          <p:xfrm>
            <a:off x="8801547" y="3923716"/>
            <a:ext cx="5757233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cxnSp>
          <p:nvCxnSpPr>
            <p:cNvPr id="433" name="Straight Connector 432"/>
            <p:cNvCxnSpPr/>
            <p:nvPr/>
          </p:nvCxnSpPr>
          <p:spPr>
            <a:xfrm flipV="1">
              <a:off x="8983014" y="4499894"/>
              <a:ext cx="5321808" cy="7396"/>
            </a:xfrm>
            <a:prstGeom prst="line">
              <a:avLst/>
            </a:prstGeom>
            <a:ln>
              <a:solidFill>
                <a:srgbClr val="23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9009348" y="5295384"/>
              <a:ext cx="5321808" cy="7396"/>
            </a:xfrm>
            <a:prstGeom prst="line">
              <a:avLst/>
            </a:prstGeom>
            <a:ln>
              <a:solidFill>
                <a:srgbClr val="23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8996977" y="6089809"/>
              <a:ext cx="5321808" cy="7396"/>
            </a:xfrm>
            <a:prstGeom prst="line">
              <a:avLst/>
            </a:prstGeom>
            <a:ln>
              <a:solidFill>
                <a:srgbClr val="23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13412787" y="4953000"/>
              <a:ext cx="914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938B95"/>
                  </a:solidFill>
                  <a:latin typeface="Proxima Nova Rg" pitchFamily="50" charset="0"/>
                </a:rPr>
                <a:t>Average Rate</a:t>
              </a:r>
            </a:p>
          </p:txBody>
        </p:sp>
        <p:cxnSp>
          <p:nvCxnSpPr>
            <p:cNvPr id="461" name="Straight Connector 460"/>
            <p:cNvCxnSpPr/>
            <p:nvPr/>
          </p:nvCxnSpPr>
          <p:spPr>
            <a:xfrm flipV="1">
              <a:off x="8988246" y="4091083"/>
              <a:ext cx="5321808" cy="7396"/>
            </a:xfrm>
            <a:prstGeom prst="line">
              <a:avLst/>
            </a:prstGeom>
            <a:ln>
              <a:solidFill>
                <a:srgbClr val="23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429</Words>
  <Application>Microsoft Office PowerPoint</Application>
  <PresentationFormat>Custom</PresentationFormat>
  <Paragraphs>245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Proxima Nova Lt</vt:lpstr>
      <vt:lpstr>Proxima Nova Regular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User</cp:lastModifiedBy>
  <cp:revision>187</cp:revision>
  <dcterms:created xsi:type="dcterms:W3CDTF">2015-11-19T01:56:47Z</dcterms:created>
  <dcterms:modified xsi:type="dcterms:W3CDTF">2016-01-12T14:37:40Z</dcterms:modified>
</cp:coreProperties>
</file>