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243175" cy="11430000"/>
  <p:notesSz cx="6858000" cy="9144000"/>
  <p:defaultTextStyle>
    <a:defPPr>
      <a:defRPr lang="en-US"/>
    </a:defPPr>
    <a:lvl1pPr marL="0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2061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4122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6183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8244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10305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2366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4427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6488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4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F"/>
    <a:srgbClr val="43913E"/>
    <a:srgbClr val="2E6934"/>
    <a:srgbClr val="39A0DA"/>
    <a:srgbClr val="1E2556"/>
    <a:srgbClr val="898B8D"/>
    <a:srgbClr val="231F20"/>
    <a:srgbClr val="230320"/>
    <a:srgbClr val="B1B3B5"/>
    <a:srgbClr val="004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7"/>
    <p:restoredTop sz="95897" autoAdjust="0"/>
  </p:normalViewPr>
  <p:slideViewPr>
    <p:cSldViewPr>
      <p:cViewPr>
        <p:scale>
          <a:sx n="179" d="100"/>
          <a:sy n="179" d="100"/>
        </p:scale>
        <p:origin x="-8720" y="-2928"/>
      </p:cViewPr>
      <p:guideLst>
        <p:guide orient="horz" pos="3600"/>
        <p:guide pos="4801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E53C9-F352-1C4C-AF5A-F478792FD93E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A5B97-EBE4-5E4D-AC00-22463BB5E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A5B97-EBE4-5E4D-AC00-22463BB5EE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8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38" y="3550709"/>
            <a:ext cx="12956699" cy="2450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476" y="6477000"/>
            <a:ext cx="10670223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944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040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424129" y="762000"/>
            <a:ext cx="5716191" cy="1625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265" y="762000"/>
            <a:ext cx="16899812" cy="1625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621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925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06" y="7344834"/>
            <a:ext cx="12956699" cy="2270125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106" y="4844522"/>
            <a:ext cx="12956699" cy="25003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6206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12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618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4824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1030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7236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3344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964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130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265" y="4445000"/>
            <a:ext cx="11308002" cy="12573000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2321" y="4445000"/>
            <a:ext cx="11308000" cy="12573000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31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558522"/>
            <a:ext cx="6735050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9" y="3624792"/>
            <a:ext cx="6735050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3322" y="2558522"/>
            <a:ext cx="6737695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3322" y="3624792"/>
            <a:ext cx="6737695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178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5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827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5083"/>
            <a:ext cx="5014900" cy="193675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658" y="455084"/>
            <a:ext cx="8521358" cy="9755188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9" y="2391834"/>
            <a:ext cx="5014900" cy="7818438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199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69" y="8001000"/>
            <a:ext cx="9145905" cy="944563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87769" y="1021292"/>
            <a:ext cx="9145905" cy="6858000"/>
          </a:xfrm>
        </p:spPr>
        <p:txBody>
          <a:bodyPr/>
          <a:lstStyle>
            <a:lvl1pPr marL="0" indent="0">
              <a:buNone/>
              <a:defRPr sz="5300"/>
            </a:lvl1pPr>
            <a:lvl2pPr marL="762061" indent="0">
              <a:buNone/>
              <a:defRPr sz="4700"/>
            </a:lvl2pPr>
            <a:lvl3pPr marL="1524122" indent="0">
              <a:buNone/>
              <a:defRPr sz="4000"/>
            </a:lvl3pPr>
            <a:lvl4pPr marL="2286183" indent="0">
              <a:buNone/>
              <a:defRPr sz="3300"/>
            </a:lvl4pPr>
            <a:lvl5pPr marL="3048244" indent="0">
              <a:buNone/>
              <a:defRPr sz="3300"/>
            </a:lvl5pPr>
            <a:lvl6pPr marL="3810305" indent="0">
              <a:buNone/>
              <a:defRPr sz="3300"/>
            </a:lvl6pPr>
            <a:lvl7pPr marL="4572366" indent="0">
              <a:buNone/>
              <a:defRPr sz="3300"/>
            </a:lvl7pPr>
            <a:lvl8pPr marL="5334427" indent="0">
              <a:buNone/>
              <a:defRPr sz="3300"/>
            </a:lvl8pPr>
            <a:lvl9pPr marL="6096488" indent="0">
              <a:buNone/>
              <a:defRPr sz="33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769" y="8945563"/>
            <a:ext cx="9145905" cy="1341437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386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  <a:prstGeom prst="rect">
            <a:avLst/>
          </a:prstGeom>
        </p:spPr>
        <p:txBody>
          <a:bodyPr vert="horz" lIns="152412" tIns="76206" rIns="152412" bIns="76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667001"/>
            <a:ext cx="13718858" cy="7543272"/>
          </a:xfrm>
          <a:prstGeom prst="rect">
            <a:avLst/>
          </a:prstGeom>
        </p:spPr>
        <p:txBody>
          <a:bodyPr vert="horz" lIns="152412" tIns="76206" rIns="152412" bIns="76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159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95C-E465-4C97-8188-AAFC301226B0}" type="datetimeFigureOut">
              <a:rPr lang="en-PH" smtClean="0"/>
              <a:t>1/6/16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8085" y="10593917"/>
            <a:ext cx="4827005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4275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7A51-1C3D-4573-8F3E-E204FB7D91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51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4122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46" indent="-571546" algn="l" defTabSz="152412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8349" indent="-476288" algn="l" defTabSz="1524122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152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67213" indent="-381030" algn="l" defTabSz="152412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274" indent="-381030" algn="l" defTabSz="1524122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335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396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457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518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61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22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183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244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305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366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427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488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Rectangle 476"/>
          <p:cNvSpPr/>
          <p:nvPr/>
        </p:nvSpPr>
        <p:spPr>
          <a:xfrm>
            <a:off x="991512" y="2758478"/>
            <a:ext cx="14251663" cy="86668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1798" y="1761215"/>
            <a:ext cx="1009650" cy="9668785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3799" y="-25401"/>
            <a:ext cx="1001299" cy="760809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-1580" y="735407"/>
            <a:ext cx="1013027" cy="1046219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/>
          <p:cNvSpPr txBox="1"/>
          <p:nvPr/>
        </p:nvSpPr>
        <p:spPr>
          <a:xfrm>
            <a:off x="230187" y="3751"/>
            <a:ext cx="63982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800" b="1" dirty="0" smtClean="0">
                <a:solidFill>
                  <a:srgbClr val="124B90"/>
                </a:solidFill>
                <a:latin typeface="Proxima Nova Th" pitchFamily="50" charset="0"/>
              </a:rPr>
              <a:t>D</a:t>
            </a:r>
            <a:endParaRPr lang="en-PH" sz="3800" b="1" dirty="0">
              <a:solidFill>
                <a:srgbClr val="124B90"/>
              </a:solidFill>
              <a:latin typeface="Proxima Nova Th" pitchFamily="50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3059" y="975167"/>
            <a:ext cx="426067" cy="426067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372265" y="1001125"/>
            <a:ext cx="2731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 smtClean="0">
                <a:solidFill>
                  <a:schemeClr val="bg1"/>
                </a:solidFill>
                <a:latin typeface="Proxima Nova Rg" pitchFamily="50" charset="0"/>
              </a:rPr>
              <a:t>D</a:t>
            </a:r>
            <a:endParaRPr lang="en-PH" sz="2000" b="1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581" y="1416878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Firm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6044" y="1784155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Current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8581" y="2089150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Margin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1111" y="2391699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Client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034" y="2735041"/>
            <a:ext cx="711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Liquidity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304800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Service Area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1" y="3368869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Industry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7683" y="350520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&amp; Sector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96987" y="126861"/>
            <a:ext cx="44403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200" kern="900" spc="50" dirty="0" smtClean="0">
                <a:latin typeface="Helvetica Neue" charset="0"/>
                <a:ea typeface="Helvetica Neue" charset="0"/>
                <a:cs typeface="Helvetica Neue" charset="0"/>
              </a:rPr>
              <a:t>Firm Dashboard – P4 YTD FY16</a:t>
            </a:r>
          </a:p>
        </p:txBody>
      </p:sp>
      <p:grpSp>
        <p:nvGrpSpPr>
          <p:cNvPr id="474" name="Group 473" title="separate-revenue"/>
          <p:cNvGrpSpPr/>
          <p:nvPr/>
        </p:nvGrpSpPr>
        <p:grpSpPr>
          <a:xfrm>
            <a:off x="8346869" y="7018756"/>
            <a:ext cx="6505213" cy="1831884"/>
            <a:chOff x="8346869" y="7018756"/>
            <a:chExt cx="6505213" cy="1831884"/>
          </a:xfrm>
        </p:grpSpPr>
        <p:sp>
          <p:nvSpPr>
            <p:cNvPr id="617" name="Rounded Rectangle 616"/>
            <p:cNvSpPr/>
            <p:nvPr/>
          </p:nvSpPr>
          <p:spPr>
            <a:xfrm>
              <a:off x="8346869" y="7018756"/>
              <a:ext cx="6502139" cy="1820444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8484765" y="7108228"/>
              <a:ext cx="1634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FIRM REVENUE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0059491" y="7142853"/>
              <a:ext cx="2115579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ACTUAL VARIANCE TO PRIOR</a:t>
              </a:r>
            </a:p>
          </p:txBody>
        </p:sp>
        <p:cxnSp>
          <p:nvCxnSpPr>
            <p:cNvPr id="336" name="Straight Connector 335" title="firm-revenue-max"/>
            <p:cNvCxnSpPr/>
            <p:nvPr/>
          </p:nvCxnSpPr>
          <p:spPr>
            <a:xfrm>
              <a:off x="8535987" y="7963862"/>
              <a:ext cx="547197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 title="N47"/>
            <p:cNvSpPr txBox="1"/>
            <p:nvPr/>
          </p:nvSpPr>
          <p:spPr>
            <a:xfrm>
              <a:off x="13499313" y="7300369"/>
              <a:ext cx="436800" cy="24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+124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4091255" y="7206800"/>
              <a:ext cx="7218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Prior </a:t>
              </a:r>
              <a:r>
                <a:rPr lang="en-PH" sz="1100" kern="900" spc="-10" dirty="0" err="1" smtClean="0">
                  <a:solidFill>
                    <a:srgbClr val="404041"/>
                  </a:solidFill>
                  <a:latin typeface="Proxima Nova Rg" pitchFamily="50" charset="0"/>
                </a:rPr>
                <a:t>Var</a:t>
              </a:r>
              <a:endParaRPr lang="en-PH" sz="1100" kern="900" spc="-10" dirty="0" smtClean="0">
                <a:solidFill>
                  <a:srgbClr val="404041"/>
                </a:solidFill>
                <a:latin typeface="Proxima Nova Rg" pitchFamily="50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14120987" y="7323111"/>
              <a:ext cx="6687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dirty="0" smtClean="0">
                  <a:solidFill>
                    <a:srgbClr val="404041"/>
                  </a:solidFill>
                  <a:latin typeface="Proxima Nova Rg" pitchFamily="50" charset="0"/>
                </a:rPr>
                <a:t>Amount</a:t>
              </a:r>
            </a:p>
          </p:txBody>
        </p:sp>
        <p:sp>
          <p:nvSpPr>
            <p:cNvPr id="354" name="TextBox 353" title="B49"/>
            <p:cNvSpPr txBox="1"/>
            <p:nvPr/>
          </p:nvSpPr>
          <p:spPr>
            <a:xfrm>
              <a:off x="14143541" y="7595422"/>
              <a:ext cx="58028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$453</a:t>
              </a:r>
            </a:p>
          </p:txBody>
        </p:sp>
        <p:cxnSp>
          <p:nvCxnSpPr>
            <p:cNvPr id="355" name="Straight Connector 354" title="firm-revenue-min"/>
            <p:cNvCxnSpPr/>
            <p:nvPr/>
          </p:nvCxnSpPr>
          <p:spPr>
            <a:xfrm>
              <a:off x="12313511" y="8409812"/>
              <a:ext cx="2351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TextBox 355" title="N46"/>
            <p:cNvSpPr txBox="1"/>
            <p:nvPr/>
          </p:nvSpPr>
          <p:spPr>
            <a:xfrm>
              <a:off x="13620131" y="8404405"/>
              <a:ext cx="253916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</a:t>
              </a:r>
            </a:p>
          </p:txBody>
        </p:sp>
        <p:sp>
          <p:nvSpPr>
            <p:cNvPr id="357" name="TextBox 356" title="M46"/>
            <p:cNvSpPr txBox="1"/>
            <p:nvPr/>
          </p:nvSpPr>
          <p:spPr>
            <a:xfrm>
              <a:off x="13210413" y="8399585"/>
              <a:ext cx="253916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</a:t>
              </a:r>
            </a:p>
          </p:txBody>
        </p:sp>
        <p:sp>
          <p:nvSpPr>
            <p:cNvPr id="358" name="TextBox 357" title="L46"/>
            <p:cNvSpPr txBox="1"/>
            <p:nvPr/>
          </p:nvSpPr>
          <p:spPr>
            <a:xfrm>
              <a:off x="12796343" y="8409812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>
                  <a:solidFill>
                    <a:srgbClr val="404041"/>
                  </a:solidFill>
                  <a:latin typeface="Proxima Nova Rg" pitchFamily="50" charset="0"/>
                </a:rPr>
                <a:t>2</a:t>
              </a:r>
              <a:endParaRPr lang="en-PH" sz="991" kern="900" spc="-10" dirty="0" smtClean="0">
                <a:solidFill>
                  <a:srgbClr val="404041"/>
                </a:solidFill>
                <a:latin typeface="Proxima Nova Rg" pitchFamily="50" charset="0"/>
              </a:endParaRPr>
            </a:p>
          </p:txBody>
        </p:sp>
        <p:sp>
          <p:nvSpPr>
            <p:cNvPr id="359" name="TextBox 358" title="K46"/>
            <p:cNvSpPr txBox="1"/>
            <p:nvPr/>
          </p:nvSpPr>
          <p:spPr>
            <a:xfrm>
              <a:off x="12400758" y="8404406"/>
              <a:ext cx="22666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</a:t>
              </a:r>
            </a:p>
          </p:txBody>
        </p:sp>
        <p:sp>
          <p:nvSpPr>
            <p:cNvPr id="360" name="TextBox 359" title="J46"/>
            <p:cNvSpPr txBox="1"/>
            <p:nvPr/>
          </p:nvSpPr>
          <p:spPr>
            <a:xfrm>
              <a:off x="11957510" y="8399586"/>
              <a:ext cx="29591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13</a:t>
              </a:r>
            </a:p>
          </p:txBody>
        </p:sp>
        <p:sp>
          <p:nvSpPr>
            <p:cNvPr id="361" name="TextBox 360" title="I46"/>
            <p:cNvSpPr txBox="1"/>
            <p:nvPr/>
          </p:nvSpPr>
          <p:spPr>
            <a:xfrm>
              <a:off x="11531244" y="8400679"/>
              <a:ext cx="30072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12</a:t>
              </a:r>
            </a:p>
          </p:txBody>
        </p:sp>
        <p:sp>
          <p:nvSpPr>
            <p:cNvPr id="362" name="TextBox 361" title="H46"/>
            <p:cNvSpPr txBox="1"/>
            <p:nvPr/>
          </p:nvSpPr>
          <p:spPr>
            <a:xfrm>
              <a:off x="11116957" y="8404406"/>
              <a:ext cx="26866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11</a:t>
              </a:r>
            </a:p>
          </p:txBody>
        </p:sp>
        <p:sp>
          <p:nvSpPr>
            <p:cNvPr id="363" name="TextBox 362" title="G46"/>
            <p:cNvSpPr txBox="1"/>
            <p:nvPr/>
          </p:nvSpPr>
          <p:spPr>
            <a:xfrm>
              <a:off x="10695585" y="8399746"/>
              <a:ext cx="30392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</a:t>
              </a:r>
            </a:p>
          </p:txBody>
        </p:sp>
        <p:sp>
          <p:nvSpPr>
            <p:cNvPr id="364" name="TextBox 363" title="F46"/>
            <p:cNvSpPr txBox="1"/>
            <p:nvPr/>
          </p:nvSpPr>
          <p:spPr>
            <a:xfrm>
              <a:off x="10306154" y="8399587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9</a:t>
              </a:r>
            </a:p>
          </p:txBody>
        </p:sp>
        <p:sp>
          <p:nvSpPr>
            <p:cNvPr id="365" name="TextBox 364" title="E46"/>
            <p:cNvSpPr txBox="1"/>
            <p:nvPr/>
          </p:nvSpPr>
          <p:spPr>
            <a:xfrm>
              <a:off x="9891928" y="8400679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366" name="TextBox 365" title="D46"/>
            <p:cNvSpPr txBox="1"/>
            <p:nvPr/>
          </p:nvSpPr>
          <p:spPr>
            <a:xfrm>
              <a:off x="9493071" y="8404406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7</a:t>
              </a:r>
            </a:p>
          </p:txBody>
        </p:sp>
        <p:sp>
          <p:nvSpPr>
            <p:cNvPr id="367" name="TextBox 366" title="C46"/>
            <p:cNvSpPr txBox="1"/>
            <p:nvPr/>
          </p:nvSpPr>
          <p:spPr>
            <a:xfrm>
              <a:off x="9074418" y="8402255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6</a:t>
              </a:r>
            </a:p>
          </p:txBody>
        </p:sp>
        <p:sp>
          <p:nvSpPr>
            <p:cNvPr id="368" name="TextBox 367" title="B46"/>
            <p:cNvSpPr txBox="1"/>
            <p:nvPr/>
          </p:nvSpPr>
          <p:spPr>
            <a:xfrm>
              <a:off x="8656029" y="8400679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</a:t>
              </a: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9622435" y="8564485"/>
              <a:ext cx="504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FY15</a:t>
              </a: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12148285" y="8564880"/>
              <a:ext cx="504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FY16</a:t>
              </a:r>
            </a:p>
          </p:txBody>
        </p:sp>
        <p:sp>
          <p:nvSpPr>
            <p:cNvPr id="381" name="TextBox 380" title="J47"/>
            <p:cNvSpPr txBox="1"/>
            <p:nvPr/>
          </p:nvSpPr>
          <p:spPr>
            <a:xfrm>
              <a:off x="11867757" y="7576253"/>
              <a:ext cx="39081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+49</a:t>
              </a: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14005760" y="8615191"/>
              <a:ext cx="846322" cy="23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3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$’s In Millions</a:t>
              </a:r>
            </a:p>
          </p:txBody>
        </p:sp>
        <p:sp>
          <p:nvSpPr>
            <p:cNvPr id="1046" name="Rectangle 1045" title="D49"/>
            <p:cNvSpPr/>
            <p:nvPr/>
          </p:nvSpPr>
          <p:spPr>
            <a:xfrm>
              <a:off x="14335339" y="7838669"/>
              <a:ext cx="237744" cy="557784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4" name="Rectangle 383" title="N47 R"/>
            <p:cNvSpPr/>
            <p:nvPr/>
          </p:nvSpPr>
          <p:spPr>
            <a:xfrm>
              <a:off x="13618582" y="7503463"/>
              <a:ext cx="239935" cy="445901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5" name="Rectangle 384" title="M47 R"/>
            <p:cNvSpPr/>
            <p:nvPr/>
          </p:nvSpPr>
          <p:spPr>
            <a:xfrm>
              <a:off x="13201865" y="7523489"/>
              <a:ext cx="237744" cy="427997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6" name="TextBox 385" title="M47"/>
            <p:cNvSpPr txBox="1"/>
            <p:nvPr/>
          </p:nvSpPr>
          <p:spPr>
            <a:xfrm>
              <a:off x="13117957" y="7311739"/>
              <a:ext cx="405560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+121</a:t>
              </a:r>
            </a:p>
          </p:txBody>
        </p:sp>
        <p:sp>
          <p:nvSpPr>
            <p:cNvPr id="387" name="Rectangle 386" title="L47 R"/>
            <p:cNvSpPr/>
            <p:nvPr/>
          </p:nvSpPr>
          <p:spPr>
            <a:xfrm>
              <a:off x="12780384" y="7550771"/>
              <a:ext cx="237744" cy="400716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8" name="TextBox 387" title="L47"/>
            <p:cNvSpPr txBox="1"/>
            <p:nvPr/>
          </p:nvSpPr>
          <p:spPr>
            <a:xfrm>
              <a:off x="12708382" y="7354602"/>
              <a:ext cx="403957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+118</a:t>
              </a:r>
            </a:p>
          </p:txBody>
        </p:sp>
        <p:sp>
          <p:nvSpPr>
            <p:cNvPr id="389" name="Rectangle 388" title="K47 R"/>
            <p:cNvSpPr/>
            <p:nvPr/>
          </p:nvSpPr>
          <p:spPr>
            <a:xfrm>
              <a:off x="12373190" y="7651399"/>
              <a:ext cx="237744" cy="300087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0" name="TextBox 389" title="K47"/>
            <p:cNvSpPr txBox="1"/>
            <p:nvPr/>
          </p:nvSpPr>
          <p:spPr>
            <a:xfrm>
              <a:off x="12292648" y="7438535"/>
              <a:ext cx="398827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+90</a:t>
              </a:r>
            </a:p>
          </p:txBody>
        </p:sp>
        <p:sp>
          <p:nvSpPr>
            <p:cNvPr id="391" name="Rectangle 390" title="J47 R"/>
            <p:cNvSpPr/>
            <p:nvPr/>
          </p:nvSpPr>
          <p:spPr>
            <a:xfrm>
              <a:off x="11956471" y="7785168"/>
              <a:ext cx="237744" cy="170636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2" name="Rectangle 391" title="I47 R"/>
            <p:cNvSpPr/>
            <p:nvPr/>
          </p:nvSpPr>
          <p:spPr>
            <a:xfrm>
              <a:off x="11547118" y="7693818"/>
              <a:ext cx="237744" cy="259721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4" name="TextBox 393" title="I47"/>
            <p:cNvSpPr txBox="1"/>
            <p:nvPr/>
          </p:nvSpPr>
          <p:spPr>
            <a:xfrm>
              <a:off x="11499777" y="7493702"/>
              <a:ext cx="384401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+78</a:t>
              </a:r>
            </a:p>
          </p:txBody>
        </p:sp>
        <p:sp>
          <p:nvSpPr>
            <p:cNvPr id="395" name="Rectangle 394" title="H47 R"/>
            <p:cNvSpPr/>
            <p:nvPr/>
          </p:nvSpPr>
          <p:spPr>
            <a:xfrm>
              <a:off x="11147068" y="7750203"/>
              <a:ext cx="212538" cy="198456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6" name="TextBox 395" title="H47"/>
            <p:cNvSpPr txBox="1"/>
            <p:nvPr/>
          </p:nvSpPr>
          <p:spPr>
            <a:xfrm>
              <a:off x="11087964" y="7517396"/>
              <a:ext cx="363561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+61</a:t>
              </a:r>
            </a:p>
          </p:txBody>
        </p:sp>
        <p:sp>
          <p:nvSpPr>
            <p:cNvPr id="397" name="Rectangle 396" title="G47 R"/>
            <p:cNvSpPr/>
            <p:nvPr/>
          </p:nvSpPr>
          <p:spPr>
            <a:xfrm>
              <a:off x="10726578" y="7639801"/>
              <a:ext cx="243338" cy="308858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8" name="TextBox 397" title="G47"/>
            <p:cNvSpPr txBox="1"/>
            <p:nvPr/>
          </p:nvSpPr>
          <p:spPr>
            <a:xfrm>
              <a:off x="10650060" y="7440766"/>
              <a:ext cx="39401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+86</a:t>
              </a:r>
            </a:p>
          </p:txBody>
        </p:sp>
        <p:sp>
          <p:nvSpPr>
            <p:cNvPr id="399" name="Rectangle 398" title="F47 R"/>
            <p:cNvSpPr/>
            <p:nvPr/>
          </p:nvSpPr>
          <p:spPr>
            <a:xfrm>
              <a:off x="10321766" y="7655715"/>
              <a:ext cx="228600" cy="292943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0" name="TextBox 399" title="F47"/>
            <p:cNvSpPr txBox="1"/>
            <p:nvPr/>
          </p:nvSpPr>
          <p:spPr>
            <a:xfrm>
              <a:off x="10238506" y="7455054"/>
              <a:ext cx="39401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+82</a:t>
              </a:r>
            </a:p>
          </p:txBody>
        </p:sp>
        <p:sp>
          <p:nvSpPr>
            <p:cNvPr id="401" name="Rectangle 400" title="E47 R"/>
            <p:cNvSpPr/>
            <p:nvPr/>
          </p:nvSpPr>
          <p:spPr>
            <a:xfrm>
              <a:off x="9905047" y="7870486"/>
              <a:ext cx="228600" cy="78172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2" name="TextBox 401" title="E47"/>
            <p:cNvSpPr txBox="1"/>
            <p:nvPr/>
          </p:nvSpPr>
          <p:spPr>
            <a:xfrm>
              <a:off x="9843470" y="7649703"/>
              <a:ext cx="35875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+14</a:t>
              </a:r>
            </a:p>
          </p:txBody>
        </p:sp>
        <p:sp>
          <p:nvSpPr>
            <p:cNvPr id="403" name="Rectangle 402" title="D47 R"/>
            <p:cNvSpPr/>
            <p:nvPr/>
          </p:nvSpPr>
          <p:spPr>
            <a:xfrm>
              <a:off x="9499046" y="7616338"/>
              <a:ext cx="228600" cy="329184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4" name="TextBox 403" title="D47"/>
            <p:cNvSpPr txBox="1"/>
            <p:nvPr/>
          </p:nvSpPr>
          <p:spPr>
            <a:xfrm>
              <a:off x="9425817" y="7397815"/>
              <a:ext cx="395621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+96</a:t>
              </a:r>
            </a:p>
          </p:txBody>
        </p:sp>
        <p:sp>
          <p:nvSpPr>
            <p:cNvPr id="405" name="Rectangle 404" title="C47 R"/>
            <p:cNvSpPr/>
            <p:nvPr/>
          </p:nvSpPr>
          <p:spPr>
            <a:xfrm>
              <a:off x="9084182" y="7651476"/>
              <a:ext cx="228600" cy="294045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6" name="TextBox 405" title="C47"/>
            <p:cNvSpPr txBox="1"/>
            <p:nvPr/>
          </p:nvSpPr>
          <p:spPr>
            <a:xfrm>
              <a:off x="8992528" y="7435915"/>
              <a:ext cx="39401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+85</a:t>
              </a:r>
            </a:p>
          </p:txBody>
        </p:sp>
        <p:sp>
          <p:nvSpPr>
            <p:cNvPr id="407" name="Rectangle 406" title="B47 R"/>
            <p:cNvSpPr/>
            <p:nvPr/>
          </p:nvSpPr>
          <p:spPr>
            <a:xfrm>
              <a:off x="8664728" y="7698807"/>
              <a:ext cx="228600" cy="249894"/>
            </a:xfrm>
            <a:prstGeom prst="rect">
              <a:avLst/>
            </a:prstGeom>
            <a:noFill/>
            <a:ln w="28575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8" name="TextBox 407" title="B47"/>
            <p:cNvSpPr txBox="1"/>
            <p:nvPr/>
          </p:nvSpPr>
          <p:spPr>
            <a:xfrm>
              <a:off x="8596886" y="7493864"/>
              <a:ext cx="39401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+75</a:t>
              </a:r>
            </a:p>
          </p:txBody>
        </p:sp>
      </p:grpSp>
      <p:grpSp>
        <p:nvGrpSpPr>
          <p:cNvPr id="56" name="Group 55" title="separate-headline-metrics"/>
          <p:cNvGrpSpPr/>
          <p:nvPr/>
        </p:nvGrpSpPr>
        <p:grpSpPr>
          <a:xfrm>
            <a:off x="983831" y="739657"/>
            <a:ext cx="14256066" cy="2032380"/>
            <a:chOff x="983831" y="739657"/>
            <a:chExt cx="14256066" cy="2032380"/>
          </a:xfrm>
        </p:grpSpPr>
        <p:sp>
          <p:nvSpPr>
            <p:cNvPr id="620" name="Rectangle 619"/>
            <p:cNvSpPr/>
            <p:nvPr/>
          </p:nvSpPr>
          <p:spPr>
            <a:xfrm>
              <a:off x="983831" y="739657"/>
              <a:ext cx="14256066" cy="2032380"/>
            </a:xfrm>
            <a:prstGeom prst="rect">
              <a:avLst/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11629436" y="1181790"/>
              <a:ext cx="3208295" cy="109728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1444036" y="1181790"/>
              <a:ext cx="3208295" cy="109728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8225836" y="1181790"/>
              <a:ext cx="3208295" cy="109728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622" name="Rounded Rectangle 621"/>
            <p:cNvSpPr/>
            <p:nvPr/>
          </p:nvSpPr>
          <p:spPr>
            <a:xfrm>
              <a:off x="4824411" y="1191379"/>
              <a:ext cx="3208295" cy="109728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pic>
          <p:nvPicPr>
            <p:cNvPr id="1033" name="Picture 9" descr="C:\Users\EO Deboma\Desktop\dash9\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024" y="1463074"/>
              <a:ext cx="5270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2317749" y="1333404"/>
              <a:ext cx="1003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Revenue</a:t>
              </a:r>
            </a:p>
          </p:txBody>
        </p:sp>
        <p:sp>
          <p:nvSpPr>
            <p:cNvPr id="47" name="TextBox 46" title="B3"/>
            <p:cNvSpPr txBox="1"/>
            <p:nvPr/>
          </p:nvSpPr>
          <p:spPr>
            <a:xfrm>
              <a:off x="2347911" y="1658262"/>
              <a:ext cx="140134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$4.31B</a:t>
              </a:r>
            </a:p>
          </p:txBody>
        </p:sp>
        <p:pic>
          <p:nvPicPr>
            <p:cNvPr id="1034" name="Picture 10" descr="C:\Users\EO Deboma\Desktop\dash9\arrow4.png" title="B4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49" y="1342399"/>
              <a:ext cx="481013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3960811" y="1442818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4A93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50" name="TextBox 49" title="B4"/>
            <p:cNvSpPr txBox="1"/>
            <p:nvPr/>
          </p:nvSpPr>
          <p:spPr>
            <a:xfrm>
              <a:off x="3855013" y="1539988"/>
              <a:ext cx="647934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04A93"/>
                  </a:solidFill>
                  <a:latin typeface="Proxima Nova Rg" pitchFamily="50" charset="0"/>
                </a:rPr>
                <a:t>$116M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0811" y="1875515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4A93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52" name="TextBox 51" title="B5"/>
            <p:cNvSpPr txBox="1"/>
            <p:nvPr/>
          </p:nvSpPr>
          <p:spPr>
            <a:xfrm>
              <a:off x="3911271" y="1984601"/>
              <a:ext cx="55290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04A93"/>
                  </a:solidFill>
                  <a:latin typeface="Proxima Nova Rg" pitchFamily="50" charset="0"/>
                </a:rPr>
                <a:t>11.7%</a:t>
              </a:r>
            </a:p>
          </p:txBody>
        </p:sp>
        <p:pic>
          <p:nvPicPr>
            <p:cNvPr id="53" name="Picture 10" descr="C:\Users\EO Deboma\Desktop\dash9\arrow4.png" title="B5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49" y="1790074"/>
              <a:ext cx="481013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ounded Rectangle 53"/>
            <p:cNvSpPr/>
            <p:nvPr/>
          </p:nvSpPr>
          <p:spPr>
            <a:xfrm>
              <a:off x="1452681" y="1221938"/>
              <a:ext cx="3182112" cy="45719"/>
            </a:xfrm>
            <a:prstGeom prst="roundRect">
              <a:avLst>
                <a:gd name="adj" fmla="val 50000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35" name="Picture 11" descr="C:\Users\EO Deboma\Desktop\dash9\1-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787" y="1433039"/>
              <a:ext cx="477837" cy="477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EO Deboma\Desktop\dash9\arrow3.png" title="D4 Arro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7562" y="1342399"/>
              <a:ext cx="481013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7335933" y="1435201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B050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58" name="TextBox 57" title="D4"/>
            <p:cNvSpPr txBox="1"/>
            <p:nvPr/>
          </p:nvSpPr>
          <p:spPr>
            <a:xfrm>
              <a:off x="7257346" y="1542923"/>
              <a:ext cx="601447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12903E"/>
                  </a:solidFill>
                  <a:latin typeface="Proxima Nova Rg" pitchFamily="50" charset="0"/>
                </a:rPr>
                <a:t>$87M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5933" y="1880157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B050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0" name="TextBox 59" title="D5"/>
            <p:cNvSpPr txBox="1"/>
            <p:nvPr/>
          </p:nvSpPr>
          <p:spPr>
            <a:xfrm>
              <a:off x="7270274" y="1978347"/>
              <a:ext cx="604524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12903E"/>
                  </a:solidFill>
                  <a:latin typeface="Proxima Nova Rg" pitchFamily="50" charset="0"/>
                </a:rPr>
                <a:t>18.0%</a:t>
              </a:r>
            </a:p>
          </p:txBody>
        </p:sp>
        <p:pic>
          <p:nvPicPr>
            <p:cNvPr id="62" name="Picture 12" descr="C:\Users\EO Deboma\Desktop\dash9\arrow3.png" title="D5 Arro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7562" y="1792455"/>
              <a:ext cx="481013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5673724" y="1328962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Earnings</a:t>
              </a:r>
            </a:p>
          </p:txBody>
        </p:sp>
        <p:sp>
          <p:nvSpPr>
            <p:cNvPr id="65" name="TextBox 64" title="D3"/>
            <p:cNvSpPr txBox="1"/>
            <p:nvPr/>
          </p:nvSpPr>
          <p:spPr>
            <a:xfrm>
              <a:off x="5657849" y="1658262"/>
              <a:ext cx="13580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$874M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824411" y="1213718"/>
              <a:ext cx="3182112" cy="45719"/>
            </a:xfrm>
            <a:prstGeom prst="roundRect">
              <a:avLst>
                <a:gd name="adj" fmla="val 50000"/>
              </a:avLst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38" name="Picture 14" descr="C:\Users\EO Deboma\Desktop\dash9\1-3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200" y="1463074"/>
              <a:ext cx="477838" cy="477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9069386" y="1324545"/>
              <a:ext cx="134684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7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Firm Margin</a:t>
              </a:r>
            </a:p>
          </p:txBody>
        </p:sp>
        <p:sp>
          <p:nvSpPr>
            <p:cNvPr id="69" name="TextBox 68" title="F3"/>
            <p:cNvSpPr txBox="1"/>
            <p:nvPr/>
          </p:nvSpPr>
          <p:spPr>
            <a:xfrm>
              <a:off x="9069386" y="1658262"/>
              <a:ext cx="12731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20.3%</a:t>
              </a:r>
            </a:p>
          </p:txBody>
        </p:sp>
        <p:pic>
          <p:nvPicPr>
            <p:cNvPr id="1039" name="Picture 15" descr="C:\Users\EO Deboma\Desktop\dash9\arrow2.png" title="F4 Arrow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410" y="1355174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10751747" y="1435201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A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72" name="TextBox 71" title="F4"/>
            <p:cNvSpPr txBox="1"/>
            <p:nvPr/>
          </p:nvSpPr>
          <p:spPr>
            <a:xfrm>
              <a:off x="10612286" y="1542923"/>
              <a:ext cx="715260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A"/>
                  </a:solidFill>
                  <a:latin typeface="Proxima Nova Rg" pitchFamily="50" charset="0"/>
                </a:rPr>
                <a:t>151BPS</a:t>
              </a:r>
            </a:p>
          </p:txBody>
        </p:sp>
        <p:sp>
          <p:nvSpPr>
            <p:cNvPr id="73" name="TextBox 72" title="F5"/>
            <p:cNvSpPr txBox="1"/>
            <p:nvPr/>
          </p:nvSpPr>
          <p:spPr>
            <a:xfrm>
              <a:off x="10612286" y="1978220"/>
              <a:ext cx="747320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A"/>
                  </a:solidFill>
                  <a:latin typeface="Proxima Nova Rg" pitchFamily="50" charset="0"/>
                </a:rPr>
                <a:t>108BPS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749343" y="1890678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A"/>
                  </a:solidFill>
                  <a:latin typeface="Proxima Nova Rg" pitchFamily="50" charset="0"/>
                </a:rPr>
                <a:t>PRIOR</a:t>
              </a:r>
            </a:p>
          </p:txBody>
        </p:sp>
        <p:pic>
          <p:nvPicPr>
            <p:cNvPr id="76" name="Picture 15" descr="C:\Users\EO Deboma\Desktop\dash9\arrow2.png" title="F5 Arrow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410" y="1807611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ounded Rectangle 77"/>
            <p:cNvSpPr/>
            <p:nvPr/>
          </p:nvSpPr>
          <p:spPr>
            <a:xfrm>
              <a:off x="8246921" y="1213718"/>
              <a:ext cx="3182112" cy="45719"/>
            </a:xfrm>
            <a:prstGeom prst="roundRect">
              <a:avLst>
                <a:gd name="adj" fmla="val 50000"/>
              </a:avLst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41" name="Picture 17" descr="C:\Users\EO Deboma\Desktop\dash9\1-4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587" y="1458286"/>
              <a:ext cx="560388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12372974" y="1325709"/>
              <a:ext cx="176509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7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Total Headcount</a:t>
              </a:r>
            </a:p>
          </p:txBody>
        </p:sp>
        <p:sp>
          <p:nvSpPr>
            <p:cNvPr id="81" name="TextBox 80" title="H3"/>
            <p:cNvSpPr txBox="1"/>
            <p:nvPr/>
          </p:nvSpPr>
          <p:spPr>
            <a:xfrm>
              <a:off x="12441236" y="1658262"/>
              <a:ext cx="13580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72,020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219645" y="1433039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2E6934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83" name="TextBox 82" title="H4"/>
            <p:cNvSpPr txBox="1"/>
            <p:nvPr/>
          </p:nvSpPr>
          <p:spPr>
            <a:xfrm>
              <a:off x="14249808" y="1293239"/>
              <a:ext cx="377026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2E6934"/>
                  </a:solidFill>
                  <a:latin typeface="Proxima Nova Rg" pitchFamily="50" charset="0"/>
                </a:rPr>
                <a:t>22</a:t>
              </a:r>
            </a:p>
          </p:txBody>
        </p:sp>
        <p:pic>
          <p:nvPicPr>
            <p:cNvPr id="1042" name="Picture 18" descr="C:\Users\EO Deboma\Desktop\dash9\arrow1.png" title="H4 Arrow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4173383" y="1520699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 title="H5"/>
            <p:cNvSpPr txBox="1"/>
            <p:nvPr/>
          </p:nvSpPr>
          <p:spPr>
            <a:xfrm>
              <a:off x="14197419" y="1976858"/>
              <a:ext cx="515910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2E6934"/>
                  </a:solidFill>
                  <a:latin typeface="Proxima Nova Rg" pitchFamily="50" charset="0"/>
                </a:rPr>
                <a:t>7.9%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4184363" y="1881147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2E6934"/>
                  </a:solidFill>
                  <a:latin typeface="Proxima Nova Rg" pitchFamily="50" charset="0"/>
                </a:rPr>
                <a:t>PRIOR</a:t>
              </a:r>
            </a:p>
          </p:txBody>
        </p:sp>
        <p:pic>
          <p:nvPicPr>
            <p:cNvPr id="87" name="Picture 18" descr="C:\Users\EO Deboma\Desktop\dash9\arrow1.png" title="H5 Arrow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4363" y="1800902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6" name="Rounded Rectangle 625"/>
            <p:cNvSpPr/>
            <p:nvPr/>
          </p:nvSpPr>
          <p:spPr>
            <a:xfrm>
              <a:off x="11653061" y="1213718"/>
              <a:ext cx="3182112" cy="45719"/>
            </a:xfrm>
            <a:prstGeom prst="roundRect">
              <a:avLst>
                <a:gd name="adj" fmla="val 50000"/>
              </a:avLst>
            </a:prstGeom>
            <a:solidFill>
              <a:srgbClr val="2E6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75" name="Flowchart: Alternate Process 17"/>
          <p:cNvSpPr/>
          <p:nvPr/>
        </p:nvSpPr>
        <p:spPr>
          <a:xfrm>
            <a:off x="283036" y="5109720"/>
            <a:ext cx="429424" cy="425279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336246" y="5137488"/>
            <a:ext cx="3586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7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377" name="Flowchart: Alternate Process 19"/>
          <p:cNvSpPr/>
          <p:nvPr/>
        </p:nvSpPr>
        <p:spPr>
          <a:xfrm>
            <a:off x="284714" y="4168019"/>
            <a:ext cx="429424" cy="425279"/>
          </a:xfrm>
          <a:prstGeom prst="flowChartAlternateProcess">
            <a:avLst/>
          </a:prstGeom>
          <a:solidFill>
            <a:srgbClr val="898B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284069" y="4211382"/>
            <a:ext cx="478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</a:p>
        </p:txBody>
      </p:sp>
      <p:sp>
        <p:nvSpPr>
          <p:cNvPr id="379" name="Flowchart: Alternate Process 21"/>
          <p:cNvSpPr/>
          <p:nvPr/>
        </p:nvSpPr>
        <p:spPr>
          <a:xfrm>
            <a:off x="307465" y="6031066"/>
            <a:ext cx="429424" cy="425279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252175" y="5557445"/>
            <a:ext cx="56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Audit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135069" y="4624095"/>
            <a:ext cx="72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Advisory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351084" y="6059789"/>
            <a:ext cx="3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-8357" y="6457558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Consulting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-8357" y="8323350"/>
            <a:ext cx="99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Enabling</a:t>
            </a:r>
          </a:p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Areas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1" name="Flowchart: Alternate Process 538"/>
          <p:cNvSpPr/>
          <p:nvPr/>
        </p:nvSpPr>
        <p:spPr>
          <a:xfrm>
            <a:off x="318427" y="7850341"/>
            <a:ext cx="429424" cy="425279"/>
          </a:xfrm>
          <a:prstGeom prst="flowChartAlternateProcess">
            <a:avLst/>
          </a:prstGeom>
          <a:solidFill>
            <a:srgbClr val="93C8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266778" y="7906660"/>
            <a:ext cx="56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EA</a:t>
            </a:r>
          </a:p>
        </p:txBody>
      </p:sp>
      <p:sp>
        <p:nvSpPr>
          <p:cNvPr id="413" name="Flowchart: Alternate Process 23"/>
          <p:cNvSpPr/>
          <p:nvPr/>
        </p:nvSpPr>
        <p:spPr>
          <a:xfrm>
            <a:off x="298909" y="6937039"/>
            <a:ext cx="429424" cy="425279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353819" y="6965012"/>
            <a:ext cx="3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b="1" kern="900" spc="-1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endParaRPr lang="en-PH" sz="1800" b="1" kern="900" spc="-1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-8357" y="739140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Tax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75" name="Group 474" title="separate-earnings"/>
          <p:cNvGrpSpPr/>
          <p:nvPr/>
        </p:nvGrpSpPr>
        <p:grpSpPr>
          <a:xfrm>
            <a:off x="8346869" y="9020175"/>
            <a:ext cx="6504441" cy="1896644"/>
            <a:chOff x="8346869" y="9020175"/>
            <a:chExt cx="6504441" cy="1896644"/>
          </a:xfrm>
        </p:grpSpPr>
        <p:sp>
          <p:nvSpPr>
            <p:cNvPr id="616" name="Rounded Rectangle 615"/>
            <p:cNvSpPr/>
            <p:nvPr/>
          </p:nvSpPr>
          <p:spPr>
            <a:xfrm>
              <a:off x="8346869" y="9020175"/>
              <a:ext cx="6502139" cy="1896644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535987" y="9064287"/>
              <a:ext cx="1718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FIRM EARNINGS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0130295" y="9117952"/>
              <a:ext cx="2115579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ACTUAL VARIANCE TO PRIOR</a:t>
              </a:r>
            </a:p>
          </p:txBody>
        </p:sp>
        <p:cxnSp>
          <p:nvCxnSpPr>
            <p:cNvPr id="276" name="Straight Connector 275" title="firm-earnings-max"/>
            <p:cNvCxnSpPr/>
            <p:nvPr/>
          </p:nvCxnSpPr>
          <p:spPr>
            <a:xfrm>
              <a:off x="8628636" y="9851960"/>
              <a:ext cx="5431536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 title="B54 R"/>
            <p:cNvSpPr/>
            <p:nvPr/>
          </p:nvSpPr>
          <p:spPr>
            <a:xfrm>
              <a:off x="8701789" y="9673428"/>
              <a:ext cx="265176" cy="18333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 title="C54 R"/>
            <p:cNvSpPr/>
            <p:nvPr/>
          </p:nvSpPr>
          <p:spPr>
            <a:xfrm>
              <a:off x="9126631" y="9664401"/>
              <a:ext cx="265176" cy="19965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9" name="Rectangle 278" title="D54 R"/>
            <p:cNvSpPr/>
            <p:nvPr/>
          </p:nvSpPr>
          <p:spPr>
            <a:xfrm>
              <a:off x="9533327" y="9542650"/>
              <a:ext cx="265176" cy="308516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1" name="Rectangle 280" title="F54 R"/>
            <p:cNvSpPr/>
            <p:nvPr/>
          </p:nvSpPr>
          <p:spPr>
            <a:xfrm>
              <a:off x="10376472" y="9719614"/>
              <a:ext cx="235814" cy="13349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2" name="Rectangle 281" title="G54 R"/>
            <p:cNvSpPr/>
            <p:nvPr/>
          </p:nvSpPr>
          <p:spPr>
            <a:xfrm>
              <a:off x="10778903" y="9699075"/>
              <a:ext cx="265176" cy="155020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3" name="Rectangle 282" title="H54 R"/>
            <p:cNvSpPr/>
            <p:nvPr/>
          </p:nvSpPr>
          <p:spPr>
            <a:xfrm>
              <a:off x="11194958" y="9829800"/>
              <a:ext cx="265176" cy="2743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5" name="Rectangle 284" title="K54 R"/>
            <p:cNvSpPr/>
            <p:nvPr/>
          </p:nvSpPr>
          <p:spPr>
            <a:xfrm>
              <a:off x="12422523" y="9743090"/>
              <a:ext cx="265176" cy="10972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6" name="Rectangle 285" title="L54 R"/>
            <p:cNvSpPr/>
            <p:nvPr/>
          </p:nvSpPr>
          <p:spPr>
            <a:xfrm>
              <a:off x="12849348" y="9671255"/>
              <a:ext cx="265176" cy="183715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7" name="Rectangle 286" title="M54 R"/>
            <p:cNvSpPr/>
            <p:nvPr/>
          </p:nvSpPr>
          <p:spPr>
            <a:xfrm>
              <a:off x="13266446" y="9661873"/>
              <a:ext cx="265176" cy="191095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8" name="Rectangle 287" title="N54 R"/>
            <p:cNvSpPr/>
            <p:nvPr/>
          </p:nvSpPr>
          <p:spPr>
            <a:xfrm>
              <a:off x="13666712" y="9728148"/>
              <a:ext cx="265176" cy="124820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0" name="Rectangle 289" title="D56"/>
            <p:cNvSpPr/>
            <p:nvPr/>
          </p:nvSpPr>
          <p:spPr>
            <a:xfrm>
              <a:off x="14330112" y="10030515"/>
              <a:ext cx="265176" cy="284911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4" name="TextBox 293" title="G54"/>
            <p:cNvSpPr txBox="1"/>
            <p:nvPr/>
          </p:nvSpPr>
          <p:spPr>
            <a:xfrm>
              <a:off x="10704355" y="9482130"/>
              <a:ext cx="39081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+32</a:t>
              </a:r>
            </a:p>
          </p:txBody>
        </p:sp>
        <p:sp>
          <p:nvSpPr>
            <p:cNvPr id="295" name="TextBox 294" title="K54"/>
            <p:cNvSpPr txBox="1"/>
            <p:nvPr/>
          </p:nvSpPr>
          <p:spPr>
            <a:xfrm>
              <a:off x="12358102" y="9523233"/>
              <a:ext cx="39401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+28</a:t>
              </a:r>
            </a:p>
          </p:txBody>
        </p:sp>
        <p:sp>
          <p:nvSpPr>
            <p:cNvPr id="296" name="TextBox 295" title="L54"/>
            <p:cNvSpPr txBox="1"/>
            <p:nvPr/>
          </p:nvSpPr>
          <p:spPr>
            <a:xfrm>
              <a:off x="12782613" y="9479706"/>
              <a:ext cx="38119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+37</a:t>
              </a:r>
            </a:p>
          </p:txBody>
        </p:sp>
        <p:sp>
          <p:nvSpPr>
            <p:cNvPr id="297" name="TextBox 296" title="N54"/>
            <p:cNvSpPr txBox="1"/>
            <p:nvPr/>
          </p:nvSpPr>
          <p:spPr>
            <a:xfrm>
              <a:off x="13602290" y="9522201"/>
              <a:ext cx="39401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+30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4115393" y="9432092"/>
              <a:ext cx="7218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Prior Var.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4132161" y="9556315"/>
              <a:ext cx="6687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dirty="0" smtClean="0">
                  <a:solidFill>
                    <a:srgbClr val="404041"/>
                  </a:solidFill>
                  <a:latin typeface="Proxima Nova Rg" pitchFamily="50" charset="0"/>
                </a:rPr>
                <a:t>Amount</a:t>
              </a:r>
            </a:p>
          </p:txBody>
        </p:sp>
        <p:sp>
          <p:nvSpPr>
            <p:cNvPr id="301" name="TextBox 300" title="B56"/>
            <p:cNvSpPr txBox="1"/>
            <p:nvPr/>
          </p:nvSpPr>
          <p:spPr>
            <a:xfrm>
              <a:off x="14191699" y="9793156"/>
              <a:ext cx="5466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$133</a:t>
              </a:r>
            </a:p>
          </p:txBody>
        </p:sp>
        <p:cxnSp>
          <p:nvCxnSpPr>
            <p:cNvPr id="302" name="Straight Connector 301" title="firm-earnings-min"/>
            <p:cNvCxnSpPr/>
            <p:nvPr/>
          </p:nvCxnSpPr>
          <p:spPr>
            <a:xfrm>
              <a:off x="12387758" y="10312834"/>
              <a:ext cx="2351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 title="N53"/>
            <p:cNvSpPr txBox="1"/>
            <p:nvPr/>
          </p:nvSpPr>
          <p:spPr>
            <a:xfrm>
              <a:off x="13672342" y="10359594"/>
              <a:ext cx="253916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</a:t>
              </a:r>
            </a:p>
          </p:txBody>
        </p:sp>
        <p:sp>
          <p:nvSpPr>
            <p:cNvPr id="304" name="TextBox 303" title="M53"/>
            <p:cNvSpPr txBox="1"/>
            <p:nvPr/>
          </p:nvSpPr>
          <p:spPr>
            <a:xfrm>
              <a:off x="13262624" y="10354774"/>
              <a:ext cx="253916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</a:t>
              </a:r>
            </a:p>
          </p:txBody>
        </p:sp>
        <p:sp>
          <p:nvSpPr>
            <p:cNvPr id="305" name="TextBox 304" title="L53"/>
            <p:cNvSpPr txBox="1"/>
            <p:nvPr/>
          </p:nvSpPr>
          <p:spPr>
            <a:xfrm>
              <a:off x="12848554" y="10365001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>
                  <a:solidFill>
                    <a:srgbClr val="404041"/>
                  </a:solidFill>
                  <a:latin typeface="Proxima Nova Rg" pitchFamily="50" charset="0"/>
                </a:rPr>
                <a:t>2</a:t>
              </a:r>
              <a:endParaRPr lang="en-PH" sz="991" kern="900" spc="-10" dirty="0" smtClean="0">
                <a:solidFill>
                  <a:srgbClr val="404041"/>
                </a:solidFill>
                <a:latin typeface="Proxima Nova Rg" pitchFamily="50" charset="0"/>
              </a:endParaRPr>
            </a:p>
          </p:txBody>
        </p:sp>
        <p:sp>
          <p:nvSpPr>
            <p:cNvPr id="306" name="TextBox 305" title="K53"/>
            <p:cNvSpPr txBox="1"/>
            <p:nvPr/>
          </p:nvSpPr>
          <p:spPr>
            <a:xfrm>
              <a:off x="12452969" y="10359595"/>
              <a:ext cx="22666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</a:t>
              </a:r>
            </a:p>
          </p:txBody>
        </p:sp>
        <p:sp>
          <p:nvSpPr>
            <p:cNvPr id="307" name="TextBox 306" title="J53"/>
            <p:cNvSpPr txBox="1"/>
            <p:nvPr/>
          </p:nvSpPr>
          <p:spPr>
            <a:xfrm>
              <a:off x="12009721" y="10354775"/>
              <a:ext cx="29591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13</a:t>
              </a:r>
            </a:p>
          </p:txBody>
        </p:sp>
        <p:sp>
          <p:nvSpPr>
            <p:cNvPr id="308" name="TextBox 307" title="I53"/>
            <p:cNvSpPr txBox="1"/>
            <p:nvPr/>
          </p:nvSpPr>
          <p:spPr>
            <a:xfrm>
              <a:off x="11583455" y="10355868"/>
              <a:ext cx="30072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12</a:t>
              </a:r>
            </a:p>
          </p:txBody>
        </p:sp>
        <p:sp>
          <p:nvSpPr>
            <p:cNvPr id="309" name="TextBox 308" title="H53"/>
            <p:cNvSpPr txBox="1"/>
            <p:nvPr/>
          </p:nvSpPr>
          <p:spPr>
            <a:xfrm>
              <a:off x="11169168" y="10359595"/>
              <a:ext cx="26866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11</a:t>
              </a:r>
            </a:p>
          </p:txBody>
        </p:sp>
        <p:sp>
          <p:nvSpPr>
            <p:cNvPr id="310" name="TextBox 309" title="G53"/>
            <p:cNvSpPr txBox="1"/>
            <p:nvPr/>
          </p:nvSpPr>
          <p:spPr>
            <a:xfrm>
              <a:off x="10747796" y="10354935"/>
              <a:ext cx="30392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</a:t>
              </a:r>
            </a:p>
          </p:txBody>
        </p:sp>
        <p:sp>
          <p:nvSpPr>
            <p:cNvPr id="311" name="TextBox 310" title="F53"/>
            <p:cNvSpPr txBox="1"/>
            <p:nvPr/>
          </p:nvSpPr>
          <p:spPr>
            <a:xfrm>
              <a:off x="10358365" y="10354776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9</a:t>
              </a:r>
            </a:p>
          </p:txBody>
        </p:sp>
        <p:sp>
          <p:nvSpPr>
            <p:cNvPr id="312" name="TextBox 311" title="E53"/>
            <p:cNvSpPr txBox="1"/>
            <p:nvPr/>
          </p:nvSpPr>
          <p:spPr>
            <a:xfrm>
              <a:off x="9944139" y="10355868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313" name="TextBox 312" title="D53"/>
            <p:cNvSpPr txBox="1"/>
            <p:nvPr/>
          </p:nvSpPr>
          <p:spPr>
            <a:xfrm>
              <a:off x="9545282" y="10359595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7</a:t>
              </a:r>
            </a:p>
          </p:txBody>
        </p:sp>
        <p:sp>
          <p:nvSpPr>
            <p:cNvPr id="314" name="TextBox 313" title="C53"/>
            <p:cNvSpPr txBox="1"/>
            <p:nvPr/>
          </p:nvSpPr>
          <p:spPr>
            <a:xfrm>
              <a:off x="9126629" y="1035744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6</a:t>
              </a:r>
            </a:p>
          </p:txBody>
        </p:sp>
        <p:sp>
          <p:nvSpPr>
            <p:cNvPr id="315" name="TextBox 314" title="B53"/>
            <p:cNvSpPr txBox="1"/>
            <p:nvPr/>
          </p:nvSpPr>
          <p:spPr>
            <a:xfrm>
              <a:off x="8708240" y="10355868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</a:t>
              </a: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9674646" y="10491409"/>
              <a:ext cx="504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FY15</a:t>
              </a: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2200496" y="10491804"/>
              <a:ext cx="504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FY16</a:t>
              </a:r>
            </a:p>
          </p:txBody>
        </p:sp>
        <p:sp>
          <p:nvSpPr>
            <p:cNvPr id="318" name="TextBox 317" title="B54"/>
            <p:cNvSpPr txBox="1"/>
            <p:nvPr/>
          </p:nvSpPr>
          <p:spPr>
            <a:xfrm>
              <a:off x="8637368" y="9456398"/>
              <a:ext cx="39401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+40</a:t>
              </a:r>
            </a:p>
          </p:txBody>
        </p:sp>
        <p:sp>
          <p:nvSpPr>
            <p:cNvPr id="321" name="TextBox 320" title="I54"/>
            <p:cNvSpPr txBox="1"/>
            <p:nvPr/>
          </p:nvSpPr>
          <p:spPr>
            <a:xfrm>
              <a:off x="11583987" y="9639500"/>
              <a:ext cx="33310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-14</a:t>
              </a:r>
            </a:p>
          </p:txBody>
        </p:sp>
        <p:sp>
          <p:nvSpPr>
            <p:cNvPr id="323" name="TextBox 322" title="M54"/>
            <p:cNvSpPr txBox="1"/>
            <p:nvPr/>
          </p:nvSpPr>
          <p:spPr>
            <a:xfrm>
              <a:off x="13184541" y="9447829"/>
              <a:ext cx="38920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+38</a:t>
              </a:r>
            </a:p>
          </p:txBody>
        </p:sp>
        <p:sp>
          <p:nvSpPr>
            <p:cNvPr id="324" name="TextBox 323" title="C54"/>
            <p:cNvSpPr txBox="1"/>
            <p:nvPr/>
          </p:nvSpPr>
          <p:spPr>
            <a:xfrm>
              <a:off x="9069386" y="9456398"/>
              <a:ext cx="39401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+40</a:t>
              </a:r>
            </a:p>
          </p:txBody>
        </p:sp>
        <p:sp>
          <p:nvSpPr>
            <p:cNvPr id="325" name="TextBox 324" title="D54"/>
            <p:cNvSpPr txBox="1"/>
            <p:nvPr/>
          </p:nvSpPr>
          <p:spPr>
            <a:xfrm>
              <a:off x="9474517" y="9326844"/>
              <a:ext cx="3827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+74</a:t>
              </a:r>
            </a:p>
          </p:txBody>
        </p:sp>
        <p:sp>
          <p:nvSpPr>
            <p:cNvPr id="327" name="Rectangle 326" title="E54 R"/>
            <p:cNvSpPr/>
            <p:nvPr/>
          </p:nvSpPr>
          <p:spPr>
            <a:xfrm>
              <a:off x="9948641" y="9851165"/>
              <a:ext cx="265176" cy="27432"/>
            </a:xfrm>
            <a:prstGeom prst="rect">
              <a:avLst/>
            </a:prstGeom>
            <a:solidFill>
              <a:srgbClr val="938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8" name="TextBox 327" title="F54"/>
            <p:cNvSpPr txBox="1"/>
            <p:nvPr/>
          </p:nvSpPr>
          <p:spPr>
            <a:xfrm>
              <a:off x="10296568" y="9510050"/>
              <a:ext cx="395621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+29</a:t>
              </a:r>
            </a:p>
          </p:txBody>
        </p:sp>
        <p:sp>
          <p:nvSpPr>
            <p:cNvPr id="330" name="Rectangle 329" title="I54 R"/>
            <p:cNvSpPr/>
            <p:nvPr/>
          </p:nvSpPr>
          <p:spPr>
            <a:xfrm>
              <a:off x="11601229" y="9853889"/>
              <a:ext cx="265176" cy="36576"/>
            </a:xfrm>
            <a:prstGeom prst="rect">
              <a:avLst/>
            </a:prstGeom>
            <a:solidFill>
              <a:srgbClr val="938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1" name="Rectangle 330" title="J54 R"/>
            <p:cNvSpPr/>
            <p:nvPr/>
          </p:nvSpPr>
          <p:spPr>
            <a:xfrm>
              <a:off x="12025091" y="9853888"/>
              <a:ext cx="265176" cy="320040"/>
            </a:xfrm>
            <a:prstGeom prst="rect">
              <a:avLst/>
            </a:prstGeom>
            <a:solidFill>
              <a:srgbClr val="938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2" name="TextBox 331" title="J54"/>
            <p:cNvSpPr txBox="1"/>
            <p:nvPr/>
          </p:nvSpPr>
          <p:spPr>
            <a:xfrm>
              <a:off x="11956502" y="9656639"/>
              <a:ext cx="402354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-133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4004988" y="10613798"/>
              <a:ext cx="846322" cy="23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3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$’s In Millions</a:t>
              </a:r>
            </a:p>
          </p:txBody>
        </p:sp>
        <p:sp>
          <p:nvSpPr>
            <p:cNvPr id="631" name="TextBox 630" title="E54"/>
            <p:cNvSpPr txBox="1"/>
            <p:nvPr/>
          </p:nvSpPr>
          <p:spPr>
            <a:xfrm>
              <a:off x="9944139" y="9666021"/>
              <a:ext cx="286297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-7</a:t>
              </a:r>
            </a:p>
          </p:txBody>
        </p:sp>
        <p:sp>
          <p:nvSpPr>
            <p:cNvPr id="433" name="TextBox 432" title="H54"/>
            <p:cNvSpPr txBox="1"/>
            <p:nvPr/>
          </p:nvSpPr>
          <p:spPr>
            <a:xfrm>
              <a:off x="11169168" y="9609078"/>
              <a:ext cx="31675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+4</a:t>
              </a:r>
            </a:p>
          </p:txBody>
        </p:sp>
      </p:grpSp>
      <p:grpSp>
        <p:nvGrpSpPr>
          <p:cNvPr id="468" name="Group 467" title="separate-key-metrics"/>
          <p:cNvGrpSpPr/>
          <p:nvPr/>
        </p:nvGrpSpPr>
        <p:grpSpPr>
          <a:xfrm>
            <a:off x="8346890" y="3111437"/>
            <a:ext cx="6502139" cy="3721567"/>
            <a:chOff x="8346890" y="3111437"/>
            <a:chExt cx="6502139" cy="3721567"/>
          </a:xfrm>
        </p:grpSpPr>
        <p:sp>
          <p:nvSpPr>
            <p:cNvPr id="618" name="Rounded Rectangle 617"/>
            <p:cNvSpPr/>
            <p:nvPr/>
          </p:nvSpPr>
          <p:spPr>
            <a:xfrm>
              <a:off x="8346890" y="3111437"/>
              <a:ext cx="6502139" cy="3721567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cxnSp>
          <p:nvCxnSpPr>
            <p:cNvPr id="483" name="Straight Arrow Connector 482"/>
            <p:cNvCxnSpPr/>
            <p:nvPr/>
          </p:nvCxnSpPr>
          <p:spPr>
            <a:xfrm>
              <a:off x="9395036" y="3816372"/>
              <a:ext cx="4958229" cy="0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/>
            <p:cNvSpPr txBox="1"/>
            <p:nvPr/>
          </p:nvSpPr>
          <p:spPr>
            <a:xfrm>
              <a:off x="9402609" y="385129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-10%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8382368" y="3372846"/>
              <a:ext cx="1020241" cy="353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Proxima Nova Regular"/>
                </a:rPr>
                <a:t>GROWTH %</a:t>
              </a:r>
              <a:endPara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Proxima Nova Regular"/>
              </a:endParaRPr>
            </a:p>
          </p:txBody>
        </p:sp>
        <p:sp>
          <p:nvSpPr>
            <p:cNvPr id="493" name="TextBox 492" title="A39"/>
            <p:cNvSpPr txBox="1"/>
            <p:nvPr/>
          </p:nvSpPr>
          <p:spPr>
            <a:xfrm>
              <a:off x="8831048" y="5109185"/>
              <a:ext cx="6272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Rate/</a:t>
              </a:r>
              <a:r>
                <a:rPr lang="en-PH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94" name="TextBox 493" title="A38"/>
            <p:cNvSpPr txBox="1"/>
            <p:nvPr/>
          </p:nvSpPr>
          <p:spPr>
            <a:xfrm>
              <a:off x="8546196" y="4364527"/>
              <a:ext cx="9010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CS Comp/</a:t>
              </a:r>
              <a:r>
                <a:rPr lang="en-PH" sz="9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95" name="TextBox 494" title="A41"/>
            <p:cNvSpPr txBox="1"/>
            <p:nvPr/>
          </p:nvSpPr>
          <p:spPr>
            <a:xfrm>
              <a:off x="8598247" y="6481279"/>
              <a:ext cx="11102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CS HC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96" name="TextBox 495" title="A37"/>
            <p:cNvSpPr txBox="1"/>
            <p:nvPr/>
          </p:nvSpPr>
          <p:spPr>
            <a:xfrm>
              <a:off x="8470389" y="3680623"/>
              <a:ext cx="1004128" cy="23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88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EBA Margin/</a:t>
              </a:r>
              <a:r>
                <a:rPr lang="en-PH" sz="88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97" name="TextBox 496" title="A40"/>
            <p:cNvSpPr txBox="1"/>
            <p:nvPr/>
          </p:nvSpPr>
          <p:spPr>
            <a:xfrm>
              <a:off x="8686280" y="5767935"/>
              <a:ext cx="10041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Hours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98" name="TextBox 497"/>
            <p:cNvSpPr txBox="1"/>
            <p:nvPr/>
          </p:nvSpPr>
          <p:spPr>
            <a:xfrm>
              <a:off x="10332252" y="385585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99" name="TextBox 498"/>
            <p:cNvSpPr txBox="1"/>
            <p:nvPr/>
          </p:nvSpPr>
          <p:spPr>
            <a:xfrm>
              <a:off x="11240994" y="383459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0</a:t>
              </a:r>
              <a:r>
                <a:rPr lang="en-PH" sz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 </a:t>
              </a:r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501" name="TextBox 500"/>
            <p:cNvSpPr txBox="1"/>
            <p:nvPr/>
          </p:nvSpPr>
          <p:spPr>
            <a:xfrm>
              <a:off x="13069818" y="3844377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10%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13995226" y="3847571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cxnSp>
          <p:nvCxnSpPr>
            <p:cNvPr id="506" name="Straight Connector 505"/>
            <p:cNvCxnSpPr/>
            <p:nvPr/>
          </p:nvCxnSpPr>
          <p:spPr>
            <a:xfrm>
              <a:off x="14176419" y="378453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TextBox 529" title="tick-label"/>
            <p:cNvSpPr txBox="1"/>
            <p:nvPr/>
          </p:nvSpPr>
          <p:spPr>
            <a:xfrm>
              <a:off x="9267945" y="3431904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PH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-17%</a:t>
              </a:r>
              <a:endParaRPr lang="en-PH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556" name="TextBox 555"/>
            <p:cNvSpPr txBox="1"/>
            <p:nvPr/>
          </p:nvSpPr>
          <p:spPr>
            <a:xfrm>
              <a:off x="8346890" y="3171110"/>
              <a:ext cx="1472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KEY METRICS</a:t>
              </a:r>
            </a:p>
          </p:txBody>
        </p:sp>
        <p:sp>
          <p:nvSpPr>
            <p:cNvPr id="557" name="TextBox 556"/>
            <p:cNvSpPr txBox="1"/>
            <p:nvPr/>
          </p:nvSpPr>
          <p:spPr>
            <a:xfrm>
              <a:off x="12168242" y="3851294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5</a:t>
              </a:r>
              <a:r>
                <a:rPr lang="en-PH" sz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 </a:t>
              </a:r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cxnSp>
          <p:nvCxnSpPr>
            <p:cNvPr id="559" name="Straight Connector 558"/>
            <p:cNvCxnSpPr/>
            <p:nvPr/>
          </p:nvCxnSpPr>
          <p:spPr>
            <a:xfrm>
              <a:off x="13255669" y="378453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12328569" y="378453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10487069" y="378453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9575844" y="378453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Arrow Connector 562"/>
            <p:cNvCxnSpPr/>
            <p:nvPr/>
          </p:nvCxnSpPr>
          <p:spPr>
            <a:xfrm flipV="1">
              <a:off x="9395036" y="4494662"/>
              <a:ext cx="5014242" cy="7510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10487069" y="445128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9575844" y="445128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14176419" y="445128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13255669" y="445128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12328569" y="445128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/>
            <p:cNvCxnSpPr/>
            <p:nvPr/>
          </p:nvCxnSpPr>
          <p:spPr>
            <a:xfrm>
              <a:off x="9395036" y="5233216"/>
              <a:ext cx="5018853" cy="0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10487069" y="5144228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>
              <a:off x="9575844" y="5144228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>
              <a:off x="14176419" y="5139466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>
              <a:off x="13255669" y="5139466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>
              <a:off x="12328569" y="5139466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Arrow Connector 577"/>
            <p:cNvCxnSpPr/>
            <p:nvPr/>
          </p:nvCxnSpPr>
          <p:spPr>
            <a:xfrm>
              <a:off x="9390377" y="5896963"/>
              <a:ext cx="5018853" cy="0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>
              <a:off x="10482410" y="58079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>
              <a:off x="9571185" y="58079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>
              <a:off x="13255669" y="581097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>
              <a:off x="12328569" y="581097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/>
            <p:nvPr/>
          </p:nvCxnSpPr>
          <p:spPr>
            <a:xfrm>
              <a:off x="9395036" y="6604817"/>
              <a:ext cx="5018853" cy="0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>
              <a:off x="10487069" y="651582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 title="key-metrics-min"/>
            <p:cNvCxnSpPr/>
            <p:nvPr/>
          </p:nvCxnSpPr>
          <p:spPr>
            <a:xfrm>
              <a:off x="9575844" y="651582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>
              <a:off x="13255669" y="6511067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>
              <a:off x="12328569" y="6511067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Oval 600" title="tick-F37"/>
            <p:cNvSpPr/>
            <p:nvPr/>
          </p:nvSpPr>
          <p:spPr>
            <a:xfrm>
              <a:off x="10378111" y="3767783"/>
              <a:ext cx="100584" cy="1005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2" name="Oval 601" title="tick-F38"/>
            <p:cNvSpPr/>
            <p:nvPr/>
          </p:nvSpPr>
          <p:spPr>
            <a:xfrm>
              <a:off x="11173449" y="4453583"/>
              <a:ext cx="100584" cy="1005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3" name="Oval 602" title="tick-F39"/>
            <p:cNvSpPr/>
            <p:nvPr/>
          </p:nvSpPr>
          <p:spPr>
            <a:xfrm>
              <a:off x="11263937" y="5177483"/>
              <a:ext cx="100584" cy="1005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2" name="Oval 611" title="tick-F40"/>
            <p:cNvSpPr/>
            <p:nvPr/>
          </p:nvSpPr>
          <p:spPr>
            <a:xfrm>
              <a:off x="13116550" y="5848995"/>
              <a:ext cx="100584" cy="1005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3" name="Oval 612" title="tick-F41"/>
            <p:cNvSpPr/>
            <p:nvPr/>
          </p:nvSpPr>
          <p:spPr>
            <a:xfrm>
              <a:off x="13559462" y="6544320"/>
              <a:ext cx="100584" cy="1005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655" name="Straight Connector 654"/>
            <p:cNvCxnSpPr/>
            <p:nvPr/>
          </p:nvCxnSpPr>
          <p:spPr>
            <a:xfrm>
              <a:off x="14176419" y="5787166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 title="key-metrics-max"/>
            <p:cNvCxnSpPr/>
            <p:nvPr/>
          </p:nvCxnSpPr>
          <p:spPr>
            <a:xfrm>
              <a:off x="14176419" y="6511066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415102" y="3716185"/>
              <a:ext cx="17599" cy="2900362"/>
            </a:xfrm>
            <a:prstGeom prst="line">
              <a:avLst/>
            </a:prstGeom>
            <a:ln>
              <a:solidFill>
                <a:srgbClr val="4D4D4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 title="tick-B37"/>
            <p:cNvGrpSpPr/>
            <p:nvPr/>
          </p:nvGrpSpPr>
          <p:grpSpPr>
            <a:xfrm>
              <a:off x="9405226" y="3576199"/>
              <a:ext cx="156158" cy="200055"/>
              <a:chOff x="9405226" y="3576199"/>
              <a:chExt cx="156158" cy="200055"/>
            </a:xfrm>
          </p:grpSpPr>
          <p:sp>
            <p:nvSpPr>
              <p:cNvPr id="484" name="Rounded Rectangle 483"/>
              <p:cNvSpPr/>
              <p:nvPr/>
            </p:nvSpPr>
            <p:spPr>
              <a:xfrm>
                <a:off x="9405226" y="3608551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898B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52" name="TextBox 451"/>
              <p:cNvSpPr txBox="1"/>
              <p:nvPr/>
            </p:nvSpPr>
            <p:spPr>
              <a:xfrm>
                <a:off x="9433732" y="3576199"/>
                <a:ext cx="10900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" name="Group 3" title="tick-D37"/>
            <p:cNvGrpSpPr/>
            <p:nvPr/>
          </p:nvGrpSpPr>
          <p:grpSpPr>
            <a:xfrm>
              <a:off x="9696878" y="3581602"/>
              <a:ext cx="156158" cy="200055"/>
              <a:chOff x="9696878" y="3581602"/>
              <a:chExt cx="156158" cy="200055"/>
            </a:xfrm>
          </p:grpSpPr>
          <p:sp>
            <p:nvSpPr>
              <p:cNvPr id="509" name="Rounded Rectangle 508"/>
              <p:cNvSpPr/>
              <p:nvPr/>
            </p:nvSpPr>
            <p:spPr>
              <a:xfrm>
                <a:off x="9696878" y="3608098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39A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54" name="TextBox 453"/>
              <p:cNvSpPr txBox="1"/>
              <p:nvPr/>
            </p:nvSpPr>
            <p:spPr>
              <a:xfrm>
                <a:off x="9732030" y="3581602"/>
                <a:ext cx="64120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8" name="Group 7" title="tick-E37"/>
            <p:cNvGrpSpPr/>
            <p:nvPr/>
          </p:nvGrpSpPr>
          <p:grpSpPr>
            <a:xfrm>
              <a:off x="10108482" y="3580595"/>
              <a:ext cx="156158" cy="200055"/>
              <a:chOff x="10108482" y="3580595"/>
              <a:chExt cx="156158" cy="200055"/>
            </a:xfrm>
          </p:grpSpPr>
          <p:sp>
            <p:nvSpPr>
              <p:cNvPr id="440" name="Rounded Rectangle 439"/>
              <p:cNvSpPr/>
              <p:nvPr/>
            </p:nvSpPr>
            <p:spPr>
              <a:xfrm>
                <a:off x="10108482" y="3605451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 smtClean="0"/>
                  <a:t> b</a:t>
                </a:r>
                <a:endParaRPr lang="en-PH" dirty="0"/>
              </a:p>
            </p:txBody>
          </p:sp>
          <p:sp>
            <p:nvSpPr>
              <p:cNvPr id="456" name="TextBox 455"/>
              <p:cNvSpPr txBox="1"/>
              <p:nvPr/>
            </p:nvSpPr>
            <p:spPr>
              <a:xfrm>
                <a:off x="10158683" y="3580595"/>
                <a:ext cx="5450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2" name="Group 11" title="tick-C37"/>
            <p:cNvGrpSpPr/>
            <p:nvPr/>
          </p:nvGrpSpPr>
          <p:grpSpPr>
            <a:xfrm>
              <a:off x="11199229" y="3572771"/>
              <a:ext cx="156158" cy="200055"/>
              <a:chOff x="11199229" y="3572771"/>
              <a:chExt cx="156158" cy="200055"/>
            </a:xfrm>
          </p:grpSpPr>
          <p:sp>
            <p:nvSpPr>
              <p:cNvPr id="450" name="Rounded Rectangle 449"/>
              <p:cNvSpPr/>
              <p:nvPr/>
            </p:nvSpPr>
            <p:spPr>
              <a:xfrm>
                <a:off x="11199229" y="3601418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1E25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57" name="TextBox 456"/>
              <p:cNvSpPr txBox="1"/>
              <p:nvPr/>
            </p:nvSpPr>
            <p:spPr>
              <a:xfrm>
                <a:off x="11244357" y="3572771"/>
                <a:ext cx="59311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3" name="Group 12" title="tick-D38"/>
            <p:cNvGrpSpPr/>
            <p:nvPr/>
          </p:nvGrpSpPr>
          <p:grpSpPr>
            <a:xfrm>
              <a:off x="11026916" y="4264021"/>
              <a:ext cx="156158" cy="200055"/>
              <a:chOff x="11026916" y="4264021"/>
              <a:chExt cx="156158" cy="200055"/>
            </a:xfrm>
          </p:grpSpPr>
          <p:sp>
            <p:nvSpPr>
              <p:cNvPr id="504" name="Rounded Rectangle 503"/>
              <p:cNvSpPr/>
              <p:nvPr/>
            </p:nvSpPr>
            <p:spPr>
              <a:xfrm>
                <a:off x="11026916" y="4296829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39A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1" name="TextBox 460"/>
              <p:cNvSpPr txBox="1"/>
              <p:nvPr/>
            </p:nvSpPr>
            <p:spPr>
              <a:xfrm>
                <a:off x="11076689" y="4264021"/>
                <a:ext cx="64120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4" name="Group 13" title="tick-B38"/>
            <p:cNvGrpSpPr/>
            <p:nvPr/>
          </p:nvGrpSpPr>
          <p:grpSpPr>
            <a:xfrm>
              <a:off x="11236150" y="4263636"/>
              <a:ext cx="156158" cy="200055"/>
              <a:chOff x="11236150" y="4263636"/>
              <a:chExt cx="156158" cy="200055"/>
            </a:xfrm>
          </p:grpSpPr>
          <p:sp>
            <p:nvSpPr>
              <p:cNvPr id="485" name="Rounded Rectangle 484"/>
              <p:cNvSpPr/>
              <p:nvPr/>
            </p:nvSpPr>
            <p:spPr>
              <a:xfrm>
                <a:off x="11236150" y="4288731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898B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11256731" y="4263636"/>
                <a:ext cx="10900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5" name="Group 14" title="tick-E38"/>
            <p:cNvGrpSpPr/>
            <p:nvPr/>
          </p:nvGrpSpPr>
          <p:grpSpPr>
            <a:xfrm>
              <a:off x="11433868" y="4259571"/>
              <a:ext cx="156158" cy="200055"/>
              <a:chOff x="11433868" y="4259571"/>
              <a:chExt cx="156158" cy="200055"/>
            </a:xfrm>
          </p:grpSpPr>
          <p:sp>
            <p:nvSpPr>
              <p:cNvPr id="577" name="Rounded Rectangle 576"/>
              <p:cNvSpPr/>
              <p:nvPr/>
            </p:nvSpPr>
            <p:spPr>
              <a:xfrm>
                <a:off x="11433868" y="4292939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>
                <a:off x="11490173" y="4259571"/>
                <a:ext cx="5450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6" name="Group 15" title="tick-C38"/>
            <p:cNvGrpSpPr/>
            <p:nvPr/>
          </p:nvGrpSpPr>
          <p:grpSpPr>
            <a:xfrm>
              <a:off x="11789678" y="4267200"/>
              <a:ext cx="156158" cy="200055"/>
              <a:chOff x="11789678" y="4267200"/>
              <a:chExt cx="156158" cy="200055"/>
            </a:xfrm>
          </p:grpSpPr>
          <p:sp>
            <p:nvSpPr>
              <p:cNvPr id="455" name="Rounded Rectangle 454"/>
              <p:cNvSpPr/>
              <p:nvPr/>
            </p:nvSpPr>
            <p:spPr>
              <a:xfrm>
                <a:off x="11789678" y="4291710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1E25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0" name="TextBox 469"/>
              <p:cNvSpPr txBox="1"/>
              <p:nvPr/>
            </p:nvSpPr>
            <p:spPr>
              <a:xfrm>
                <a:off x="11842069" y="4267200"/>
                <a:ext cx="59311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7" name="Group 16" title="tick-B39"/>
            <p:cNvGrpSpPr/>
            <p:nvPr/>
          </p:nvGrpSpPr>
          <p:grpSpPr>
            <a:xfrm>
              <a:off x="10898187" y="4978584"/>
              <a:ext cx="156158" cy="200055"/>
              <a:chOff x="10898187" y="4978584"/>
              <a:chExt cx="156158" cy="200055"/>
            </a:xfrm>
          </p:grpSpPr>
          <p:sp>
            <p:nvSpPr>
              <p:cNvPr id="486" name="Rounded Rectangle 485"/>
              <p:cNvSpPr/>
              <p:nvPr/>
            </p:nvSpPr>
            <p:spPr>
              <a:xfrm>
                <a:off x="10898187" y="5009467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898B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2" name="TextBox 471"/>
              <p:cNvSpPr txBox="1"/>
              <p:nvPr/>
            </p:nvSpPr>
            <p:spPr>
              <a:xfrm>
                <a:off x="10918322" y="4978584"/>
                <a:ext cx="10900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8" name="Group 17" title="tick-D39"/>
            <p:cNvGrpSpPr/>
            <p:nvPr/>
          </p:nvGrpSpPr>
          <p:grpSpPr>
            <a:xfrm>
              <a:off x="11161766" y="4974763"/>
              <a:ext cx="156158" cy="200055"/>
              <a:chOff x="11161766" y="4974763"/>
              <a:chExt cx="156158" cy="200055"/>
            </a:xfrm>
          </p:grpSpPr>
          <p:sp>
            <p:nvSpPr>
              <p:cNvPr id="505" name="Rounded Rectangle 504"/>
              <p:cNvSpPr/>
              <p:nvPr/>
            </p:nvSpPr>
            <p:spPr>
              <a:xfrm>
                <a:off x="11161766" y="5004560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39A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11209640" y="4974763"/>
                <a:ext cx="64120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9" name="Group 18" title="tick-E39"/>
            <p:cNvGrpSpPr/>
            <p:nvPr/>
          </p:nvGrpSpPr>
          <p:grpSpPr>
            <a:xfrm>
              <a:off x="11460134" y="4981545"/>
              <a:ext cx="156158" cy="200055"/>
              <a:chOff x="11460134" y="4981545"/>
              <a:chExt cx="156158" cy="200055"/>
            </a:xfrm>
          </p:grpSpPr>
          <p:sp>
            <p:nvSpPr>
              <p:cNvPr id="438" name="Rounded Rectangle 437"/>
              <p:cNvSpPr/>
              <p:nvPr/>
            </p:nvSpPr>
            <p:spPr>
              <a:xfrm>
                <a:off x="11460134" y="5009467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11510961" y="4981545"/>
                <a:ext cx="5450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0" name="Group 19" title="tick-C39"/>
            <p:cNvGrpSpPr/>
            <p:nvPr/>
          </p:nvGrpSpPr>
          <p:grpSpPr>
            <a:xfrm>
              <a:off x="12038057" y="4980628"/>
              <a:ext cx="156158" cy="200055"/>
              <a:chOff x="12038057" y="4980628"/>
              <a:chExt cx="156158" cy="200055"/>
            </a:xfrm>
          </p:grpSpPr>
          <p:sp>
            <p:nvSpPr>
              <p:cNvPr id="459" name="Rounded Rectangle 458"/>
              <p:cNvSpPr/>
              <p:nvPr/>
            </p:nvSpPr>
            <p:spPr>
              <a:xfrm>
                <a:off x="12038057" y="5016187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1E25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12081342" y="4980628"/>
                <a:ext cx="59311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3" name="Group 22" title="tick-D40"/>
            <p:cNvGrpSpPr/>
            <p:nvPr/>
          </p:nvGrpSpPr>
          <p:grpSpPr>
            <a:xfrm>
              <a:off x="11351629" y="5602451"/>
              <a:ext cx="156158" cy="200055"/>
              <a:chOff x="11351629" y="5602451"/>
              <a:chExt cx="156158" cy="200055"/>
            </a:xfrm>
          </p:grpSpPr>
          <p:sp>
            <p:nvSpPr>
              <p:cNvPr id="507" name="Rounded Rectangle 506"/>
              <p:cNvSpPr/>
              <p:nvPr/>
            </p:nvSpPr>
            <p:spPr>
              <a:xfrm>
                <a:off x="11351629" y="5632290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39A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1403566" y="5602451"/>
                <a:ext cx="64120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4" name="Group 23" title="tick-B40"/>
            <p:cNvGrpSpPr/>
            <p:nvPr/>
          </p:nvGrpSpPr>
          <p:grpSpPr>
            <a:xfrm>
              <a:off x="13559462" y="5613331"/>
              <a:ext cx="156158" cy="200055"/>
              <a:chOff x="13559462" y="5613331"/>
              <a:chExt cx="156158" cy="200055"/>
            </a:xfrm>
          </p:grpSpPr>
          <p:sp>
            <p:nvSpPr>
              <p:cNvPr id="487" name="Rounded Rectangle 486"/>
              <p:cNvSpPr/>
              <p:nvPr/>
            </p:nvSpPr>
            <p:spPr>
              <a:xfrm>
                <a:off x="13559462" y="5630451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898B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2" name="TextBox 481"/>
              <p:cNvSpPr txBox="1"/>
              <p:nvPr/>
            </p:nvSpPr>
            <p:spPr>
              <a:xfrm>
                <a:off x="13580133" y="5613331"/>
                <a:ext cx="10900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5" name="Group 24" title="tick-E40"/>
            <p:cNvGrpSpPr/>
            <p:nvPr/>
          </p:nvGrpSpPr>
          <p:grpSpPr>
            <a:xfrm>
              <a:off x="13961103" y="5620146"/>
              <a:ext cx="156158" cy="200055"/>
              <a:chOff x="13961103" y="5620146"/>
              <a:chExt cx="156158" cy="200055"/>
            </a:xfrm>
          </p:grpSpPr>
          <p:sp>
            <p:nvSpPr>
              <p:cNvPr id="442" name="Rounded Rectangle 441"/>
              <p:cNvSpPr/>
              <p:nvPr/>
            </p:nvSpPr>
            <p:spPr>
              <a:xfrm>
                <a:off x="13961103" y="5637633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11" name="TextBox 510"/>
              <p:cNvSpPr txBox="1"/>
              <p:nvPr/>
            </p:nvSpPr>
            <p:spPr>
              <a:xfrm>
                <a:off x="14002469" y="5620146"/>
                <a:ext cx="5450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6" name="Group 25" title="tick-C40"/>
            <p:cNvGrpSpPr/>
            <p:nvPr/>
          </p:nvGrpSpPr>
          <p:grpSpPr>
            <a:xfrm>
              <a:off x="14314580" y="5616925"/>
              <a:ext cx="156158" cy="200055"/>
              <a:chOff x="14314580" y="5616925"/>
              <a:chExt cx="156158" cy="200055"/>
            </a:xfrm>
          </p:grpSpPr>
          <p:sp>
            <p:nvSpPr>
              <p:cNvPr id="464" name="Rounded Rectangle 463"/>
              <p:cNvSpPr/>
              <p:nvPr/>
            </p:nvSpPr>
            <p:spPr>
              <a:xfrm>
                <a:off x="14314580" y="5641237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1E25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14" name="TextBox 513"/>
              <p:cNvSpPr txBox="1"/>
              <p:nvPr/>
            </p:nvSpPr>
            <p:spPr>
              <a:xfrm>
                <a:off x="14364148" y="5616925"/>
                <a:ext cx="59311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7" name="Group 36" title="tick-C41"/>
            <p:cNvGrpSpPr/>
            <p:nvPr/>
          </p:nvGrpSpPr>
          <p:grpSpPr>
            <a:xfrm>
              <a:off x="12358102" y="6284376"/>
              <a:ext cx="156158" cy="200055"/>
              <a:chOff x="12358102" y="6284376"/>
              <a:chExt cx="156158" cy="200055"/>
            </a:xfrm>
          </p:grpSpPr>
          <p:sp>
            <p:nvSpPr>
              <p:cNvPr id="460" name="Rounded Rectangle 459"/>
              <p:cNvSpPr/>
              <p:nvPr/>
            </p:nvSpPr>
            <p:spPr>
              <a:xfrm>
                <a:off x="12358102" y="6309828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1E25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15" name="TextBox 514"/>
              <p:cNvSpPr txBox="1"/>
              <p:nvPr/>
            </p:nvSpPr>
            <p:spPr>
              <a:xfrm>
                <a:off x="12405041" y="6284376"/>
                <a:ext cx="59311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6" name="Group 35" title="tick-E41"/>
            <p:cNvGrpSpPr/>
            <p:nvPr/>
          </p:nvGrpSpPr>
          <p:grpSpPr>
            <a:xfrm>
              <a:off x="12657805" y="6274680"/>
              <a:ext cx="156158" cy="200055"/>
              <a:chOff x="12657805" y="6274680"/>
              <a:chExt cx="156158" cy="200055"/>
            </a:xfrm>
          </p:grpSpPr>
          <p:sp>
            <p:nvSpPr>
              <p:cNvPr id="444" name="Rounded Rectangle 443"/>
              <p:cNvSpPr/>
              <p:nvPr/>
            </p:nvSpPr>
            <p:spPr>
              <a:xfrm>
                <a:off x="12657805" y="6311843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16" name="TextBox 515"/>
              <p:cNvSpPr txBox="1"/>
              <p:nvPr/>
            </p:nvSpPr>
            <p:spPr>
              <a:xfrm>
                <a:off x="12708632" y="6274680"/>
                <a:ext cx="5450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5" name="Group 34" title="tick-D41"/>
            <p:cNvGrpSpPr/>
            <p:nvPr/>
          </p:nvGrpSpPr>
          <p:grpSpPr>
            <a:xfrm>
              <a:off x="13905368" y="6286694"/>
              <a:ext cx="156158" cy="200055"/>
              <a:chOff x="13905368" y="6286694"/>
              <a:chExt cx="156158" cy="200055"/>
            </a:xfrm>
          </p:grpSpPr>
          <p:sp>
            <p:nvSpPr>
              <p:cNvPr id="508" name="Rounded Rectangle 507"/>
              <p:cNvSpPr/>
              <p:nvPr/>
            </p:nvSpPr>
            <p:spPr>
              <a:xfrm>
                <a:off x="13905368" y="6318103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39A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19" name="TextBox 518"/>
              <p:cNvSpPr txBox="1"/>
              <p:nvPr/>
            </p:nvSpPr>
            <p:spPr>
              <a:xfrm>
                <a:off x="13955636" y="6286694"/>
                <a:ext cx="64120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8" name="Group 27" title="tick-B41"/>
            <p:cNvGrpSpPr/>
            <p:nvPr/>
          </p:nvGrpSpPr>
          <p:grpSpPr>
            <a:xfrm>
              <a:off x="14342887" y="6284359"/>
              <a:ext cx="156158" cy="200055"/>
              <a:chOff x="14342887" y="6284359"/>
              <a:chExt cx="156158" cy="200055"/>
            </a:xfrm>
          </p:grpSpPr>
          <p:sp>
            <p:nvSpPr>
              <p:cNvPr id="488" name="Rounded Rectangle 487"/>
              <p:cNvSpPr/>
              <p:nvPr/>
            </p:nvSpPr>
            <p:spPr>
              <a:xfrm>
                <a:off x="14342887" y="6317497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898B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23" name="TextBox 522"/>
              <p:cNvSpPr txBox="1"/>
              <p:nvPr/>
            </p:nvSpPr>
            <p:spPr>
              <a:xfrm>
                <a:off x="14366463" y="6284359"/>
                <a:ext cx="10900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grpSp>
        <p:nvGrpSpPr>
          <p:cNvPr id="61" name="Group 60" title="separate-revenue-and-earnings"/>
          <p:cNvGrpSpPr/>
          <p:nvPr/>
        </p:nvGrpSpPr>
        <p:grpSpPr>
          <a:xfrm>
            <a:off x="1407285" y="3117944"/>
            <a:ext cx="6507523" cy="3721073"/>
            <a:chOff x="1407285" y="3117944"/>
            <a:chExt cx="6507523" cy="3721073"/>
          </a:xfrm>
        </p:grpSpPr>
        <p:sp>
          <p:nvSpPr>
            <p:cNvPr id="162" name="Rounded Rectangle 161"/>
            <p:cNvSpPr/>
            <p:nvPr/>
          </p:nvSpPr>
          <p:spPr>
            <a:xfrm>
              <a:off x="1444036" y="3117944"/>
              <a:ext cx="6470772" cy="3721073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63" name="Rectangle 162" title="B-rect"/>
            <p:cNvSpPr/>
            <p:nvPr/>
          </p:nvSpPr>
          <p:spPr>
            <a:xfrm>
              <a:off x="1883222" y="5534999"/>
              <a:ext cx="1339533" cy="104110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64" name="Rectangle 163" title="C-rect"/>
            <p:cNvSpPr/>
            <p:nvPr/>
          </p:nvSpPr>
          <p:spPr>
            <a:xfrm>
              <a:off x="3235773" y="5767934"/>
              <a:ext cx="733775" cy="80816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5" name="Rectangle 164" title="D-rect"/>
            <p:cNvSpPr/>
            <p:nvPr/>
          </p:nvSpPr>
          <p:spPr>
            <a:xfrm>
              <a:off x="3969197" y="5694688"/>
              <a:ext cx="1841851" cy="881414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6" name="Rectangle 165" title="E-rect"/>
            <p:cNvSpPr/>
            <p:nvPr/>
          </p:nvSpPr>
          <p:spPr>
            <a:xfrm>
              <a:off x="5815377" y="5280700"/>
              <a:ext cx="1602222" cy="129540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452681" y="3193378"/>
              <a:ext cx="4870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REVENUE &amp; EARNINGS BY MAJOR SERVICE AREA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86335" y="3463753"/>
              <a:ext cx="4485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YTD</a:t>
              </a:r>
            </a:p>
          </p:txBody>
        </p:sp>
        <p:sp>
          <p:nvSpPr>
            <p:cNvPr id="169" name="Rectangle 168" title="big-blue-rect"/>
            <p:cNvSpPr/>
            <p:nvPr/>
          </p:nvSpPr>
          <p:spPr>
            <a:xfrm>
              <a:off x="1887065" y="3805097"/>
              <a:ext cx="5530533" cy="2771004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70" name="Straight Connector 169" title="B-sep"/>
            <p:cNvCxnSpPr/>
            <p:nvPr/>
          </p:nvCxnSpPr>
          <p:spPr>
            <a:xfrm>
              <a:off x="3226598" y="3805097"/>
              <a:ext cx="0" cy="2771004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 title="C-sep"/>
            <p:cNvCxnSpPr/>
            <p:nvPr/>
          </p:nvCxnSpPr>
          <p:spPr>
            <a:xfrm>
              <a:off x="3969548" y="3805097"/>
              <a:ext cx="0" cy="2771004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 title="B10"/>
            <p:cNvSpPr txBox="1"/>
            <p:nvPr/>
          </p:nvSpPr>
          <p:spPr>
            <a:xfrm>
              <a:off x="1869274" y="4046124"/>
              <a:ext cx="740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$195M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525586" y="4089490"/>
              <a:ext cx="4183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REV.</a:t>
              </a:r>
            </a:p>
          </p:txBody>
        </p:sp>
        <p:sp>
          <p:nvSpPr>
            <p:cNvPr id="177" name="TextBox 176" title="C10"/>
            <p:cNvSpPr txBox="1"/>
            <p:nvPr/>
          </p:nvSpPr>
          <p:spPr>
            <a:xfrm>
              <a:off x="3191054" y="4047188"/>
              <a:ext cx="54181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$101</a:t>
              </a:r>
            </a:p>
          </p:txBody>
        </p:sp>
        <p:sp>
          <p:nvSpPr>
            <p:cNvPr id="179" name="TextBox 178" title="D10"/>
            <p:cNvSpPr txBox="1"/>
            <p:nvPr/>
          </p:nvSpPr>
          <p:spPr>
            <a:xfrm>
              <a:off x="3942160" y="4044420"/>
              <a:ext cx="6283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$249</a:t>
              </a:r>
            </a:p>
          </p:txBody>
        </p:sp>
        <p:sp>
          <p:nvSpPr>
            <p:cNvPr id="181" name="TextBox 180" title="E10"/>
            <p:cNvSpPr txBox="1"/>
            <p:nvPr/>
          </p:nvSpPr>
          <p:spPr>
            <a:xfrm>
              <a:off x="5777781" y="4037929"/>
              <a:ext cx="64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$233</a:t>
              </a:r>
            </a:p>
          </p:txBody>
        </p:sp>
        <p:sp>
          <p:nvSpPr>
            <p:cNvPr id="182" name="TextBox 181" title="B15"/>
            <p:cNvSpPr txBox="1"/>
            <p:nvPr/>
          </p:nvSpPr>
          <p:spPr>
            <a:xfrm>
              <a:off x="1877332" y="5915023"/>
              <a:ext cx="562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$105</a:t>
              </a:r>
            </a:p>
          </p:txBody>
        </p:sp>
        <p:sp>
          <p:nvSpPr>
            <p:cNvPr id="185" name="TextBox 184" title="D16"/>
            <p:cNvSpPr txBox="1"/>
            <p:nvPr/>
          </p:nvSpPr>
          <p:spPr>
            <a:xfrm>
              <a:off x="3988598" y="6118900"/>
              <a:ext cx="5797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48%</a:t>
              </a:r>
            </a:p>
          </p:txBody>
        </p:sp>
        <p:sp>
          <p:nvSpPr>
            <p:cNvPr id="186" name="TextBox 185" title="C15"/>
            <p:cNvSpPr txBox="1"/>
            <p:nvPr/>
          </p:nvSpPr>
          <p:spPr>
            <a:xfrm>
              <a:off x="3205528" y="5922067"/>
              <a:ext cx="758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$45</a:t>
              </a:r>
            </a:p>
          </p:txBody>
        </p:sp>
        <p:sp>
          <p:nvSpPr>
            <p:cNvPr id="187" name="TextBox 186" title="D15"/>
            <p:cNvSpPr txBox="1"/>
            <p:nvPr/>
          </p:nvSpPr>
          <p:spPr>
            <a:xfrm>
              <a:off x="3951361" y="5903649"/>
              <a:ext cx="99477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$120</a:t>
              </a:r>
            </a:p>
          </p:txBody>
        </p:sp>
        <p:sp>
          <p:nvSpPr>
            <p:cNvPr id="188" name="TextBox 187" title="E15"/>
            <p:cNvSpPr txBox="1"/>
            <p:nvPr/>
          </p:nvSpPr>
          <p:spPr>
            <a:xfrm>
              <a:off x="5803806" y="5915537"/>
              <a:ext cx="6686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$410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994438" y="6603568"/>
              <a:ext cx="846322" cy="23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3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$’s In Millions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53411" y="5943600"/>
              <a:ext cx="378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smtClean="0">
                  <a:solidFill>
                    <a:srgbClr val="231F20"/>
                  </a:solidFill>
                  <a:latin typeface="Proxima Nova Lt" pitchFamily="50" charset="0"/>
                </a:rPr>
                <a:t>C.E.</a:t>
              </a:r>
              <a:endParaRPr lang="en-PH" sz="900" kern="900" spc="-10" dirty="0" smtClean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407285" y="6309980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MARG.</a:t>
              </a:r>
            </a:p>
          </p:txBody>
        </p:sp>
        <p:grpSp>
          <p:nvGrpSpPr>
            <p:cNvPr id="199" name="Group 198" title="B11-arrow"/>
            <p:cNvGrpSpPr/>
            <p:nvPr/>
          </p:nvGrpSpPr>
          <p:grpSpPr>
            <a:xfrm>
              <a:off x="1933909" y="4327951"/>
              <a:ext cx="349135" cy="245520"/>
              <a:chOff x="2142324" y="4296409"/>
              <a:chExt cx="349135" cy="245520"/>
            </a:xfrm>
          </p:grpSpPr>
          <p:sp>
            <p:nvSpPr>
              <p:cNvPr id="200" name="TextBox 199" title="B11"/>
              <p:cNvSpPr txBox="1"/>
              <p:nvPr/>
            </p:nvSpPr>
            <p:spPr>
              <a:xfrm>
                <a:off x="2142324" y="4326485"/>
                <a:ext cx="3491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spc="-1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13%</a:t>
                </a:r>
              </a:p>
            </p:txBody>
          </p:sp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071" y="4296409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202" name="Group 201" title="C11-arrow"/>
            <p:cNvGrpSpPr/>
            <p:nvPr/>
          </p:nvGrpSpPr>
          <p:grpSpPr>
            <a:xfrm>
              <a:off x="3228998" y="4327051"/>
              <a:ext cx="377989" cy="245710"/>
              <a:chOff x="3374721" y="4295622"/>
              <a:chExt cx="377989" cy="245710"/>
            </a:xfrm>
          </p:grpSpPr>
          <p:sp>
            <p:nvSpPr>
              <p:cNvPr id="203" name="TextBox 202" title="C11"/>
              <p:cNvSpPr txBox="1"/>
              <p:nvPr/>
            </p:nvSpPr>
            <p:spPr>
              <a:xfrm>
                <a:off x="3374721" y="4325888"/>
                <a:ext cx="3779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spc="-1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29%</a:t>
                </a:r>
              </a:p>
            </p:txBody>
          </p:sp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740" y="4295622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205" name="Group 204" title="D11-arrow"/>
            <p:cNvGrpSpPr/>
            <p:nvPr/>
          </p:nvGrpSpPr>
          <p:grpSpPr>
            <a:xfrm>
              <a:off x="4023576" y="4330659"/>
              <a:ext cx="330540" cy="245331"/>
              <a:chOff x="4231991" y="4299117"/>
              <a:chExt cx="330540" cy="245331"/>
            </a:xfrm>
          </p:grpSpPr>
          <p:sp>
            <p:nvSpPr>
              <p:cNvPr id="206" name="TextBox 205" title="D11"/>
              <p:cNvSpPr txBox="1"/>
              <p:nvPr/>
            </p:nvSpPr>
            <p:spPr>
              <a:xfrm>
                <a:off x="4231991" y="4329004"/>
                <a:ext cx="3305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11%</a:t>
                </a:r>
              </a:p>
            </p:txBody>
          </p:sp>
          <p:pic>
            <p:nvPicPr>
              <p:cNvPr id="207" name="Picture 20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6317" y="4299117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208" name="Group 207" title="E11-arrow"/>
            <p:cNvGrpSpPr/>
            <p:nvPr/>
          </p:nvGrpSpPr>
          <p:grpSpPr>
            <a:xfrm>
              <a:off x="5824685" y="4331679"/>
              <a:ext cx="383438" cy="256278"/>
              <a:chOff x="6033393" y="4300990"/>
              <a:chExt cx="383438" cy="256278"/>
            </a:xfrm>
          </p:grpSpPr>
          <p:sp>
            <p:nvSpPr>
              <p:cNvPr id="209" name="TextBox 208" title="E11"/>
              <p:cNvSpPr txBox="1"/>
              <p:nvPr/>
            </p:nvSpPr>
            <p:spPr>
              <a:xfrm>
                <a:off x="6033393" y="4341824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20%</a:t>
                </a:r>
              </a:p>
            </p:txBody>
          </p:sp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7807" y="4300990"/>
                <a:ext cx="153454" cy="76727"/>
              </a:xfrm>
              <a:prstGeom prst="rect">
                <a:avLst/>
              </a:prstGeom>
            </p:spPr>
          </p:pic>
        </p:grpSp>
        <p:cxnSp>
          <p:nvCxnSpPr>
            <p:cNvPr id="627" name="Straight Connector 626" title="D-sep"/>
            <p:cNvCxnSpPr/>
            <p:nvPr/>
          </p:nvCxnSpPr>
          <p:spPr>
            <a:xfrm>
              <a:off x="5811048" y="3805097"/>
              <a:ext cx="0" cy="2771004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TextBox 528"/>
            <p:cNvSpPr txBox="1"/>
            <p:nvPr/>
          </p:nvSpPr>
          <p:spPr>
            <a:xfrm>
              <a:off x="1544384" y="5181600"/>
              <a:ext cx="3940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smtClean="0">
                  <a:solidFill>
                    <a:srgbClr val="231F20"/>
                  </a:solidFill>
                  <a:latin typeface="Proxima Nova Lt" pitchFamily="50" charset="0"/>
                </a:rPr>
                <a:t>EBA</a:t>
              </a:r>
              <a:endParaRPr lang="en-PH" sz="900" kern="900" spc="-10" dirty="0" smtClean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sp>
          <p:nvSpPr>
            <p:cNvPr id="531" name="TextBox 530"/>
            <p:cNvSpPr txBox="1"/>
            <p:nvPr/>
          </p:nvSpPr>
          <p:spPr>
            <a:xfrm>
              <a:off x="1549438" y="6167128"/>
              <a:ext cx="378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smtClean="0">
                  <a:solidFill>
                    <a:srgbClr val="231F20"/>
                  </a:solidFill>
                  <a:latin typeface="Proxima Nova Lt" pitchFamily="50" charset="0"/>
                </a:rPr>
                <a:t>C.E.</a:t>
              </a:r>
              <a:endParaRPr lang="en-PH" sz="900" kern="900" spc="-10" dirty="0" smtClean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sp>
          <p:nvSpPr>
            <p:cNvPr id="538" name="TextBox 537" title="B13"/>
            <p:cNvSpPr txBox="1"/>
            <p:nvPr/>
          </p:nvSpPr>
          <p:spPr>
            <a:xfrm>
              <a:off x="1850082" y="5149767"/>
              <a:ext cx="589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rgbClr val="39A0DA"/>
                  </a:solidFill>
                  <a:latin typeface="Proxima Nova Rg" pitchFamily="50" charset="0"/>
                </a:rPr>
                <a:t>$363</a:t>
              </a:r>
            </a:p>
          </p:txBody>
        </p:sp>
        <p:sp>
          <p:nvSpPr>
            <p:cNvPr id="539" name="TextBox 538" title="C13"/>
            <p:cNvSpPr txBox="1"/>
            <p:nvPr/>
          </p:nvSpPr>
          <p:spPr>
            <a:xfrm>
              <a:off x="3164979" y="5485064"/>
              <a:ext cx="55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rgbClr val="39A0DA"/>
                  </a:solidFill>
                  <a:latin typeface="Proxima Nova Rg" pitchFamily="50" charset="0"/>
                </a:rPr>
                <a:t>$198</a:t>
              </a:r>
            </a:p>
          </p:txBody>
        </p:sp>
        <p:sp>
          <p:nvSpPr>
            <p:cNvPr id="540" name="TextBox 539" title="D13"/>
            <p:cNvSpPr txBox="1"/>
            <p:nvPr/>
          </p:nvSpPr>
          <p:spPr>
            <a:xfrm>
              <a:off x="3946532" y="5394702"/>
              <a:ext cx="583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rgbClr val="39A0DA"/>
                  </a:solidFill>
                  <a:latin typeface="Proxima Nova Rg" pitchFamily="50" charset="0"/>
                </a:rPr>
                <a:t>$794</a:t>
              </a:r>
            </a:p>
          </p:txBody>
        </p:sp>
        <p:sp>
          <p:nvSpPr>
            <p:cNvPr id="541" name="TextBox 540" title="E13"/>
            <p:cNvSpPr txBox="1"/>
            <p:nvPr/>
          </p:nvSpPr>
          <p:spPr>
            <a:xfrm>
              <a:off x="5772973" y="4953858"/>
              <a:ext cx="551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rgbClr val="39A0DA"/>
                  </a:solidFill>
                  <a:latin typeface="Proxima Nova Rg" pitchFamily="50" charset="0"/>
                </a:rPr>
                <a:t>$491</a:t>
              </a:r>
            </a:p>
          </p:txBody>
        </p:sp>
        <p:cxnSp>
          <p:nvCxnSpPr>
            <p:cNvPr id="3" name="Straight Connector 2" title="B-line"/>
            <p:cNvCxnSpPr/>
            <p:nvPr/>
          </p:nvCxnSpPr>
          <p:spPr>
            <a:xfrm>
              <a:off x="1883222" y="5149767"/>
              <a:ext cx="1339533" cy="0"/>
            </a:xfrm>
            <a:prstGeom prst="line">
              <a:avLst/>
            </a:prstGeom>
            <a:ln w="16510" cap="rnd">
              <a:solidFill>
                <a:srgbClr val="39A0DA">
                  <a:alpha val="73000"/>
                </a:srgbClr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 title="D-line"/>
            <p:cNvCxnSpPr/>
            <p:nvPr/>
          </p:nvCxnSpPr>
          <p:spPr>
            <a:xfrm>
              <a:off x="4004857" y="5384640"/>
              <a:ext cx="1798949" cy="0"/>
            </a:xfrm>
            <a:prstGeom prst="line">
              <a:avLst/>
            </a:prstGeom>
            <a:ln w="16510" cap="rnd">
              <a:solidFill>
                <a:srgbClr val="39A0DA">
                  <a:alpha val="73000"/>
                </a:srgbClr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 title="E-line"/>
            <p:cNvCxnSpPr/>
            <p:nvPr/>
          </p:nvCxnSpPr>
          <p:spPr>
            <a:xfrm>
              <a:off x="5847428" y="4953858"/>
              <a:ext cx="1544770" cy="0"/>
            </a:xfrm>
            <a:prstGeom prst="line">
              <a:avLst/>
            </a:prstGeom>
            <a:ln w="16510" cap="rnd">
              <a:solidFill>
                <a:srgbClr val="39A0DA">
                  <a:alpha val="73000"/>
                </a:srgbClr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 title="C-line"/>
            <p:cNvCxnSpPr/>
            <p:nvPr/>
          </p:nvCxnSpPr>
          <p:spPr>
            <a:xfrm>
              <a:off x="3235773" y="5485064"/>
              <a:ext cx="728214" cy="0"/>
            </a:xfrm>
            <a:prstGeom prst="line">
              <a:avLst/>
            </a:prstGeom>
            <a:ln w="16510" cap="rnd">
              <a:solidFill>
                <a:srgbClr val="39A0DA">
                  <a:alpha val="73000"/>
                </a:srgbClr>
              </a:solidFill>
              <a:prstDash val="sys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TextBox 553" title="B8"/>
            <p:cNvSpPr txBox="1"/>
            <p:nvPr/>
          </p:nvSpPr>
          <p:spPr>
            <a:xfrm>
              <a:off x="6381554" y="3396559"/>
              <a:ext cx="1133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4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$4,340</a:t>
              </a:r>
            </a:p>
          </p:txBody>
        </p:sp>
        <p:sp>
          <p:nvSpPr>
            <p:cNvPr id="430" name="TextBox 429" title="E16"/>
            <p:cNvSpPr txBox="1"/>
            <p:nvPr/>
          </p:nvSpPr>
          <p:spPr>
            <a:xfrm>
              <a:off x="5792787" y="6117417"/>
              <a:ext cx="591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48%</a:t>
              </a:r>
            </a:p>
          </p:txBody>
        </p:sp>
        <p:sp>
          <p:nvSpPr>
            <p:cNvPr id="431" name="TextBox 430" title="C16"/>
            <p:cNvSpPr txBox="1"/>
            <p:nvPr/>
          </p:nvSpPr>
          <p:spPr>
            <a:xfrm>
              <a:off x="3198611" y="6110790"/>
              <a:ext cx="579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44%</a:t>
              </a:r>
            </a:p>
          </p:txBody>
        </p:sp>
        <p:sp>
          <p:nvSpPr>
            <p:cNvPr id="432" name="TextBox 431" title="B16"/>
            <p:cNvSpPr txBox="1"/>
            <p:nvPr/>
          </p:nvSpPr>
          <p:spPr>
            <a:xfrm>
              <a:off x="1888453" y="6124369"/>
              <a:ext cx="517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54%</a:t>
              </a:r>
            </a:p>
          </p:txBody>
        </p:sp>
        <p:grpSp>
          <p:nvGrpSpPr>
            <p:cNvPr id="41" name="Group 40" title="icon-tax"/>
            <p:cNvGrpSpPr/>
            <p:nvPr/>
          </p:nvGrpSpPr>
          <p:grpSpPr>
            <a:xfrm>
              <a:off x="5881933" y="3858224"/>
              <a:ext cx="199909" cy="200055"/>
              <a:chOff x="5881933" y="3858224"/>
              <a:chExt cx="199909" cy="200055"/>
            </a:xfrm>
          </p:grpSpPr>
          <p:sp>
            <p:nvSpPr>
              <p:cNvPr id="549" name="Rounded Rectangle 548"/>
              <p:cNvSpPr/>
              <p:nvPr/>
            </p:nvSpPr>
            <p:spPr>
              <a:xfrm>
                <a:off x="5899070" y="3883615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36" name="TextBox 535"/>
              <p:cNvSpPr txBox="1"/>
              <p:nvPr/>
            </p:nvSpPr>
            <p:spPr>
              <a:xfrm>
                <a:off x="5881933" y="3858224"/>
                <a:ext cx="199909" cy="20005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0" name="Group 39" title="icon-consulting"/>
            <p:cNvGrpSpPr/>
            <p:nvPr/>
          </p:nvGrpSpPr>
          <p:grpSpPr>
            <a:xfrm>
              <a:off x="4035175" y="3851535"/>
              <a:ext cx="209527" cy="200055"/>
              <a:chOff x="4035175" y="3851535"/>
              <a:chExt cx="209527" cy="200055"/>
            </a:xfrm>
          </p:grpSpPr>
          <p:sp>
            <p:nvSpPr>
              <p:cNvPr id="547" name="Rounded Rectangle 546"/>
              <p:cNvSpPr/>
              <p:nvPr/>
            </p:nvSpPr>
            <p:spPr>
              <a:xfrm>
                <a:off x="4057863" y="3882194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39A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48" name="TextBox 547"/>
              <p:cNvSpPr txBox="1"/>
              <p:nvPr/>
            </p:nvSpPr>
            <p:spPr>
              <a:xfrm>
                <a:off x="4035175" y="3851535"/>
                <a:ext cx="209527" cy="20005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9" name="Group 38" title="icon-audit"/>
            <p:cNvGrpSpPr/>
            <p:nvPr/>
          </p:nvGrpSpPr>
          <p:grpSpPr>
            <a:xfrm>
              <a:off x="3284738" y="3850792"/>
              <a:ext cx="204718" cy="200055"/>
              <a:chOff x="3284738" y="3850792"/>
              <a:chExt cx="204718" cy="200055"/>
            </a:xfrm>
          </p:grpSpPr>
          <p:sp>
            <p:nvSpPr>
              <p:cNvPr id="546" name="Rounded Rectangle 545"/>
              <p:cNvSpPr/>
              <p:nvPr/>
            </p:nvSpPr>
            <p:spPr>
              <a:xfrm>
                <a:off x="3305803" y="3877839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1E25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55" name="TextBox 554"/>
              <p:cNvSpPr txBox="1"/>
              <p:nvPr/>
            </p:nvSpPr>
            <p:spPr>
              <a:xfrm>
                <a:off x="3284738" y="3850792"/>
                <a:ext cx="204718" cy="20005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algn="ctr"/>
                <a:r>
                  <a:rPr lang="en-PH" sz="7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</a:t>
                </a:r>
              </a:p>
            </p:txBody>
          </p:sp>
        </p:grpSp>
        <p:grpSp>
          <p:nvGrpSpPr>
            <p:cNvPr id="38" name="Group 37" title="icon-advisory"/>
            <p:cNvGrpSpPr/>
            <p:nvPr/>
          </p:nvGrpSpPr>
          <p:grpSpPr>
            <a:xfrm>
              <a:off x="1920811" y="3847133"/>
              <a:ext cx="254411" cy="200055"/>
              <a:chOff x="1920811" y="3847133"/>
              <a:chExt cx="254411" cy="200055"/>
            </a:xfrm>
          </p:grpSpPr>
          <p:sp>
            <p:nvSpPr>
              <p:cNvPr id="545" name="Rounded Rectangle 544"/>
              <p:cNvSpPr/>
              <p:nvPr/>
            </p:nvSpPr>
            <p:spPr>
              <a:xfrm>
                <a:off x="1971450" y="3883639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898B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69" name="TextBox 568"/>
              <p:cNvSpPr txBox="1"/>
              <p:nvPr/>
            </p:nvSpPr>
            <p:spPr>
              <a:xfrm>
                <a:off x="1920811" y="3847133"/>
                <a:ext cx="254411" cy="20005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39" name="Group 16 1231" title="marg-arrow-up"/>
            <p:cNvGrpSpPr/>
            <p:nvPr/>
          </p:nvGrpSpPr>
          <p:grpSpPr>
            <a:xfrm>
              <a:off x="1969591" y="6353199"/>
              <a:ext cx="455574" cy="233883"/>
              <a:chOff x="1909356" y="6353199"/>
              <a:chExt cx="455574" cy="233883"/>
            </a:xfrm>
          </p:grpSpPr>
          <p:sp>
            <p:nvSpPr>
              <p:cNvPr id="441" name="TextBox 100"/>
              <p:cNvSpPr txBox="1"/>
              <p:nvPr/>
            </p:nvSpPr>
            <p:spPr>
              <a:xfrm>
                <a:off x="1909356" y="6387027"/>
                <a:ext cx="45557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00" kern="900" spc="-10" dirty="0" smtClean="0">
                    <a:solidFill>
                      <a:schemeClr val="bg1"/>
                    </a:solidFill>
                    <a:latin typeface="Proxima Nova Lt" pitchFamily="50" charset="0"/>
                  </a:rPr>
                  <a:t>96BPS</a:t>
                </a:r>
              </a:p>
            </p:txBody>
          </p:sp>
          <p:pic>
            <p:nvPicPr>
              <p:cNvPr id="443" name="Picture 66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371" y="6353199"/>
                <a:ext cx="188912" cy="8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5" name="Group 24 1232" title="marg-arrow-down"/>
            <p:cNvGrpSpPr/>
            <p:nvPr/>
          </p:nvGrpSpPr>
          <p:grpSpPr>
            <a:xfrm>
              <a:off x="3363061" y="6379832"/>
              <a:ext cx="503984" cy="213815"/>
              <a:chOff x="3233979" y="6379832"/>
              <a:chExt cx="503984" cy="213815"/>
            </a:xfrm>
          </p:grpSpPr>
          <p:sp>
            <p:nvSpPr>
              <p:cNvPr id="446" name="TextBox 103"/>
              <p:cNvSpPr txBox="1"/>
              <p:nvPr/>
            </p:nvSpPr>
            <p:spPr>
              <a:xfrm>
                <a:off x="3233979" y="6393592"/>
                <a:ext cx="50398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00" kern="900" spc="-10" dirty="0" smtClean="0">
                    <a:solidFill>
                      <a:schemeClr val="bg1"/>
                    </a:solidFill>
                    <a:latin typeface="Proxima Nova Lt" pitchFamily="50" charset="0"/>
                  </a:rPr>
                  <a:t>486BPS</a:t>
                </a:r>
              </a:p>
            </p:txBody>
          </p:sp>
          <p:pic>
            <p:nvPicPr>
              <p:cNvPr id="447" name="Picture 66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394075" y="6379832"/>
                <a:ext cx="188912" cy="6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3" name="Group 62" title="separate-cost-breakdown"/>
          <p:cNvGrpSpPr/>
          <p:nvPr/>
        </p:nvGrpSpPr>
        <p:grpSpPr>
          <a:xfrm>
            <a:off x="1452681" y="6998372"/>
            <a:ext cx="6462128" cy="1654909"/>
            <a:chOff x="1452681" y="6998372"/>
            <a:chExt cx="6462128" cy="1654909"/>
          </a:xfrm>
        </p:grpSpPr>
        <p:sp>
          <p:nvSpPr>
            <p:cNvPr id="243" name="Rounded Rectangle 242"/>
            <p:cNvSpPr/>
            <p:nvPr/>
          </p:nvSpPr>
          <p:spPr>
            <a:xfrm>
              <a:off x="1452681" y="6998372"/>
              <a:ext cx="6462128" cy="1634916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011960" y="8417832"/>
              <a:ext cx="846322" cy="23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3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$’s In Millions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582849" y="7042779"/>
              <a:ext cx="2054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COST BREAKDOWN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590426" y="7238335"/>
              <a:ext cx="1157048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ACTUAL $ YTD</a:t>
              </a:r>
            </a:p>
          </p:txBody>
        </p:sp>
        <p:sp>
          <p:nvSpPr>
            <p:cNvPr id="213" name="TextBox 212" title="B21"/>
            <p:cNvSpPr txBox="1"/>
            <p:nvPr/>
          </p:nvSpPr>
          <p:spPr>
            <a:xfrm>
              <a:off x="1716407" y="7460837"/>
              <a:ext cx="566822" cy="23083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CS Sal.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889605" y="7073712"/>
              <a:ext cx="10888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&lt;</a:t>
              </a:r>
              <a:r>
                <a:rPr lang="en-PH" sz="7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 </a:t>
              </a:r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Revenue</a:t>
              </a:r>
              <a:r>
                <a:rPr lang="en-PH" sz="6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 </a:t>
              </a:r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Growth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889605" y="7246902"/>
              <a:ext cx="10888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&gt;</a:t>
              </a:r>
              <a:r>
                <a:rPr lang="en-PH" sz="7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 </a:t>
              </a:r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Revenue</a:t>
              </a:r>
              <a:r>
                <a:rPr lang="en-PH" sz="6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 </a:t>
              </a:r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Growth</a:t>
              </a:r>
            </a:p>
          </p:txBody>
        </p:sp>
        <p:sp>
          <p:nvSpPr>
            <p:cNvPr id="217" name="TextBox 216" title="C21"/>
            <p:cNvSpPr txBox="1"/>
            <p:nvPr/>
          </p:nvSpPr>
          <p:spPr>
            <a:xfrm>
              <a:off x="5172325" y="7321218"/>
              <a:ext cx="737469" cy="36933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Non-CS</a:t>
              </a:r>
            </a:p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Sal.</a:t>
              </a:r>
            </a:p>
          </p:txBody>
        </p:sp>
        <p:sp>
          <p:nvSpPr>
            <p:cNvPr id="218" name="TextBox 217" title="D21"/>
            <p:cNvSpPr txBox="1"/>
            <p:nvPr/>
          </p:nvSpPr>
          <p:spPr>
            <a:xfrm>
              <a:off x="5831623" y="7473896"/>
              <a:ext cx="411651" cy="23083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P&amp;A</a:t>
              </a:r>
            </a:p>
          </p:txBody>
        </p:sp>
        <p:sp>
          <p:nvSpPr>
            <p:cNvPr id="219" name="TextBox 218" title="F21"/>
            <p:cNvSpPr txBox="1"/>
            <p:nvPr/>
          </p:nvSpPr>
          <p:spPr>
            <a:xfrm>
              <a:off x="6782670" y="7445952"/>
              <a:ext cx="463588" cy="23083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Other</a:t>
              </a:r>
            </a:p>
          </p:txBody>
        </p:sp>
        <p:sp>
          <p:nvSpPr>
            <p:cNvPr id="220" name="TextBox 219" title="E21"/>
            <p:cNvSpPr txBox="1"/>
            <p:nvPr/>
          </p:nvSpPr>
          <p:spPr>
            <a:xfrm>
              <a:off x="6553939" y="7201036"/>
              <a:ext cx="323165" cy="450123"/>
            </a:xfrm>
            <a:prstGeom prst="rect">
              <a:avLst/>
            </a:prstGeom>
            <a:noFill/>
          </p:spPr>
          <p:txBody>
            <a:bodyPr vert="vert270" wrap="none" rtlCol="0" anchor="b" anchorCtr="0">
              <a:spAutoFit/>
            </a:bodyPr>
            <a:lstStyle/>
            <a:p>
              <a:r>
                <a:rPr lang="en-PH" sz="900" kern="900" spc="-10" dirty="0" err="1" smtClean="0">
                  <a:solidFill>
                    <a:srgbClr val="231F20"/>
                  </a:solidFill>
                  <a:latin typeface="Proxima Nova Lt" pitchFamily="50" charset="0"/>
                </a:rPr>
                <a:t>Occup</a:t>
              </a:r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.</a:t>
              </a:r>
            </a:p>
          </p:txBody>
        </p:sp>
        <p:sp>
          <p:nvSpPr>
            <p:cNvPr id="1037" name="Rectangle 1036" title="B24-rect"/>
            <p:cNvSpPr/>
            <p:nvPr/>
          </p:nvSpPr>
          <p:spPr>
            <a:xfrm>
              <a:off x="1761031" y="7728743"/>
              <a:ext cx="3502152" cy="338328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4" name="Rectangle 223" title="C24-rect"/>
            <p:cNvSpPr/>
            <p:nvPr/>
          </p:nvSpPr>
          <p:spPr>
            <a:xfrm>
              <a:off x="5300366" y="7728743"/>
              <a:ext cx="578944" cy="338328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 title="D24-rect"/>
            <p:cNvSpPr/>
            <p:nvPr/>
          </p:nvSpPr>
          <p:spPr>
            <a:xfrm>
              <a:off x="5913930" y="7728743"/>
              <a:ext cx="689105" cy="338328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6" name="Rectangle 225" title="E24-rect"/>
            <p:cNvSpPr/>
            <p:nvPr/>
          </p:nvSpPr>
          <p:spPr>
            <a:xfrm>
              <a:off x="6631502" y="7728743"/>
              <a:ext cx="173899" cy="338328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7" name="Rectangle 226" title="F24-rect"/>
            <p:cNvSpPr/>
            <p:nvPr/>
          </p:nvSpPr>
          <p:spPr>
            <a:xfrm>
              <a:off x="6842014" y="7728743"/>
              <a:ext cx="704088" cy="338328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TextBox 227" title="B22"/>
            <p:cNvSpPr txBox="1"/>
            <p:nvPr/>
          </p:nvSpPr>
          <p:spPr>
            <a:xfrm>
              <a:off x="3379763" y="7780088"/>
              <a:ext cx="538929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$2,091</a:t>
              </a:r>
            </a:p>
          </p:txBody>
        </p:sp>
        <p:sp>
          <p:nvSpPr>
            <p:cNvPr id="231" name="TextBox 230" title="E22"/>
            <p:cNvSpPr txBox="1"/>
            <p:nvPr/>
          </p:nvSpPr>
          <p:spPr>
            <a:xfrm>
              <a:off x="6615506" y="7702831"/>
              <a:ext cx="200055" cy="354392"/>
            </a:xfrm>
            <a:prstGeom prst="rect">
              <a:avLst/>
            </a:prstGeom>
            <a:noFill/>
          </p:spPr>
          <p:txBody>
            <a:bodyPr vert="vert270" wrap="none" lIns="0" tIns="0" rIns="0" bIns="0" rtlCol="0" anchor="ctr" anchorCtr="0">
              <a:spAutoFit/>
            </a:bodyPr>
            <a:lstStyle/>
            <a:p>
              <a:pPr algn="ctr"/>
              <a:r>
                <a:rPr lang="en-PH" sz="13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$115</a:t>
              </a:r>
            </a:p>
          </p:txBody>
        </p:sp>
        <p:sp>
          <p:nvSpPr>
            <p:cNvPr id="232" name="TextBox 231" title="F22"/>
            <p:cNvSpPr txBox="1"/>
            <p:nvPr/>
          </p:nvSpPr>
          <p:spPr>
            <a:xfrm>
              <a:off x="7074066" y="7805460"/>
              <a:ext cx="392415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$444</a:t>
              </a:r>
            </a:p>
          </p:txBody>
        </p:sp>
        <p:grpSp>
          <p:nvGrpSpPr>
            <p:cNvPr id="42" name="Group 41" title="B23-arrow"/>
            <p:cNvGrpSpPr/>
            <p:nvPr/>
          </p:nvGrpSpPr>
          <p:grpSpPr>
            <a:xfrm>
              <a:off x="3049587" y="8165593"/>
              <a:ext cx="392736" cy="308344"/>
              <a:chOff x="3049587" y="8165593"/>
              <a:chExt cx="392736" cy="308344"/>
            </a:xfrm>
          </p:grpSpPr>
          <p:pic>
            <p:nvPicPr>
              <p:cNvPr id="1053" name="Picture 29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5948" y="8165593"/>
                <a:ext cx="241300" cy="95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4" name="TextBox 233" title="B23"/>
              <p:cNvSpPr txBox="1"/>
              <p:nvPr/>
            </p:nvSpPr>
            <p:spPr>
              <a:xfrm>
                <a:off x="3049587" y="8212327"/>
                <a:ext cx="39273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PH" sz="1100" kern="900" spc="-10" dirty="0" smtClean="0">
                    <a:solidFill>
                      <a:srgbClr val="898B8D"/>
                    </a:solidFill>
                    <a:latin typeface="Proxima Nova Rg" pitchFamily="50" charset="0"/>
                  </a:rPr>
                  <a:t>10.8%</a:t>
                </a:r>
              </a:p>
            </p:txBody>
          </p:sp>
        </p:grpSp>
        <p:grpSp>
          <p:nvGrpSpPr>
            <p:cNvPr id="44" name="Group 43" title="C23-arrow"/>
            <p:cNvGrpSpPr/>
            <p:nvPr/>
          </p:nvGrpSpPr>
          <p:grpSpPr>
            <a:xfrm>
              <a:off x="5427677" y="8165593"/>
              <a:ext cx="315471" cy="308344"/>
              <a:chOff x="5427677" y="8165593"/>
              <a:chExt cx="315471" cy="308344"/>
            </a:xfrm>
          </p:grpSpPr>
          <p:pic>
            <p:nvPicPr>
              <p:cNvPr id="235" name="Picture 29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6398" y="8165593"/>
                <a:ext cx="241300" cy="95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6" name="TextBox 235" title="C23"/>
              <p:cNvSpPr txBox="1"/>
              <p:nvPr/>
            </p:nvSpPr>
            <p:spPr>
              <a:xfrm>
                <a:off x="5427677" y="8212327"/>
                <a:ext cx="315471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PH" sz="1100" kern="900" spc="-10" dirty="0" smtClean="0">
                    <a:solidFill>
                      <a:srgbClr val="898B8D"/>
                    </a:solidFill>
                    <a:latin typeface="Proxima Nova Rg" pitchFamily="50" charset="0"/>
                  </a:rPr>
                  <a:t>7.9%</a:t>
                </a:r>
              </a:p>
            </p:txBody>
          </p:sp>
        </p:grpSp>
        <p:grpSp>
          <p:nvGrpSpPr>
            <p:cNvPr id="45" name="Group 44" title="D23-arrow"/>
            <p:cNvGrpSpPr/>
            <p:nvPr/>
          </p:nvGrpSpPr>
          <p:grpSpPr>
            <a:xfrm>
              <a:off x="6061341" y="8165593"/>
              <a:ext cx="392736" cy="308344"/>
              <a:chOff x="6061341" y="8165593"/>
              <a:chExt cx="392736" cy="308344"/>
            </a:xfrm>
          </p:grpSpPr>
          <p:pic>
            <p:nvPicPr>
              <p:cNvPr id="237" name="Picture 29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3148" y="8165593"/>
                <a:ext cx="241300" cy="95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8" name="TextBox 237" title="D23"/>
              <p:cNvSpPr txBox="1"/>
              <p:nvPr/>
            </p:nvSpPr>
            <p:spPr>
              <a:xfrm>
                <a:off x="6061341" y="8212327"/>
                <a:ext cx="392736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PH" sz="1100" kern="900" spc="-10" dirty="0" smtClean="0">
                    <a:solidFill>
                      <a:srgbClr val="898B8D"/>
                    </a:solidFill>
                    <a:latin typeface="Proxima Nova Rg" pitchFamily="50" charset="0"/>
                  </a:rPr>
                  <a:t>19.5%</a:t>
                </a:r>
              </a:p>
            </p:txBody>
          </p:sp>
        </p:grpSp>
        <p:grpSp>
          <p:nvGrpSpPr>
            <p:cNvPr id="48" name="Group 47" title="E23-arrow"/>
            <p:cNvGrpSpPr/>
            <p:nvPr/>
          </p:nvGrpSpPr>
          <p:grpSpPr>
            <a:xfrm>
              <a:off x="6594741" y="8165593"/>
              <a:ext cx="315471" cy="308344"/>
              <a:chOff x="6594741" y="8165593"/>
              <a:chExt cx="315471" cy="308344"/>
            </a:xfrm>
          </p:grpSpPr>
          <p:pic>
            <p:nvPicPr>
              <p:cNvPr id="239" name="Picture 29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7498" y="8165593"/>
                <a:ext cx="241300" cy="95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0" name="TextBox 239" title="E23"/>
              <p:cNvSpPr txBox="1"/>
              <p:nvPr/>
            </p:nvSpPr>
            <p:spPr>
              <a:xfrm>
                <a:off x="6594741" y="8212327"/>
                <a:ext cx="315471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PH" sz="1100" kern="900" spc="-10" dirty="0" smtClean="0">
                    <a:solidFill>
                      <a:srgbClr val="898B8D"/>
                    </a:solidFill>
                    <a:latin typeface="Proxima Nova Rg" pitchFamily="50" charset="0"/>
                  </a:rPr>
                  <a:t>1.5%</a:t>
                </a:r>
              </a:p>
            </p:txBody>
          </p:sp>
        </p:grpSp>
        <p:grpSp>
          <p:nvGrpSpPr>
            <p:cNvPr id="55" name="Group 54" title="F23-arrow"/>
            <p:cNvGrpSpPr/>
            <p:nvPr/>
          </p:nvGrpSpPr>
          <p:grpSpPr>
            <a:xfrm>
              <a:off x="7128141" y="8165593"/>
              <a:ext cx="315471" cy="307837"/>
              <a:chOff x="7128141" y="8165593"/>
              <a:chExt cx="315471" cy="307837"/>
            </a:xfrm>
          </p:grpSpPr>
          <p:pic>
            <p:nvPicPr>
              <p:cNvPr id="241" name="Picture 29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0898" y="8165593"/>
                <a:ext cx="241300" cy="95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2" name="TextBox 241" title="F23"/>
              <p:cNvSpPr txBox="1"/>
              <p:nvPr/>
            </p:nvSpPr>
            <p:spPr>
              <a:xfrm>
                <a:off x="7128141" y="8211820"/>
                <a:ext cx="315471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PH" sz="1100" kern="900" spc="-10" dirty="0" smtClean="0">
                    <a:solidFill>
                      <a:srgbClr val="898B8D"/>
                    </a:solidFill>
                    <a:latin typeface="Proxima Nova Rg" pitchFamily="50" charset="0"/>
                  </a:rPr>
                  <a:t>4.2%</a:t>
                </a:r>
              </a:p>
            </p:txBody>
          </p:sp>
        </p:grpSp>
        <p:sp>
          <p:nvSpPr>
            <p:cNvPr id="628" name="Rectangle 627"/>
            <p:cNvSpPr/>
            <p:nvPr/>
          </p:nvSpPr>
          <p:spPr>
            <a:xfrm>
              <a:off x="3823775" y="7142853"/>
              <a:ext cx="114482" cy="104049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3823775" y="7307953"/>
              <a:ext cx="114482" cy="104049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3" name="TextBox 622" title="C22"/>
            <p:cNvSpPr txBox="1"/>
            <p:nvPr/>
          </p:nvSpPr>
          <p:spPr>
            <a:xfrm>
              <a:off x="5384444" y="7780088"/>
              <a:ext cx="392415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$353</a:t>
              </a:r>
            </a:p>
          </p:txBody>
        </p:sp>
        <p:sp>
          <p:nvSpPr>
            <p:cNvPr id="630" name="TextBox 629" title="D22"/>
            <p:cNvSpPr txBox="1"/>
            <p:nvPr/>
          </p:nvSpPr>
          <p:spPr>
            <a:xfrm>
              <a:off x="6032554" y="7775202"/>
              <a:ext cx="392415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$434</a:t>
              </a:r>
            </a:p>
          </p:txBody>
        </p:sp>
        <p:sp>
          <p:nvSpPr>
            <p:cNvPr id="1032" name="Rectangle 1031" title="cost-breakdown-box"/>
            <p:cNvSpPr/>
            <p:nvPr/>
          </p:nvSpPr>
          <p:spPr>
            <a:xfrm>
              <a:off x="1734778" y="7693818"/>
              <a:ext cx="5848512" cy="411446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48" name="Group 447" title="separate-revenue-and-earnings-variance"/>
          <p:cNvGrpSpPr/>
          <p:nvPr/>
        </p:nvGrpSpPr>
        <p:grpSpPr>
          <a:xfrm>
            <a:off x="1412669" y="8730661"/>
            <a:ext cx="6502140" cy="2186158"/>
            <a:chOff x="1412669" y="8730661"/>
            <a:chExt cx="6502140" cy="2186158"/>
          </a:xfrm>
        </p:grpSpPr>
        <p:sp>
          <p:nvSpPr>
            <p:cNvPr id="615" name="Rounded Rectangle 614"/>
            <p:cNvSpPr/>
            <p:nvPr/>
          </p:nvSpPr>
          <p:spPr>
            <a:xfrm>
              <a:off x="1412669" y="8730661"/>
              <a:ext cx="6502139" cy="2186157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573244" y="8763000"/>
              <a:ext cx="23512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REVENUE &amp; EARNINGS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556953" y="9020175"/>
              <a:ext cx="2063963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ACTUAL VARIANCE TO PLAN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819982" y="9498825"/>
              <a:ext cx="768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Revenue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594196" y="9836150"/>
              <a:ext cx="1049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% </a:t>
              </a:r>
              <a:r>
                <a:rPr lang="en-PH" sz="1200" kern="900" spc="-10" dirty="0" err="1" smtClean="0">
                  <a:solidFill>
                    <a:srgbClr val="231F20"/>
                  </a:solidFill>
                  <a:latin typeface="Proxima Nova Rg" pitchFamily="50" charset="0"/>
                </a:rPr>
                <a:t>Var</a:t>
              </a:r>
              <a:r>
                <a:rPr lang="en-PH" sz="12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 to Plan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839131" y="10201275"/>
              <a:ext cx="780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93C83D"/>
                  </a:solidFill>
                  <a:latin typeface="Proxima Nova Rg" pitchFamily="50" charset="0"/>
                </a:rPr>
                <a:t>Earnings</a:t>
              </a:r>
            </a:p>
          </p:txBody>
        </p:sp>
        <p:cxnSp>
          <p:nvCxnSpPr>
            <p:cNvPr id="1043" name="Straight Arrow Connector 1042"/>
            <p:cNvCxnSpPr/>
            <p:nvPr/>
          </p:nvCxnSpPr>
          <p:spPr>
            <a:xfrm flipH="1">
              <a:off x="2619473" y="9990910"/>
              <a:ext cx="5120640" cy="0"/>
            </a:xfrm>
            <a:prstGeom prst="straightConnector1">
              <a:avLst/>
            </a:prstGeom>
            <a:ln>
              <a:solidFill>
                <a:srgbClr val="23032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629806" y="9692640"/>
              <a:ext cx="389209" cy="22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-5%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846951" y="9713039"/>
              <a:ext cx="355225" cy="22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0%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011482" y="9695418"/>
              <a:ext cx="3520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5%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173523" y="9695418"/>
              <a:ext cx="397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10%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373923" y="9695418"/>
              <a:ext cx="397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15%</a:t>
              </a:r>
            </a:p>
          </p:txBody>
        </p:sp>
        <p:sp>
          <p:nvSpPr>
            <p:cNvPr id="268" name="TextBox 267" title="rev-earn-label"/>
            <p:cNvSpPr txBox="1"/>
            <p:nvPr/>
          </p:nvSpPr>
          <p:spPr>
            <a:xfrm>
              <a:off x="4257372" y="9372600"/>
              <a:ext cx="392415" cy="153888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PH" sz="10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$13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7068487" y="10681370"/>
              <a:ext cx="846322" cy="23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3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$’s In Millions</a:t>
              </a:r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V="1">
              <a:off x="7581069" y="9894925"/>
              <a:ext cx="1" cy="239675"/>
            </a:xfrm>
            <a:prstGeom prst="line">
              <a:avLst/>
            </a:prstGeom>
            <a:ln>
              <a:solidFill>
                <a:srgbClr val="2303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>
            <a:xfrm flipV="1">
              <a:off x="6383300" y="9894925"/>
              <a:ext cx="1" cy="239675"/>
            </a:xfrm>
            <a:prstGeom prst="line">
              <a:avLst/>
            </a:prstGeom>
            <a:ln>
              <a:solidFill>
                <a:srgbClr val="2303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 flipV="1">
              <a:off x="5206963" y="9894925"/>
              <a:ext cx="1" cy="239675"/>
            </a:xfrm>
            <a:prstGeom prst="line">
              <a:avLst/>
            </a:prstGeom>
            <a:ln>
              <a:solidFill>
                <a:srgbClr val="2303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flipV="1">
              <a:off x="4013957" y="9894925"/>
              <a:ext cx="1" cy="239675"/>
            </a:xfrm>
            <a:prstGeom prst="line">
              <a:avLst/>
            </a:prstGeom>
            <a:ln>
              <a:solidFill>
                <a:srgbClr val="2303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 title="rev-earn-max"/>
            <p:cNvCxnSpPr/>
            <p:nvPr/>
          </p:nvCxnSpPr>
          <p:spPr>
            <a:xfrm flipV="1">
              <a:off x="7581069" y="9894925"/>
              <a:ext cx="1" cy="239675"/>
            </a:xfrm>
            <a:prstGeom prst="line">
              <a:avLst/>
            </a:prstGeom>
            <a:ln>
              <a:solidFill>
                <a:srgbClr val="2303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 title="rev-earn-min"/>
            <p:cNvCxnSpPr/>
            <p:nvPr/>
          </p:nvCxnSpPr>
          <p:spPr>
            <a:xfrm flipV="1">
              <a:off x="2830476" y="9894925"/>
              <a:ext cx="1" cy="239675"/>
            </a:xfrm>
            <a:prstGeom prst="line">
              <a:avLst/>
            </a:prstGeom>
            <a:ln>
              <a:solidFill>
                <a:srgbClr val="2303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Group 452" title="icon-C29"/>
            <p:cNvGrpSpPr/>
            <p:nvPr/>
          </p:nvGrpSpPr>
          <p:grpSpPr>
            <a:xfrm>
              <a:off x="4423574" y="9524462"/>
              <a:ext cx="156158" cy="200055"/>
              <a:chOff x="4423574" y="9524462"/>
              <a:chExt cx="156158" cy="200055"/>
            </a:xfrm>
          </p:grpSpPr>
          <p:sp>
            <p:nvSpPr>
              <p:cNvPr id="458" name="Rounded Rectangle 457"/>
              <p:cNvSpPr/>
              <p:nvPr/>
            </p:nvSpPr>
            <p:spPr>
              <a:xfrm>
                <a:off x="4423574" y="9550195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1E25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2" name="TextBox 461"/>
              <p:cNvSpPr txBox="1"/>
              <p:nvPr/>
            </p:nvSpPr>
            <p:spPr>
              <a:xfrm>
                <a:off x="4470192" y="9524462"/>
                <a:ext cx="59311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63" name="Group 462" title="icon-B31"/>
            <p:cNvGrpSpPr/>
            <p:nvPr/>
          </p:nvGrpSpPr>
          <p:grpSpPr>
            <a:xfrm>
              <a:off x="5138082" y="10183396"/>
              <a:ext cx="156158" cy="200055"/>
              <a:chOff x="5138082" y="10183396"/>
              <a:chExt cx="156158" cy="200055"/>
            </a:xfrm>
          </p:grpSpPr>
          <p:sp>
            <p:nvSpPr>
              <p:cNvPr id="465" name="Rounded Rectangle 464"/>
              <p:cNvSpPr/>
              <p:nvPr/>
            </p:nvSpPr>
            <p:spPr>
              <a:xfrm>
                <a:off x="5138082" y="10212640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898B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5161610" y="10183396"/>
                <a:ext cx="10900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71" name="Group 470" title="icon-B29"/>
            <p:cNvGrpSpPr/>
            <p:nvPr/>
          </p:nvGrpSpPr>
          <p:grpSpPr>
            <a:xfrm>
              <a:off x="4569829" y="9521963"/>
              <a:ext cx="156158" cy="200055"/>
              <a:chOff x="4569829" y="9521963"/>
              <a:chExt cx="156158" cy="200055"/>
            </a:xfrm>
          </p:grpSpPr>
          <p:sp>
            <p:nvSpPr>
              <p:cNvPr id="481" name="Rounded Rectangle 480"/>
              <p:cNvSpPr/>
              <p:nvPr/>
            </p:nvSpPr>
            <p:spPr>
              <a:xfrm>
                <a:off x="4569829" y="9550195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898B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9" name="TextBox 488"/>
              <p:cNvSpPr txBox="1"/>
              <p:nvPr/>
            </p:nvSpPr>
            <p:spPr>
              <a:xfrm>
                <a:off x="4613787" y="9521963"/>
                <a:ext cx="10900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91" name="Group 490" title="icon-E29"/>
            <p:cNvGrpSpPr/>
            <p:nvPr/>
          </p:nvGrpSpPr>
          <p:grpSpPr>
            <a:xfrm>
              <a:off x="4725987" y="9511301"/>
              <a:ext cx="156158" cy="213905"/>
              <a:chOff x="4725987" y="9511301"/>
              <a:chExt cx="156158" cy="213905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4725987" y="9549123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03" name="TextBox 502"/>
              <p:cNvSpPr txBox="1"/>
              <p:nvPr/>
            </p:nvSpPr>
            <p:spPr>
              <a:xfrm>
                <a:off x="4768902" y="9511301"/>
                <a:ext cx="62517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24" name="Group 523" title="icon-D29"/>
            <p:cNvGrpSpPr/>
            <p:nvPr/>
          </p:nvGrpSpPr>
          <p:grpSpPr>
            <a:xfrm>
              <a:off x="4874629" y="9510612"/>
              <a:ext cx="156158" cy="213905"/>
              <a:chOff x="4874629" y="9510612"/>
              <a:chExt cx="156158" cy="213905"/>
            </a:xfrm>
          </p:grpSpPr>
          <p:sp>
            <p:nvSpPr>
              <p:cNvPr id="525" name="Rounded Rectangle 524"/>
              <p:cNvSpPr/>
              <p:nvPr/>
            </p:nvSpPr>
            <p:spPr>
              <a:xfrm>
                <a:off x="4874629" y="9552709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39A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26" name="TextBox 525"/>
              <p:cNvSpPr txBox="1"/>
              <p:nvPr/>
            </p:nvSpPr>
            <p:spPr>
              <a:xfrm>
                <a:off x="4914768" y="9510612"/>
                <a:ext cx="73738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</a:p>
            </p:txBody>
          </p:sp>
        </p:grpSp>
        <p:grpSp>
          <p:nvGrpSpPr>
            <p:cNvPr id="527" name="Group 526" title="icon-D31"/>
            <p:cNvGrpSpPr/>
            <p:nvPr/>
          </p:nvGrpSpPr>
          <p:grpSpPr>
            <a:xfrm>
              <a:off x="5376512" y="10173928"/>
              <a:ext cx="156158" cy="213905"/>
              <a:chOff x="5376512" y="10173928"/>
              <a:chExt cx="156158" cy="213905"/>
            </a:xfrm>
          </p:grpSpPr>
          <p:sp>
            <p:nvSpPr>
              <p:cNvPr id="528" name="Rounded Rectangle 527"/>
              <p:cNvSpPr/>
              <p:nvPr/>
            </p:nvSpPr>
            <p:spPr>
              <a:xfrm>
                <a:off x="5376512" y="10207916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39A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32" name="TextBox 531"/>
              <p:cNvSpPr txBox="1"/>
              <p:nvPr/>
            </p:nvSpPr>
            <p:spPr>
              <a:xfrm>
                <a:off x="5402722" y="10173928"/>
                <a:ext cx="73738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C</a:t>
                </a:r>
              </a:p>
            </p:txBody>
          </p:sp>
        </p:grpSp>
        <p:sp>
          <p:nvSpPr>
            <p:cNvPr id="534" name="Oval 533" title="icon-F31"/>
            <p:cNvSpPr/>
            <p:nvPr/>
          </p:nvSpPr>
          <p:spPr>
            <a:xfrm>
              <a:off x="6606051" y="10021614"/>
              <a:ext cx="100584" cy="1005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37" name="Oval 536" title="icon-F29"/>
            <p:cNvSpPr/>
            <p:nvPr/>
          </p:nvSpPr>
          <p:spPr>
            <a:xfrm>
              <a:off x="4670254" y="9870057"/>
              <a:ext cx="100584" cy="1005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50" name="Group 549" title="icon-E31"/>
            <p:cNvGrpSpPr/>
            <p:nvPr/>
          </p:nvGrpSpPr>
          <p:grpSpPr>
            <a:xfrm>
              <a:off x="4811801" y="10180489"/>
              <a:ext cx="155461" cy="213905"/>
              <a:chOff x="4811801" y="10180489"/>
              <a:chExt cx="155461" cy="213905"/>
            </a:xfrm>
          </p:grpSpPr>
          <p:sp>
            <p:nvSpPr>
              <p:cNvPr id="551" name="Rounded Rectangle 550" title="E31 R"/>
              <p:cNvSpPr/>
              <p:nvPr/>
            </p:nvSpPr>
            <p:spPr>
              <a:xfrm>
                <a:off x="4811801" y="10213312"/>
                <a:ext cx="155461" cy="150341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52" name="TextBox 551" title="E31"/>
              <p:cNvSpPr txBox="1"/>
              <p:nvPr/>
            </p:nvSpPr>
            <p:spPr>
              <a:xfrm>
                <a:off x="4854334" y="10180489"/>
                <a:ext cx="62518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553" name="Group 552" title="icon-C31"/>
            <p:cNvGrpSpPr/>
            <p:nvPr/>
          </p:nvGrpSpPr>
          <p:grpSpPr>
            <a:xfrm>
              <a:off x="6943952" y="10159297"/>
              <a:ext cx="156158" cy="200055"/>
              <a:chOff x="6943952" y="10159297"/>
              <a:chExt cx="156158" cy="200055"/>
            </a:xfrm>
          </p:grpSpPr>
          <p:sp>
            <p:nvSpPr>
              <p:cNvPr id="588" name="Rounded Rectangle 587"/>
              <p:cNvSpPr/>
              <p:nvPr/>
            </p:nvSpPr>
            <p:spPr>
              <a:xfrm>
                <a:off x="6943952" y="10188760"/>
                <a:ext cx="156158" cy="151014"/>
              </a:xfrm>
              <a:prstGeom prst="roundRect">
                <a:avLst>
                  <a:gd name="adj" fmla="val 29323"/>
                </a:avLst>
              </a:prstGeom>
              <a:solidFill>
                <a:srgbClr val="1E25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589" name="TextBox 588" title="C31"/>
              <p:cNvSpPr txBox="1"/>
              <p:nvPr/>
            </p:nvSpPr>
            <p:spPr>
              <a:xfrm>
                <a:off x="6991064" y="10159297"/>
                <a:ext cx="59311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0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</a:t>
                </a:r>
                <a:endParaRPr lang="en-PH" sz="7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148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380</Words>
  <Application>Microsoft Macintosh PowerPoint</Application>
  <PresentationFormat>Custom</PresentationFormat>
  <Paragraphs>226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Helvetica Neue</vt:lpstr>
      <vt:lpstr>Proxima Nova Lt</vt:lpstr>
      <vt:lpstr>Proxima Nova Regular</vt:lpstr>
      <vt:lpstr>Proxima Nova Rg</vt:lpstr>
      <vt:lpstr>Proxima Nova 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Microsoft Office User</cp:lastModifiedBy>
  <cp:revision>231</cp:revision>
  <dcterms:created xsi:type="dcterms:W3CDTF">2015-11-26T05:05:15Z</dcterms:created>
  <dcterms:modified xsi:type="dcterms:W3CDTF">2016-01-06T22:48:28Z</dcterms:modified>
</cp:coreProperties>
</file>