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14630400" cy="9144000"/>
  <p:notesSz cx="6858000" cy="9144000"/>
  <p:defaultTextStyle>
    <a:defPPr>
      <a:defRPr lang="en-US"/>
    </a:defPPr>
    <a:lvl1pPr marL="0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1pPr>
    <a:lvl2pPr marL="728265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2pPr>
    <a:lvl3pPr marL="1456531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3pPr>
    <a:lvl4pPr marL="2184798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4pPr>
    <a:lvl5pPr marL="2913063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5pPr>
    <a:lvl6pPr marL="3641329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6pPr>
    <a:lvl7pPr marL="4369596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7pPr>
    <a:lvl8pPr marL="5097860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8pPr>
    <a:lvl9pPr marL="5826127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556"/>
    <a:srgbClr val="12903E"/>
    <a:srgbClr val="0A9FDA"/>
    <a:srgbClr val="898B8D"/>
    <a:srgbClr val="FFC000"/>
    <a:srgbClr val="FFFFFF"/>
    <a:srgbClr val="1E9DF7"/>
    <a:srgbClr val="03347F"/>
    <a:srgbClr val="158CD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0237" autoAdjust="0"/>
    <p:restoredTop sz="95552" autoAdjust="0"/>
  </p:normalViewPr>
  <p:slideViewPr>
    <p:cSldViewPr snapToGrid="0" snapToObjects="1">
      <p:cViewPr>
        <p:scale>
          <a:sx n="100" d="100"/>
          <a:sy n="100" d="100"/>
        </p:scale>
        <p:origin x="-712" y="304"/>
      </p:cViewPr>
      <p:guideLst>
        <p:guide orient="horz" pos="2880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E8C95-699B-7048-8C79-BBE24E3E5221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45BB-BD9C-954C-8206-C3C5A3B1C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90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45BB-BD9C-954C-8206-C3C5A3B1CD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7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5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1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7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3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4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9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3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2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8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C56F5-ADDA-2747-BF77-4AEFB622B9B3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2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 title="Col 1 Fill Height"/>
          <p:cNvSpPr/>
          <p:nvPr/>
        </p:nvSpPr>
        <p:spPr>
          <a:xfrm>
            <a:off x="3681757" y="5755341"/>
            <a:ext cx="4936318" cy="2098831"/>
          </a:xfrm>
          <a:prstGeom prst="rect">
            <a:avLst/>
          </a:prstGeom>
          <a:solidFill>
            <a:srgbClr val="0A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58CD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600900" y="5150225"/>
            <a:ext cx="1812457" cy="2703948"/>
          </a:xfrm>
          <a:prstGeom prst="rect">
            <a:avLst/>
          </a:prstGeom>
          <a:solidFill>
            <a:srgbClr val="0A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0459824" y="4733365"/>
            <a:ext cx="1812457" cy="3120808"/>
          </a:xfrm>
          <a:prstGeom prst="rect">
            <a:avLst/>
          </a:prstGeom>
          <a:solidFill>
            <a:srgbClr val="0A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251896" y="5486399"/>
            <a:ext cx="1681519" cy="2367773"/>
          </a:xfrm>
          <a:prstGeom prst="rect">
            <a:avLst/>
          </a:prstGeom>
          <a:solidFill>
            <a:srgbClr val="0A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8117" y="414300"/>
            <a:ext cx="1141485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404040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REVENUE &amp; EARNINGS BY BUSINESS &amp; FIRM</a:t>
            </a:r>
          </a:p>
          <a:p>
            <a:r>
              <a:rPr lang="en-US" sz="2000" b="1" dirty="0">
                <a:solidFill>
                  <a:srgbClr val="404040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YTD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4862" y="2264783"/>
            <a:ext cx="10237409" cy="5589389"/>
          </a:xfrm>
          <a:prstGeom prst="rect">
            <a:avLst/>
          </a:prstGeom>
          <a:noFill/>
          <a:ln w="63500">
            <a:solidFill>
              <a:srgbClr val="0334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7"/>
          </a:p>
        </p:txBody>
      </p:sp>
      <p:sp>
        <p:nvSpPr>
          <p:cNvPr id="15" name="TextBox 14" title="Col 1 Revenue"/>
          <p:cNvSpPr txBox="1"/>
          <p:nvPr/>
        </p:nvSpPr>
        <p:spPr>
          <a:xfrm>
            <a:off x="3788446" y="3051598"/>
            <a:ext cx="15939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03347F"/>
                </a:solidFill>
                <a:latin typeface="Proxima Nova Regular"/>
                <a:cs typeface="Proxima Nova Regular"/>
              </a:rPr>
              <a:t>$</a:t>
            </a:r>
            <a:r>
              <a:rPr lang="en-US" sz="3500" dirty="0">
                <a:solidFill>
                  <a:srgbClr val="03347F"/>
                </a:solidFill>
                <a:latin typeface="Proxima Nova Regular"/>
                <a:ea typeface="Proxima Nova" charset="0"/>
                <a:cs typeface="Proxima Nova Regular"/>
              </a:rPr>
              <a:t>3,410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37952" y="3079937"/>
            <a:ext cx="1593966" cy="611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74" dirty="0">
                <a:solidFill>
                  <a:srgbClr val="03347F"/>
                </a:solidFill>
                <a:latin typeface="Proxima Nova Regular"/>
                <a:ea typeface="Proxima Nova" charset="0"/>
                <a:cs typeface="Proxima Nova Regular"/>
              </a:rPr>
              <a:t>$1,285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76753" y="3079937"/>
            <a:ext cx="1593966" cy="611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74" dirty="0">
                <a:solidFill>
                  <a:srgbClr val="03347F"/>
                </a:solidFill>
                <a:latin typeface="Proxima Nova Regular"/>
                <a:ea typeface="Proxima Nova" charset="0"/>
                <a:cs typeface="Proxima Nova Regular"/>
              </a:rPr>
              <a:t>$</a:t>
            </a:r>
            <a:r>
              <a:rPr lang="en-US" sz="3374" dirty="0" smtClean="0">
                <a:solidFill>
                  <a:srgbClr val="03347F"/>
                </a:solidFill>
                <a:latin typeface="Proxima Nova Regular"/>
                <a:ea typeface="Proxima Nova" charset="0"/>
                <a:cs typeface="Proxima Nova Regular"/>
              </a:rPr>
              <a:t>1,264</a:t>
            </a:r>
            <a:endParaRPr lang="en-US" sz="3374" dirty="0">
              <a:solidFill>
                <a:srgbClr val="03347F"/>
              </a:solidFill>
              <a:latin typeface="Proxima Nova Regular"/>
              <a:ea typeface="Proxima Nova" charset="0"/>
              <a:cs typeface="Proxima Nova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286922" y="3079937"/>
            <a:ext cx="1593966" cy="611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74" dirty="0">
                <a:solidFill>
                  <a:srgbClr val="03347F"/>
                </a:solidFill>
                <a:latin typeface="Proxima Nova Regular"/>
                <a:ea typeface="Proxima Nova" charset="0"/>
                <a:cs typeface="Proxima Nova Regular"/>
              </a:rPr>
              <a:t>$1,150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23762" y="3526871"/>
            <a:ext cx="15586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414141"/>
                </a:solidFill>
                <a:latin typeface="Proxima Nova Regular"/>
                <a:cs typeface="Proxima Nova Regular"/>
              </a:rPr>
              <a:t>Revenue</a:t>
            </a:r>
          </a:p>
        </p:txBody>
      </p:sp>
      <p:sp>
        <p:nvSpPr>
          <p:cNvPr id="20" name="TextBox 19" title="Col 1 Earnings"/>
          <p:cNvSpPr txBox="1"/>
          <p:nvPr/>
        </p:nvSpPr>
        <p:spPr>
          <a:xfrm>
            <a:off x="3754496" y="6030625"/>
            <a:ext cx="15939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  <a:latin typeface="Proxima Nova Regular"/>
                <a:ea typeface="Proxima Nova" charset="0"/>
                <a:cs typeface="Proxima Nova Regular"/>
              </a:rPr>
              <a:t>$1,307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72961" y="6530125"/>
            <a:ext cx="1289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47" dirty="0">
                <a:solidFill>
                  <a:schemeClr val="bg1"/>
                </a:solidFill>
                <a:latin typeface="Proxima Nova Regular"/>
                <a:ea typeface="Proxima Nova" charset="0"/>
                <a:cs typeface="Proxima Nova Regular"/>
              </a:rPr>
              <a:t>Earnings</a:t>
            </a:r>
          </a:p>
        </p:txBody>
      </p:sp>
      <p:sp>
        <p:nvSpPr>
          <p:cNvPr id="22" name="TextBox 21" title="Col 1 Margin"/>
          <p:cNvSpPr txBox="1"/>
          <p:nvPr/>
        </p:nvSpPr>
        <p:spPr>
          <a:xfrm>
            <a:off x="3788446" y="6942935"/>
            <a:ext cx="15939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i="1" dirty="0">
                <a:solidFill>
                  <a:schemeClr val="bg1"/>
                </a:solidFill>
                <a:latin typeface="Proxima Nova Regular"/>
                <a:ea typeface="Proxima Nova" charset="0"/>
                <a:cs typeface="Proxima Nova Regular"/>
              </a:rPr>
              <a:t>38.3</a:t>
            </a:r>
            <a:r>
              <a:rPr lang="en-US" sz="3374" dirty="0">
                <a:solidFill>
                  <a:schemeClr val="bg1"/>
                </a:solidFill>
                <a:latin typeface="Proxima Nova Regular"/>
                <a:ea typeface="Proxima Nova" charset="0"/>
                <a:cs typeface="Proxima Nova Regular"/>
              </a:rPr>
              <a:t>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38548" y="7411922"/>
            <a:ext cx="1198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47" dirty="0">
                <a:solidFill>
                  <a:schemeClr val="bg1"/>
                </a:solidFill>
                <a:latin typeface="Proxima Nova Regular"/>
                <a:ea typeface="Proxima Nova" charset="0"/>
                <a:cs typeface="Proxima Nova Regular"/>
              </a:rPr>
              <a:t>Margin</a:t>
            </a:r>
          </a:p>
        </p:txBody>
      </p:sp>
      <p:sp>
        <p:nvSpPr>
          <p:cNvPr id="24" name="TextBox 23" title="Col 2 Earnings"/>
          <p:cNvSpPr txBox="1"/>
          <p:nvPr/>
        </p:nvSpPr>
        <p:spPr>
          <a:xfrm>
            <a:off x="8651686" y="6030278"/>
            <a:ext cx="159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roxima Nova Regular"/>
                <a:ea typeface="Proxima Nova" charset="0"/>
                <a:cs typeface="Proxima Nova Regular"/>
              </a:rPr>
              <a:t>$622</a:t>
            </a:r>
          </a:p>
        </p:txBody>
      </p:sp>
      <p:sp>
        <p:nvSpPr>
          <p:cNvPr id="25" name="TextBox 24" title="Col 2 Margin"/>
          <p:cNvSpPr txBox="1"/>
          <p:nvPr/>
        </p:nvSpPr>
        <p:spPr>
          <a:xfrm>
            <a:off x="8656175" y="6978093"/>
            <a:ext cx="159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  <a:latin typeface="Proxima Nova Regular"/>
                <a:ea typeface="Proxima Nova" charset="0"/>
                <a:cs typeface="Proxima Nova Regular"/>
              </a:rPr>
              <a:t>48.4%</a:t>
            </a:r>
          </a:p>
        </p:txBody>
      </p:sp>
      <p:sp>
        <p:nvSpPr>
          <p:cNvPr id="26" name="TextBox 25" title="Col 3 Earnings"/>
          <p:cNvSpPr txBox="1"/>
          <p:nvPr/>
        </p:nvSpPr>
        <p:spPr>
          <a:xfrm>
            <a:off x="10491731" y="6020187"/>
            <a:ext cx="159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roxima Nova Regular"/>
                <a:ea typeface="Proxima Nova" charset="0"/>
                <a:cs typeface="Proxima Nova Regular"/>
              </a:rPr>
              <a:t>$</a:t>
            </a:r>
            <a:r>
              <a:rPr lang="en-US" sz="3600" dirty="0" smtClean="0">
                <a:solidFill>
                  <a:schemeClr val="bg1"/>
                </a:solidFill>
                <a:latin typeface="Proxima Nova Regular"/>
                <a:ea typeface="Proxima Nova" charset="0"/>
                <a:cs typeface="Proxima Nova Regular"/>
              </a:rPr>
              <a:t>688</a:t>
            </a:r>
            <a:endParaRPr lang="en-US" sz="3600" dirty="0">
              <a:solidFill>
                <a:schemeClr val="bg1"/>
              </a:solidFill>
              <a:latin typeface="Proxima Nova Regular"/>
              <a:ea typeface="Proxima Nova" charset="0"/>
              <a:cs typeface="Proxima Nova Regular"/>
            </a:endParaRPr>
          </a:p>
        </p:txBody>
      </p:sp>
      <p:sp>
        <p:nvSpPr>
          <p:cNvPr id="27" name="TextBox 26" title="Col 3 Margin"/>
          <p:cNvSpPr txBox="1"/>
          <p:nvPr/>
        </p:nvSpPr>
        <p:spPr>
          <a:xfrm>
            <a:off x="10505240" y="6952303"/>
            <a:ext cx="159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  <a:latin typeface="Proxima Nova Regular"/>
                <a:ea typeface="Proxima Nova" charset="0"/>
                <a:cs typeface="Proxima Nova Regular"/>
              </a:rPr>
              <a:t>54.4%</a:t>
            </a:r>
          </a:p>
        </p:txBody>
      </p:sp>
      <p:sp>
        <p:nvSpPr>
          <p:cNvPr id="28" name="TextBox 27" title="Col 4 Earnings"/>
          <p:cNvSpPr txBox="1"/>
          <p:nvPr/>
        </p:nvSpPr>
        <p:spPr>
          <a:xfrm>
            <a:off x="12337427" y="6031820"/>
            <a:ext cx="159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roxima Nova Regular"/>
                <a:ea typeface="Proxima Nova" charset="0"/>
                <a:cs typeface="Proxima Nova Regular"/>
              </a:rPr>
              <a:t>$501</a:t>
            </a:r>
          </a:p>
        </p:txBody>
      </p:sp>
      <p:sp>
        <p:nvSpPr>
          <p:cNvPr id="29" name="TextBox 28" title="Col 4 Margin"/>
          <p:cNvSpPr txBox="1"/>
          <p:nvPr/>
        </p:nvSpPr>
        <p:spPr>
          <a:xfrm>
            <a:off x="12301501" y="6952303"/>
            <a:ext cx="159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  <a:latin typeface="Proxima Nova Regular"/>
                <a:ea typeface="Proxima Nova" charset="0"/>
                <a:cs typeface="Proxima Nova Regular"/>
              </a:rPr>
              <a:t>43.6%</a:t>
            </a:r>
          </a:p>
        </p:txBody>
      </p:sp>
      <p:grpSp>
        <p:nvGrpSpPr>
          <p:cNvPr id="9" name="Group 8" title="Col 1 Badge"/>
          <p:cNvGrpSpPr/>
          <p:nvPr/>
        </p:nvGrpSpPr>
        <p:grpSpPr>
          <a:xfrm>
            <a:off x="3874975" y="2473800"/>
            <a:ext cx="362913" cy="362913"/>
            <a:chOff x="3874975" y="2473800"/>
            <a:chExt cx="362913" cy="362913"/>
          </a:xfrm>
        </p:grpSpPr>
        <p:sp>
          <p:nvSpPr>
            <p:cNvPr id="30" name="Rounded Rectangle 29"/>
            <p:cNvSpPr/>
            <p:nvPr/>
          </p:nvSpPr>
          <p:spPr>
            <a:xfrm>
              <a:off x="3874975" y="2473800"/>
              <a:ext cx="362913" cy="362913"/>
            </a:xfrm>
            <a:prstGeom prst="roundRect">
              <a:avLst/>
            </a:prstGeom>
            <a:solidFill>
              <a:srgbClr val="1D2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87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81496" y="2480097"/>
              <a:ext cx="35135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 smtClean="0">
                  <a:solidFill>
                    <a:schemeClr val="bg1"/>
                  </a:solidFill>
                  <a:latin typeface="Helvetica Neue"/>
                  <a:ea typeface="Proxima Nova" charset="0"/>
                  <a:cs typeface="Helvetica Neue"/>
                </a:rPr>
                <a:t>A</a:t>
              </a:r>
              <a:endParaRPr lang="en-US" sz="1700" b="1" dirty="0">
                <a:solidFill>
                  <a:schemeClr val="bg1"/>
                </a:solidFill>
                <a:latin typeface="Helvetica Neue"/>
                <a:ea typeface="Proxima Nova" charset="0"/>
                <a:cs typeface="Helvetica Neue"/>
              </a:endParaRPr>
            </a:p>
          </p:txBody>
        </p:sp>
      </p:grpSp>
      <p:sp>
        <p:nvSpPr>
          <p:cNvPr id="38" name="TextBox 37" title="Total-F2"/>
          <p:cNvSpPr txBox="1"/>
          <p:nvPr/>
        </p:nvSpPr>
        <p:spPr>
          <a:xfrm>
            <a:off x="10385352" y="983105"/>
            <a:ext cx="35938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>
                <a:solidFill>
                  <a:srgbClr val="03347F"/>
                </a:solidFill>
                <a:latin typeface="Proxima Nova" charset="0"/>
                <a:ea typeface="Proxima Nova" charset="0"/>
                <a:cs typeface="Proxima Nova" charset="0"/>
              </a:rPr>
              <a:t>$7,060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3487" y="1940684"/>
            <a:ext cx="1316002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dirty="0">
                <a:solidFill>
                  <a:srgbClr val="414141"/>
                </a:solidFill>
                <a:latin typeface="Proxima Nova Regular"/>
                <a:cs typeface="Proxima Nova Regular"/>
              </a:rPr>
              <a:t>Plan</a:t>
            </a:r>
          </a:p>
          <a:p>
            <a:pPr algn="ctr">
              <a:lnSpc>
                <a:spcPts val="2400"/>
              </a:lnSpc>
            </a:pPr>
            <a:r>
              <a:rPr lang="en-US" sz="2400" dirty="0">
                <a:solidFill>
                  <a:srgbClr val="414141"/>
                </a:solidFill>
                <a:latin typeface="Proxima Nova Regular"/>
                <a:cs typeface="Proxima Nova Regular"/>
              </a:rPr>
              <a:t>Var.</a:t>
            </a:r>
          </a:p>
          <a:p>
            <a:pPr algn="ctr">
              <a:lnSpc>
                <a:spcPts val="2400"/>
              </a:lnSpc>
            </a:pPr>
            <a:r>
              <a:rPr lang="en-US" sz="2400" dirty="0">
                <a:solidFill>
                  <a:srgbClr val="414141"/>
                </a:solidFill>
                <a:latin typeface="Proxima Nova Regular"/>
                <a:cs typeface="Proxima Nova Regular"/>
              </a:rPr>
              <a:t>Amount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6191" y="4905916"/>
            <a:ext cx="1666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414141"/>
                </a:solidFill>
                <a:latin typeface="Proxima Nova Regular"/>
                <a:ea typeface="Proxima Nova" charset="0"/>
                <a:cs typeface="Proxima Nova Regular"/>
              </a:rPr>
              <a:t>Revenue</a:t>
            </a:r>
          </a:p>
        </p:txBody>
      </p:sp>
      <p:sp>
        <p:nvSpPr>
          <p:cNvPr id="43" name="Rectangle 42" title="Plan Var Revenue Chart"/>
          <p:cNvSpPr/>
          <p:nvPr/>
        </p:nvSpPr>
        <p:spPr>
          <a:xfrm>
            <a:off x="847227" y="3297632"/>
            <a:ext cx="514849" cy="1530636"/>
          </a:xfrm>
          <a:prstGeom prst="rect">
            <a:avLst/>
          </a:prstGeom>
          <a:solidFill>
            <a:schemeClr val="bg1"/>
          </a:solidFill>
          <a:ln w="63500">
            <a:solidFill>
              <a:srgbClr val="0334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7"/>
          </a:p>
        </p:txBody>
      </p:sp>
      <p:sp>
        <p:nvSpPr>
          <p:cNvPr id="44" name="Rectangle 43" title="Prior Var Revenue Chart Height"/>
          <p:cNvSpPr/>
          <p:nvPr/>
        </p:nvSpPr>
        <p:spPr>
          <a:xfrm>
            <a:off x="2480468" y="3314700"/>
            <a:ext cx="514849" cy="1524000"/>
          </a:xfrm>
          <a:prstGeom prst="rect">
            <a:avLst/>
          </a:prstGeom>
          <a:solidFill>
            <a:schemeClr val="bg1"/>
          </a:solidFill>
          <a:ln w="63500">
            <a:solidFill>
              <a:srgbClr val="0334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7"/>
          </a:p>
        </p:txBody>
      </p:sp>
      <p:cxnSp>
        <p:nvCxnSpPr>
          <p:cNvPr id="46" name="Straight Connector 45"/>
          <p:cNvCxnSpPr/>
          <p:nvPr/>
        </p:nvCxnSpPr>
        <p:spPr>
          <a:xfrm>
            <a:off x="499958" y="4867490"/>
            <a:ext cx="3082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 title="Plan Var Revenue Amount"/>
          <p:cNvSpPr txBox="1"/>
          <p:nvPr/>
        </p:nvSpPr>
        <p:spPr>
          <a:xfrm>
            <a:off x="493797" y="2772537"/>
            <a:ext cx="1201463" cy="52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12" b="1" dirty="0" smtClean="0">
                <a:latin typeface="Proxima Nova Semibold" charset="0"/>
                <a:ea typeface="Proxima Nova Semibold" charset="0"/>
                <a:cs typeface="Proxima Nova Semibold" charset="0"/>
              </a:rPr>
              <a:t>$500</a:t>
            </a:r>
            <a:endParaRPr lang="en-US" sz="2812" b="1" dirty="0"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48" name="TextBox 47" title="Prior Var Revenue Amount"/>
          <p:cNvSpPr txBox="1"/>
          <p:nvPr/>
        </p:nvSpPr>
        <p:spPr>
          <a:xfrm>
            <a:off x="2085965" y="2772552"/>
            <a:ext cx="1201463" cy="52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12" b="1" dirty="0">
                <a:latin typeface="Proxima Nova Semibold" charset="0"/>
                <a:ea typeface="Proxima Nova Semibold" charset="0"/>
                <a:cs typeface="Proxima Nova Semibold" charset="0"/>
              </a:rPr>
              <a:t>$</a:t>
            </a:r>
            <a:r>
              <a:rPr lang="en-US" sz="2812" b="1" dirty="0" smtClean="0">
                <a:latin typeface="Proxima Nova Semibold" charset="0"/>
                <a:ea typeface="Proxima Nova Semibold" charset="0"/>
                <a:cs typeface="Proxima Nova Semibold" charset="0"/>
              </a:rPr>
              <a:t>500</a:t>
            </a:r>
            <a:endParaRPr lang="en-US" sz="2812" b="1" dirty="0"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51" name="Rectangle 50" title="Plan Var Earnings Chart Height"/>
          <p:cNvSpPr/>
          <p:nvPr/>
        </p:nvSpPr>
        <p:spPr>
          <a:xfrm>
            <a:off x="793447" y="6346311"/>
            <a:ext cx="600189" cy="1526471"/>
          </a:xfrm>
          <a:prstGeom prst="rect">
            <a:avLst/>
          </a:prstGeom>
          <a:solidFill>
            <a:srgbClr val="0A9FDA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7"/>
          </a:p>
        </p:txBody>
      </p:sp>
      <p:sp>
        <p:nvSpPr>
          <p:cNvPr id="52" name="Rectangle 51" title="Prior Var Earnings Chart Height"/>
          <p:cNvSpPr/>
          <p:nvPr/>
        </p:nvSpPr>
        <p:spPr>
          <a:xfrm>
            <a:off x="2436326" y="6346311"/>
            <a:ext cx="610218" cy="1524000"/>
          </a:xfrm>
          <a:prstGeom prst="rect">
            <a:avLst/>
          </a:prstGeom>
          <a:solidFill>
            <a:srgbClr val="0A9FDA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7"/>
          </a:p>
        </p:txBody>
      </p:sp>
      <p:sp>
        <p:nvSpPr>
          <p:cNvPr id="54" name="TextBox 53" title="Plan Var Earnings Amont"/>
          <p:cNvSpPr txBox="1"/>
          <p:nvPr/>
        </p:nvSpPr>
        <p:spPr>
          <a:xfrm>
            <a:off x="512396" y="5821172"/>
            <a:ext cx="1201463" cy="52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12" b="1" dirty="0">
                <a:latin typeface="Proxima Nova Semibold" charset="0"/>
                <a:ea typeface="Proxima Nova Semibold" charset="0"/>
                <a:cs typeface="Proxima Nova Semibold" charset="0"/>
              </a:rPr>
              <a:t>$159</a:t>
            </a:r>
          </a:p>
        </p:txBody>
      </p:sp>
      <p:sp>
        <p:nvSpPr>
          <p:cNvPr id="55" name="TextBox 54" title="Prior Var Earnings Amount"/>
          <p:cNvSpPr txBox="1"/>
          <p:nvPr/>
        </p:nvSpPr>
        <p:spPr>
          <a:xfrm>
            <a:off x="2122182" y="5821231"/>
            <a:ext cx="1201463" cy="52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12" b="1" dirty="0">
                <a:latin typeface="Proxima Nova Semibold" charset="0"/>
                <a:ea typeface="Proxima Nova Semibold" charset="0"/>
                <a:cs typeface="Proxima Nova Semibold" charset="0"/>
              </a:rPr>
              <a:t>$298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101496" y="8110667"/>
            <a:ext cx="1790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414141"/>
                </a:solidFill>
                <a:latin typeface="+mj-lt"/>
              </a:rPr>
              <a:t>$</a:t>
            </a:r>
            <a:r>
              <a:rPr lang="uk-UA" sz="2000" dirty="0">
                <a:solidFill>
                  <a:srgbClr val="414141"/>
                </a:solidFill>
                <a:latin typeface="+mj-lt"/>
              </a:rPr>
              <a:t>'</a:t>
            </a:r>
            <a:r>
              <a:rPr lang="en-US" sz="2000" dirty="0" smtClean="0">
                <a:solidFill>
                  <a:srgbClr val="414141"/>
                </a:solidFill>
                <a:latin typeface="+mj-lt"/>
              </a:rPr>
              <a:t>s </a:t>
            </a:r>
            <a:r>
              <a:rPr lang="en-US" sz="2000" dirty="0">
                <a:solidFill>
                  <a:srgbClr val="414141"/>
                </a:solidFill>
                <a:latin typeface="+mj-lt"/>
              </a:rPr>
              <a:t>in Millions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16060" y="4905916"/>
            <a:ext cx="1666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414141"/>
                </a:solidFill>
                <a:latin typeface="Proxima Nova Regular"/>
                <a:ea typeface="Proxima Nova" charset="0"/>
                <a:cs typeface="Proxima Nova Regular"/>
              </a:rPr>
              <a:t>Revenue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00636" y="1940684"/>
            <a:ext cx="1316002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dirty="0" smtClean="0">
                <a:solidFill>
                  <a:srgbClr val="414141"/>
                </a:solidFill>
                <a:latin typeface="Proxima Nova Regular"/>
                <a:cs typeface="Proxima Nova Regular"/>
              </a:rPr>
              <a:t>Prior</a:t>
            </a:r>
            <a:endParaRPr lang="en-US" sz="2400" dirty="0">
              <a:solidFill>
                <a:srgbClr val="414141"/>
              </a:solidFill>
              <a:latin typeface="Proxima Nova Regular"/>
              <a:cs typeface="Proxima Nova Regular"/>
            </a:endParaRPr>
          </a:p>
          <a:p>
            <a:pPr algn="ctr">
              <a:lnSpc>
                <a:spcPts val="2400"/>
              </a:lnSpc>
            </a:pPr>
            <a:r>
              <a:rPr lang="en-US" sz="2400" dirty="0">
                <a:solidFill>
                  <a:srgbClr val="414141"/>
                </a:solidFill>
                <a:latin typeface="Proxima Nova Regular"/>
                <a:cs typeface="Proxima Nova Regular"/>
              </a:rPr>
              <a:t>Var.</a:t>
            </a:r>
          </a:p>
          <a:p>
            <a:pPr algn="ctr">
              <a:lnSpc>
                <a:spcPts val="2400"/>
              </a:lnSpc>
            </a:pPr>
            <a:r>
              <a:rPr lang="en-US" sz="2400" dirty="0">
                <a:solidFill>
                  <a:srgbClr val="414141"/>
                </a:solidFill>
                <a:latin typeface="Proxima Nova Regular"/>
                <a:cs typeface="Proxima Nova Regular"/>
              </a:rPr>
              <a:t>Amount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5091" y="7874276"/>
            <a:ext cx="1666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>
                <a:solidFill>
                  <a:srgbClr val="414141"/>
                </a:solidFill>
                <a:latin typeface="Proxima Nova Regular"/>
                <a:ea typeface="Proxima Nova" charset="0"/>
                <a:cs typeface="Proxima Nova Regular"/>
              </a:rPr>
              <a:t>Earnings</a:t>
            </a:r>
            <a:endParaRPr lang="en-US" sz="2200" dirty="0">
              <a:solidFill>
                <a:srgbClr val="414141"/>
              </a:solidFill>
              <a:latin typeface="Proxima Nova Regular"/>
              <a:ea typeface="Proxima Nova" charset="0"/>
              <a:cs typeface="Proxima Nova Regular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16060" y="7874276"/>
            <a:ext cx="1666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>
                <a:solidFill>
                  <a:srgbClr val="414141"/>
                </a:solidFill>
                <a:latin typeface="Proxima Nova Regular"/>
                <a:ea typeface="Proxima Nova" charset="0"/>
                <a:cs typeface="Proxima Nova Regular"/>
              </a:rPr>
              <a:t>Earnings</a:t>
            </a:r>
            <a:endParaRPr lang="en-US" sz="2200" dirty="0">
              <a:solidFill>
                <a:srgbClr val="414141"/>
              </a:solidFill>
              <a:latin typeface="Proxima Nova Regular"/>
              <a:ea typeface="Proxima Nova" charset="0"/>
              <a:cs typeface="Proxima Nova Regular"/>
            </a:endParaRPr>
          </a:p>
        </p:txBody>
      </p:sp>
      <p:cxnSp>
        <p:nvCxnSpPr>
          <p:cNvPr id="66" name="Straight Connector 65" title="Col 2 Offset"/>
          <p:cNvCxnSpPr/>
          <p:nvPr/>
        </p:nvCxnSpPr>
        <p:spPr>
          <a:xfrm>
            <a:off x="8587152" y="2252505"/>
            <a:ext cx="0" cy="5577840"/>
          </a:xfrm>
          <a:prstGeom prst="line">
            <a:avLst/>
          </a:prstGeom>
          <a:ln w="63500">
            <a:solidFill>
              <a:srgbClr val="033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 title="Col 3 Offset"/>
          <p:cNvCxnSpPr/>
          <p:nvPr/>
        </p:nvCxnSpPr>
        <p:spPr>
          <a:xfrm>
            <a:off x="10425693" y="2252505"/>
            <a:ext cx="0" cy="5577840"/>
          </a:xfrm>
          <a:prstGeom prst="line">
            <a:avLst/>
          </a:prstGeom>
          <a:ln w="63500">
            <a:solidFill>
              <a:srgbClr val="033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 title="Col 4 Offset"/>
          <p:cNvCxnSpPr/>
          <p:nvPr/>
        </p:nvCxnSpPr>
        <p:spPr>
          <a:xfrm>
            <a:off x="12241046" y="2252505"/>
            <a:ext cx="0" cy="5577840"/>
          </a:xfrm>
          <a:prstGeom prst="line">
            <a:avLst/>
          </a:prstGeom>
          <a:ln w="63500">
            <a:solidFill>
              <a:srgbClr val="033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9958" y="7873931"/>
            <a:ext cx="3082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 title="Col 2 Badge"/>
          <p:cNvGrpSpPr/>
          <p:nvPr/>
        </p:nvGrpSpPr>
        <p:grpSpPr>
          <a:xfrm>
            <a:off x="8791614" y="2473800"/>
            <a:ext cx="362913" cy="362913"/>
            <a:chOff x="8791614" y="2473800"/>
            <a:chExt cx="362913" cy="362913"/>
          </a:xfrm>
        </p:grpSpPr>
        <p:sp>
          <p:nvSpPr>
            <p:cNvPr id="74" name="Rounded Rectangle 73"/>
            <p:cNvSpPr/>
            <p:nvPr/>
          </p:nvSpPr>
          <p:spPr>
            <a:xfrm>
              <a:off x="8791614" y="2473800"/>
              <a:ext cx="362913" cy="362913"/>
            </a:xfrm>
            <a:prstGeom prst="roundRect">
              <a:avLst/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87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798135" y="2513049"/>
              <a:ext cx="3513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spc="-150" dirty="0" smtClean="0">
                  <a:solidFill>
                    <a:schemeClr val="bg1"/>
                  </a:solidFill>
                  <a:latin typeface="Helvetica Neue"/>
                  <a:ea typeface="Proxima Nova" charset="0"/>
                  <a:cs typeface="Helvetica Neue"/>
                </a:rPr>
                <a:t>Ad</a:t>
              </a:r>
              <a:endParaRPr lang="en-US" sz="1050" b="1" spc="-150" dirty="0">
                <a:solidFill>
                  <a:schemeClr val="bg1"/>
                </a:solidFill>
                <a:latin typeface="Helvetica Neue"/>
                <a:ea typeface="Proxima Nova" charset="0"/>
                <a:cs typeface="Helvetica Neue"/>
              </a:endParaRPr>
            </a:p>
          </p:txBody>
        </p:sp>
      </p:grpSp>
      <p:grpSp>
        <p:nvGrpSpPr>
          <p:cNvPr id="7" name="Group 6" title="Col 3 Badge"/>
          <p:cNvGrpSpPr/>
          <p:nvPr/>
        </p:nvGrpSpPr>
        <p:grpSpPr>
          <a:xfrm>
            <a:off x="10600763" y="2473800"/>
            <a:ext cx="363460" cy="364217"/>
            <a:chOff x="10638863" y="2473800"/>
            <a:chExt cx="363460" cy="364217"/>
          </a:xfrm>
        </p:grpSpPr>
        <p:sp>
          <p:nvSpPr>
            <p:cNvPr id="76" name="Rounded Rectangle 75"/>
            <p:cNvSpPr/>
            <p:nvPr/>
          </p:nvSpPr>
          <p:spPr>
            <a:xfrm>
              <a:off x="10639410" y="2473800"/>
              <a:ext cx="362913" cy="362913"/>
            </a:xfrm>
            <a:prstGeom prst="round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87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638863" y="2484074"/>
              <a:ext cx="35135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spc="-150" dirty="0" smtClean="0">
                  <a:solidFill>
                    <a:schemeClr val="bg1"/>
                  </a:solidFill>
                  <a:latin typeface="Helvetica Neue"/>
                  <a:ea typeface="Proxima Nova" charset="0"/>
                  <a:cs typeface="Helvetica Neue"/>
                </a:rPr>
                <a:t>C</a:t>
              </a:r>
              <a:endParaRPr lang="en-US" sz="1700" b="1" spc="-150" dirty="0">
                <a:solidFill>
                  <a:schemeClr val="bg1"/>
                </a:solidFill>
                <a:latin typeface="Helvetica Neue"/>
                <a:ea typeface="Proxima Nova" charset="0"/>
                <a:cs typeface="Helvetica Neue"/>
              </a:endParaRPr>
            </a:p>
          </p:txBody>
        </p:sp>
      </p:grpSp>
      <p:grpSp>
        <p:nvGrpSpPr>
          <p:cNvPr id="8" name="Group 7" title="Col 4 Badge"/>
          <p:cNvGrpSpPr/>
          <p:nvPr/>
        </p:nvGrpSpPr>
        <p:grpSpPr>
          <a:xfrm>
            <a:off x="12426327" y="2472499"/>
            <a:ext cx="367902" cy="364214"/>
            <a:chOff x="12426327" y="2472499"/>
            <a:chExt cx="367902" cy="364214"/>
          </a:xfrm>
        </p:grpSpPr>
        <p:sp>
          <p:nvSpPr>
            <p:cNvPr id="78" name="Rounded Rectangle 77"/>
            <p:cNvSpPr/>
            <p:nvPr/>
          </p:nvSpPr>
          <p:spPr>
            <a:xfrm>
              <a:off x="12431316" y="2473800"/>
              <a:ext cx="362913" cy="362913"/>
            </a:xfrm>
            <a:prstGeom prst="roundRect">
              <a:avLst/>
            </a:prstGeom>
            <a:solidFill>
              <a:srgbClr val="129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87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2426327" y="2472499"/>
              <a:ext cx="35135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spc="-150" dirty="0" smtClean="0">
                  <a:solidFill>
                    <a:schemeClr val="bg1"/>
                  </a:solidFill>
                  <a:latin typeface="Helvetica Neue"/>
                  <a:ea typeface="Proxima Nova" charset="0"/>
                  <a:cs typeface="Helvetica Neue"/>
                </a:rPr>
                <a:t>T</a:t>
              </a:r>
              <a:endParaRPr lang="en-US" sz="1700" b="1" spc="-150" dirty="0">
                <a:solidFill>
                  <a:schemeClr val="bg1"/>
                </a:solidFill>
                <a:latin typeface="Helvetica Neue"/>
                <a:ea typeface="Proxima Nova" charset="0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0090" y="1757253"/>
            <a:ext cx="11414854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404040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KEY METRICS</a:t>
            </a:r>
          </a:p>
          <a:p>
            <a:r>
              <a:rPr lang="en-US" sz="2400" dirty="0" smtClean="0">
                <a:solidFill>
                  <a:srgbClr val="404040"/>
                </a:solidFill>
                <a:latin typeface="Proxima Nova" charset="0"/>
                <a:ea typeface="Proxima Nova" charset="0"/>
                <a:cs typeface="Proxima Nova" charset="0"/>
              </a:rPr>
              <a:t>GROWTH %</a:t>
            </a:r>
            <a:endParaRPr lang="en-US" sz="2400" dirty="0">
              <a:solidFill>
                <a:srgbClr val="404040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4725" y="3018148"/>
            <a:ext cx="2476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Rate/</a:t>
            </a:r>
            <a:r>
              <a:rPr lang="en-US" sz="2000" dirty="0" err="1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Hr</a:t>
            </a:r>
            <a:endParaRPr lang="en-US" sz="2000" dirty="0">
              <a:solidFill>
                <a:srgbClr val="41414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4725" y="3849144"/>
            <a:ext cx="2476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mtClean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CS Comp/</a:t>
            </a:r>
            <a:r>
              <a:rPr lang="en-US" sz="2000" dirty="0" err="1" smtClean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Hr</a:t>
            </a:r>
            <a:endParaRPr lang="en-US" sz="2000" dirty="0">
              <a:solidFill>
                <a:srgbClr val="41414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4725" y="4533124"/>
            <a:ext cx="2476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Other Bus Cost/</a:t>
            </a:r>
            <a:r>
              <a:rPr lang="en-US" sz="2000" dirty="0" err="1" smtClean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Hr</a:t>
            </a:r>
            <a:endParaRPr lang="en-US" sz="2000" dirty="0">
              <a:solidFill>
                <a:srgbClr val="41414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4725" y="5217104"/>
            <a:ext cx="2476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EBA Margin/</a:t>
            </a:r>
            <a:r>
              <a:rPr lang="en-US" sz="2000" dirty="0" err="1" smtClean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Hr</a:t>
            </a:r>
            <a:endParaRPr lang="en-US" sz="2000" dirty="0">
              <a:solidFill>
                <a:srgbClr val="41414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34725" y="5805202"/>
            <a:ext cx="2476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CE Margin/</a:t>
            </a:r>
            <a:r>
              <a:rPr lang="en-US" sz="2000" dirty="0" err="1" smtClean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Hr</a:t>
            </a:r>
            <a:endParaRPr lang="en-US" sz="2000" dirty="0">
              <a:solidFill>
                <a:srgbClr val="41414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0601" y="3199697"/>
            <a:ext cx="97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 Light"/>
                <a:ea typeface="Proxima Nova" charset="0"/>
                <a:cs typeface="Proxima Nova Light"/>
              </a:rPr>
              <a:t>-10%</a:t>
            </a:r>
            <a:endParaRPr lang="en-US" sz="2000" dirty="0">
              <a:latin typeface="Proxima Nova Light"/>
              <a:ea typeface="Proxima Nova" charset="0"/>
              <a:cs typeface="Proxima Nov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3493" y="3199697"/>
            <a:ext cx="97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 Light"/>
                <a:ea typeface="Proxima Nova" charset="0"/>
                <a:cs typeface="Proxima Nova Light"/>
              </a:rPr>
              <a:t>-5%</a:t>
            </a:r>
            <a:endParaRPr lang="en-US" sz="2000" dirty="0">
              <a:latin typeface="Proxima Nova Light"/>
              <a:ea typeface="Proxima Nova" charset="0"/>
              <a:cs typeface="Proxima Nov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2519" y="3199697"/>
            <a:ext cx="97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 Light"/>
                <a:ea typeface="Proxima Nova" charset="0"/>
                <a:cs typeface="Proxima Nova Light"/>
              </a:rPr>
              <a:t>0%</a:t>
            </a:r>
            <a:endParaRPr lang="en-US" sz="2000" dirty="0">
              <a:latin typeface="Proxima Nova Light"/>
              <a:ea typeface="Proxima Nova" charset="0"/>
              <a:cs typeface="Proxima Nov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97702" y="3199697"/>
            <a:ext cx="97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 Light"/>
                <a:ea typeface="Proxima Nova" charset="0"/>
                <a:cs typeface="Proxima Nova Light"/>
              </a:rPr>
              <a:t>5%</a:t>
            </a:r>
            <a:endParaRPr lang="en-US" sz="2000" dirty="0">
              <a:latin typeface="Proxima Nova Light"/>
              <a:ea typeface="Proxima Nova" charset="0"/>
              <a:cs typeface="Proxima Nov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81144" y="3199697"/>
            <a:ext cx="97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 Light"/>
                <a:ea typeface="Proxima Nova" charset="0"/>
                <a:cs typeface="Proxima Nova Light"/>
              </a:rPr>
              <a:t>10%</a:t>
            </a:r>
            <a:endParaRPr lang="en-US" sz="2000" dirty="0">
              <a:latin typeface="Proxima Nova Light"/>
              <a:ea typeface="Proxima Nova" charset="0"/>
              <a:cs typeface="Proxima Nov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34035" y="3199697"/>
            <a:ext cx="97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 Light"/>
                <a:ea typeface="Proxima Nova" charset="0"/>
                <a:cs typeface="Proxima Nova Light"/>
              </a:rPr>
              <a:t>15%</a:t>
            </a:r>
            <a:endParaRPr lang="en-US" sz="2000" dirty="0">
              <a:latin typeface="Proxima Nova Light"/>
              <a:ea typeface="Proxima Nova" charset="0"/>
              <a:cs typeface="Proxima Nova Light"/>
            </a:endParaRPr>
          </a:p>
        </p:txBody>
      </p:sp>
      <p:grpSp>
        <p:nvGrpSpPr>
          <p:cNvPr id="3" name="Group 2" title="Line 1 Square"/>
          <p:cNvGrpSpPr/>
          <p:nvPr/>
        </p:nvGrpSpPr>
        <p:grpSpPr>
          <a:xfrm>
            <a:off x="8683500" y="2774070"/>
            <a:ext cx="367902" cy="364214"/>
            <a:chOff x="8683500" y="2774070"/>
            <a:chExt cx="367902" cy="364214"/>
          </a:xfrm>
        </p:grpSpPr>
        <p:sp>
          <p:nvSpPr>
            <p:cNvPr id="18" name="Rounded Rectangle 17"/>
            <p:cNvSpPr/>
            <p:nvPr/>
          </p:nvSpPr>
          <p:spPr>
            <a:xfrm>
              <a:off x="8688489" y="2775371"/>
              <a:ext cx="362913" cy="362913"/>
            </a:xfrm>
            <a:prstGeom prst="roundRect">
              <a:avLst/>
            </a:prstGeom>
            <a:solidFill>
              <a:srgbClr val="1D2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87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83500" y="2774070"/>
              <a:ext cx="35135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spc="-150" dirty="0" smtClean="0">
                  <a:solidFill>
                    <a:schemeClr val="bg1"/>
                  </a:solidFill>
                  <a:latin typeface="Helvetica Neue"/>
                  <a:ea typeface="Proxima Nova" charset="0"/>
                  <a:cs typeface="Helvetica Neue"/>
                </a:rPr>
                <a:t>A</a:t>
              </a:r>
              <a:endParaRPr lang="en-US" sz="1700" b="1" spc="-150" dirty="0">
                <a:solidFill>
                  <a:schemeClr val="bg1"/>
                </a:solidFill>
                <a:latin typeface="Helvetica Neue"/>
                <a:ea typeface="Proxima Nova" charset="0"/>
                <a:cs typeface="Helvetica Neue"/>
              </a:endParaRPr>
            </a:p>
          </p:txBody>
        </p:sp>
      </p:grpSp>
      <p:grpSp>
        <p:nvGrpSpPr>
          <p:cNvPr id="6" name="Group 5" title="Line 2 Square"/>
          <p:cNvGrpSpPr/>
          <p:nvPr/>
        </p:nvGrpSpPr>
        <p:grpSpPr>
          <a:xfrm>
            <a:off x="8426796" y="3616574"/>
            <a:ext cx="367902" cy="364214"/>
            <a:chOff x="8426796" y="3616574"/>
            <a:chExt cx="367902" cy="364214"/>
          </a:xfrm>
        </p:grpSpPr>
        <p:sp>
          <p:nvSpPr>
            <p:cNvPr id="20" name="Rounded Rectangle 19"/>
            <p:cNvSpPr/>
            <p:nvPr/>
          </p:nvSpPr>
          <p:spPr>
            <a:xfrm>
              <a:off x="8431785" y="3617875"/>
              <a:ext cx="362913" cy="362913"/>
            </a:xfrm>
            <a:prstGeom prst="roundRect">
              <a:avLst/>
            </a:prstGeom>
            <a:solidFill>
              <a:srgbClr val="1D2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87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26796" y="3616574"/>
              <a:ext cx="35135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spc="-150" dirty="0" smtClean="0">
                  <a:solidFill>
                    <a:schemeClr val="bg1"/>
                  </a:solidFill>
                  <a:latin typeface="Helvetica Neue"/>
                  <a:ea typeface="Proxima Nova" charset="0"/>
                  <a:cs typeface="Helvetica Neue"/>
                </a:rPr>
                <a:t>A</a:t>
              </a:r>
              <a:endParaRPr lang="en-US" sz="1700" b="1" spc="-150" dirty="0">
                <a:solidFill>
                  <a:schemeClr val="bg1"/>
                </a:solidFill>
                <a:latin typeface="Helvetica Neue"/>
                <a:ea typeface="Proxima Nova" charset="0"/>
                <a:cs typeface="Helvetica Neue"/>
              </a:endParaRPr>
            </a:p>
          </p:txBody>
        </p:sp>
      </p:grpSp>
      <p:grpSp>
        <p:nvGrpSpPr>
          <p:cNvPr id="28" name="Group 27" title="Line 4 Square"/>
          <p:cNvGrpSpPr/>
          <p:nvPr/>
        </p:nvGrpSpPr>
        <p:grpSpPr>
          <a:xfrm>
            <a:off x="8313536" y="5000764"/>
            <a:ext cx="367902" cy="364214"/>
            <a:chOff x="8313536" y="5000764"/>
            <a:chExt cx="367902" cy="364214"/>
          </a:xfrm>
        </p:grpSpPr>
        <p:sp>
          <p:nvSpPr>
            <p:cNvPr id="22" name="Rounded Rectangle 21"/>
            <p:cNvSpPr/>
            <p:nvPr/>
          </p:nvSpPr>
          <p:spPr>
            <a:xfrm>
              <a:off x="8318525" y="5002065"/>
              <a:ext cx="362913" cy="362913"/>
            </a:xfrm>
            <a:prstGeom prst="roundRect">
              <a:avLst/>
            </a:prstGeom>
            <a:solidFill>
              <a:srgbClr val="1D2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87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13536" y="5000764"/>
              <a:ext cx="35135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spc="-150" smtClean="0">
                  <a:solidFill>
                    <a:schemeClr val="bg1"/>
                  </a:solidFill>
                  <a:latin typeface="Helvetica Neue"/>
                  <a:ea typeface="Proxima Nova" charset="0"/>
                  <a:cs typeface="Helvetica Neue"/>
                </a:rPr>
                <a:t>A</a:t>
              </a:r>
              <a:endParaRPr lang="en-US" sz="1700" b="1" spc="-150" dirty="0">
                <a:solidFill>
                  <a:schemeClr val="bg1"/>
                </a:solidFill>
                <a:latin typeface="Helvetica Neue"/>
                <a:ea typeface="Proxima Nova" charset="0"/>
                <a:cs typeface="Helvetica Neue"/>
              </a:endParaRPr>
            </a:p>
          </p:txBody>
        </p:sp>
      </p:grpSp>
      <p:grpSp>
        <p:nvGrpSpPr>
          <p:cNvPr id="8" name="Group 7" title="Line 3 Square"/>
          <p:cNvGrpSpPr/>
          <p:nvPr/>
        </p:nvGrpSpPr>
        <p:grpSpPr>
          <a:xfrm>
            <a:off x="11729265" y="4295247"/>
            <a:ext cx="367902" cy="364214"/>
            <a:chOff x="11729265" y="4295247"/>
            <a:chExt cx="367902" cy="364214"/>
          </a:xfrm>
        </p:grpSpPr>
        <p:sp>
          <p:nvSpPr>
            <p:cNvPr id="24" name="Rounded Rectangle 23"/>
            <p:cNvSpPr/>
            <p:nvPr/>
          </p:nvSpPr>
          <p:spPr>
            <a:xfrm>
              <a:off x="11734254" y="4296548"/>
              <a:ext cx="362913" cy="362913"/>
            </a:xfrm>
            <a:prstGeom prst="roundRect">
              <a:avLst/>
            </a:prstGeom>
            <a:solidFill>
              <a:srgbClr val="1D2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87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729265" y="4295247"/>
              <a:ext cx="35135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spc="-150" dirty="0" smtClean="0">
                  <a:solidFill>
                    <a:schemeClr val="bg1"/>
                  </a:solidFill>
                  <a:latin typeface="Helvetica Neue"/>
                  <a:ea typeface="Proxima Nova" charset="0"/>
                  <a:cs typeface="Helvetica Neue"/>
                </a:rPr>
                <a:t>A</a:t>
              </a:r>
              <a:endParaRPr lang="en-US" sz="1700" b="1" spc="-150" dirty="0">
                <a:solidFill>
                  <a:schemeClr val="bg1"/>
                </a:solidFill>
                <a:latin typeface="Helvetica Neue"/>
                <a:ea typeface="Proxima Nova" charset="0"/>
                <a:cs typeface="Helvetica Neue"/>
              </a:endParaRPr>
            </a:p>
          </p:txBody>
        </p:sp>
      </p:grpSp>
      <p:grpSp>
        <p:nvGrpSpPr>
          <p:cNvPr id="30" name="Group 29" title="Line 5 Square"/>
          <p:cNvGrpSpPr/>
          <p:nvPr/>
        </p:nvGrpSpPr>
        <p:grpSpPr>
          <a:xfrm>
            <a:off x="12668744" y="5644868"/>
            <a:ext cx="367902" cy="364214"/>
            <a:chOff x="12668744" y="5644868"/>
            <a:chExt cx="367902" cy="364214"/>
          </a:xfrm>
        </p:grpSpPr>
        <p:sp>
          <p:nvSpPr>
            <p:cNvPr id="26" name="Rounded Rectangle 25"/>
            <p:cNvSpPr/>
            <p:nvPr/>
          </p:nvSpPr>
          <p:spPr>
            <a:xfrm>
              <a:off x="12673733" y="5646169"/>
              <a:ext cx="362913" cy="362913"/>
            </a:xfrm>
            <a:prstGeom prst="roundRect">
              <a:avLst/>
            </a:prstGeom>
            <a:solidFill>
              <a:srgbClr val="1D2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87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668744" y="5644868"/>
              <a:ext cx="35135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spc="-150" smtClean="0">
                  <a:solidFill>
                    <a:schemeClr val="bg1"/>
                  </a:solidFill>
                  <a:latin typeface="Helvetica Neue"/>
                  <a:ea typeface="Proxima Nova" charset="0"/>
                  <a:cs typeface="Helvetica Neue"/>
                </a:rPr>
                <a:t>A</a:t>
              </a:r>
              <a:endParaRPr lang="en-US" sz="1700" b="1" spc="-150" dirty="0">
                <a:solidFill>
                  <a:schemeClr val="bg1"/>
                </a:solidFill>
                <a:latin typeface="Helvetica Neue"/>
                <a:ea typeface="Proxima Nova" charset="0"/>
                <a:cs typeface="Helvetica Neue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2485682" y="3209857"/>
            <a:ext cx="11612880" cy="0"/>
          </a:xfrm>
          <a:prstGeom prst="straightConnector1">
            <a:avLst/>
          </a:prstGeom>
          <a:ln w="12700">
            <a:solidFill>
              <a:srgbClr val="40404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893671" y="3018148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027271" y="3018148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9284311" y="3018148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1417911" y="3018148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3561671" y="3018148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160871" y="3018149"/>
            <a:ext cx="0" cy="306166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485682" y="4049199"/>
            <a:ext cx="11612880" cy="0"/>
          </a:xfrm>
          <a:prstGeom prst="straightConnector1">
            <a:avLst/>
          </a:prstGeom>
          <a:ln w="12700">
            <a:solidFill>
              <a:srgbClr val="40404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893671" y="385749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027271" y="385749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9284311" y="385749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417911" y="385749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3561671" y="385749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485682" y="4738698"/>
            <a:ext cx="11612880" cy="0"/>
          </a:xfrm>
          <a:prstGeom prst="straightConnector1">
            <a:avLst/>
          </a:prstGeom>
          <a:ln w="12700">
            <a:solidFill>
              <a:srgbClr val="40404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893671" y="454698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027271" y="454698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9284311" y="454698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1417911" y="454698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3561671" y="454698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485682" y="6089978"/>
            <a:ext cx="11612880" cy="0"/>
          </a:xfrm>
          <a:prstGeom prst="straightConnector1">
            <a:avLst/>
          </a:prstGeom>
          <a:ln w="12700">
            <a:solidFill>
              <a:srgbClr val="40404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893671" y="589826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027271" y="589826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9284311" y="589826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1417911" y="589826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3561671" y="589826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485682" y="5417159"/>
            <a:ext cx="11612880" cy="0"/>
          </a:xfrm>
          <a:prstGeom prst="straightConnector1">
            <a:avLst/>
          </a:prstGeom>
          <a:ln w="12700">
            <a:solidFill>
              <a:srgbClr val="40404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2893671" y="522545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5027271" y="522545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9284311" y="522545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1417911" y="522545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3561671" y="522545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 title="Line 1 Circle"/>
          <p:cNvSpPr/>
          <p:nvPr/>
        </p:nvSpPr>
        <p:spPr>
          <a:xfrm>
            <a:off x="6826462" y="3080082"/>
            <a:ext cx="252030" cy="252030"/>
          </a:xfrm>
          <a:prstGeom prst="ellipse">
            <a:avLst/>
          </a:prstGeom>
          <a:solidFill>
            <a:srgbClr val="82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 title="Line 2 Circle"/>
          <p:cNvSpPr/>
          <p:nvPr/>
        </p:nvSpPr>
        <p:spPr>
          <a:xfrm>
            <a:off x="6908841" y="3938104"/>
            <a:ext cx="252030" cy="252030"/>
          </a:xfrm>
          <a:prstGeom prst="ellipse">
            <a:avLst/>
          </a:prstGeom>
          <a:solidFill>
            <a:srgbClr val="82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 title="Line 3 Circle"/>
          <p:cNvSpPr/>
          <p:nvPr/>
        </p:nvSpPr>
        <p:spPr>
          <a:xfrm>
            <a:off x="6298637" y="4602772"/>
            <a:ext cx="252030" cy="252030"/>
          </a:xfrm>
          <a:prstGeom prst="ellipse">
            <a:avLst/>
          </a:prstGeom>
          <a:solidFill>
            <a:srgbClr val="82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 title="Line 4 Circle"/>
          <p:cNvSpPr/>
          <p:nvPr/>
        </p:nvSpPr>
        <p:spPr>
          <a:xfrm>
            <a:off x="6867652" y="5304386"/>
            <a:ext cx="252030" cy="252030"/>
          </a:xfrm>
          <a:prstGeom prst="ellipse">
            <a:avLst/>
          </a:prstGeom>
          <a:solidFill>
            <a:srgbClr val="82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 title="Line 5 Circle"/>
          <p:cNvSpPr/>
          <p:nvPr/>
        </p:nvSpPr>
        <p:spPr>
          <a:xfrm>
            <a:off x="8237185" y="5953803"/>
            <a:ext cx="252030" cy="252030"/>
          </a:xfrm>
          <a:prstGeom prst="ellipse">
            <a:avLst/>
          </a:prstGeom>
          <a:solidFill>
            <a:srgbClr val="82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9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arrow-down.png" title="Row 1 Dow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840" y="3379359"/>
            <a:ext cx="537710" cy="219709"/>
          </a:xfrm>
          <a:prstGeom prst="rect">
            <a:avLst/>
          </a:prstGeom>
        </p:spPr>
      </p:pic>
      <p:pic>
        <p:nvPicPr>
          <p:cNvPr id="60" name="Picture 59" descr="arrow-down.png" title="Row 2 Down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382" y="4736940"/>
            <a:ext cx="537710" cy="219709"/>
          </a:xfrm>
          <a:prstGeom prst="rect">
            <a:avLst/>
          </a:prstGeom>
        </p:spPr>
      </p:pic>
      <p:pic>
        <p:nvPicPr>
          <p:cNvPr id="61" name="Picture 60" descr="arrow-down.png" title="Row 3 Dow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349" y="6105672"/>
            <a:ext cx="537710" cy="219709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6419191" y="2403069"/>
            <a:ext cx="0" cy="423141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8126071" y="2403069"/>
            <a:ext cx="0" cy="423141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9843111" y="2403069"/>
            <a:ext cx="0" cy="423141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 title="Row 1 Current Bar"/>
          <p:cNvSpPr/>
          <p:nvPr/>
        </p:nvSpPr>
        <p:spPr>
          <a:xfrm>
            <a:off x="4742791" y="2734251"/>
            <a:ext cx="6138569" cy="491114"/>
          </a:xfrm>
          <a:prstGeom prst="rect">
            <a:avLst/>
          </a:prstGeom>
          <a:solidFill>
            <a:srgbClr val="245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54915"/>
              </a:solidFill>
            </a:endParaRPr>
          </a:p>
        </p:txBody>
      </p:sp>
      <p:sp>
        <p:nvSpPr>
          <p:cNvPr id="47" name="Rectangle 46" title="Row 1 Prior Bar"/>
          <p:cNvSpPr/>
          <p:nvPr/>
        </p:nvSpPr>
        <p:spPr>
          <a:xfrm>
            <a:off x="4742791" y="3250420"/>
            <a:ext cx="5912993" cy="491114"/>
          </a:xfrm>
          <a:prstGeom prst="rect">
            <a:avLst/>
          </a:prstGeom>
          <a:solidFill>
            <a:srgbClr val="82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DB61E"/>
              </a:solidFill>
            </a:endParaRPr>
          </a:p>
        </p:txBody>
      </p:sp>
      <p:sp>
        <p:nvSpPr>
          <p:cNvPr id="48" name="Rectangle 47" title="Row 2 Current Bar"/>
          <p:cNvSpPr/>
          <p:nvPr/>
        </p:nvSpPr>
        <p:spPr>
          <a:xfrm>
            <a:off x="4742792" y="4114061"/>
            <a:ext cx="2480688" cy="491114"/>
          </a:xfrm>
          <a:prstGeom prst="rect">
            <a:avLst/>
          </a:prstGeom>
          <a:solidFill>
            <a:srgbClr val="245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54915"/>
              </a:solidFill>
            </a:endParaRPr>
          </a:p>
        </p:txBody>
      </p:sp>
      <p:sp>
        <p:nvSpPr>
          <p:cNvPr id="49" name="Rectangle 48" title="Row 2 Prior Bar"/>
          <p:cNvSpPr/>
          <p:nvPr/>
        </p:nvSpPr>
        <p:spPr>
          <a:xfrm>
            <a:off x="4742792" y="4630230"/>
            <a:ext cx="2184460" cy="491114"/>
          </a:xfrm>
          <a:prstGeom prst="rect">
            <a:avLst/>
          </a:prstGeom>
          <a:solidFill>
            <a:srgbClr val="82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DB61E"/>
              </a:solidFill>
            </a:endParaRPr>
          </a:p>
        </p:txBody>
      </p:sp>
      <p:sp>
        <p:nvSpPr>
          <p:cNvPr id="50" name="Rectangle 49" title="Row 3 Current Bar"/>
          <p:cNvSpPr/>
          <p:nvPr/>
        </p:nvSpPr>
        <p:spPr>
          <a:xfrm>
            <a:off x="4742792" y="5410380"/>
            <a:ext cx="380589" cy="491114"/>
          </a:xfrm>
          <a:prstGeom prst="rect">
            <a:avLst/>
          </a:prstGeom>
          <a:solidFill>
            <a:srgbClr val="245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54915"/>
              </a:solidFill>
            </a:endParaRPr>
          </a:p>
        </p:txBody>
      </p:sp>
      <p:sp>
        <p:nvSpPr>
          <p:cNvPr id="51" name="Rectangle 50" title="Row 3 Prior Bar"/>
          <p:cNvSpPr/>
          <p:nvPr/>
        </p:nvSpPr>
        <p:spPr>
          <a:xfrm>
            <a:off x="4742792" y="5926549"/>
            <a:ext cx="281007" cy="491114"/>
          </a:xfrm>
          <a:prstGeom prst="rect">
            <a:avLst/>
          </a:prstGeom>
          <a:solidFill>
            <a:srgbClr val="82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DB61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5317" y="712474"/>
            <a:ext cx="1141485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404040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TOTAL EA &amp; PARENT HEADCOUNT (P7)</a:t>
            </a:r>
          </a:p>
          <a:p>
            <a:endParaRPr lang="en-US" sz="2000" b="1" dirty="0">
              <a:solidFill>
                <a:srgbClr val="404040"/>
              </a:solidFill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3654" y="1877337"/>
            <a:ext cx="2476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" charset="0"/>
                <a:ea typeface="Proxima Nova" charset="0"/>
                <a:cs typeface="Proxima Nova" charset="0"/>
              </a:rPr>
              <a:t>Headcount</a:t>
            </a:r>
            <a:endParaRPr lang="en-US" sz="2000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7612" y="2551106"/>
            <a:ext cx="2476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Proxima Nova Semibold" charset="0"/>
                <a:ea typeface="Proxima Nova Semibold" charset="0"/>
                <a:cs typeface="Proxima Nova Semibold" charset="0"/>
              </a:rPr>
              <a:t>US</a:t>
            </a:r>
            <a:endParaRPr lang="en-US" sz="3000" b="1" dirty="0"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8" name="TextBox 7" title="Row 1 Current"/>
          <p:cNvSpPr txBox="1"/>
          <p:nvPr/>
        </p:nvSpPr>
        <p:spPr>
          <a:xfrm>
            <a:off x="1017612" y="2922520"/>
            <a:ext cx="184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7,139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9" name="TextBox 8" title="Row 2 Current"/>
          <p:cNvSpPr txBox="1"/>
          <p:nvPr/>
        </p:nvSpPr>
        <p:spPr>
          <a:xfrm>
            <a:off x="1017612" y="4402698"/>
            <a:ext cx="184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2,947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10" name="TextBox 9" title="Row 3 Current"/>
          <p:cNvSpPr txBox="1"/>
          <p:nvPr/>
        </p:nvSpPr>
        <p:spPr>
          <a:xfrm>
            <a:off x="1017612" y="5782319"/>
            <a:ext cx="184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41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11" name="TextBox 10" title="Toal Current"/>
          <p:cNvSpPr txBox="1"/>
          <p:nvPr/>
        </p:nvSpPr>
        <p:spPr>
          <a:xfrm>
            <a:off x="1017612" y="7466740"/>
            <a:ext cx="184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10,355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7612" y="4012590"/>
            <a:ext cx="2476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Proxima Nova Semibold" charset="0"/>
                <a:ea typeface="Proxima Nova Semibold" charset="0"/>
                <a:cs typeface="Proxima Nova Semibold" charset="0"/>
              </a:rPr>
              <a:t>India</a:t>
            </a:r>
            <a:endParaRPr lang="en-US" sz="3000" b="1" dirty="0"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7612" y="5328878"/>
            <a:ext cx="2476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Proxima Nova Semibold" charset="0"/>
                <a:ea typeface="Proxima Nova Semibold" charset="0"/>
                <a:cs typeface="Proxima Nova Semibold" charset="0"/>
              </a:rPr>
              <a:t>Mexico</a:t>
            </a:r>
            <a:endParaRPr lang="en-US" sz="3000" b="1" dirty="0"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7612" y="7055629"/>
            <a:ext cx="2476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Proxima Nova Semibold" charset="0"/>
                <a:ea typeface="Proxima Nova Semibold" charset="0"/>
                <a:cs typeface="Proxima Nova Semibold" charset="0"/>
              </a:rPr>
              <a:t>Firm</a:t>
            </a:r>
            <a:endParaRPr lang="en-US" sz="3000" b="1" dirty="0"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2720" y="1500984"/>
            <a:ext cx="8849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Proxima Nova" charset="0"/>
                <a:ea typeface="Proxima Nova" charset="0"/>
                <a:cs typeface="Proxima Nova" charset="0"/>
              </a:rPr>
              <a:t>VS.</a:t>
            </a:r>
            <a:endParaRPr lang="en-US" sz="2200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73421" y="1869664"/>
            <a:ext cx="1198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Proxima Nova" charset="0"/>
                <a:ea typeface="Proxima Nova" charset="0"/>
                <a:cs typeface="Proxima Nova" charset="0"/>
              </a:rPr>
              <a:t>Prior %</a:t>
            </a:r>
            <a:endParaRPr lang="en-US" sz="2200" dirty="0">
              <a:latin typeface="Proxima Nova" charset="0"/>
              <a:ea typeface="Proxima Nova" charset="0"/>
              <a:cs typeface="Proxima Nova" charset="0"/>
            </a:endParaRPr>
          </a:p>
        </p:txBody>
      </p:sp>
      <p:pic>
        <p:nvPicPr>
          <p:cNvPr id="17" name="Picture 16" title="Row 1 U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88" y="2730943"/>
            <a:ext cx="522742" cy="220102"/>
          </a:xfrm>
          <a:prstGeom prst="rect">
            <a:avLst/>
          </a:prstGeom>
        </p:spPr>
      </p:pic>
      <p:sp>
        <p:nvSpPr>
          <p:cNvPr id="18" name="TextBox 17" title="Row 1 Change"/>
          <p:cNvSpPr txBox="1"/>
          <p:nvPr/>
        </p:nvSpPr>
        <p:spPr>
          <a:xfrm>
            <a:off x="3118337" y="2860532"/>
            <a:ext cx="1498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roxima Nova" charset="0"/>
                <a:ea typeface="Proxima Nova" charset="0"/>
                <a:cs typeface="Proxima Nova" charset="0"/>
              </a:rPr>
              <a:t>88.1%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pic>
        <p:nvPicPr>
          <p:cNvPr id="19" name="Picture 18" title="Row 3 U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88" y="5507252"/>
            <a:ext cx="522742" cy="220102"/>
          </a:xfrm>
          <a:prstGeom prst="rect">
            <a:avLst/>
          </a:prstGeom>
        </p:spPr>
      </p:pic>
      <p:sp>
        <p:nvSpPr>
          <p:cNvPr id="20" name="TextBox 19" title="Row 3 Change"/>
          <p:cNvSpPr txBox="1"/>
          <p:nvPr/>
        </p:nvSpPr>
        <p:spPr>
          <a:xfrm>
            <a:off x="3137879" y="5636841"/>
            <a:ext cx="1498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roxima Nova" charset="0"/>
                <a:ea typeface="Proxima Nova" charset="0"/>
                <a:cs typeface="Proxima Nova" charset="0"/>
              </a:rPr>
              <a:t>4%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pic>
        <p:nvPicPr>
          <p:cNvPr id="21" name="Picture 20" title="Total U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88" y="7367631"/>
            <a:ext cx="522742" cy="220102"/>
          </a:xfrm>
          <a:prstGeom prst="rect">
            <a:avLst/>
          </a:prstGeom>
        </p:spPr>
      </p:pic>
      <p:sp>
        <p:nvSpPr>
          <p:cNvPr id="22" name="TextBox 21" title="Total Change"/>
          <p:cNvSpPr txBox="1"/>
          <p:nvPr/>
        </p:nvSpPr>
        <p:spPr>
          <a:xfrm>
            <a:off x="3137879" y="7516758"/>
            <a:ext cx="1498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roxima Nova" charset="0"/>
                <a:ea typeface="Proxima Nova" charset="0"/>
                <a:cs typeface="Proxima Nova" charset="0"/>
              </a:rPr>
              <a:t>25%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4" name="TextBox 23" title="Row 2 Change"/>
          <p:cNvSpPr txBox="1"/>
          <p:nvPr/>
        </p:nvSpPr>
        <p:spPr>
          <a:xfrm>
            <a:off x="3118339" y="4239127"/>
            <a:ext cx="1498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roxima Nova" charset="0"/>
                <a:ea typeface="Proxima Nova" charset="0"/>
                <a:cs typeface="Proxima Nova" charset="0"/>
              </a:rPr>
              <a:t>-15.5%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742791" y="2403069"/>
            <a:ext cx="0" cy="423141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1529671" y="2403069"/>
            <a:ext cx="0" cy="423141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3267031" y="2403069"/>
            <a:ext cx="0" cy="423141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60523" y="6654800"/>
            <a:ext cx="49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roxima Nova Light"/>
                <a:ea typeface="Proxima Nova" charset="0"/>
                <a:cs typeface="Proxima Nova Light"/>
              </a:rPr>
              <a:t>0</a:t>
            </a:r>
            <a:endParaRPr lang="en-US" sz="2400" dirty="0">
              <a:latin typeface="Proxima Nova Light"/>
              <a:ea typeface="Proxima Nova" charset="0"/>
              <a:cs typeface="Proxima Nova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35076" y="6654800"/>
            <a:ext cx="897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roxima Nova Light"/>
                <a:ea typeface="Proxima Nova" charset="0"/>
                <a:cs typeface="Proxima Nova Light"/>
              </a:rPr>
              <a:t>2K</a:t>
            </a:r>
            <a:endParaRPr lang="en-US" sz="2400" dirty="0">
              <a:latin typeface="Proxima Nova Light"/>
              <a:ea typeface="Proxima Nova" charset="0"/>
              <a:cs typeface="Proxima Nova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58985" y="6654800"/>
            <a:ext cx="897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Proxima Nova Light"/>
                <a:ea typeface="Proxima Nova" charset="0"/>
                <a:cs typeface="Proxima Nova Light"/>
              </a:rPr>
              <a:t>4K</a:t>
            </a:r>
            <a:endParaRPr lang="en-US" sz="2400" dirty="0">
              <a:latin typeface="Proxima Nova Light"/>
              <a:ea typeface="Proxima Nova" charset="0"/>
              <a:cs typeface="Proxima Nova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80380" y="6654800"/>
            <a:ext cx="897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roxima Nova Light"/>
                <a:ea typeface="Proxima Nova" charset="0"/>
                <a:cs typeface="Proxima Nova Light"/>
              </a:rPr>
              <a:t>6K</a:t>
            </a:r>
            <a:endParaRPr lang="en-US" sz="2400" dirty="0">
              <a:latin typeface="Proxima Nova Light"/>
              <a:ea typeface="Proxima Nova" charset="0"/>
              <a:cs typeface="Proxima Nova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344767" y="6654800"/>
            <a:ext cx="897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roxima Nova Light"/>
                <a:ea typeface="Proxima Nova" charset="0"/>
                <a:cs typeface="Proxima Nova Light"/>
              </a:rPr>
              <a:t>8K</a:t>
            </a:r>
            <a:endParaRPr lang="en-US" sz="2400" dirty="0">
              <a:latin typeface="Proxima Nova Light"/>
              <a:ea typeface="Proxima Nova" charset="0"/>
              <a:cs typeface="Proxima Nova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087314" y="6654800"/>
            <a:ext cx="897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Proxima Nova Light"/>
                <a:ea typeface="Proxima Nova" charset="0"/>
                <a:cs typeface="Proxima Nova Light"/>
              </a:rPr>
              <a:t>10K</a:t>
            </a:r>
            <a:endParaRPr lang="en-US" sz="2400" dirty="0">
              <a:latin typeface="Proxima Nova Light"/>
              <a:ea typeface="Proxima Nova" charset="0"/>
              <a:cs typeface="Proxima Nova Light"/>
            </a:endParaRPr>
          </a:p>
        </p:txBody>
      </p:sp>
      <p:sp>
        <p:nvSpPr>
          <p:cNvPr id="39" name="TextBox 38" title="Row 2 Current Bar Label"/>
          <p:cNvSpPr txBox="1"/>
          <p:nvPr/>
        </p:nvSpPr>
        <p:spPr>
          <a:xfrm>
            <a:off x="5490223" y="4097301"/>
            <a:ext cx="1485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2,947</a:t>
            </a:r>
            <a:endParaRPr lang="en-US" sz="2400" b="1" dirty="0">
              <a:solidFill>
                <a:schemeClr val="bg1"/>
              </a:solidFill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40" name="TextBox 39" title="Row 2 Prior Bar Label"/>
          <p:cNvSpPr txBox="1"/>
          <p:nvPr/>
        </p:nvSpPr>
        <p:spPr>
          <a:xfrm>
            <a:off x="5490223" y="4652948"/>
            <a:ext cx="1485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2,564</a:t>
            </a:r>
            <a:endParaRPr lang="en-US" sz="2400" b="1" dirty="0">
              <a:solidFill>
                <a:schemeClr val="bg1"/>
              </a:solidFill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41" name="TextBox 40" title="Row 3 Current Bar Label"/>
          <p:cNvSpPr txBox="1"/>
          <p:nvPr/>
        </p:nvSpPr>
        <p:spPr>
          <a:xfrm>
            <a:off x="5109450" y="5377186"/>
            <a:ext cx="148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Proxima Nova Semibold" charset="0"/>
                <a:ea typeface="Proxima Nova Semibold" charset="0"/>
                <a:cs typeface="Proxima Nova Semibold" charset="0"/>
              </a:rPr>
              <a:t>63</a:t>
            </a:r>
            <a:endParaRPr lang="en-US" sz="2400" b="1" dirty="0"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42" name="TextBox 41" title="Row 3 Prior Bar Label"/>
          <p:cNvSpPr txBox="1"/>
          <p:nvPr/>
        </p:nvSpPr>
        <p:spPr>
          <a:xfrm>
            <a:off x="5109450" y="5915498"/>
            <a:ext cx="148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Proxima Nova Semibold" charset="0"/>
                <a:ea typeface="Proxima Nova Semibold" charset="0"/>
                <a:cs typeface="Proxima Nova Semibold" charset="0"/>
              </a:rPr>
              <a:t>59</a:t>
            </a:r>
            <a:endParaRPr lang="en-US" sz="2400" b="1" dirty="0"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43" name="TextBox 42" title="Row 1 Current Bar Label"/>
          <p:cNvSpPr txBox="1"/>
          <p:nvPr/>
        </p:nvSpPr>
        <p:spPr>
          <a:xfrm>
            <a:off x="7260498" y="2734251"/>
            <a:ext cx="1485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7,139</a:t>
            </a:r>
            <a:endParaRPr lang="en-US" sz="2400" b="1" dirty="0">
              <a:solidFill>
                <a:schemeClr val="bg1"/>
              </a:solidFill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44" name="TextBox 43" title="Row 1 Prior Bar Label"/>
          <p:cNvSpPr txBox="1"/>
          <p:nvPr/>
        </p:nvSpPr>
        <p:spPr>
          <a:xfrm>
            <a:off x="7260498" y="3245685"/>
            <a:ext cx="1485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7,067</a:t>
            </a:r>
            <a:endParaRPr lang="en-US" sz="2400" b="1" dirty="0">
              <a:solidFill>
                <a:schemeClr val="bg1"/>
              </a:solidFill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552543" y="7678465"/>
            <a:ext cx="299617" cy="276815"/>
          </a:xfrm>
          <a:prstGeom prst="rect">
            <a:avLst/>
          </a:prstGeom>
          <a:solidFill>
            <a:srgbClr val="245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54915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375388" y="7678465"/>
            <a:ext cx="305572" cy="276815"/>
          </a:xfrm>
          <a:prstGeom prst="rect">
            <a:avLst/>
          </a:prstGeom>
          <a:solidFill>
            <a:srgbClr val="82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DB61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50249" y="7593725"/>
            <a:ext cx="1113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roxima Nova" charset="0"/>
                <a:ea typeface="Proxima Nova" charset="0"/>
                <a:cs typeface="Proxima Nova" charset="0"/>
              </a:rPr>
              <a:t>FY15</a:t>
            </a:r>
            <a:endParaRPr lang="en-US" sz="2400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812075" y="7593725"/>
            <a:ext cx="108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roxima Nova" charset="0"/>
                <a:ea typeface="Proxima Nova" charset="0"/>
                <a:cs typeface="Proxima Nova" charset="0"/>
              </a:rPr>
              <a:t>FY14</a:t>
            </a:r>
            <a:endParaRPr lang="en-US" sz="2400" dirty="0">
              <a:latin typeface="Proxima Nova" charset="0"/>
              <a:ea typeface="Proxima Nova" charset="0"/>
              <a:cs typeface="Proxima Nova" charset="0"/>
            </a:endParaRPr>
          </a:p>
        </p:txBody>
      </p:sp>
      <p:pic>
        <p:nvPicPr>
          <p:cNvPr id="59" name="Picture 58" title="Row 2 U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87" y="4093648"/>
            <a:ext cx="522742" cy="220102"/>
          </a:xfrm>
          <a:prstGeom prst="rect">
            <a:avLst/>
          </a:prstGeom>
        </p:spPr>
      </p:pic>
      <p:pic>
        <p:nvPicPr>
          <p:cNvPr id="62" name="Picture 61" descr="arrow-down.png" title="Total Dow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497" y="7986283"/>
            <a:ext cx="537710" cy="21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833</TotalTime>
  <Words>154</Words>
  <Application>Microsoft Macintosh PowerPoint</Application>
  <PresentationFormat>Custom</PresentationFormat>
  <Paragraphs>86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Juraj Mihalik</dc:creator>
  <cp:lastModifiedBy>Alex Lavrinenko</cp:lastModifiedBy>
  <cp:revision>73</cp:revision>
  <dcterms:created xsi:type="dcterms:W3CDTF">2015-10-14T20:57:21Z</dcterms:created>
  <dcterms:modified xsi:type="dcterms:W3CDTF">2015-10-21T19:44:41Z</dcterms:modified>
</cp:coreProperties>
</file>