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2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2" r:id="rId15"/>
    <p:sldId id="273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21"/>
    </p:embeddedFont>
    <p:embeddedFont>
      <p:font typeface="-윤고딕120" panose="020B0604020202020204" charset="-127"/>
      <p:regular r:id="rId22"/>
    </p:embeddedFont>
    <p:embeddedFont>
      <p:font typeface="-윤고딕140" panose="020B0604020202020204" charset="-127"/>
      <p:regular r:id="rId23"/>
    </p:embeddedFont>
    <p:embeddedFont>
      <p:font typeface="Arial Black" panose="020B0A04020102020204" pitchFamily="34" charset="0"/>
      <p:bold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нстантин Слабко" initials="КС" lastIdx="1" clrIdx="0">
    <p:extLst>
      <p:ext uri="{19B8F6BF-5375-455C-9EA6-DF929625EA0E}">
        <p15:presenceInfo xmlns:p15="http://schemas.microsoft.com/office/powerpoint/2012/main" userId="cce62885d053e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9933"/>
    <a:srgbClr val="FFCC66"/>
    <a:srgbClr val="CCFFCC"/>
    <a:srgbClr val="0099CC"/>
    <a:srgbClr val="3366CC"/>
    <a:srgbClr val="0099FF"/>
    <a:srgbClr val="FF99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46" autoAdjust="0"/>
    <p:restoredTop sz="90929"/>
  </p:normalViewPr>
  <p:slideViewPr>
    <p:cSldViewPr>
      <p:cViewPr varScale="1">
        <p:scale>
          <a:sx n="163" d="100"/>
          <a:sy n="163" d="100"/>
        </p:scale>
        <p:origin x="97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C:\pptwork\0809\독립 바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0225"/>
          </a:xfrm>
          <a:prstGeom prst="rect">
            <a:avLst/>
          </a:prstGeom>
          <a:noFill/>
        </p:spPr>
      </p:pic>
      <p:sp>
        <p:nvSpPr>
          <p:cNvPr id="2723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562600"/>
            <a:ext cx="6324600" cy="838200"/>
          </a:xfrm>
        </p:spPr>
        <p:txBody>
          <a:bodyPr/>
          <a:lstStyle>
            <a:lvl1pPr marL="0" indent="0" algn="r">
              <a:buFontTx/>
              <a:buNone/>
              <a:defRPr sz="2000">
                <a:latin typeface="-윤고딕140" pitchFamily="18" charset="-127"/>
                <a:ea typeface="-윤고딕140" pitchFamily="18" charset="-127"/>
              </a:defRPr>
            </a:lvl1pPr>
          </a:lstStyle>
          <a:p>
            <a:r>
              <a:rPr lang="ru-RU" altLang="ko-KR"/>
              <a:t>Образец подзаголовка</a:t>
            </a:r>
            <a:endParaRPr lang="ko-KR" altLang="en-US" dirty="0"/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en-US" altLang="ko-KR" dirty="0"/>
          </a:p>
        </p:txBody>
      </p:sp>
      <p:sp>
        <p:nvSpPr>
          <p:cNvPr id="27239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en-US" altLang="ko-KR" dirty="0"/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B0E27D9F-A456-4315-A236-0611A499167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Месяц 12"/>
          <p:cNvSpPr/>
          <p:nvPr userDrawn="1"/>
        </p:nvSpPr>
        <p:spPr>
          <a:xfrm rot="8978344">
            <a:off x="1184336" y="807244"/>
            <a:ext cx="516579" cy="1143008"/>
          </a:xfrm>
          <a:prstGeom prst="moon">
            <a:avLst/>
          </a:prstGeom>
          <a:solidFill>
            <a:schemeClr val="bg1"/>
          </a:solidFill>
          <a:ln>
            <a:noFill/>
          </a:ln>
          <a:effectLst>
            <a:outerShdw blurRad="5715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8"/>
            <a:ext cx="9144000" cy="172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0" descr="artplus_nature_naturalcity38_g"/>
          <p:cNvPicPr>
            <a:picLocks noChangeAspect="1" noChangeArrowheads="1"/>
          </p:cNvPicPr>
          <p:nvPr userDrawn="1"/>
        </p:nvPicPr>
        <p:blipFill>
          <a:blip r:embed="rId4" cstate="print">
            <a:lum bright="-10000" contrast="30000"/>
          </a:blip>
          <a:srcRect l="12500"/>
          <a:stretch>
            <a:fillRect/>
          </a:stretch>
        </p:blipFill>
        <p:spPr bwMode="auto">
          <a:xfrm flipH="1">
            <a:off x="4824654" y="2132857"/>
            <a:ext cx="4319346" cy="4725144"/>
          </a:xfrm>
          <a:prstGeom prst="rect">
            <a:avLst/>
          </a:prstGeom>
          <a:noFill/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0" y="3068960"/>
            <a:ext cx="7772400" cy="1362075"/>
          </a:xfrm>
        </p:spPr>
        <p:txBody>
          <a:bodyPr anchor="t"/>
          <a:lstStyle>
            <a:lvl1pPr algn="l">
              <a:defRPr sz="3600" b="1" cap="none">
                <a:ln>
                  <a:solidFill>
                    <a:sysClr val="windowText" lastClr="000000"/>
                  </a:solidFill>
                </a:ln>
                <a:effectLst>
                  <a:innerShdw blurRad="63500" dist="50800" dir="18900000">
                    <a:prstClr val="black"/>
                  </a:inn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EFACE-D132-45FD-9085-FF1F243419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6096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6096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D4130-FE45-4274-A59D-45076722DC4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00669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46828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algn="ctr">
              <a:defRPr sz="3600" b="1" cap="none" spc="0">
                <a:ln>
                  <a:solidFill>
                    <a:sysClr val="windowText" lastClr="000000"/>
                  </a:solidFill>
                  <a:prstDash val="solid"/>
                </a:ln>
                <a:solidFill>
                  <a:srgbClr val="FFCC66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340768"/>
            <a:ext cx="8763000" cy="4876800"/>
          </a:xfrm>
        </p:spPr>
        <p:txBody>
          <a:bodyPr/>
          <a:lstStyle>
            <a:lvl1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1pPr>
            <a:lvl2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2pPr>
            <a:lvl3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3pPr>
            <a:lvl4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4pPr>
            <a:lvl5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0273A-636F-4E51-811B-2C846AFC827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8" name="Picture 160" descr="artplus_nature_naturalcity38_g"/>
          <p:cNvPicPr>
            <a:picLocks noChangeAspect="1" noChangeArrowheads="1"/>
          </p:cNvPicPr>
          <p:nvPr userDrawn="1"/>
        </p:nvPicPr>
        <p:blipFill>
          <a:blip r:embed="rId2" cstate="print">
            <a:lum bright="-10000" contrast="30000"/>
          </a:blip>
          <a:srcRect l="12500"/>
          <a:stretch>
            <a:fillRect/>
          </a:stretch>
        </p:blipFill>
        <p:spPr bwMode="auto">
          <a:xfrm flipH="1">
            <a:off x="5868144" y="3274381"/>
            <a:ext cx="3275856" cy="358361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3D89F-ED64-4F17-AE47-CA9A2A403E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84153-8F80-4115-99B7-C0A02F44BC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3E633-E326-483B-B138-DCAF054D21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4C1C8-1EAA-4283-A026-3577C453AD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5ECD2-5DEC-41BF-B7BC-6B1BB49091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B872D-25B4-4CD9-9B33-94018661B7D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35100-992B-453A-BE59-CFEAA1F92D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E61D690D-2B05-4EAF-A431-6A638FB3B70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04664"/>
            <a:ext cx="91440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Arial Black" pitchFamily="34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5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52400" y="5562600"/>
            <a:ext cx="4707632" cy="838200"/>
          </a:xfrm>
        </p:spPr>
        <p:txBody>
          <a:bodyPr/>
          <a:lstStyle/>
          <a:p>
            <a:r>
              <a:rPr lang="ru-RU" dirty="0"/>
              <a:t>и все – все – все 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4365104"/>
            <a:ext cx="5904656" cy="1002035"/>
          </a:xfrm>
        </p:spPr>
        <p:txBody>
          <a:bodyPr/>
          <a:lstStyle/>
          <a:p>
            <a:r>
              <a:rPr lang="en-US" dirty="0"/>
              <a:t>Reservation Assistant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453336"/>
            <a:ext cx="3888432" cy="216024"/>
          </a:xfrm>
        </p:spPr>
        <p:txBody>
          <a:bodyPr/>
          <a:lstStyle/>
          <a:p>
            <a:pPr marL="0" indent="0">
              <a:buNone/>
            </a:pPr>
            <a:r>
              <a:rPr lang="ru-RU" sz="1100" dirty="0"/>
              <a:t>* - герои ЗВ – «заглушки»</a:t>
            </a:r>
            <a:endParaRPr lang="es-ES" sz="11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5940152" y="908720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Расчет выручки:</a:t>
            </a:r>
            <a:endParaRPr lang="es-ES" sz="1600" kern="0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9087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Список клиентов:</a:t>
            </a:r>
            <a:endParaRPr lang="es-ES" sz="1600" kern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1D24EA-D709-C879-EC31-25F83C47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3734451" cy="5036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D01292-9DC3-184D-BA5E-9DD57F5F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40768"/>
            <a:ext cx="3718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клиента</a:t>
            </a:r>
            <a:endParaRPr lang="es-ES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395536" y="1340768"/>
            <a:ext cx="8640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О боте:</a:t>
            </a:r>
            <a:endParaRPr lang="es-ES" sz="1600" kern="0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2339752" y="908720"/>
            <a:ext cx="42484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Посмотреть немного полезной информации:</a:t>
            </a:r>
            <a:endParaRPr lang="es-ES" sz="1600" kern="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221F6EB-C918-0BD1-F48B-D11FA5AFB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512738" cy="316835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ED38EC0-529B-E8DB-9718-D1E216FC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2816"/>
            <a:ext cx="3024336" cy="34139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8E64F6D-6BB3-97FA-9C4F-5783103E2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12976"/>
            <a:ext cx="3888432" cy="3453541"/>
          </a:xfrm>
          <a:prstGeom prst="rect">
            <a:avLst/>
          </a:prstGeom>
        </p:spPr>
      </p:pic>
      <p:sp>
        <p:nvSpPr>
          <p:cNvPr id="32" name="2 Marcador de contenido">
            <a:extLst>
              <a:ext uri="{FF2B5EF4-FFF2-40B4-BE49-F238E27FC236}">
                <a16:creationId xmlns:a16="http://schemas.microsoft.com/office/drawing/2014/main" id="{AC391AE0-D14A-B317-755F-32E03DD3E9FC}"/>
              </a:ext>
            </a:extLst>
          </p:cNvPr>
          <p:cNvSpPr txBox="1">
            <a:spLocks/>
          </p:cNvSpPr>
          <p:nvPr/>
        </p:nvSpPr>
        <p:spPr bwMode="auto">
          <a:xfrm>
            <a:off x="5580112" y="1340768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О мастере:</a:t>
            </a:r>
            <a:endParaRPr lang="es-ES" sz="1600" kern="0" dirty="0"/>
          </a:p>
        </p:txBody>
      </p:sp>
      <p:sp>
        <p:nvSpPr>
          <p:cNvPr id="33" name="2 Marcador de contenido">
            <a:extLst>
              <a:ext uri="{FF2B5EF4-FFF2-40B4-BE49-F238E27FC236}">
                <a16:creationId xmlns:a16="http://schemas.microsoft.com/office/drawing/2014/main" id="{6AA42691-02DE-FB6A-1B8F-EC6BFEB80A82}"/>
              </a:ext>
            </a:extLst>
          </p:cNvPr>
          <p:cNvSpPr txBox="1">
            <a:spLocks/>
          </p:cNvSpPr>
          <p:nvPr/>
        </p:nvSpPr>
        <p:spPr bwMode="auto">
          <a:xfrm>
            <a:off x="3995936" y="2780928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И список услуг: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21980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клиента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2267744" y="908720"/>
            <a:ext cx="44644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И, как ни странно, записаться:</a:t>
            </a:r>
            <a:endParaRPr lang="es-ES" sz="1600" kern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12239-A205-63DD-ECEF-0EABE14E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227998" cy="23762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A3AB80-F94F-7066-EBF8-B53E919DA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6"/>
            <a:ext cx="3690966" cy="23762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F73DE17-70ED-E1DC-70B5-4D31D607D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86" y="4262122"/>
            <a:ext cx="3592033" cy="22322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527610-740B-3F06-596C-F419F8A2A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93096"/>
            <a:ext cx="3240360" cy="2211431"/>
          </a:xfrm>
          <a:prstGeom prst="rect">
            <a:avLst/>
          </a:prstGeom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08228170-5122-DAB4-181F-49186F210C31}"/>
              </a:ext>
            </a:extLst>
          </p:cNvPr>
          <p:cNvSpPr/>
          <p:nvPr/>
        </p:nvSpPr>
        <p:spPr bwMode="auto">
          <a:xfrm>
            <a:off x="3995936" y="2492896"/>
            <a:ext cx="720080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5512E1CF-2FAF-7EE3-C029-2CCE24849880}"/>
              </a:ext>
            </a:extLst>
          </p:cNvPr>
          <p:cNvSpPr/>
          <p:nvPr/>
        </p:nvSpPr>
        <p:spPr bwMode="auto">
          <a:xfrm>
            <a:off x="6660232" y="3861048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B64108AD-3235-9A8C-7F60-ECB61C63D7AD}"/>
              </a:ext>
            </a:extLst>
          </p:cNvPr>
          <p:cNvSpPr/>
          <p:nvPr/>
        </p:nvSpPr>
        <p:spPr bwMode="auto">
          <a:xfrm rot="10800000">
            <a:off x="4067944" y="5229200"/>
            <a:ext cx="720080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3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клиента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611560" y="1340768"/>
            <a:ext cx="82809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000" kern="0" dirty="0"/>
              <a:t>… и тут, увы, наступило 22 февраля!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188AEA5D-3D0E-2E89-C218-F28A4AF211AF}"/>
              </a:ext>
            </a:extLst>
          </p:cNvPr>
          <p:cNvSpPr txBox="1">
            <a:spLocks/>
          </p:cNvSpPr>
          <p:nvPr/>
        </p:nvSpPr>
        <p:spPr bwMode="auto">
          <a:xfrm>
            <a:off x="611560" y="2492896"/>
            <a:ext cx="78488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000" kern="0" dirty="0">
                <a:solidFill>
                  <a:srgbClr val="FFC000"/>
                </a:solidFill>
              </a:rPr>
              <a:t>Нет, не то, что вы могли </a:t>
            </a:r>
          </a:p>
          <a:p>
            <a:pPr marL="0" indent="0" algn="just">
              <a:buFontTx/>
              <a:buNone/>
            </a:pPr>
            <a:r>
              <a:rPr lang="ru-RU" sz="4000" kern="0" dirty="0">
                <a:solidFill>
                  <a:srgbClr val="FFC000"/>
                </a:solidFill>
              </a:rPr>
              <a:t>подумать, но…</a:t>
            </a:r>
            <a:endParaRPr lang="es-ES" sz="4000" kern="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9A7F50-C070-C2A9-836D-CFA6F353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01008"/>
            <a:ext cx="460121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проекта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Char char="-"/>
            </a:pPr>
            <a:r>
              <a:rPr lang="ru-RU" sz="3600" kern="0" dirty="0"/>
              <a:t>архитектурно разделены бизнес-логика бота и движок сообщений;</a:t>
            </a:r>
            <a:endParaRPr lang="en-US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algn="just">
              <a:buFontTx/>
              <a:buChar char="-"/>
            </a:pPr>
            <a:r>
              <a:rPr lang="ru-RU" sz="3600" kern="0" dirty="0"/>
              <a:t>что дало гибкость, возможность </a:t>
            </a:r>
          </a:p>
          <a:p>
            <a:pPr marL="0" indent="0" algn="just">
              <a:buNone/>
            </a:pPr>
            <a:r>
              <a:rPr lang="ru-RU" sz="3600" kern="0" dirty="0"/>
              <a:t>«наворачивать» </a:t>
            </a:r>
            <a:r>
              <a:rPr lang="en-US" sz="3600" kern="0" dirty="0"/>
              <a:t>flow </a:t>
            </a:r>
            <a:r>
              <a:rPr lang="ru-RU" sz="3600" kern="0" dirty="0"/>
              <a:t>любой сложности</a:t>
            </a:r>
            <a:r>
              <a:rPr lang="en-US" sz="3600" kern="0" dirty="0"/>
              <a:t>;</a:t>
            </a:r>
            <a:endParaRPr lang="ru-RU" sz="3600" kern="0" dirty="0"/>
          </a:p>
          <a:p>
            <a:pPr marL="0" indent="0" algn="just">
              <a:buNone/>
            </a:pPr>
            <a:endParaRPr lang="ru-RU" sz="3600" kern="0" dirty="0"/>
          </a:p>
          <a:p>
            <a:pPr marL="0" indent="0" algn="just">
              <a:buNone/>
            </a:pPr>
            <a:r>
              <a:rPr lang="ru-RU" sz="3600" kern="0" dirty="0"/>
              <a:t>- заложенный большой набор функций</a:t>
            </a:r>
            <a:r>
              <a:rPr lang="en-US" sz="3600" kern="0" dirty="0"/>
              <a:t>.</a:t>
            </a:r>
            <a:endParaRPr lang="ru-RU" sz="3600" kern="0" dirty="0"/>
          </a:p>
        </p:txBody>
      </p:sp>
    </p:spTree>
    <p:extLst>
      <p:ext uri="{BB962C8B-B14F-4D97-AF65-F5344CB8AC3E}">
        <p14:creationId xmlns:p14="http://schemas.microsoft.com/office/powerpoint/2010/main" val="320893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Его же недостатки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Char char="-"/>
            </a:pPr>
            <a:r>
              <a:rPr lang="ru-RU" sz="3600" kern="0" dirty="0"/>
              <a:t>бот «сырой»;</a:t>
            </a:r>
            <a:endParaRPr lang="en-US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algn="just">
              <a:buFontTx/>
              <a:buChar char="-"/>
            </a:pPr>
            <a:r>
              <a:rPr lang="ru-RU" sz="3600" kern="0" dirty="0"/>
              <a:t>недоработаны бизнес-сценарии, есть </a:t>
            </a:r>
          </a:p>
          <a:p>
            <a:pPr marL="0" indent="0" algn="just">
              <a:buNone/>
            </a:pPr>
            <a:r>
              <a:rPr lang="ru-RU" sz="3600" kern="0" dirty="0"/>
              <a:t>«заглушки».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F6D4A57-6E25-54B5-29B5-D63765DFA35B}"/>
              </a:ext>
            </a:extLst>
          </p:cNvPr>
          <p:cNvSpPr txBox="1">
            <a:spLocks/>
          </p:cNvSpPr>
          <p:nvPr/>
        </p:nvSpPr>
        <p:spPr bwMode="auto">
          <a:xfrm>
            <a:off x="539552" y="4509120"/>
            <a:ext cx="82809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400" kern="0" dirty="0">
                <a:solidFill>
                  <a:srgbClr val="FFC000"/>
                </a:solidFill>
              </a:rPr>
              <a:t>Но мы старались!!! </a:t>
            </a:r>
            <a:r>
              <a:rPr lang="ru-RU" sz="4400" kern="0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s-ES" sz="4400" kern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endParaRPr lang="ru-RU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marL="0" indent="0" algn="ctr">
              <a:buFontTx/>
              <a:buNone/>
            </a:pPr>
            <a:r>
              <a:rPr lang="ru-RU" sz="5400" kern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8662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Было на свете много контор…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052736"/>
            <a:ext cx="8136904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 оказывали они людям премного услуг – </a:t>
            </a:r>
          </a:p>
          <a:p>
            <a:pPr marL="0" indent="0" algn="just">
              <a:buNone/>
            </a:pPr>
            <a:r>
              <a:rPr lang="ru-RU" dirty="0"/>
              <a:t>хороших и разных.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НО! Чтобы на них записаться, надо было или звонить туда, или совсем ногами идти!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было это не совсем чтобы удобно...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было им серо, скучно и уныло… А все почему?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65EA097E-9D18-58F2-D838-ED7850AD77CD}"/>
              </a:ext>
            </a:extLst>
          </p:cNvPr>
          <p:cNvSpPr txBox="1">
            <a:spLocks/>
          </p:cNvSpPr>
          <p:nvPr/>
        </p:nvSpPr>
        <p:spPr bwMode="auto">
          <a:xfrm>
            <a:off x="3203848" y="5229200"/>
            <a:ext cx="28803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>
                <a:solidFill>
                  <a:srgbClr val="66CCFF"/>
                </a:solidFill>
              </a:rPr>
              <a:t>Что у них не было!!!</a:t>
            </a:r>
            <a:endParaRPr lang="es-ES" kern="0" dirty="0">
              <a:solidFill>
                <a:srgbClr val="66CCFF"/>
              </a:solidFill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B7AA6C3A-F961-F023-E402-386506EA024F}"/>
              </a:ext>
            </a:extLst>
          </p:cNvPr>
          <p:cNvSpPr txBox="1">
            <a:spLocks/>
          </p:cNvSpPr>
          <p:nvPr/>
        </p:nvSpPr>
        <p:spPr bwMode="auto">
          <a:xfrm>
            <a:off x="683568" y="5661248"/>
            <a:ext cx="22322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/>
              <a:t>А все потому!!!</a:t>
            </a:r>
            <a:endParaRPr lang="es-ES" kern="0" dirty="0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FE74F4C5-B2D0-7725-816C-02ADE0B7C70D}"/>
              </a:ext>
            </a:extLst>
          </p:cNvPr>
          <p:cNvSpPr txBox="1">
            <a:spLocks/>
          </p:cNvSpPr>
          <p:nvPr/>
        </p:nvSpPr>
        <p:spPr bwMode="auto">
          <a:xfrm>
            <a:off x="6732240" y="5733256"/>
            <a:ext cx="15121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>
                <a:solidFill>
                  <a:srgbClr val="FF9933"/>
                </a:solidFill>
              </a:rPr>
              <a:t>Своего!!!</a:t>
            </a:r>
            <a:endParaRPr lang="es-ES" kern="0" dirty="0">
              <a:solidFill>
                <a:srgbClr val="FF9933"/>
              </a:solidFill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3BCC55F1-90B2-4770-A9FD-9C657DCBC8CE}"/>
              </a:ext>
            </a:extLst>
          </p:cNvPr>
          <p:cNvSpPr txBox="1">
            <a:spLocks/>
          </p:cNvSpPr>
          <p:nvPr/>
        </p:nvSpPr>
        <p:spPr bwMode="auto">
          <a:xfrm>
            <a:off x="3563888" y="5877272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3600" kern="0" dirty="0">
                <a:solidFill>
                  <a:srgbClr val="FF0000"/>
                </a:solidFill>
              </a:rPr>
              <a:t>БОТА!!!</a:t>
            </a:r>
            <a:endParaRPr lang="es-E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ru-RU" dirty="0"/>
              <a:t>клиента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052736"/>
            <a:ext cx="8280920" cy="115212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И мы решили его создать.</a:t>
            </a:r>
          </a:p>
          <a:p>
            <a:pPr marL="0" indent="0">
              <a:buNone/>
            </a:pPr>
            <a:r>
              <a:rPr lang="ru-RU" sz="2000" dirty="0"/>
              <a:t>По проекту, бот </a:t>
            </a:r>
            <a:r>
              <a:rPr lang="en-US" sz="2000" dirty="0"/>
              <a:t>Reservation Assistant </a:t>
            </a:r>
            <a:r>
              <a:rPr lang="ru-RU" sz="2000" dirty="0"/>
              <a:t>предоставляет клиенту вот такие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возможности: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FB980-272C-8220-4C79-B7222866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92032"/>
            <a:ext cx="8581295" cy="4161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5409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ru-RU" dirty="0"/>
              <a:t>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43204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А администратору – такие:</a:t>
            </a:r>
            <a:endParaRPr lang="es-E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427DA-347F-2763-1054-F240B737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8568952" cy="42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Доска</a:t>
            </a:r>
            <a:r>
              <a:rPr lang="en-US" dirty="0"/>
              <a:t> Trello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72008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И чтобы их таки предоставить – мы нарезали задачи, вынесли их на доску проекта – </a:t>
            </a:r>
          </a:p>
          <a:p>
            <a:pPr marL="0" indent="0">
              <a:buNone/>
            </a:pPr>
            <a:r>
              <a:rPr lang="ru-RU" sz="1800" dirty="0"/>
              <a:t>и погрузились в работу:</a:t>
            </a:r>
            <a:endParaRPr lang="es-E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65146C-E493-C3E7-20FA-C57A190B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1"/>
            <a:ext cx="7272808" cy="47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Движок, шаги (</a:t>
            </a:r>
            <a:r>
              <a:rPr lang="en-US" dirty="0"/>
              <a:t>Steps)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72008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Сначала был движок. Ключевой его частью стали шаги – отдельные классы, </a:t>
            </a:r>
          </a:p>
          <a:p>
            <a:pPr marL="0" indent="0">
              <a:buNone/>
            </a:pPr>
            <a:r>
              <a:rPr lang="ru-RU" sz="1800" dirty="0"/>
              <a:t>связанные </a:t>
            </a:r>
            <a:r>
              <a:rPr lang="en-US" sz="1800" dirty="0"/>
              <a:t>JSON – </a:t>
            </a:r>
            <a:r>
              <a:rPr lang="ru-RU" sz="1800" dirty="0"/>
              <a:t>скриптом:</a:t>
            </a:r>
            <a:endParaRPr lang="es-E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D84A89-B66F-DAD2-FB9B-97A40D9B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5630723" cy="4176464"/>
          </a:xfrm>
          <a:prstGeom prst="rect">
            <a:avLst/>
          </a:prstGeom>
        </p:spPr>
      </p:pic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009DADA0-978F-D4AD-3F8B-714E3F371AF7}"/>
              </a:ext>
            </a:extLst>
          </p:cNvPr>
          <p:cNvSpPr/>
          <p:nvPr/>
        </p:nvSpPr>
        <p:spPr bwMode="auto">
          <a:xfrm>
            <a:off x="827584" y="4005064"/>
            <a:ext cx="72008" cy="1224136"/>
          </a:xfrm>
          <a:prstGeom prst="lef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4DC22-B361-F055-3A60-98EA7D310EA4}"/>
              </a:ext>
            </a:extLst>
          </p:cNvPr>
          <p:cNvSpPr txBox="1"/>
          <p:nvPr/>
        </p:nvSpPr>
        <p:spPr>
          <a:xfrm>
            <a:off x="179512" y="443711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Steps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FA560FE1-95E6-669D-E98E-09D2B9348A53}"/>
              </a:ext>
            </a:extLst>
          </p:cNvPr>
          <p:cNvSpPr/>
          <p:nvPr/>
        </p:nvSpPr>
        <p:spPr bwMode="auto">
          <a:xfrm>
            <a:off x="827584" y="3356992"/>
            <a:ext cx="72008" cy="504056"/>
          </a:xfrm>
          <a:prstGeom prst="lef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0C8E3-866F-D1A5-C7AC-858579ED28B6}"/>
              </a:ext>
            </a:extLst>
          </p:cNvPr>
          <p:cNvSpPr txBox="1"/>
          <p:nvPr/>
        </p:nvSpPr>
        <p:spPr>
          <a:xfrm>
            <a:off x="17951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Actions</a:t>
            </a:r>
            <a:endParaRPr lang="ru-RU" sz="1200" dirty="0">
              <a:solidFill>
                <a:srgbClr val="FF0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84CA6C-3565-5727-267F-C073476F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996952"/>
            <a:ext cx="4898905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01AB3E2-BDBD-0B4B-73E5-0B151CB32997}"/>
              </a:ext>
            </a:extLst>
          </p:cNvPr>
          <p:cNvCxnSpPr/>
          <p:nvPr/>
        </p:nvCxnSpPr>
        <p:spPr bwMode="auto">
          <a:xfrm flipV="1">
            <a:off x="3995936" y="3501008"/>
            <a:ext cx="194421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10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 бота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3888432" cy="3600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Схема структуры данных БД бота:</a:t>
            </a:r>
            <a:endParaRPr lang="es-E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EEA3C-065A-4CE6-03A7-3C0FF1E4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4081152" cy="5040560"/>
          </a:xfrm>
          <a:prstGeom prst="rect">
            <a:avLst/>
          </a:prstGeom>
        </p:spPr>
      </p:pic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4644008" y="980728"/>
            <a:ext cx="432048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Первичные данные внесены скриптом:</a:t>
            </a:r>
            <a:endParaRPr lang="es-ES" sz="1600" kern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B6D20E-C72B-7106-1239-A19F467C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2776"/>
            <a:ext cx="4294227" cy="1800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262430A-9405-AB42-CA61-0F47E70D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03644"/>
            <a:ext cx="4320480" cy="2736304"/>
          </a:xfrm>
          <a:prstGeom prst="rect">
            <a:avLst/>
          </a:prstGeom>
        </p:spPr>
      </p:pic>
      <p:sp>
        <p:nvSpPr>
          <p:cNvPr id="19" name="2 Marcador de contenido">
            <a:extLst>
              <a:ext uri="{FF2B5EF4-FFF2-40B4-BE49-F238E27FC236}">
                <a16:creationId xmlns:a16="http://schemas.microsoft.com/office/drawing/2014/main" id="{1FC9CFB6-2211-60C4-6E9E-A618D8C9B011}"/>
              </a:ext>
            </a:extLst>
          </p:cNvPr>
          <p:cNvSpPr txBox="1">
            <a:spLocks/>
          </p:cNvSpPr>
          <p:nvPr/>
        </p:nvSpPr>
        <p:spPr bwMode="auto">
          <a:xfrm>
            <a:off x="4572000" y="3284984"/>
            <a:ext cx="432048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Схема работы с БД: </a:t>
            </a:r>
            <a:r>
              <a:rPr lang="en-US" sz="1600" kern="0" dirty="0"/>
              <a:t>entity -&gt; repository -&gt; service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405561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3888432" cy="3600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Расписание (* - есть запись в этот день)</a:t>
            </a:r>
            <a:endParaRPr lang="es-ES" sz="16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6156176" y="980728"/>
            <a:ext cx="16561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Данные записи:</a:t>
            </a:r>
            <a:endParaRPr lang="es-ES" sz="1600" kern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AB74B-5852-CE17-BAE5-ED92361A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880015" cy="51845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B18A4D-EB2C-EE8B-25D5-2D859684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776"/>
            <a:ext cx="3841609" cy="51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525344"/>
            <a:ext cx="3888432" cy="216024"/>
          </a:xfrm>
        </p:spPr>
        <p:txBody>
          <a:bodyPr/>
          <a:lstStyle/>
          <a:p>
            <a:pPr marL="0" indent="0">
              <a:buNone/>
            </a:pPr>
            <a:r>
              <a:rPr lang="ru-RU" sz="1100" dirty="0"/>
              <a:t>* - герои ЗВ – «заглушки»</a:t>
            </a:r>
            <a:endParaRPr lang="es-ES" sz="11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5940152" y="908720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Связь с клиентом:</a:t>
            </a:r>
            <a:endParaRPr lang="es-ES" sz="1600" kern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36679-10AC-9A7B-FBBA-F33189C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3816424" cy="52072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DF854E-EDF3-81B3-7393-35A897BB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40768"/>
            <a:ext cx="3816424" cy="5178232"/>
          </a:xfrm>
          <a:prstGeom prst="rect">
            <a:avLst/>
          </a:prstGeom>
        </p:spPr>
      </p:pic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9087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Перенос/отмена записи: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391316975"/>
      </p:ext>
    </p:extLst>
  </p:cSld>
  <p:clrMapOvr>
    <a:masterClrMapping/>
  </p:clrMapOvr>
</p:sld>
</file>

<file path=ppt/theme/theme1.xml><?xml version="1.0" encoding="utf-8"?>
<a:theme xmlns:a="http://schemas.openxmlformats.org/drawingml/2006/main" name="B181">
  <a:themeElements>
    <a:clrScheme name="B1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81">
      <a:majorFont>
        <a:latin typeface="-윤고딕140"/>
        <a:ea typeface="-윤고딕140"/>
        <a:cs typeface=""/>
      </a:majorFont>
      <a:minorFont>
        <a:latin typeface="-윤고딕120"/>
        <a:ea typeface="-윤고딕1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B18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8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MarketSpecific xmlns="9d035d7d-02e5-4a00-8b62-9a556aabc7b5" xsi:nil="true"/>
    <TPLaunchHelpLinkType xmlns="9d035d7d-02e5-4a00-8b62-9a556aabc7b5">Template</TPLaunchHelpLinkType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NumericId xmlns="9d035d7d-02e5-4a00-8b62-9a556aabc7b5" xsi:nil="true"/>
    <OOCacheId xmlns="9d035d7d-02e5-4a00-8b62-9a556aabc7b5">22442e59-7fc3-4d0f-afc3-d2665334f284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Providers xmlns="9d035d7d-02e5-4a00-8b62-9a556aabc7b5">1|PN101970760|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SXHash xmlns="9d035d7d-02e5-4a00-8b62-9a556aabc7b5">T8pbeIlIFBWbNaBcGgbOmIQhzcAVxHsVRbm0McOFq84=</CSXHash>
    <DirectSourceMarket xmlns="9d035d7d-02e5-4a00-8b62-9a556aabc7b5" xsi:nil="true"/>
    <DSATActionTaken xmlns="9d035d7d-02e5-4a00-8b62-9a556aabc7b5" xsi:nil="true"/>
    <PolicheckWords xmlns="9d035d7d-02e5-4a00-8b62-9a556aabc7b5" xsi:nil="true"/>
    <BugNumber xmlns="9d035d7d-02e5-4a00-8b62-9a556aabc7b5" xsi:nil="true"/>
    <Downloads xmlns="9d035d7d-02e5-4a00-8b62-9a556aabc7b5">0</Downloads>
    <ThumbnailAssetId xmlns="9d035d7d-02e5-4a00-8b62-9a556aabc7b5" xsi:nil="true"/>
    <TrustLevel xmlns="9d035d7d-02e5-4a00-8b62-9a556aabc7b5">2 Community Trusted</TrustLevel>
    <UALocRecommendation xmlns="9d035d7d-02e5-4a00-8b62-9a556aabc7b5">Localize</UALocRecommendation>
    <TPApplication xmlns="9d035d7d-02e5-4a00-8b62-9a556aabc7b5" xsi:nil="true"/>
    <AssetId xmlns="9d035d7d-02e5-4a00-8b62-9a556aabc7b5">TP102396783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Manager xmlns="9d035d7d-02e5-4a00-8b62-9a556aabc7b5" xsi:nil="true"/>
    <ParentAssetId xmlns="9d035d7d-02e5-4a00-8b62-9a556aabc7b5">TC102396784</ParentAssetId>
    <SubmitterId xmlns="9d035d7d-02e5-4a00-8b62-9a556aabc7b5">S-1-10-0-6-35757-842399744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279117</Value>
      <Value>424070</Value>
    </PublishStatusLookup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2010-12-03T13:32:41+00:00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Milestone xmlns="9d035d7d-02e5-4a00-8b62-9a556aabc7b5" xsi:nil="true"/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>2010-12-03T13:32:40+00:00</CSXSubmissionDate>
    <InternalTagsTaxHTField0 xmlns="9d035d7d-02e5-4a00-8b62-9a556aabc7b5">
      <Terms xmlns="http://schemas.microsoft.com/office/infopath/2007/PartnerControls"/>
    </InternalTagsTaxHTField0>
    <LocComments xmlns="9d035d7d-02e5-4a00-8b62-9a556aabc7b5" xsi:nil="true"/>
    <LocProcessedForMarketsLookup xmlns="9d035d7d-02e5-4a00-8b62-9a556aabc7b5" xsi:nil="true"/>
    <LocOverallHandbackStatusLookup xmlns="9d035d7d-02e5-4a00-8b62-9a556aabc7b5" xsi:nil="true"/>
    <LocLastLocAttemptVersionLookup xmlns="9d035d7d-02e5-4a00-8b62-9a556aabc7b5">709</LocLastLocAttemptVersionLookup>
    <LocNewPublishedVersionLookup xmlns="9d035d7d-02e5-4a00-8b62-9a556aabc7b5" xsi:nil="true"/>
    <LocProcessedForHandoffsLookup xmlns="9d035d7d-02e5-4a00-8b62-9a556aabc7b5" xsi:nil="true"/>
    <CampaignTagsTaxHTField0 xmlns="9d035d7d-02e5-4a00-8b62-9a556aabc7b5">
      <Terms xmlns="http://schemas.microsoft.com/office/infopath/2007/PartnerControls"/>
    </CampaignTagsTaxHTField0>
    <LocLastLocAttemptVersionTypeLookup xmlns="9d035d7d-02e5-4a00-8b62-9a556aabc7b5" xsi:nil="true"/>
    <LocOverallLocStatusLookup xmlns="9d035d7d-02e5-4a00-8b62-9a556aabc7b5" xsi:nil="true"/>
    <TaxCatchAll xmlns="9d035d7d-02e5-4a00-8b62-9a556aabc7b5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LocPublishedDependentAssetsLookup xmlns="9d035d7d-02e5-4a00-8b62-9a556aabc7b5" xsi:nil="true"/>
    <LocPublishedLinkedAssetsLookup xmlns="9d035d7d-02e5-4a00-8b62-9a556aabc7b5" xsi:nil="true"/>
    <RecommendationsModifier xmlns="9d035d7d-02e5-4a00-8b62-9a556aabc7b5" xsi:nil="true"/>
    <LocManualTestRequired xmlns="9d035d7d-02e5-4a00-8b62-9a556aabc7b5" xsi:nil="true"/>
    <ScenarioTagsTaxHTField0 xmlns="9d035d7d-02e5-4a00-8b62-9a556aabc7b5">
      <Terms xmlns="http://schemas.microsoft.com/office/infopath/2007/PartnerControls"/>
    </ScenarioTagsTaxHTField0>
    <FeatureTagsTaxHTField0 xmlns="9d035d7d-02e5-4a00-8b62-9a556aabc7b5">
      <Terms xmlns="http://schemas.microsoft.com/office/infopath/2007/PartnerControls"/>
    </FeatureTagsTaxHTField0>
    <LocOverallPreviewStatusLookup xmlns="9d035d7d-02e5-4a00-8b62-9a556aabc7b5" xsi:nil="true"/>
    <LocOverallPublishStatusLookup xmlns="9d035d7d-02e5-4a00-8b62-9a556aabc7b5" xsi:nil="true"/>
    <OriginalRelease xmlns="9d035d7d-02e5-4a00-8b62-9a556aabc7b5">14</OriginalRelease>
    <LocMarketGroupTiers2 xmlns="9d035d7d-02e5-4a00-8b62-9a556aabc7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D8A182-3E0F-4B2D-9AB8-F1FAC7E5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C5855-5ADF-49A7-824A-98B770EBFD1B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3.xml><?xml version="1.0" encoding="utf-8"?>
<ds:datastoreItem xmlns:ds="http://schemas.openxmlformats.org/officeDocument/2006/customXml" ds:itemID="{1AF5CA11-7012-445D-A062-414D08E5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Ночной город</Template>
  <TotalTime>233</TotalTime>
  <Words>330</Words>
  <Application>Microsoft Office PowerPoint</Application>
  <PresentationFormat>Экран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-윤고딕140</vt:lpstr>
      <vt:lpstr>굴림</vt:lpstr>
      <vt:lpstr>Arial Narrow</vt:lpstr>
      <vt:lpstr>Arial Black</vt:lpstr>
      <vt:lpstr>-윤고딕120</vt:lpstr>
      <vt:lpstr>B181</vt:lpstr>
      <vt:lpstr>Reservation Assistant</vt:lpstr>
      <vt:lpstr>Было на свете много контор…</vt:lpstr>
      <vt:lpstr>Flow клиента</vt:lpstr>
      <vt:lpstr>Flow администратора</vt:lpstr>
      <vt:lpstr>Доска Trello</vt:lpstr>
      <vt:lpstr>Движок, шаги (Steps)</vt:lpstr>
      <vt:lpstr>БД бота</vt:lpstr>
      <vt:lpstr>Расписание администратора</vt:lpstr>
      <vt:lpstr>Возможности администратора</vt:lpstr>
      <vt:lpstr>Возможности администратора</vt:lpstr>
      <vt:lpstr>Возможности клиента</vt:lpstr>
      <vt:lpstr>Возможности клиента</vt:lpstr>
      <vt:lpstr>Возможности клиента</vt:lpstr>
      <vt:lpstr>Достоинства проекта</vt:lpstr>
      <vt:lpstr>Его же недостатки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assitant</dc:title>
  <dc:creator>Константин Слабко</dc:creator>
  <cp:lastModifiedBy>Константин Слабко</cp:lastModifiedBy>
  <cp:revision>40</cp:revision>
  <dcterms:created xsi:type="dcterms:W3CDTF">2023-02-20T17:49:51Z</dcterms:created>
  <dcterms:modified xsi:type="dcterms:W3CDTF">2023-02-21T20:15:18Z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2010-12-03T13:32:40Z</vt:filetime>
  </property>
  <property fmtid="{D5CDD505-2E9C-101B-9397-08002B2CF9AE}" pid="9" name="PolicheckTimestamp">
    <vt:filetime>2011-04-28T14:45:50Z</vt:filetime>
  </property>
</Properties>
</file>