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64" r:id="rId4"/>
    <p:sldId id="258" r:id="rId5"/>
    <p:sldId id="259" r:id="rId6"/>
    <p:sldId id="261" r:id="rId7"/>
    <p:sldId id="262" r:id="rId8"/>
    <p:sldId id="260" r:id="rId9"/>
    <p:sldId id="266" r:id="rId10"/>
    <p:sldId id="267" r:id="rId11"/>
    <p:sldId id="257" r:id="rId12"/>
    <p:sldId id="265" r:id="rId13"/>
    <p:sldId id="270" r:id="rId14"/>
    <p:sldId id="269" r:id="rId15"/>
    <p:sldId id="271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30" autoAdjust="0"/>
  </p:normalViewPr>
  <p:slideViewPr>
    <p:cSldViewPr>
      <p:cViewPr>
        <p:scale>
          <a:sx n="125" d="100"/>
          <a:sy n="125" d="100"/>
        </p:scale>
        <p:origin x="-594" y="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5A4C0-86B4-49F0-BC8E-F45A029EC470}" type="datetimeFigureOut">
              <a:rPr lang="ru-RU" smtClean="0"/>
              <a:t>27.08.2019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F686A-EE03-4712-BD71-040C6F12B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2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F686A-EE03-4712-BD71-040C6F12B2C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794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71D8-FAE7-4A98-9428-B6510D157C43}" type="datetime1">
              <a:rPr lang="ru-RU" smtClean="0"/>
              <a:t>27.08.2019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0B7-383B-4FD3-9A65-9B77A95DC7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36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28B5-B46F-46EF-A910-BAE80032B91D}" type="datetime1">
              <a:rPr lang="ru-RU" smtClean="0"/>
              <a:t>27.08.2019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0B7-383B-4FD3-9A65-9B77A95DC7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20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77D1-0B32-47EA-BEA7-DF846E70C695}" type="datetime1">
              <a:rPr lang="ru-RU" smtClean="0"/>
              <a:t>27.08.2019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0B7-383B-4FD3-9A65-9B77A95DC7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8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9227-80AF-4BF2-81E0-C140A33F9669}" type="datetime1">
              <a:rPr lang="ru-RU" smtClean="0"/>
              <a:t>27.08.2019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0B7-383B-4FD3-9A65-9B77A95DC7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40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7539-B732-4006-A478-9F1A69A3525C}" type="datetime1">
              <a:rPr lang="ru-RU" smtClean="0"/>
              <a:t>27.08.2019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0B7-383B-4FD3-9A65-9B77A95DC7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43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25B5-4970-42F7-9C1F-DFD8B10FD5AD}" type="datetime1">
              <a:rPr lang="ru-RU" smtClean="0"/>
              <a:t>27.08.2019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0B7-383B-4FD3-9A65-9B77A95DC7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50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3F2A-12E9-48CA-A96A-13AB78B65B6F}" type="datetime1">
              <a:rPr lang="ru-RU" smtClean="0"/>
              <a:t>27.08.2019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0B7-383B-4FD3-9A65-9B77A95DC7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77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DFBB-5E1B-4816-9290-E88779B69059}" type="datetime1">
              <a:rPr lang="ru-RU" smtClean="0"/>
              <a:t>27.08.2019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0B7-383B-4FD3-9A65-9B77A95DC7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60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DC7D-9C1F-44F9-BD40-3A8EC4803C5C}" type="datetime1">
              <a:rPr lang="ru-RU" smtClean="0"/>
              <a:t>27.08.2019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0B7-383B-4FD3-9A65-9B77A95DC7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65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575F5-0F44-4B8F-93D4-194D173B6AD8}" type="datetime1">
              <a:rPr lang="ru-RU" smtClean="0"/>
              <a:t>27.08.2019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0B7-383B-4FD3-9A65-9B77A95DC7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54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ECF7-D6E9-42DB-81A6-FE87EE3E7F07}" type="datetime1">
              <a:rPr lang="ru-RU" smtClean="0"/>
              <a:t>27.08.2019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0B7-383B-4FD3-9A65-9B77A95DC7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02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F2414-7061-4F3B-89B2-F52F1EDC4921}" type="datetime1">
              <a:rPr lang="ru-RU" smtClean="0"/>
              <a:t>27.08.2019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910B7-383B-4FD3-9A65-9B77A95DC7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83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FPGA design for PMSM control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631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0B7-383B-4FD3-9A65-9B77A95DC759}" type="slidenum">
              <a:rPr lang="ru-RU" smtClean="0"/>
              <a:t>10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dirty="0" smtClean="0"/>
              <a:t>FPGA structure (</a:t>
            </a:r>
            <a:r>
              <a:rPr lang="en-US" sz="2000" dirty="0"/>
              <a:t>Altera Cyclone IV </a:t>
            </a:r>
            <a:r>
              <a:rPr lang="en-US" sz="2000" dirty="0" smtClean="0"/>
              <a:t>EP4CE22F17)</a:t>
            </a:r>
            <a:endParaRPr lang="ru-RU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367644" y="1700807"/>
            <a:ext cx="6379853" cy="4896545"/>
            <a:chOff x="1367644" y="1700807"/>
            <a:chExt cx="6379853" cy="4896545"/>
          </a:xfrm>
        </p:grpSpPr>
        <p:sp>
          <p:nvSpPr>
            <p:cNvPr id="7" name="TextBox 6"/>
            <p:cNvSpPr txBox="1"/>
            <p:nvPr/>
          </p:nvSpPr>
          <p:spPr>
            <a:xfrm>
              <a:off x="2627784" y="1700807"/>
              <a:ext cx="3744416" cy="39652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b">
              <a:noAutofit/>
            </a:bodyPr>
            <a:lstStyle/>
            <a:p>
              <a:pPr algn="r"/>
              <a:r>
                <a:rPr lang="en-US" sz="1200" dirty="0" err="1"/>
                <a:t>sys_ctrl</a:t>
              </a:r>
              <a:endParaRPr lang="ru-RU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39952" y="1991127"/>
              <a:ext cx="1008112" cy="32403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200" dirty="0" err="1"/>
                <a:t>regs_routine</a:t>
              </a:r>
              <a:endParaRPr lang="ru-RU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43808" y="1988840"/>
              <a:ext cx="1008112" cy="32403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200" dirty="0" smtClean="0"/>
                <a:t>SPI slave</a:t>
              </a:r>
              <a:endParaRPr lang="ru-RU" sz="1200" dirty="0"/>
            </a:p>
          </p:txBody>
        </p:sp>
        <p:cxnSp>
          <p:nvCxnSpPr>
            <p:cNvPr id="10" name="Прямая со стрелкой 9"/>
            <p:cNvCxnSpPr/>
            <p:nvPr/>
          </p:nvCxnSpPr>
          <p:spPr>
            <a:xfrm flipH="1" flipV="1">
              <a:off x="1367644" y="2172559"/>
              <a:ext cx="1476164" cy="2272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051720" y="1895560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SPI</a:t>
              </a:r>
              <a:endParaRPr lang="ru-RU" sz="1200" dirty="0"/>
            </a:p>
          </p:txBody>
        </p:sp>
        <p:cxnSp>
          <p:nvCxnSpPr>
            <p:cNvPr id="12" name="Прямая со стрелкой 11"/>
            <p:cNvCxnSpPr>
              <a:stCxn id="8" idx="1"/>
              <a:endCxn id="9" idx="3"/>
            </p:cNvCxnSpPr>
            <p:nvPr/>
          </p:nvCxnSpPr>
          <p:spPr>
            <a:xfrm flipH="1" flipV="1">
              <a:off x="3851920" y="2150858"/>
              <a:ext cx="288032" cy="2287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843808" y="2708920"/>
              <a:ext cx="1008112" cy="7200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200" dirty="0" err="1" smtClean="0"/>
                <a:t>main_fsm</a:t>
              </a:r>
              <a:endParaRPr lang="ru-RU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39952" y="2708920"/>
              <a:ext cx="2016224" cy="7200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b">
              <a:noAutofit/>
            </a:bodyPr>
            <a:lstStyle/>
            <a:p>
              <a:pPr algn="r"/>
              <a:r>
                <a:rPr lang="en-US" sz="1200" dirty="0" err="1" smtClean="0"/>
                <a:t>adc_ctrl</a:t>
              </a:r>
              <a:endParaRPr lang="ru-RU" sz="1200" dirty="0"/>
            </a:p>
          </p:txBody>
        </p:sp>
        <p:cxnSp>
          <p:nvCxnSpPr>
            <p:cNvPr id="17" name="Соединительная линия уступом 16"/>
            <p:cNvCxnSpPr>
              <a:stCxn id="8" idx="2"/>
              <a:endCxn id="15" idx="0"/>
            </p:cNvCxnSpPr>
            <p:nvPr/>
          </p:nvCxnSpPr>
          <p:spPr>
            <a:xfrm rot="5400000">
              <a:off x="3799058" y="1863969"/>
              <a:ext cx="393757" cy="1296144"/>
            </a:xfrm>
            <a:prstGeom prst="bent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>
              <a:stCxn id="16" idx="1"/>
              <a:endCxn id="15" idx="3"/>
            </p:cNvCxnSpPr>
            <p:nvPr/>
          </p:nvCxnSpPr>
          <p:spPr>
            <a:xfrm flipH="1">
              <a:off x="3851920" y="3068960"/>
              <a:ext cx="288032" cy="0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364088" y="2852936"/>
              <a:ext cx="684076" cy="27003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200" dirty="0" smtClean="0"/>
                <a:t>ADC SPI</a:t>
              </a:r>
              <a:endParaRPr lang="ru-RU" sz="1200" dirty="0"/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 flipH="1" flipV="1">
              <a:off x="6048164" y="2985679"/>
              <a:ext cx="1044116" cy="2272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499992" y="2850664"/>
              <a:ext cx="684076" cy="27003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200" dirty="0" err="1" smtClean="0"/>
                <a:t>slpf</a:t>
              </a:r>
              <a:endParaRPr lang="ru-RU" sz="1200" dirty="0"/>
            </a:p>
          </p:txBody>
        </p:sp>
        <p:cxnSp>
          <p:nvCxnSpPr>
            <p:cNvPr id="33" name="Прямая со стрелкой 32"/>
            <p:cNvCxnSpPr>
              <a:endCxn id="31" idx="3"/>
            </p:cNvCxnSpPr>
            <p:nvPr/>
          </p:nvCxnSpPr>
          <p:spPr>
            <a:xfrm flipH="1">
              <a:off x="5184068" y="2985679"/>
              <a:ext cx="18002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292080" y="1988840"/>
              <a:ext cx="1008112" cy="32403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200" dirty="0" err="1" smtClean="0"/>
                <a:t>dbg</a:t>
              </a:r>
              <a:r>
                <a:rPr lang="en-US" sz="1200" dirty="0" err="1"/>
                <a:t>_</a:t>
              </a:r>
              <a:r>
                <a:rPr lang="en-US" sz="1200" dirty="0" err="1" smtClean="0"/>
                <a:t>ram</a:t>
              </a:r>
              <a:endParaRPr lang="ru-RU" sz="1200" dirty="0"/>
            </a:p>
          </p:txBody>
        </p:sp>
        <p:cxnSp>
          <p:nvCxnSpPr>
            <p:cNvPr id="37" name="Соединительная линия уступом 36"/>
            <p:cNvCxnSpPr>
              <a:stCxn id="27" idx="0"/>
              <a:endCxn id="36" idx="2"/>
            </p:cNvCxnSpPr>
            <p:nvPr/>
          </p:nvCxnSpPr>
          <p:spPr>
            <a:xfrm rot="5400000" flipH="1" flipV="1">
              <a:off x="5481101" y="2537901"/>
              <a:ext cx="540060" cy="90010"/>
            </a:xfrm>
            <a:prstGeom prst="bent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/>
            <p:cNvCxnSpPr/>
            <p:nvPr/>
          </p:nvCxnSpPr>
          <p:spPr>
            <a:xfrm flipH="1" flipV="1">
              <a:off x="6300192" y="2132856"/>
              <a:ext cx="720080" cy="1136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283968" y="3657848"/>
              <a:ext cx="1872208" cy="113930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b">
              <a:noAutofit/>
            </a:bodyPr>
            <a:lstStyle/>
            <a:p>
              <a:pPr algn="r"/>
              <a:r>
                <a:rPr lang="en-US" sz="1200" dirty="0" smtClean="0"/>
                <a:t>FOC</a:t>
              </a:r>
              <a:endParaRPr lang="ru-RU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43808" y="4073644"/>
              <a:ext cx="1008112" cy="32403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200" dirty="0" smtClean="0"/>
                <a:t>Speed Control Loop</a:t>
              </a:r>
              <a:endParaRPr lang="ru-RU" sz="1200" dirty="0"/>
            </a:p>
          </p:txBody>
        </p:sp>
        <p:cxnSp>
          <p:nvCxnSpPr>
            <p:cNvPr id="50" name="Соединительная линия уступом 49"/>
            <p:cNvCxnSpPr>
              <a:stCxn id="31" idx="2"/>
              <a:endCxn id="48" idx="0"/>
            </p:cNvCxnSpPr>
            <p:nvPr/>
          </p:nvCxnSpPr>
          <p:spPr>
            <a:xfrm rot="16200000" flipH="1">
              <a:off x="4762474" y="3200250"/>
              <a:ext cx="537154" cy="378042"/>
            </a:xfrm>
            <a:prstGeom prst="bent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Прямая со стрелкой 56"/>
            <p:cNvCxnSpPr>
              <a:stCxn id="15" idx="2"/>
              <a:endCxn id="49" idx="0"/>
            </p:cNvCxnSpPr>
            <p:nvPr/>
          </p:nvCxnSpPr>
          <p:spPr>
            <a:xfrm>
              <a:off x="3347864" y="3429000"/>
              <a:ext cx="0" cy="64464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Прямая со стрелкой 59"/>
            <p:cNvCxnSpPr>
              <a:stCxn id="49" idx="3"/>
              <a:endCxn id="48" idx="1"/>
            </p:cNvCxnSpPr>
            <p:nvPr/>
          </p:nvCxnSpPr>
          <p:spPr>
            <a:xfrm flipV="1">
              <a:off x="3851920" y="4227500"/>
              <a:ext cx="432048" cy="816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148063" y="3731600"/>
              <a:ext cx="864097" cy="27003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200" dirty="0" err="1" smtClean="0"/>
                <a:t>clark</a:t>
              </a:r>
              <a:r>
                <a:rPr lang="en-US" sz="1200" dirty="0" smtClean="0"/>
                <a:t>/park</a:t>
              </a:r>
              <a:endParaRPr lang="ru-RU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499993" y="4074072"/>
              <a:ext cx="1368152" cy="2700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200" dirty="0" smtClean="0"/>
                <a:t>DQ Control Loop</a:t>
              </a:r>
              <a:endParaRPr lang="ru-RU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572000" y="4455114"/>
              <a:ext cx="1152129" cy="27003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200" dirty="0" err="1" smtClean="0"/>
                <a:t>Inv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clark</a:t>
              </a:r>
              <a:r>
                <a:rPr lang="en-US" sz="1200" dirty="0" smtClean="0"/>
                <a:t>/park</a:t>
              </a:r>
              <a:endParaRPr lang="ru-RU" sz="12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83968" y="5157192"/>
              <a:ext cx="1305143" cy="27003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200" dirty="0" smtClean="0"/>
                <a:t>drv8320 interface</a:t>
              </a:r>
              <a:endParaRPr lang="ru-RU" sz="12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731496" y="5373216"/>
              <a:ext cx="288032" cy="32403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200" dirty="0" smtClean="0"/>
                <a:t> </a:t>
              </a:r>
              <a:endParaRPr lang="ru-RU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020272" y="5404429"/>
              <a:ext cx="5100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ready</a:t>
              </a:r>
              <a:endParaRPr lang="ru-RU" sz="105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732240" y="6273316"/>
              <a:ext cx="288032" cy="32403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200" dirty="0" smtClean="0"/>
                <a:t> </a:t>
              </a:r>
              <a:endParaRPr lang="ru-RU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021016" y="6304529"/>
              <a:ext cx="72648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Not ready</a:t>
              </a:r>
              <a:endParaRPr lang="ru-RU" sz="1050" dirty="0"/>
            </a:p>
          </p:txBody>
        </p:sp>
      </p:grpSp>
      <p:cxnSp>
        <p:nvCxnSpPr>
          <p:cNvPr id="83" name="Прямая со стрелкой 82"/>
          <p:cNvCxnSpPr>
            <a:stCxn id="15" idx="2"/>
          </p:cNvCxnSpPr>
          <p:nvPr/>
        </p:nvCxnSpPr>
        <p:spPr>
          <a:xfrm>
            <a:off x="3347864" y="3429000"/>
            <a:ext cx="936104" cy="39852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427984" y="3735034"/>
            <a:ext cx="603067" cy="2700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200" dirty="0" err="1" smtClean="0"/>
              <a:t>cordic</a:t>
            </a:r>
            <a:endParaRPr lang="ru-RU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7092279" y="2805659"/>
            <a:ext cx="655217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200" dirty="0" smtClean="0"/>
              <a:t>ADC model</a:t>
            </a:r>
            <a:endParaRPr lang="ru-RU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6732240" y="5841268"/>
            <a:ext cx="288032" cy="3240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200" dirty="0" smtClean="0"/>
              <a:t> </a:t>
            </a:r>
            <a:endParaRPr lang="ru-RU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021016" y="5872481"/>
            <a:ext cx="979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need to debug</a:t>
            </a:r>
            <a:endParaRPr lang="ru-RU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2987824" y="5157192"/>
            <a:ext cx="828092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200" dirty="0" err="1" smtClean="0"/>
              <a:t>svpwm</a:t>
            </a:r>
            <a:endParaRPr lang="ru-RU" sz="1200" dirty="0"/>
          </a:p>
        </p:txBody>
      </p:sp>
      <p:cxnSp>
        <p:nvCxnSpPr>
          <p:cNvPr id="42" name="Соединительная линия уступом 41"/>
          <p:cNvCxnSpPr>
            <a:stCxn id="48" idx="2"/>
            <a:endCxn id="41" idx="0"/>
          </p:cNvCxnSpPr>
          <p:nvPr/>
        </p:nvCxnSpPr>
        <p:spPr>
          <a:xfrm rot="5400000">
            <a:off x="4130951" y="4068071"/>
            <a:ext cx="360040" cy="1818202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41" idx="3"/>
            <a:endCxn id="75" idx="1"/>
          </p:cNvCxnSpPr>
          <p:nvPr/>
        </p:nvCxnSpPr>
        <p:spPr>
          <a:xfrm flipV="1">
            <a:off x="3815916" y="5292207"/>
            <a:ext cx="468052" cy="900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135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dirty="0" err="1" smtClean="0"/>
              <a:t>Modelsim</a:t>
            </a:r>
            <a:r>
              <a:rPr lang="en-US" sz="2000" dirty="0" smtClean="0"/>
              <a:t>: External commands SPI write/read operation</a:t>
            </a:r>
            <a:endParaRPr lang="ru-RU" sz="20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30245" y="6093296"/>
            <a:ext cx="8229600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/>
              <a:t>Write registers at 0x1, 0x2, 0x3, then read back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0B7-383B-4FD3-9A65-9B77A95DC759}" type="slidenum">
              <a:rPr lang="ru-RU" smtClean="0"/>
              <a:t>11</a:t>
            </a:fld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251520" y="692697"/>
            <a:ext cx="8623849" cy="5184576"/>
            <a:chOff x="251520" y="692697"/>
            <a:chExt cx="8623849" cy="518457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692697"/>
              <a:ext cx="8623849" cy="5184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Стрелка вверх 5"/>
            <p:cNvSpPr/>
            <p:nvPr/>
          </p:nvSpPr>
          <p:spPr>
            <a:xfrm>
              <a:off x="4419428" y="3861048"/>
              <a:ext cx="288032" cy="936104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Стрелка вверх 7"/>
            <p:cNvSpPr/>
            <p:nvPr/>
          </p:nvSpPr>
          <p:spPr>
            <a:xfrm>
              <a:off x="5148064" y="3861048"/>
              <a:ext cx="288032" cy="936104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Стрелка вверх 8"/>
            <p:cNvSpPr/>
            <p:nvPr/>
          </p:nvSpPr>
          <p:spPr>
            <a:xfrm>
              <a:off x="5868144" y="3861048"/>
              <a:ext cx="288032" cy="936104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26543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0B7-383B-4FD3-9A65-9B77A95DC759}" type="slidenum">
              <a:rPr lang="ru-RU" smtClean="0"/>
              <a:t>12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dirty="0" err="1"/>
              <a:t>Modelsim</a:t>
            </a:r>
            <a:r>
              <a:rPr lang="en-US" sz="2000" dirty="0"/>
              <a:t>: Phase </a:t>
            </a:r>
            <a:r>
              <a:rPr lang="en-US" sz="2000" dirty="0" smtClean="0"/>
              <a:t>current / ADC filter / Exponent smoothing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548680"/>
            <a:ext cx="3342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ADC: adc128s022 (200kSPS)  2Channels @0.9MSPS</a:t>
            </a:r>
            <a:endParaRPr lang="ru-RU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57" y="1052736"/>
            <a:ext cx="8813231" cy="2042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7637001" y="3068960"/>
            <a:ext cx="1314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minimal phase lag</a:t>
            </a:r>
            <a:endParaRPr lang="ru-RU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00" y="3516372"/>
            <a:ext cx="8812800" cy="2216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6804248" y="5744289"/>
            <a:ext cx="22317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5clk for output (100ns @50MHz)</a:t>
            </a:r>
            <a:endParaRPr lang="ru-RU" sz="1200" dirty="0"/>
          </a:p>
        </p:txBody>
      </p:sp>
      <p:sp>
        <p:nvSpPr>
          <p:cNvPr id="12" name="Стрелка вверх 11"/>
          <p:cNvSpPr/>
          <p:nvPr/>
        </p:nvSpPr>
        <p:spPr>
          <a:xfrm>
            <a:off x="3673053" y="5301208"/>
            <a:ext cx="288032" cy="93610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верх 12"/>
          <p:cNvSpPr/>
          <p:nvPr/>
        </p:nvSpPr>
        <p:spPr>
          <a:xfrm>
            <a:off x="6120000" y="5301208"/>
            <a:ext cx="288032" cy="93610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33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0B7-383B-4FD3-9A65-9B77A95DC759}" type="slidenum">
              <a:rPr lang="ru-RU" smtClean="0"/>
              <a:t>13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8489364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dirty="0" err="1" smtClean="0"/>
              <a:t>Modelsim</a:t>
            </a:r>
            <a:r>
              <a:rPr lang="en-US" sz="2000" dirty="0" smtClean="0"/>
              <a:t>: </a:t>
            </a:r>
            <a:r>
              <a:rPr lang="en-US" sz="2000" dirty="0" smtClean="0"/>
              <a:t>Velocity PI controller</a:t>
            </a:r>
            <a:endParaRPr lang="ru-RU" sz="2000" dirty="0"/>
          </a:p>
        </p:txBody>
      </p:sp>
      <p:sp>
        <p:nvSpPr>
          <p:cNvPr id="7" name="Стрелка вверх 6"/>
          <p:cNvSpPr/>
          <p:nvPr/>
        </p:nvSpPr>
        <p:spPr>
          <a:xfrm>
            <a:off x="7092280" y="3068960"/>
            <a:ext cx="288032" cy="93610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588224" y="4123819"/>
            <a:ext cx="23902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ERROR: Scale mismatching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736449" y="4581128"/>
            <a:ext cx="22317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9clk </a:t>
            </a:r>
            <a:r>
              <a:rPr lang="en-US" sz="1200" dirty="0" smtClean="0"/>
              <a:t>for output (</a:t>
            </a:r>
            <a:r>
              <a:rPr lang="en-US" sz="1200" dirty="0" smtClean="0"/>
              <a:t>180ns </a:t>
            </a:r>
            <a:r>
              <a:rPr lang="en-US" sz="1200" dirty="0" smtClean="0"/>
              <a:t>@50MHz)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461168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0B7-383B-4FD3-9A65-9B77A95DC759}" type="slidenum">
              <a:rPr lang="ru-RU" smtClean="0"/>
              <a:t>14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73016"/>
            <a:ext cx="8473774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Евгений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50115"/>
            <a:ext cx="8329758" cy="20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dirty="0" err="1" smtClean="0"/>
              <a:t>Modelsim</a:t>
            </a:r>
            <a:r>
              <a:rPr lang="en-US" sz="2000" dirty="0" smtClean="0"/>
              <a:t>: Space Vector Modulation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88978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0B7-383B-4FD3-9A65-9B77A95DC759}" type="slidenum">
              <a:rPr lang="ru-RU" smtClean="0"/>
              <a:t>15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dirty="0" err="1" smtClean="0"/>
              <a:t>Quartus</a:t>
            </a:r>
            <a:r>
              <a:rPr lang="en-US" sz="2000" dirty="0" smtClean="0"/>
              <a:t>: Fitter results</a:t>
            </a:r>
            <a:endParaRPr lang="ru-RU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692696"/>
            <a:ext cx="1692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Chip resource utilization</a:t>
            </a:r>
            <a:endParaRPr lang="ru-RU" sz="1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7992888" cy="3521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725144"/>
            <a:ext cx="1440160" cy="1970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251520" y="4653136"/>
            <a:ext cx="2458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Report </a:t>
            </a:r>
            <a:r>
              <a:rPr lang="en-US" sz="1200" dirty="0" err="1" smtClean="0"/>
              <a:t>Fmax</a:t>
            </a:r>
            <a:r>
              <a:rPr lang="en-US" sz="1200" dirty="0" smtClean="0"/>
              <a:t> = 64.59MHz @ 50MHz,</a:t>
            </a:r>
          </a:p>
          <a:p>
            <a:r>
              <a:rPr lang="en-US" sz="1200" dirty="0" err="1" smtClean="0"/>
              <a:t>pid</a:t>
            </a:r>
            <a:r>
              <a:rPr lang="en-US" sz="1200" dirty="0" smtClean="0"/>
              <a:t>  module can be </a:t>
            </a:r>
            <a:r>
              <a:rPr lang="en-US" sz="1200" dirty="0" err="1" smtClean="0"/>
              <a:t>optimazed</a:t>
            </a:r>
            <a:endParaRPr lang="ru-RU" sz="1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691604"/>
            <a:ext cx="2799227" cy="197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583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0B7-383B-4FD3-9A65-9B77A95DC759}" type="slidenum">
              <a:rPr lang="ru-RU" smtClean="0"/>
              <a:t>2</a:t>
            </a:fld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90613"/>
            <a:ext cx="8943975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dirty="0" smtClean="0"/>
              <a:t>Typical control structure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2424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0B7-383B-4FD3-9A65-9B77A95DC759}" type="slidenum">
              <a:rPr lang="ru-RU" smtClean="0"/>
              <a:t>3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dirty="0" smtClean="0"/>
              <a:t>System parameters</a:t>
            </a:r>
            <a:endParaRPr lang="ru-RU" sz="20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188595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467544" y="847745"/>
            <a:ext cx="18536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PMSM: BLY171D-24V-4000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718351" y="847745"/>
            <a:ext cx="13837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Velocity controller</a:t>
            </a:r>
          </a:p>
          <a:p>
            <a:endParaRPr lang="en-US" sz="1200" dirty="0"/>
          </a:p>
          <a:p>
            <a:r>
              <a:rPr lang="en-US" sz="1200" dirty="0" err="1"/>
              <a:t>SampleTime</a:t>
            </a:r>
            <a:r>
              <a:rPr lang="en-US" sz="1200" dirty="0"/>
              <a:t> = </a:t>
            </a:r>
            <a:r>
              <a:rPr lang="en-US" sz="1200" dirty="0" smtClean="0"/>
              <a:t>1e-3</a:t>
            </a:r>
          </a:p>
          <a:p>
            <a:r>
              <a:rPr lang="en-US" sz="1200" dirty="0" err="1" smtClean="0"/>
              <a:t>Pgain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smtClean="0"/>
              <a:t>0.2785</a:t>
            </a:r>
          </a:p>
          <a:p>
            <a:r>
              <a:rPr lang="en-US" sz="1200" dirty="0" err="1" smtClean="0"/>
              <a:t>Igain</a:t>
            </a:r>
            <a:r>
              <a:rPr lang="en-US" sz="1200" dirty="0"/>
              <a:t> = </a:t>
            </a:r>
            <a:r>
              <a:rPr lang="en-US" sz="1200" dirty="0" smtClean="0"/>
              <a:t>2.6778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412424" y="847745"/>
            <a:ext cx="138371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DQ controller</a:t>
            </a:r>
          </a:p>
          <a:p>
            <a:endParaRPr lang="en-US" sz="1200" dirty="0"/>
          </a:p>
          <a:p>
            <a:r>
              <a:rPr lang="en-US" sz="1200" dirty="0" err="1"/>
              <a:t>SampleTime</a:t>
            </a:r>
            <a:r>
              <a:rPr lang="en-US" sz="1200" dirty="0"/>
              <a:t> = </a:t>
            </a:r>
            <a:r>
              <a:rPr lang="en-US" sz="1200" dirty="0" smtClean="0"/>
              <a:t>4e-6</a:t>
            </a:r>
          </a:p>
          <a:p>
            <a:r>
              <a:rPr lang="en-US" sz="1200" dirty="0" err="1" smtClean="0"/>
              <a:t>DPgain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smtClean="0"/>
              <a:t>5.1349</a:t>
            </a:r>
          </a:p>
          <a:p>
            <a:r>
              <a:rPr lang="en-US" sz="1200" dirty="0" err="1" smtClean="0"/>
              <a:t>DIgain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smtClean="0"/>
              <a:t>8.662e3</a:t>
            </a:r>
          </a:p>
          <a:p>
            <a:r>
              <a:rPr lang="en-US" sz="1200" dirty="0" err="1" smtClean="0"/>
              <a:t>QPgain</a:t>
            </a:r>
            <a:r>
              <a:rPr lang="en-US" sz="1200" dirty="0"/>
              <a:t> = 4.5899</a:t>
            </a:r>
            <a:endParaRPr lang="en-US" sz="1200" dirty="0" smtClean="0"/>
          </a:p>
          <a:p>
            <a:r>
              <a:rPr lang="en-US" sz="1200" dirty="0" err="1" smtClean="0"/>
              <a:t>QIgain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smtClean="0"/>
              <a:t>200</a:t>
            </a:r>
            <a:endParaRPr lang="en-US" sz="1200" dirty="0"/>
          </a:p>
          <a:p>
            <a:endParaRPr lang="en-US" sz="1200" dirty="0" smtClean="0"/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48352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0B7-383B-4FD3-9A65-9B77A95DC759}" type="slidenum">
              <a:rPr lang="ru-RU" smtClean="0"/>
              <a:t>4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dirty="0"/>
              <a:t>MATLAB: Basic </a:t>
            </a:r>
            <a:r>
              <a:rPr lang="en-US" sz="2000" dirty="0" smtClean="0"/>
              <a:t>control structure</a:t>
            </a:r>
            <a:endParaRPr lang="ru-RU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4149080"/>
            <a:ext cx="8784975" cy="1514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908720"/>
            <a:ext cx="727710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Стрелка вверх 7"/>
          <p:cNvSpPr/>
          <p:nvPr/>
        </p:nvSpPr>
        <p:spPr>
          <a:xfrm rot="10800000">
            <a:off x="3635896" y="3392996"/>
            <a:ext cx="288032" cy="93610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28184" y="5229200"/>
            <a:ext cx="16706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/>
              <a:t>*design from </a:t>
            </a:r>
            <a:r>
              <a:rPr lang="en-US" sz="1100" i="1" dirty="0" err="1" smtClean="0"/>
              <a:t>Matlab</a:t>
            </a:r>
            <a:r>
              <a:rPr lang="en-US" sz="1100" i="1" dirty="0" smtClean="0"/>
              <a:t> docs</a:t>
            </a:r>
            <a:endParaRPr lang="ru-RU" sz="1100" i="1" dirty="0"/>
          </a:p>
        </p:txBody>
      </p:sp>
    </p:spTree>
    <p:extLst>
      <p:ext uri="{BB962C8B-B14F-4D97-AF65-F5344CB8AC3E}">
        <p14:creationId xmlns:p14="http://schemas.microsoft.com/office/powerpoint/2010/main" val="314004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0B7-383B-4FD3-9A65-9B77A95DC759}" type="slidenum">
              <a:rPr lang="ru-RU" smtClean="0"/>
              <a:t>5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dirty="0"/>
              <a:t>MATLAB: System </a:t>
            </a:r>
            <a:r>
              <a:rPr lang="en-US" sz="2000" dirty="0" smtClean="0"/>
              <a:t>command </a:t>
            </a:r>
            <a:r>
              <a:rPr lang="en-US" sz="2000" dirty="0"/>
              <a:t>and </a:t>
            </a:r>
            <a:r>
              <a:rPr lang="en-US" sz="2000" dirty="0" smtClean="0"/>
              <a:t>response</a:t>
            </a:r>
            <a:endParaRPr lang="ru-RU" sz="2000" dirty="0"/>
          </a:p>
        </p:txBody>
      </p:sp>
      <p:pic>
        <p:nvPicPr>
          <p:cNvPr id="2050" name="Picture 2" descr="C:\Users\Евгений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984443"/>
            <a:ext cx="8496944" cy="474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80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0B7-383B-4FD3-9A65-9B77A95DC759}" type="slidenum">
              <a:rPr lang="ru-RU" smtClean="0"/>
              <a:t>6</a:t>
            </a:fld>
            <a:endParaRPr lang="ru-RU"/>
          </a:p>
        </p:txBody>
      </p:sp>
      <p:pic>
        <p:nvPicPr>
          <p:cNvPr id="4098" name="Picture 2" descr="C:\Users\Евгений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986400"/>
            <a:ext cx="8496205" cy="47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dirty="0"/>
              <a:t>MATLAB: Velocity </a:t>
            </a:r>
            <a:r>
              <a:rPr lang="en-US" sz="2000" dirty="0" smtClean="0"/>
              <a:t>PI </a:t>
            </a:r>
            <a:r>
              <a:rPr lang="en-US" sz="2000" dirty="0"/>
              <a:t>controller </a:t>
            </a:r>
            <a:r>
              <a:rPr lang="en-US" sz="2000" dirty="0" smtClean="0"/>
              <a:t>error/output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3935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0B7-383B-4FD3-9A65-9B77A95DC759}" type="slidenum">
              <a:rPr lang="ru-RU" smtClean="0"/>
              <a:t>7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dirty="0"/>
              <a:t>MATLAB: DQ </a:t>
            </a:r>
            <a:r>
              <a:rPr lang="en-US" sz="2000" dirty="0" smtClean="0"/>
              <a:t>PI </a:t>
            </a:r>
            <a:r>
              <a:rPr lang="en-US" sz="2000" dirty="0"/>
              <a:t>controller </a:t>
            </a:r>
            <a:r>
              <a:rPr lang="en-US" sz="2000" dirty="0" smtClean="0"/>
              <a:t>error/output</a:t>
            </a:r>
            <a:endParaRPr lang="ru-RU" sz="2000" dirty="0"/>
          </a:p>
        </p:txBody>
      </p:sp>
      <p:pic>
        <p:nvPicPr>
          <p:cNvPr id="5122" name="Picture 2" descr="C:\Users\Евгений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986400"/>
            <a:ext cx="8496205" cy="47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51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0B7-383B-4FD3-9A65-9B77A95DC759}" type="slidenum">
              <a:rPr lang="ru-RU" smtClean="0"/>
              <a:t>8</a:t>
            </a:fld>
            <a:endParaRPr lang="ru-RU"/>
          </a:p>
        </p:txBody>
      </p:sp>
      <p:pic>
        <p:nvPicPr>
          <p:cNvPr id="3074" name="Picture 2" descr="C:\Users\Евгений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6400"/>
            <a:ext cx="8496000" cy="474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dirty="0" smtClean="0"/>
              <a:t>MATLAB: SVPWM </a:t>
            </a:r>
            <a:r>
              <a:rPr lang="en-US" sz="2000" dirty="0"/>
              <a:t>compare </a:t>
            </a:r>
            <a:r>
              <a:rPr lang="en-US" sz="2000" dirty="0" smtClean="0"/>
              <a:t>signal</a:t>
            </a:r>
            <a:endParaRPr lang="ru-RU" sz="2000" dirty="0"/>
          </a:p>
        </p:txBody>
      </p:sp>
      <p:pic>
        <p:nvPicPr>
          <p:cNvPr id="3075" name="Picture 3" descr="C:\Users\Евгений\Desktop\untitl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92" y="3501008"/>
            <a:ext cx="3024336" cy="169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Стрелка вверх 7"/>
          <p:cNvSpPr/>
          <p:nvPr/>
        </p:nvSpPr>
        <p:spPr>
          <a:xfrm rot="7623778">
            <a:off x="1201348" y="3790008"/>
            <a:ext cx="288032" cy="93610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25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0B7-383B-4FD3-9A65-9B77A95DC759}" type="slidenum">
              <a:rPr lang="ru-RU" smtClean="0"/>
              <a:t>9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dirty="0" smtClean="0"/>
              <a:t>System testing environment</a:t>
            </a:r>
            <a:endParaRPr lang="ru-RU" sz="2000" dirty="0"/>
          </a:p>
        </p:txBody>
      </p:sp>
      <p:grpSp>
        <p:nvGrpSpPr>
          <p:cNvPr id="76" name="Группа 75"/>
          <p:cNvGrpSpPr/>
          <p:nvPr/>
        </p:nvGrpSpPr>
        <p:grpSpPr>
          <a:xfrm>
            <a:off x="683568" y="1268760"/>
            <a:ext cx="7776864" cy="4824536"/>
            <a:chOff x="683568" y="1268760"/>
            <a:chExt cx="7776864" cy="4824536"/>
          </a:xfrm>
        </p:grpSpPr>
        <p:sp>
          <p:nvSpPr>
            <p:cNvPr id="6" name="TextBox 5"/>
            <p:cNvSpPr txBox="1"/>
            <p:nvPr/>
          </p:nvSpPr>
          <p:spPr>
            <a:xfrm>
              <a:off x="2627784" y="1700808"/>
              <a:ext cx="3384376" cy="29523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b">
              <a:noAutofit/>
            </a:bodyPr>
            <a:lstStyle/>
            <a:p>
              <a:pPr algn="r"/>
              <a:r>
                <a:rPr lang="en-US" sz="1200" dirty="0" smtClean="0"/>
                <a:t>DE0-Nano board</a:t>
              </a:r>
              <a:endParaRPr lang="ru-RU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47872" y="3054758"/>
              <a:ext cx="1296144" cy="5400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200" dirty="0" smtClean="0"/>
                <a:t>Drv8320 board</a:t>
              </a:r>
            </a:p>
            <a:p>
              <a:pPr algn="ctr"/>
              <a:r>
                <a:rPr lang="en-US" sz="1200" dirty="0" smtClean="0"/>
                <a:t>(gate driver)</a:t>
              </a:r>
              <a:endParaRPr lang="ru-RU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19972" y="3808087"/>
              <a:ext cx="1512168" cy="5400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200" dirty="0" smtClean="0"/>
                <a:t>ADC128s022</a:t>
              </a:r>
              <a:endParaRPr lang="en-US" sz="1200" dirty="0"/>
            </a:p>
            <a:p>
              <a:pPr algn="ctr"/>
              <a:r>
                <a:rPr lang="en-US" sz="1200" dirty="0" smtClean="0"/>
                <a:t>8-channel 12bit ADC</a:t>
              </a:r>
              <a:endParaRPr lang="ru-RU" sz="1200" dirty="0"/>
            </a:p>
          </p:txBody>
        </p:sp>
        <p:cxnSp>
          <p:nvCxnSpPr>
            <p:cNvPr id="13" name="Соединительная линия уступом 12"/>
            <p:cNvCxnSpPr>
              <a:stCxn id="9" idx="2"/>
              <a:endCxn id="11" idx="3"/>
            </p:cNvCxnSpPr>
            <p:nvPr/>
          </p:nvCxnSpPr>
          <p:spPr>
            <a:xfrm rot="5400000">
              <a:off x="6572393" y="2854565"/>
              <a:ext cx="483299" cy="1963804"/>
            </a:xfrm>
            <a:prstGeom prst="bentConnector2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115859" y="3789040"/>
              <a:ext cx="10484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phase current</a:t>
              </a:r>
              <a:endParaRPr lang="ru-RU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31840" y="2996952"/>
              <a:ext cx="972108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200" dirty="0" smtClean="0"/>
                <a:t>CTRL</a:t>
              </a:r>
              <a:endParaRPr lang="ru-RU" sz="1200" dirty="0"/>
            </a:p>
          </p:txBody>
        </p:sp>
        <p:cxnSp>
          <p:nvCxnSpPr>
            <p:cNvPr id="16" name="Соединительная линия уступом 15"/>
            <p:cNvCxnSpPr>
              <a:stCxn id="11" idx="1"/>
              <a:endCxn id="15" idx="2"/>
            </p:cNvCxnSpPr>
            <p:nvPr/>
          </p:nvCxnSpPr>
          <p:spPr>
            <a:xfrm rot="10800000">
              <a:off x="3617894" y="3645025"/>
              <a:ext cx="702078" cy="433093"/>
            </a:xfrm>
            <a:prstGeom prst="bentConnector2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730128" y="3800073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SPI</a:t>
              </a:r>
              <a:endParaRPr lang="ru-RU" sz="1200" dirty="0"/>
            </a:p>
          </p:txBody>
        </p:sp>
        <p:cxnSp>
          <p:nvCxnSpPr>
            <p:cNvPr id="28" name="Прямая со стрелкой 27"/>
            <p:cNvCxnSpPr>
              <a:stCxn id="15" idx="3"/>
              <a:endCxn id="9" idx="1"/>
            </p:cNvCxnSpPr>
            <p:nvPr/>
          </p:nvCxnSpPr>
          <p:spPr>
            <a:xfrm>
              <a:off x="4103948" y="3320988"/>
              <a:ext cx="3043924" cy="38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Прямоугольник 32"/>
            <p:cNvSpPr/>
            <p:nvPr/>
          </p:nvSpPr>
          <p:spPr>
            <a:xfrm>
              <a:off x="2483768" y="1592796"/>
              <a:ext cx="3632091" cy="32043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3568" y="2994680"/>
              <a:ext cx="972108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200" dirty="0" smtClean="0"/>
                <a:t>External commands</a:t>
              </a:r>
              <a:endParaRPr lang="ru-RU" sz="1200" dirty="0"/>
            </a:p>
          </p:txBody>
        </p:sp>
        <p:cxnSp>
          <p:nvCxnSpPr>
            <p:cNvPr id="38" name="Прямая со стрелкой 37"/>
            <p:cNvCxnSpPr>
              <a:stCxn id="15" idx="1"/>
              <a:endCxn id="34" idx="3"/>
            </p:cNvCxnSpPr>
            <p:nvPr/>
          </p:nvCxnSpPr>
          <p:spPr>
            <a:xfrm flipH="1" flipV="1">
              <a:off x="1655676" y="3318716"/>
              <a:ext cx="1476164" cy="2272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907704" y="3044180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SPI</a:t>
              </a:r>
              <a:endParaRPr lang="ru-RU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147872" y="2280672"/>
              <a:ext cx="1296144" cy="5400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200" dirty="0" smtClean="0"/>
                <a:t>Rotary encoder</a:t>
              </a:r>
              <a:endParaRPr lang="ru-RU" sz="1200" dirty="0"/>
            </a:p>
          </p:txBody>
        </p:sp>
        <p:cxnSp>
          <p:nvCxnSpPr>
            <p:cNvPr id="49" name="Соединительная линия уступом 48"/>
            <p:cNvCxnSpPr>
              <a:stCxn id="44" idx="1"/>
              <a:endCxn id="15" idx="0"/>
            </p:cNvCxnSpPr>
            <p:nvPr/>
          </p:nvCxnSpPr>
          <p:spPr>
            <a:xfrm rot="10800000" flipV="1">
              <a:off x="3617894" y="2550702"/>
              <a:ext cx="3529978" cy="446250"/>
            </a:xfrm>
            <a:prstGeom prst="bentConnector2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6156176" y="3079993"/>
              <a:ext cx="5325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PWM</a:t>
              </a:r>
              <a:endParaRPr lang="ru-RU" sz="12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56176" y="2276872"/>
              <a:ext cx="10054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A/B channels</a:t>
              </a:r>
              <a:endParaRPr lang="ru-RU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164288" y="1592796"/>
              <a:ext cx="1296144" cy="5400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200" dirty="0" smtClean="0"/>
                <a:t>Hall sensors</a:t>
              </a:r>
              <a:endParaRPr lang="ru-RU" sz="1200" dirty="0"/>
            </a:p>
          </p:txBody>
        </p:sp>
        <p:cxnSp>
          <p:nvCxnSpPr>
            <p:cNvPr id="58" name="Соединительная линия уступом 57"/>
            <p:cNvCxnSpPr>
              <a:stCxn id="57" idx="1"/>
              <a:endCxn id="15" idx="0"/>
            </p:cNvCxnSpPr>
            <p:nvPr/>
          </p:nvCxnSpPr>
          <p:spPr>
            <a:xfrm rot="10800000" flipV="1">
              <a:off x="3617894" y="1862826"/>
              <a:ext cx="3546394" cy="1134126"/>
            </a:xfrm>
            <a:prstGeom prst="bentConnector2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3813759" y="5445224"/>
              <a:ext cx="972108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200" dirty="0" err="1" smtClean="0"/>
                <a:t>Matlab</a:t>
              </a:r>
              <a:r>
                <a:rPr lang="en-US" sz="1200" dirty="0" smtClean="0"/>
                <a:t>  simulation data</a:t>
              </a:r>
              <a:endParaRPr lang="ru-RU" sz="1200" dirty="0"/>
            </a:p>
          </p:txBody>
        </p:sp>
        <p:cxnSp>
          <p:nvCxnSpPr>
            <p:cNvPr id="63" name="Соединительная линия уступом 62"/>
            <p:cNvCxnSpPr>
              <a:stCxn id="61" idx="1"/>
              <a:endCxn id="34" idx="2"/>
            </p:cNvCxnSpPr>
            <p:nvPr/>
          </p:nvCxnSpPr>
          <p:spPr>
            <a:xfrm rot="10800000">
              <a:off x="1169623" y="3642752"/>
              <a:ext cx="2644137" cy="2126508"/>
            </a:xfrm>
            <a:prstGeom prst="bentConnector2">
              <a:avLst/>
            </a:prstGeom>
            <a:ln w="25400"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Соединительная линия уступом 71"/>
            <p:cNvCxnSpPr>
              <a:stCxn id="61" idx="3"/>
              <a:endCxn id="73" idx="4"/>
            </p:cNvCxnSpPr>
            <p:nvPr/>
          </p:nvCxnSpPr>
          <p:spPr>
            <a:xfrm flipV="1">
              <a:off x="4785867" y="4797152"/>
              <a:ext cx="2017704" cy="972108"/>
            </a:xfrm>
            <a:prstGeom prst="bentConnector2">
              <a:avLst/>
            </a:prstGeom>
            <a:ln w="25400"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3" name="Овал 72"/>
            <p:cNvSpPr/>
            <p:nvPr/>
          </p:nvSpPr>
          <p:spPr>
            <a:xfrm>
              <a:off x="6658877" y="1268760"/>
              <a:ext cx="289387" cy="3528392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3417843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255</Words>
  <Application>Microsoft Office PowerPoint</Application>
  <PresentationFormat>Экран (4:3)</PresentationFormat>
  <Paragraphs>92</Paragraphs>
  <Slides>15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FPGA design for PMSM control</vt:lpstr>
      <vt:lpstr>Typical control structure</vt:lpstr>
      <vt:lpstr>System parameters</vt:lpstr>
      <vt:lpstr>MATLAB: Basic control structure</vt:lpstr>
      <vt:lpstr>MATLAB: System command and response</vt:lpstr>
      <vt:lpstr>MATLAB: Velocity PI controller error/output</vt:lpstr>
      <vt:lpstr>MATLAB: DQ PI controller error/output</vt:lpstr>
      <vt:lpstr>MATLAB: SVPWM compare signal</vt:lpstr>
      <vt:lpstr>System testing environment</vt:lpstr>
      <vt:lpstr>FPGA structure (Altera Cyclone IV EP4CE22F17)</vt:lpstr>
      <vt:lpstr>Modelsim: External commands SPI write/read operation</vt:lpstr>
      <vt:lpstr>Modelsim: Phase current / ADC filter / Exponent smoothing</vt:lpstr>
      <vt:lpstr>Modelsim: Velocity PI controller</vt:lpstr>
      <vt:lpstr>Modelsim: Space Vector Modulation</vt:lpstr>
      <vt:lpstr>Quartus: Fitter 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</dc:creator>
  <cp:lastModifiedBy>Евгений</cp:lastModifiedBy>
  <cp:revision>78</cp:revision>
  <dcterms:created xsi:type="dcterms:W3CDTF">2019-07-31T00:09:13Z</dcterms:created>
  <dcterms:modified xsi:type="dcterms:W3CDTF">2019-08-27T03:30:21Z</dcterms:modified>
</cp:coreProperties>
</file>