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  <p:sldMasterId id="2147483669" r:id="rId3"/>
  </p:sldMasterIdLst>
  <p:notesMasterIdLst>
    <p:notesMasterId r:id="rId27"/>
  </p:notesMasterIdLst>
  <p:handoutMasterIdLst>
    <p:handoutMasterId r:id="rId28"/>
  </p:handoutMasterIdLst>
  <p:sldIdLst>
    <p:sldId id="394" r:id="rId4"/>
    <p:sldId id="452" r:id="rId5"/>
    <p:sldId id="544" r:id="rId6"/>
    <p:sldId id="520" r:id="rId7"/>
    <p:sldId id="487" r:id="rId8"/>
    <p:sldId id="526" r:id="rId9"/>
    <p:sldId id="539" r:id="rId10"/>
    <p:sldId id="540" r:id="rId11"/>
    <p:sldId id="537" r:id="rId12"/>
    <p:sldId id="529" r:id="rId13"/>
    <p:sldId id="511" r:id="rId14"/>
    <p:sldId id="521" r:id="rId15"/>
    <p:sldId id="500" r:id="rId16"/>
    <p:sldId id="530" r:id="rId17"/>
    <p:sldId id="542" r:id="rId18"/>
    <p:sldId id="541" r:id="rId19"/>
    <p:sldId id="538" r:id="rId20"/>
    <p:sldId id="543" r:id="rId21"/>
    <p:sldId id="510" r:id="rId22"/>
    <p:sldId id="486" r:id="rId23"/>
    <p:sldId id="525" r:id="rId24"/>
    <p:sldId id="514" r:id="rId25"/>
    <p:sldId id="393" r:id="rId2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D2A010"/>
    <a:srgbClr val="F6D18E"/>
    <a:srgbClr val="FFFFFF"/>
    <a:srgbClr val="C6C0AA"/>
    <a:srgbClr val="F9F0AB"/>
    <a:srgbClr val="F9E6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8670" autoAdjust="0"/>
  </p:normalViewPr>
  <p:slideViewPr>
    <p:cSldViewPr>
      <p:cViewPr varScale="1">
        <p:scale>
          <a:sx n="88" d="100"/>
          <a:sy n="88" d="100"/>
        </p:scale>
        <p:origin x="250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5/16/2016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5/16/2016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90768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4111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 smtClean="0">
              <a:solidFill>
                <a:prstClr val="black"/>
              </a:solidFill>
            </a:endParaRPr>
          </a:p>
          <a:p>
            <a:r>
              <a:rPr lang="en-US" sz="1000" dirty="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dirty="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657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81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60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5/16/2016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0845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0719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971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 smtClean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402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5/16/2016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14779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bg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hyperlink" Target="http://www.indeavr.com/" TargetMode="External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://www.luxoft.com/" TargetMode="External"/><Relationship Id="rId21" Type="http://schemas.openxmlformats.org/officeDocument/2006/relationships/image" Target="../media/image22.png"/><Relationship Id="rId7" Type="http://schemas.openxmlformats.org/officeDocument/2006/relationships/hyperlink" Target="http://komfo.com/" TargetMode="External"/><Relationship Id="rId12" Type="http://schemas.openxmlformats.org/officeDocument/2006/relationships/image" Target="../media/image18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11" Type="http://schemas.openxmlformats.org/officeDocument/2006/relationships/hyperlink" Target="http://www.softwaregroup-bg.com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s://softuni.bg/courses/advanced-csharp" TargetMode="External"/><Relationship Id="rId10" Type="http://schemas.openxmlformats.org/officeDocument/2006/relationships/image" Target="../media/image17.png"/><Relationship Id="rId19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telerikacademy.com/Courses/Courses/Details/219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creativecommons.org/licenses/by-nc-sa/3.0/deed.en_U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lerikacademy.com/Courses/Courses/Details/81" TargetMode="Externa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Relationship Id="rId9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6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732212" y="1142842"/>
            <a:ext cx="7834099" cy="987666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Stacks and Queues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32212" y="2284089"/>
            <a:ext cx="7910300" cy="778736"/>
          </a:xfrm>
        </p:spPr>
        <p:txBody>
          <a:bodyPr>
            <a:normAutofit/>
          </a:bodyPr>
          <a:lstStyle/>
          <a:p>
            <a:r>
              <a:rPr lang="en-US" dirty="0"/>
              <a:t>Processing Sequences of Elements</a:t>
            </a:r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1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softuni.bg</a:t>
            </a:r>
            <a:endParaRPr lang="en-US" dirty="0"/>
          </a:p>
        </p:txBody>
      </p:sp>
      <p:pic>
        <p:nvPicPr>
          <p:cNvPr id="11" name="Picture Placeholder 9"/>
          <p:cNvPicPr>
            <a:picLocks noGrp="1" noChangeAspect="1"/>
          </p:cNvPicPr>
          <p:nvPr>
            <p:ph type="pic" sz="quarter" idx="16"/>
          </p:nvPr>
        </p:nvPicPr>
        <p:blipFill>
          <a:blip r:embed="rId7" cstate="print"/>
          <a:srcRect t="2654" b="2654"/>
          <a:stretch>
            <a:fillRect/>
          </a:stretch>
        </p:blipFill>
        <p:spPr>
          <a:xfrm>
            <a:off x="6856412" y="4543634"/>
            <a:ext cx="4724400" cy="1780965"/>
          </a:xfrm>
          <a:prstGeom prst="rect">
            <a:avLst/>
          </a:prstGeom>
        </p:spPr>
      </p:pic>
      <p:pic>
        <p:nvPicPr>
          <p:cNvPr id="12" name="Picture 1" descr="C:\Trash\array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359">
            <a:off x="6470719" y="3825640"/>
            <a:ext cx="2627975" cy="841712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  <p:pic>
        <p:nvPicPr>
          <p:cNvPr id="15" name="Picture 14" descr="http://softuni.b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8414" y="4114800"/>
            <a:ext cx="1828798" cy="200698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 rot="576164">
            <a:off x="4993539" y="4065414"/>
            <a:ext cx="1286954" cy="617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Advanced</a:t>
            </a:r>
            <a:br>
              <a:rPr lang="en-US" sz="2000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</a:br>
            <a:r>
              <a:rPr lang="en-US" sz="2000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C#</a:t>
            </a:r>
            <a:endParaRPr lang="en-US" sz="2000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0A22E">
                    <a:alpha val="40000"/>
                  </a:srgb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0</a:t>
            </a:r>
            <a:endParaRPr lang="en-US" noProof="1"/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8837612" y="3805561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2</a:t>
            </a:r>
            <a:endParaRPr lang="en-US" noProof="1"/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242420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5</a:t>
            </a:r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242420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5180011" y="2515948"/>
            <a:ext cx="1828801" cy="36370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10</a:t>
            </a:r>
            <a:endParaRPr lang="en-US" noProof="1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5</a:t>
            </a:r>
            <a:endParaRPr lang="en-US" noProof="1"/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242420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15</a:t>
            </a:r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9995" y="25761"/>
            <a:ext cx="9577597" cy="1110780"/>
          </a:xfrm>
        </p:spPr>
        <p:txBody>
          <a:bodyPr/>
          <a:lstStyle/>
          <a:p>
            <a:r>
              <a:rPr lang="en-US" dirty="0" smtClean="0"/>
              <a:t>Stack&lt;T&gt; </a:t>
            </a:r>
            <a:r>
              <a:rPr lang="en-US" dirty="0">
                <a:cs typeface="Consolas" panose="020B0609020204030204" pitchFamily="49" charset="0"/>
              </a:rPr>
              <a:t>–</a:t>
            </a:r>
            <a:r>
              <a:rPr lang="en-US" dirty="0" smtClean="0"/>
              <a:t> Overview of all operations</a:t>
            </a:r>
            <a:r>
              <a:rPr lang="bg-BG" dirty="0" smtClean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80013" y="251460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Stack&lt;int&gt;</a:t>
            </a:r>
          </a:p>
          <a:p>
            <a:pPr algn="ctr"/>
            <a:endParaRPr lang="en-US" sz="2000" dirty="0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5290932" y="4217727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5</a:t>
            </a:r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2436812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-7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4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  <a:endParaRPr lang="en-US" noProof="1" smtClean="0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2436812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132</a:t>
            </a: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1970812" y="2971800"/>
            <a:ext cx="2078805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400" b="1" kern="1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Push</a:t>
            </a:r>
            <a:r>
              <a:rPr lang="bg-BG" sz="3400" b="1" kern="1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()</a:t>
            </a:r>
            <a:endParaRPr lang="en-US" sz="3400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24" name="Title 3"/>
          <p:cNvSpPr txBox="1">
            <a:spLocks/>
          </p:cNvSpPr>
          <p:nvPr/>
        </p:nvSpPr>
        <p:spPr>
          <a:xfrm>
            <a:off x="1970812" y="3891280"/>
            <a:ext cx="2078805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kern="1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lang="bg-BG" sz="3200" b="1" kern="1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200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1970812" y="4953000"/>
            <a:ext cx="2078805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400" b="1" kern="1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Peek</a:t>
            </a:r>
            <a:r>
              <a:rPr lang="bg-BG" sz="3400" b="1" kern="1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()</a:t>
            </a:r>
            <a:endParaRPr lang="en-US" sz="3400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77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32777E-7 1.76266E-6 L 0.11777 1.76266E-6 C 0.16975 1.76266E-6 0.23554 0.1374 0.23554 0.25052 L 0.23554 0.50382 " pathEditMode="relative" rAng="0" ptsTypes="FfFF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7" y="2519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32777E-7 -0.00023 L 0.11777 -0.00023 C 0.16962 -0.00023 0.23554 0.11265 0.23554 0.20564 L 0.23554 0.41499 " pathEditMode="relative" rAng="0" ptsTypes="FfFF">
                                      <p:cBhvr>
                                        <p:cTn id="3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7" y="2074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3752E-6 1.76266E-6 L 0.11751 1.76266E-6 C 0.16936 1.76266E-6 0.23502 0.08813 0.23502 0.161 L 0.23502 0.32616 " pathEditMode="relative" rAng="0" ptsTypes="FfFF">
                                      <p:cBhvr>
                                        <p:cTn id="5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1" y="16308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138 0.00416 L 0.3382 0.00416 C 0.29208 0.00416 0.23502 0.09276 0.23502 0.1647 L 0.23502 0.32616 " pathEditMode="relative" rAng="0" ptsTypes="FfFF">
                                      <p:cBhvr>
                                        <p:cTn id="69" dur="2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18" y="161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3752E-6 1.76266E-6 L 0.11751 1.76266E-6 C 0.16936 1.76266E-6 0.23502 0.08813 0.23502 0.1603 L 0.23502 0.32616 " pathEditMode="relative" rAng="0" ptsTypes="FfFF">
                                      <p:cBhvr>
                                        <p:cTn id="9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1" y="16308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500"/>
                            </p:stCondLst>
                            <p:childTnLst>
                              <p:par>
                                <p:cTn id="105" presetID="10" presetClass="exit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023 L -0.00026 -0.16054 C -0.00026 -0.23248 0.05693 -0.32154 0.10305 -0.32154 L 0.20623 -0.32154 " pathEditMode="relative" rAng="-5400000" ptsTypes="FfFF">
                                      <p:cBhvr>
                                        <p:cTn id="11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31" y="-160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500"/>
                            </p:stCondLst>
                            <p:childTnLst>
                              <p:par>
                                <p:cTn id="1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125 0.00439 L 0.33846 0.00439 C 0.29221 0.00439 0.23502 0.09183 0.23502 0.164 L 0.23502 0.32616 " pathEditMode="relative" rAng="0" ptsTypes="FfFF">
                                      <p:cBhvr>
                                        <p:cTn id="129" dur="2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18" y="16077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4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L 0.11686 -0.00023 C 0.16845 -0.00023 0.23385 0.08744 0.23385 0.15984 L 0.23385 0.32593 " pathEditMode="relative" rAng="0" ptsTypes="FfFF">
                                      <p:cBhvr>
                                        <p:cTn id="15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99" y="16308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500"/>
                            </p:stCondLst>
                            <p:childTnLst>
                              <p:par>
                                <p:cTn id="165" presetID="10" presetClass="exit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3752E-6 1.76266E-6 L 0.11751 1.76266E-6 C 0.16936 1.76266E-6 0.23502 0.06384 0.23502 0.11658 L 0.23502 0.23733 " pathEditMode="relative" rAng="0" ptsTypes="FfFF">
                                      <p:cBhvr>
                                        <p:cTn id="17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1" y="11867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500"/>
                            </p:stCondLst>
                            <p:childTnLst>
                              <p:par>
                                <p:cTn id="186" presetID="10" presetClass="exit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L 0.11686 -0.00023 C 0.16845 -0.00023 0.23398 0.03932 0.23398 0.07217 L 0.23398 0.14851 " pathEditMode="relative" rAng="0" ptsTypes="FfFF">
                                      <p:cBhvr>
                                        <p:cTn id="19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99" y="7425"/>
                                    </p:animMotion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500"/>
                            </p:stCondLst>
                            <p:childTnLst>
                              <p:par>
                                <p:cTn id="207" presetID="10" presetClass="exit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1" grpId="1" animBg="1"/>
      <p:bldP spid="12" grpId="0" animBg="1"/>
      <p:bldP spid="12" grpId="1" animBg="1"/>
      <p:bldP spid="12" grpId="2" animBg="1"/>
      <p:bldP spid="12" grpId="3" animBg="1"/>
      <p:bldP spid="12" grpId="4" animBg="1"/>
      <p:bldP spid="12" grpId="5" animBg="1"/>
      <p:bldP spid="15" grpId="0" animBg="1"/>
      <p:bldP spid="15" grpId="1" animBg="1"/>
      <p:bldP spid="15" grpId="2" animBg="1"/>
      <p:bldP spid="15" grpId="3" animBg="1"/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5" grpId="0" animBg="1"/>
      <p:bldP spid="5" grpId="1" animBg="1"/>
      <p:bldP spid="5" grpId="2" animBg="1"/>
      <p:bldP spid="5" grpId="3" animBg="1"/>
      <p:bldP spid="6" grpId="0" animBg="1"/>
      <p:bldP spid="6" grpId="1" animBg="1"/>
      <p:bldP spid="7" grpId="0" animBg="1"/>
      <p:bldP spid="7" grpId="1" animBg="1"/>
      <p:bldP spid="16" grpId="0" animBg="1"/>
      <p:bldP spid="16" grpId="1" animBg="1"/>
      <p:bldP spid="17" grpId="1" animBg="1"/>
      <p:bldP spid="17" grpId="2" animBg="1"/>
      <p:bldP spid="17" grpId="3" animBg="1"/>
      <p:bldP spid="18" grpId="0" animBg="1"/>
      <p:bldP spid="18" grpId="1" animBg="1"/>
      <p:bldP spid="19" grpId="0" animBg="1"/>
      <p:bldP spid="19" grpId="1" animBg="1"/>
      <p:bldP spid="20" grpId="0" animBg="1"/>
      <p:bldP spid="21" grpId="0" animBg="1"/>
      <p:bldP spid="21" grpId="1" animBg="1"/>
      <p:bldP spid="23" grpId="0"/>
      <p:bldP spid="23" grpId="1"/>
      <p:bldP spid="23" grpId="2"/>
      <p:bldP spid="23" grpId="3"/>
      <p:bldP spid="23" grpId="4"/>
      <p:bldP spid="23" grpId="5"/>
      <p:bldP spid="23" grpId="6"/>
      <p:bldP spid="23" grpId="7"/>
      <p:bldP spid="23" grpId="8"/>
      <p:bldP spid="23" grpId="9"/>
      <p:bldP spid="23" grpId="10"/>
      <p:bldP spid="23" grpId="11"/>
      <p:bldP spid="23" grpId="12"/>
      <p:bldP spid="23" grpId="13"/>
      <p:bldP spid="24" grpId="0"/>
      <p:bldP spid="24" grpId="1"/>
      <p:bldP spid="24" grpId="2"/>
      <p:bldP spid="24" grpId="3"/>
      <p:bldP spid="25" grpId="0"/>
      <p:bldP spid="2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Exercises in class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</p:spPr>
        <p:txBody>
          <a:bodyPr/>
          <a:lstStyle/>
          <a:p>
            <a:r>
              <a:rPr lang="en-US" dirty="0" smtClean="0"/>
              <a:t>Working with Stacks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49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168036" y="392903"/>
            <a:ext cx="12188824" cy="141558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>
                <a:solidFill>
                  <a:srgbClr val="F6D18E"/>
                </a:solidFill>
              </a:rPr>
              <a:t>Queue&lt;T</a:t>
            </a:r>
            <a:r>
              <a:rPr lang="en-US" sz="6000" dirty="0">
                <a:solidFill>
                  <a:srgbClr val="F6D18E"/>
                </a:solidFill>
              </a:rPr>
              <a:t>&gt;</a:t>
            </a:r>
            <a:r>
              <a:rPr lang="en-US" sz="6600" dirty="0">
                <a:solidFill>
                  <a:srgbClr val="F6D18E"/>
                </a:solidFill>
              </a:rPr>
              <a:t/>
            </a:r>
            <a:br>
              <a:rPr lang="en-US" sz="6600" dirty="0">
                <a:solidFill>
                  <a:srgbClr val="F6D18E"/>
                </a:solidFill>
              </a:rPr>
            </a:br>
            <a:r>
              <a:rPr lang="en-US" sz="4400" dirty="0"/>
              <a:t>Overview</a:t>
            </a:r>
            <a:r>
              <a:rPr lang="en-US" sz="6600" dirty="0" smtClean="0"/>
              <a:t> </a:t>
            </a:r>
            <a:endParaRPr lang="en-US" sz="6600" dirty="0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4977177" y="3352799"/>
            <a:ext cx="1879235" cy="21597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5123274" y="350912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2</a:t>
            </a: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5123274" y="4179027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10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5123274" y="484893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  <a:endParaRPr lang="en-US" noProof="1" smtClean="0"/>
          </a:p>
        </p:txBody>
      </p:sp>
      <p:sp>
        <p:nvSpPr>
          <p:cNvPr id="13" name="Bent Arrow 12"/>
          <p:cNvSpPr/>
          <p:nvPr/>
        </p:nvSpPr>
        <p:spPr>
          <a:xfrm rot="5400000">
            <a:off x="4082923" y="1334336"/>
            <a:ext cx="836526" cy="3200400"/>
          </a:xfrm>
          <a:prstGeom prst="bentArrow">
            <a:avLst>
              <a:gd name="adj1" fmla="val 11380"/>
              <a:gd name="adj2" fmla="val 25000"/>
              <a:gd name="adj3" fmla="val 25000"/>
              <a:gd name="adj4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" name="Bent Arrow 13"/>
          <p:cNvSpPr/>
          <p:nvPr/>
        </p:nvSpPr>
        <p:spPr>
          <a:xfrm rot="10800000" flipH="1">
            <a:off x="5926376" y="5512527"/>
            <a:ext cx="3610227" cy="830533"/>
          </a:xfrm>
          <a:prstGeom prst="bentArrow">
            <a:avLst>
              <a:gd name="adj1" fmla="val 11380"/>
              <a:gd name="adj2" fmla="val 25000"/>
              <a:gd name="adj3" fmla="val 25000"/>
              <a:gd name="adj4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34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Queue&lt;T&gt;</a:t>
            </a:r>
            <a:r>
              <a:rPr lang="en-US" dirty="0" smtClean="0"/>
              <a:t> holds a queue of elements: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Enqueue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()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dirty="0" smtClean="0"/>
              <a:t> adds an element at the end of the queue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Dequeue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()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dirty="0" smtClean="0"/>
              <a:t> removes the first element and returns it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Count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dirty="0" smtClean="0"/>
              <a:t> returns the number of elements in the queue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Peek()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dirty="0" smtClean="0"/>
              <a:t> checks the value of the first element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ToArray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()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dirty="0" smtClean="0"/>
              <a:t> converts the queue to an array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Contains()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dirty="0" smtClean="0"/>
              <a:t> checks whether an element is in the queue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Queue&lt;T</a:t>
            </a:r>
            <a:r>
              <a:rPr lang="en-US" dirty="0"/>
              <a:t>&gt; – FIFO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38729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7"/>
          <p:cNvSpPr txBox="1">
            <a:spLocks/>
          </p:cNvSpPr>
          <p:nvPr/>
        </p:nvSpPr>
        <p:spPr>
          <a:xfrm>
            <a:off x="98901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 smtClean="0"/>
          </a:p>
          <a:p>
            <a:pPr algn="ctr"/>
            <a:r>
              <a:rPr lang="en-US" noProof="1" smtClean="0"/>
              <a:t>-3</a:t>
            </a:r>
            <a:endParaRPr lang="en-US" noProof="1"/>
          </a:p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89013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 smtClean="0"/>
          </a:p>
          <a:p>
            <a:pPr algn="ctr"/>
            <a:r>
              <a:rPr lang="en-US" noProof="1" smtClean="0"/>
              <a:t>15</a:t>
            </a:r>
            <a:endParaRPr lang="en-US" noProof="1"/>
          </a:p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989013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 smtClean="0"/>
          </a:p>
          <a:p>
            <a:pPr algn="ctr"/>
            <a:r>
              <a:rPr lang="en-US" noProof="1" smtClean="0"/>
              <a:t>121</a:t>
            </a:r>
            <a:endParaRPr lang="en-US" noProof="1"/>
          </a:p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6688" y="3363595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6688" y="335915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2</a:t>
            </a:r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076688" y="3363595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076688" y="3363595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0</a:t>
            </a:r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066212" y="33528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4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79812" y="4086999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0812" y="279861"/>
            <a:ext cx="9294812" cy="111078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Enqueue()</a:t>
            </a:r>
            <a:r>
              <a:rPr lang="en-US" dirty="0" smtClean="0">
                <a:cs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sz="320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sz="3400" b="0" dirty="0" smtClean="0">
                <a:solidFill>
                  <a:schemeClr val="tx1"/>
                </a:solidFill>
                <a:latin typeface="+mn-lt"/>
              </a:rPr>
              <a:t>Adds an element to the front of the queue</a:t>
            </a:r>
            <a:endParaRPr lang="en-US" sz="3400" dirty="0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89012" y="4269938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 smtClean="0"/>
          </a:p>
          <a:p>
            <a:pPr algn="ctr"/>
            <a:r>
              <a:rPr lang="en-US" noProof="1" smtClean="0"/>
              <a:t>5</a:t>
            </a:r>
            <a:endParaRPr lang="en-US" noProof="1"/>
          </a:p>
          <a:p>
            <a:pPr algn="ctr"/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2164" y="344487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80013" y="3559314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Queue&lt;int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ctr"/>
            <a:endParaRPr lang="en-US" sz="20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741612" y="6019800"/>
            <a:ext cx="6781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50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50625 -1.85185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13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4125 4.81481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31875 4.81481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37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23125 4.81481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3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3" grpId="0" animBg="1"/>
      <p:bldP spid="23" grpId="1" animBg="1"/>
      <p:bldP spid="22" grpId="0" animBg="1"/>
      <p:bldP spid="22" grpId="1" animBg="1"/>
      <p:bldP spid="21" grpId="0" animBg="1"/>
      <p:bldP spid="21" grpId="1" animBg="1"/>
      <p:bldP spid="19" grpId="0" animBg="1"/>
      <p:bldP spid="29" grpId="0" animBg="1"/>
      <p:bldP spid="17" grpId="1" animBg="1"/>
      <p:bldP spid="17" grpId="2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7"/>
          <p:cNvSpPr txBox="1">
            <a:spLocks/>
          </p:cNvSpPr>
          <p:nvPr/>
        </p:nvSpPr>
        <p:spPr>
          <a:xfrm>
            <a:off x="9066212" y="33528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4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6688" y="335915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2</a:t>
            </a:r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6688" y="3363595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79812" y="4086999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1844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 smtClean="0"/>
          </a:p>
          <a:p>
            <a:pPr algn="ctr"/>
            <a:r>
              <a:rPr lang="en-US" noProof="1" smtClean="0"/>
              <a:t>5</a:t>
            </a:r>
            <a:endParaRPr lang="en-US" noProof="1"/>
          </a:p>
          <a:p>
            <a:pPr algn="ctr"/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2164" y="344487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80013" y="3559314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Queue&lt;int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ctr"/>
            <a:endParaRPr lang="en-US" sz="2000" dirty="0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821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 smtClean="0"/>
          </a:p>
          <a:p>
            <a:pPr algn="ctr"/>
            <a:r>
              <a:rPr lang="en-US" noProof="1" smtClean="0"/>
              <a:t>-3</a:t>
            </a:r>
            <a:endParaRPr lang="en-US" noProof="1"/>
          </a:p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487521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 smtClean="0"/>
          </a:p>
          <a:p>
            <a:pPr algn="ctr"/>
            <a:r>
              <a:rPr lang="en-US" noProof="1" smtClean="0"/>
              <a:t>15</a:t>
            </a:r>
            <a:endParaRPr lang="en-US" noProof="1"/>
          </a:p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380333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 smtClean="0"/>
          </a:p>
          <a:p>
            <a:pPr algn="ctr"/>
            <a:r>
              <a:rPr lang="en-US" noProof="1" smtClean="0"/>
              <a:t>121</a:t>
            </a:r>
            <a:endParaRPr lang="en-US" noProof="1"/>
          </a:p>
          <a:p>
            <a:pPr algn="ctr"/>
            <a:endParaRPr lang="en-US" noProof="1"/>
          </a:p>
        </p:txBody>
      </p:sp>
      <p:sp>
        <p:nvSpPr>
          <p:cNvPr id="25" name="Title 3"/>
          <p:cNvSpPr>
            <a:spLocks noGrp="1"/>
          </p:cNvSpPr>
          <p:nvPr>
            <p:ph type="title"/>
          </p:nvPr>
        </p:nvSpPr>
        <p:spPr>
          <a:xfrm>
            <a:off x="174767" y="282578"/>
            <a:ext cx="9577597" cy="1110780"/>
          </a:xfrm>
        </p:spPr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Dequeue()</a:t>
            </a:r>
            <a:r>
              <a:rPr lang="en-US" dirty="0" smtClean="0">
                <a:cs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sz="3400" dirty="0" smtClean="0">
                <a:latin typeface="+mn-lt"/>
              </a:rPr>
              <a:t> </a:t>
            </a:r>
            <a:r>
              <a:rPr lang="en-US" sz="3400" b="0" dirty="0" smtClean="0">
                <a:solidFill>
                  <a:schemeClr val="tx1"/>
                </a:solidFill>
                <a:latin typeface="+mn-lt"/>
              </a:rPr>
              <a:t>Returns the first element from the queue and removes it</a:t>
            </a:r>
            <a:endParaRPr lang="en-US" sz="3400" dirty="0">
              <a:latin typeface="+mn-lt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741612" y="6019800"/>
            <a:ext cx="6781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1.11111E-6 L 0.09375 -1.11111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9375 4.81481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875 4.81481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75 4.81481E-6 L 0.25 4.81481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9375 4.81481E-6 L 0.1875 4.81481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875 4.81481E-6 L 0.18164 4.81481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2" grpId="0" animBg="1"/>
      <p:bldP spid="23" grpId="0" animBg="1"/>
      <p:bldP spid="23" grpId="1" animBg="1"/>
      <p:bldP spid="17" grpId="0" animBg="1"/>
      <p:bldP spid="17" grpId="1" animBg="1"/>
      <p:bldP spid="26" grpId="0" animBg="1"/>
      <p:bldP spid="26" grpId="1" animBg="1"/>
      <p:bldP spid="26" grpId="2" animBg="1"/>
      <p:bldP spid="27" grpId="0" animBg="1"/>
      <p:bldP spid="27" grpId="1" animBg="1"/>
      <p:bldP spid="28" grpId="0" animBg="1"/>
      <p:bldP spid="28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7"/>
          <p:cNvSpPr txBox="1">
            <a:spLocks/>
          </p:cNvSpPr>
          <p:nvPr/>
        </p:nvSpPr>
        <p:spPr>
          <a:xfrm>
            <a:off x="3579812" y="4086999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1844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 smtClean="0"/>
          </a:p>
          <a:p>
            <a:pPr algn="ctr"/>
            <a:r>
              <a:rPr lang="en-US" noProof="1" smtClean="0"/>
              <a:t>15</a:t>
            </a:r>
            <a:endParaRPr lang="en-US" noProof="1"/>
          </a:p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161212" y="4269938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 smtClean="0"/>
          </a:p>
          <a:p>
            <a:pPr algn="ctr"/>
            <a:r>
              <a:rPr lang="en-US" noProof="1" smtClean="0"/>
              <a:t>15</a:t>
            </a:r>
            <a:endParaRPr lang="en-US" noProof="1"/>
          </a:p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6688" y="335915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2</a:t>
            </a:r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2164" y="344487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80013" y="3559314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Queue&lt;int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ctr"/>
            <a:endParaRPr lang="en-US" sz="2000" dirty="0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821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 smtClean="0"/>
          </a:p>
          <a:p>
            <a:pPr algn="ctr"/>
            <a:r>
              <a:rPr lang="en-US" noProof="1" smtClean="0"/>
              <a:t>121</a:t>
            </a:r>
            <a:endParaRPr lang="en-US" noProof="1"/>
          </a:p>
          <a:p>
            <a:pPr algn="ctr"/>
            <a:endParaRPr lang="en-US" noProof="1"/>
          </a:p>
        </p:txBody>
      </p:sp>
      <p:sp>
        <p:nvSpPr>
          <p:cNvPr id="31" name="Title 3"/>
          <p:cNvSpPr>
            <a:spLocks noGrp="1"/>
          </p:cNvSpPr>
          <p:nvPr>
            <p:ph type="title"/>
          </p:nvPr>
        </p:nvSpPr>
        <p:spPr>
          <a:xfrm>
            <a:off x="173787" y="279861"/>
            <a:ext cx="9577597" cy="1110780"/>
          </a:xfrm>
        </p:spPr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Peek()</a:t>
            </a:r>
            <a:r>
              <a:rPr lang="en-US" dirty="0" smtClean="0">
                <a:cs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sz="3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3400" b="0" dirty="0" smtClean="0">
                <a:solidFill>
                  <a:schemeClr val="tx1"/>
                </a:solidFill>
                <a:latin typeface="+mn-lt"/>
              </a:rPr>
              <a:t>Returns the first element from the queue without removing it</a:t>
            </a:r>
            <a:endParaRPr lang="en-US" sz="3400" b="0" dirty="0">
              <a:latin typeface="+mn-lt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741612" y="6019800"/>
            <a:ext cx="6781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74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Contains() </a:t>
            </a:r>
            <a:r>
              <a:rPr lang="en-US" sz="3200" dirty="0">
                <a:cs typeface="Consolas" panose="020B0609020204030204" pitchFamily="49" charset="0"/>
              </a:rPr>
              <a:t>-</a:t>
            </a:r>
            <a:r>
              <a:rPr lang="en-US" sz="3200" dirty="0" smtClean="0">
                <a:cs typeface="Consolas" panose="020B0609020204030204" pitchFamily="49" charset="0"/>
              </a:rPr>
              <a:t> determines whether an element is present in the queue. Returns true if it is and false if it isn’t.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ToArray()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200" dirty="0">
                <a:cs typeface="Consolas" panose="020B0609020204030204" pitchFamily="49" charset="0"/>
              </a:rPr>
              <a:t>- </a:t>
            </a:r>
            <a:r>
              <a:rPr lang="en-US" sz="3200" dirty="0" smtClean="0">
                <a:cs typeface="Consolas" panose="020B0609020204030204" pitchFamily="49" charset="0"/>
              </a:rPr>
              <a:t>Converts the queue to an Array. Retains order of elements.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Contains()</a:t>
            </a:r>
            <a:r>
              <a:rPr lang="en-US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,</a:t>
            </a:r>
            <a:r>
              <a:rPr lang="en-US" dirty="0" smtClean="0">
                <a:latin typeface="+mn-lt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ToArray()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52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7"/>
          <p:cNvSpPr txBox="1">
            <a:spLocks/>
          </p:cNvSpPr>
          <p:nvPr/>
        </p:nvSpPr>
        <p:spPr>
          <a:xfrm>
            <a:off x="989012" y="3338285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 smtClean="0"/>
          </a:p>
          <a:p>
            <a:pPr algn="ctr"/>
            <a:r>
              <a:rPr lang="en-US" noProof="1" smtClean="0"/>
              <a:t>5</a:t>
            </a:r>
            <a:endParaRPr lang="en-US" noProof="1"/>
          </a:p>
          <a:p>
            <a:pPr algn="ctr"/>
            <a:endParaRPr lang="en-US" noProof="1"/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989012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 smtClean="0"/>
          </a:p>
          <a:p>
            <a:pPr algn="ctr"/>
            <a:r>
              <a:rPr lang="en-US" noProof="1" smtClean="0"/>
              <a:t>-3</a:t>
            </a:r>
            <a:endParaRPr lang="en-US" noProof="1"/>
          </a:p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89013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 smtClean="0"/>
          </a:p>
          <a:p>
            <a:pPr algn="ctr"/>
            <a:r>
              <a:rPr lang="en-US" noProof="1" smtClean="0"/>
              <a:t>15</a:t>
            </a:r>
            <a:endParaRPr lang="en-US" noProof="1"/>
          </a:p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4</a:t>
            </a:r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89013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 smtClean="0"/>
          </a:p>
          <a:p>
            <a:pPr algn="ctr"/>
            <a:r>
              <a:rPr lang="en-US" noProof="1" smtClean="0"/>
              <a:t>121</a:t>
            </a:r>
            <a:endParaRPr lang="en-US" noProof="1"/>
          </a:p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 smtClean="0"/>
              <a:t>0</a:t>
            </a:r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</a:t>
            </a:r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</a:t>
            </a:r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79812" y="3155346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2164" y="2513222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80013" y="2627661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Queue&lt;int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ctr"/>
            <a:endParaRPr lang="en-US" sz="2000" dirty="0"/>
          </a:p>
        </p:txBody>
      </p:sp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 smtClean="0"/>
              <a:t>Queue&lt;T&gt; </a:t>
            </a:r>
            <a:r>
              <a:rPr lang="en-US" dirty="0">
                <a:cs typeface="Consolas" panose="020B0609020204030204" pitchFamily="49" charset="0"/>
              </a:rPr>
              <a:t>–</a:t>
            </a:r>
            <a:r>
              <a:rPr lang="en-US" dirty="0" smtClean="0"/>
              <a:t> Overview of all operations </a:t>
            </a:r>
            <a:endParaRPr lang="en-US" dirty="0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7161212" y="3338285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 smtClean="0"/>
          </a:p>
          <a:p>
            <a:pPr algn="ctr"/>
            <a:r>
              <a:rPr lang="bg-BG" noProof="1" smtClean="0"/>
              <a:t>5</a:t>
            </a:r>
            <a:endParaRPr lang="en-US" noProof="1"/>
          </a:p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 smtClean="0"/>
              <a:t>3</a:t>
            </a:r>
            <a:endParaRPr lang="en-US" noProof="1"/>
          </a:p>
        </p:txBody>
      </p:sp>
      <p:sp>
        <p:nvSpPr>
          <p:cNvPr id="34" name="Text Placeholder 7"/>
          <p:cNvSpPr txBox="1">
            <a:spLocks/>
          </p:cNvSpPr>
          <p:nvPr/>
        </p:nvSpPr>
        <p:spPr>
          <a:xfrm>
            <a:off x="989013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 smtClean="0"/>
          </a:p>
          <a:p>
            <a:pPr algn="ctr"/>
            <a:r>
              <a:rPr lang="bg-BG" noProof="1" smtClean="0"/>
              <a:t>15</a:t>
            </a:r>
            <a:endParaRPr lang="en-US" noProof="1"/>
          </a:p>
          <a:p>
            <a:pPr algn="ctr"/>
            <a:endParaRPr lang="en-US" noProof="1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41612" y="5088147"/>
            <a:ext cx="6781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tle 3"/>
          <p:cNvSpPr txBox="1">
            <a:spLocks/>
          </p:cNvSpPr>
          <p:nvPr/>
        </p:nvSpPr>
        <p:spPr>
          <a:xfrm>
            <a:off x="4799012" y="5088147"/>
            <a:ext cx="2078805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400" b="1" kern="1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Peek</a:t>
            </a:r>
            <a:r>
              <a:rPr lang="bg-BG" sz="3400" b="1" kern="1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()</a:t>
            </a:r>
            <a:endParaRPr lang="en-US" sz="3400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36" name="Title 3"/>
          <p:cNvSpPr txBox="1">
            <a:spLocks/>
          </p:cNvSpPr>
          <p:nvPr/>
        </p:nvSpPr>
        <p:spPr>
          <a:xfrm>
            <a:off x="6932612" y="5088145"/>
            <a:ext cx="2739577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kern="1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Dequeue</a:t>
            </a:r>
            <a:r>
              <a:rPr lang="bg-BG" sz="3200" b="1" kern="1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200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itle 3"/>
          <p:cNvSpPr txBox="1">
            <a:spLocks/>
          </p:cNvSpPr>
          <p:nvPr/>
        </p:nvSpPr>
        <p:spPr>
          <a:xfrm>
            <a:off x="1979612" y="5088146"/>
            <a:ext cx="2741612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400" b="1" kern="1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Enqueue</a:t>
            </a:r>
            <a:r>
              <a:rPr lang="bg-BG" sz="3400" b="1" kern="1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()</a:t>
            </a:r>
            <a:endParaRPr lang="en-US" sz="3400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23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50625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13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4125 4.81481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31875 4.81481E-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37" y="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625 -2.43293E-6 L 0.66254 -2.43293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5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248 -2.43293E-6 L 0.50638 -2.43293E-6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9" y="0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87 -2.43293E-6 L 0.41235 -2.43293E-6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000"/>
                            </p:stCondLst>
                            <p:childTnLst>
                              <p:par>
                                <p:cTn id="10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2.43293E-6 L 0.3187 -2.43293E-6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10" presetClass="exit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23125 4.81481E-6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3" y="0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000"/>
                            </p:stCondLst>
                            <p:childTnLst>
                              <p:par>
                                <p:cTn id="143" presetID="10" presetClass="exit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0" grpId="2" animBg="1"/>
      <p:bldP spid="30" grpId="3" animBg="1"/>
      <p:bldP spid="16" grpId="0" animBg="1"/>
      <p:bldP spid="16" grpId="1" animBg="1"/>
      <p:bldP spid="16" grpId="2" animBg="1"/>
      <p:bldP spid="19" grpId="0" animBg="1"/>
      <p:bldP spid="19" grpId="1" animBg="1"/>
      <p:bldP spid="19" grpId="2" animBg="1"/>
      <p:bldP spid="33" grpId="0" animBg="1"/>
      <p:bldP spid="21" grpId="0" animBg="1"/>
      <p:bldP spid="21" grpId="1" animBg="1"/>
      <p:bldP spid="29" grpId="0" animBg="1"/>
      <p:bldP spid="22" grpId="0" animBg="1"/>
      <p:bldP spid="22" grpId="1" animBg="1"/>
      <p:bldP spid="23" grpId="0" animBg="1"/>
      <p:bldP spid="23" grpId="1" animBg="1"/>
      <p:bldP spid="23" grpId="2" animBg="1"/>
      <p:bldP spid="23" grpId="3" animBg="1"/>
      <p:bldP spid="31" grpId="0" animBg="1"/>
      <p:bldP spid="31" grpId="1" animBg="1"/>
      <p:bldP spid="31" grpId="2" animBg="1"/>
      <p:bldP spid="32" grpId="0" animBg="1"/>
      <p:bldP spid="32" grpId="1" animBg="1"/>
      <p:bldP spid="32" grpId="2" animBg="1"/>
      <p:bldP spid="32" grpId="3" animBg="1"/>
      <p:bldP spid="34" grpId="0" animBg="1"/>
      <p:bldP spid="34" grpId="1" animBg="1"/>
      <p:bldP spid="35" grpId="0"/>
      <p:bldP spid="35" grpId="1"/>
      <p:bldP spid="36" grpId="0"/>
      <p:bldP spid="36" grpId="1"/>
      <p:bldP spid="37" grpId="0"/>
      <p:bldP spid="37" grpId="1"/>
      <p:bldP spid="37" grpId="2"/>
      <p:bldP spid="37" grpId="3"/>
      <p:bldP spid="37" grpId="4"/>
      <p:bldP spid="37" grpId="5"/>
      <p:bldP spid="37" grpId="6"/>
      <p:bldP spid="37" grpId="7"/>
      <p:bldP spid="37" grpId="8"/>
      <p:bldP spid="37" grpId="9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Exercises in class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Queues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7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Stack&lt;T&gt;</a:t>
            </a:r>
            <a:r>
              <a:rPr lang="en-US" dirty="0"/>
              <a:t> </a:t>
            </a:r>
            <a:r>
              <a:rPr lang="en-US" dirty="0" smtClean="0"/>
              <a:t>(LIFO – last in, first out) </a:t>
            </a:r>
            <a:endParaRPr lang="en-US" dirty="0"/>
          </a:p>
          <a:p>
            <a:pPr marL="761946" lvl="1" indent="-457200">
              <a:lnSpc>
                <a:spcPct val="110000"/>
              </a:lnSpc>
            </a:pPr>
            <a:r>
              <a:rPr lang="en-US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Peek()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ToArray()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Contains()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Exercises on Stack&lt;T&gt;</a:t>
            </a: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Queue&lt;T&gt;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/>
              <a:t>(FIFO </a:t>
            </a:r>
            <a:r>
              <a:rPr lang="en-US" dirty="0"/>
              <a:t>– </a:t>
            </a:r>
            <a:r>
              <a:rPr lang="en-US" dirty="0" smtClean="0"/>
              <a:t>first </a:t>
            </a:r>
            <a:r>
              <a:rPr lang="en-US" dirty="0"/>
              <a:t>in, first out</a:t>
            </a:r>
            <a:r>
              <a:rPr lang="en-US" dirty="0" smtClean="0"/>
              <a:t>) </a:t>
            </a:r>
          </a:p>
          <a:p>
            <a:pPr marL="761946" lvl="1" indent="-457200">
              <a:lnSpc>
                <a:spcPct val="110000"/>
              </a:lnSpc>
            </a:pPr>
            <a:r>
              <a:rPr lang="en-US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Enqueue()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Dequeue()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Peek()</a:t>
            </a:r>
            <a:r>
              <a:rPr lang="en-US" dirty="0" smtClean="0"/>
              <a:t>, </a:t>
            </a:r>
          </a:p>
          <a:p>
            <a:pPr marL="304746" lvl="1" indent="0">
              <a:lnSpc>
                <a:spcPct val="11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ToArray()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Contains()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Exercises on Queue&lt;T&gt;</a:t>
            </a: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Summary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42108" y="2971800"/>
            <a:ext cx="2462505" cy="317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426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138653"/>
            <a:ext cx="11804822" cy="293458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Stack&lt;T&gt;</a:t>
            </a:r>
            <a:r>
              <a:rPr lang="en-US" sz="3200" dirty="0" smtClean="0"/>
              <a:t> </a:t>
            </a:r>
            <a:r>
              <a:rPr lang="en-US" sz="3200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LIFO data structure 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The last element that is put in the stack is the first to come out</a:t>
            </a:r>
          </a:p>
          <a:p>
            <a:pPr>
              <a:lnSpc>
                <a:spcPct val="100000"/>
              </a:lnSpc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Queue&lt;T&gt;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FIFO data structure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The first element that is put in the queue is the first to come out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97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7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9"/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1"/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Stacks, Queues</a:t>
            </a:r>
            <a:endParaRPr lang="en-US" dirty="0"/>
          </a:p>
        </p:txBody>
      </p:sp>
      <p:pic>
        <p:nvPicPr>
          <p:cNvPr id="13" name="Picture 12">
            <a:hlinkClick r:id="rId13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 smtClean="0">
                <a:hlinkClick r:id="rId15"/>
              </a:rPr>
              <a:t>https://softuni.bg/courses/advanced-csharp</a:t>
            </a:r>
            <a:endParaRPr lang="en-US" dirty="0"/>
          </a:p>
        </p:txBody>
      </p:sp>
      <p:pic>
        <p:nvPicPr>
          <p:cNvPr id="16" name="Picture 15">
            <a:hlinkClick r:id="rId16"/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>
            <a:hlinkClick r:id="rId18"/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59246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 license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4"/>
              </a:rPr>
              <a:t>Fundamentals </a:t>
            </a:r>
            <a:r>
              <a:rPr lang="en-US" sz="2000" dirty="0">
                <a:hlinkClick r:id="rId4"/>
              </a:rPr>
              <a:t>of Computer Programming with C</a:t>
            </a:r>
            <a:r>
              <a:rPr lang="en-US" sz="2000" dirty="0" smtClean="0">
                <a:hlinkClick r:id="rId4"/>
              </a:rPr>
              <a:t>#</a:t>
            </a:r>
            <a:r>
              <a:rPr lang="en-US" sz="2000" dirty="0" smtClean="0"/>
              <a:t>" book by Svetlin Nakov &amp; Co. under </a:t>
            </a:r>
            <a:r>
              <a:rPr lang="en-US" sz="2000" dirty="0" smtClean="0">
                <a:hlinkClick r:id="rId5"/>
              </a:rPr>
              <a:t>CC-BY-SA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6"/>
              </a:rPr>
              <a:t>C# Part I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7"/>
              </a:rPr>
              <a:t>CC-BY-NC-SA</a:t>
            </a:r>
            <a:r>
              <a:rPr lang="en-US" sz="2000" dirty="0"/>
              <a:t> license </a:t>
            </a:r>
            <a:endParaRPr lang="en-US" sz="2000" dirty="0" smtClean="0"/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8"/>
              </a:rPr>
              <a:t>C# Part II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7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99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hlinkClick r:id="rId6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 smtClean="0"/>
          </a:p>
          <a:p>
            <a:pPr marL="0" indent="0" algn="ctr">
              <a:buNone/>
            </a:pPr>
            <a:r>
              <a:rPr lang="en-US" sz="7200" b="1" dirty="0" smtClean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#5728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2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80812" y="6553200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968" y="349180"/>
            <a:ext cx="11637703" cy="1905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>
                <a:solidFill>
                  <a:srgbClr val="F6D18E"/>
                </a:solidFill>
              </a:rPr>
              <a:t>Stack&lt;T&gt;</a:t>
            </a:r>
            <a:br>
              <a:rPr lang="en-US" sz="6000" dirty="0" smtClean="0">
                <a:solidFill>
                  <a:srgbClr val="F6D18E"/>
                </a:solidFill>
              </a:rPr>
            </a:br>
            <a:r>
              <a:rPr lang="en-US" sz="4400" dirty="0" smtClean="0"/>
              <a:t>Overview</a:t>
            </a:r>
            <a:r>
              <a:rPr lang="en-US" sz="4400" dirty="0"/>
              <a:t/>
            </a:r>
            <a:br>
              <a:rPr lang="en-US" sz="4400" dirty="0"/>
            </a:br>
            <a:endParaRPr lang="en-US" sz="4400" dirty="0">
              <a:solidFill>
                <a:srgbClr val="F6D18E"/>
              </a:solidFill>
            </a:endParaRP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4970203" y="3284842"/>
            <a:ext cx="1879235" cy="21597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5116300" y="3441166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2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5116300" y="411107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10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5116300" y="478097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  <a:endParaRPr lang="en-US" noProof="1" smtClean="0"/>
          </a:p>
        </p:txBody>
      </p:sp>
      <p:sp>
        <p:nvSpPr>
          <p:cNvPr id="26" name="Bent Arrow 25"/>
          <p:cNvSpPr/>
          <p:nvPr/>
        </p:nvSpPr>
        <p:spPr>
          <a:xfrm rot="5400000">
            <a:off x="3904239" y="1260387"/>
            <a:ext cx="836526" cy="3200400"/>
          </a:xfrm>
          <a:prstGeom prst="bentArrow">
            <a:avLst>
              <a:gd name="adj1" fmla="val 11380"/>
              <a:gd name="adj2" fmla="val 25000"/>
              <a:gd name="adj3" fmla="val 25000"/>
              <a:gd name="adj4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>
            <a:off x="6246812" y="2448316"/>
            <a:ext cx="3610231" cy="830534"/>
          </a:xfrm>
          <a:prstGeom prst="bentArrow">
            <a:avLst>
              <a:gd name="adj1" fmla="val 11380"/>
              <a:gd name="adj2" fmla="val 25000"/>
              <a:gd name="adj3" fmla="val 25000"/>
              <a:gd name="adj4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30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Stack&lt;T&gt;</a:t>
            </a:r>
            <a:r>
              <a:rPr lang="en-US" dirty="0" smtClean="0"/>
              <a:t> holds a stack of elements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cs typeface="Consolas" panose="020B0609020204030204" pitchFamily="49" charset="0"/>
              </a:rPr>
              <a:t>– </a:t>
            </a:r>
            <a:r>
              <a:rPr lang="en-US" dirty="0" smtClean="0"/>
              <a:t>the number of elements in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Stack&lt;T&gt;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Peek()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dirty="0" smtClean="0"/>
              <a:t> checks the value of the last added element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Pop()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dirty="0" smtClean="0"/>
              <a:t> returns the last element and removes it from the stack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Push()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dirty="0" smtClean="0"/>
              <a:t> adds an element to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Stack&lt;T&gt;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ToArray()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dirty="0" smtClean="0"/>
              <a:t> converts stack to array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Contains()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dirty="0" smtClean="0"/>
              <a:t> determines </a:t>
            </a:r>
            <a:r>
              <a:rPr lang="en-US" dirty="0"/>
              <a:t>whether an element is in </a:t>
            </a:r>
            <a:r>
              <a:rPr lang="en-US" dirty="0" smtClean="0"/>
              <a:t>the stack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Stack&lt;T&gt; </a:t>
            </a:r>
            <a:r>
              <a:rPr lang="en-US" dirty="0">
                <a:cs typeface="Consolas" panose="020B0609020204030204" pitchFamily="49" charset="0"/>
              </a:rPr>
              <a:t>–</a:t>
            </a:r>
            <a:r>
              <a:rPr lang="en-US" dirty="0" smtClean="0"/>
              <a:t> LIFO Data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15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7"/>
          <p:cNvSpPr txBox="1">
            <a:spLocks/>
          </p:cNvSpPr>
          <p:nvPr/>
        </p:nvSpPr>
        <p:spPr>
          <a:xfrm>
            <a:off x="5180012" y="342900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42420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10</a:t>
            </a:r>
            <a:endParaRPr lang="en-US" noProof="1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5</a:t>
            </a:r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7438" y="63593"/>
            <a:ext cx="9577597" cy="1058789"/>
          </a:xfrm>
        </p:spPr>
        <p:txBody>
          <a:bodyPr>
            <a:norm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dirty="0" smtClean="0">
                <a:solidFill>
                  <a:srgbClr val="F3BE6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Push()</a:t>
            </a:r>
            <a:r>
              <a:rPr lang="en-US" sz="3400" b="1" kern="1200" dirty="0" smtClean="0">
                <a:solidFill>
                  <a:srgbClr val="F3BE60"/>
                </a:solidFill>
                <a:latin typeface="+mn-lt"/>
                <a:ea typeface="+mn-ea"/>
                <a:cs typeface="Consolas" panose="020B0609020204030204" pitchFamily="49" charset="0"/>
              </a:rPr>
              <a:t> </a:t>
            </a:r>
            <a:r>
              <a:rPr lang="en-US" sz="3600" b="1" dirty="0" smtClean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sz="3400" kern="120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Consolas" panose="020B0609020204030204" pitchFamily="49" charset="0"/>
              </a:rPr>
              <a:t> </a:t>
            </a:r>
            <a:r>
              <a:rPr lang="en-US" sz="3400" kern="1200" dirty="0" smtClean="0">
                <a:solidFill>
                  <a:schemeClr val="tx1"/>
                </a:solidFill>
                <a:latin typeface="+mn-lt"/>
                <a:ea typeface="+mn-ea"/>
                <a:cs typeface="Consolas" panose="020B0609020204030204" pitchFamily="49" charset="0"/>
              </a:rPr>
              <a:t>Adds an element on top of the Stack</a:t>
            </a:r>
            <a:endParaRPr lang="en-US" sz="3400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0</a:t>
            </a:r>
            <a:endParaRPr lang="en-US" noProof="1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8837612" y="3805561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2</a:t>
            </a:r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80013" y="3456057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Stack&lt;int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363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1771 3.33333E-6 C 0.16979 3.33333E-6 0.23542 0.14074 0.23542 0.25625 L 0.23542 0.51527 " pathEditMode="relative" rAng="0" ptsTypes="FfFF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2576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1771 3.33333E-6 C 0.16966 3.33333E-6 0.23542 0.11342 0.23542 0.20625 L 0.23542 0.41527 " pathEditMode="relative" rAng="0" ptsTypes="FfFF">
                                      <p:cBhvr>
                                        <p:cTn id="2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2076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33333E-6 L 0.11745 3.33333E-6 C 0.16941 3.33333E-6 0.2349 0.08541 0.2349 0.15602 L 0.2349 0.31527 " pathEditMode="relative" rAng="0" ptsTypes="FfFF">
                                      <p:cBhvr>
                                        <p:cTn id="3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5" y="15764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2" animBg="1"/>
      <p:bldP spid="9" grpId="0" animBg="1"/>
      <p:bldP spid="9" grpId="1" animBg="1"/>
      <p:bldP spid="10" grpId="0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7"/>
          <p:cNvSpPr txBox="1">
            <a:spLocks/>
          </p:cNvSpPr>
          <p:nvPr/>
        </p:nvSpPr>
        <p:spPr>
          <a:xfrm>
            <a:off x="5180012" y="342900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5288007" y="414095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5288008" y="482947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10</a:t>
            </a:r>
            <a:endParaRPr lang="en-US" noProof="1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5288009" y="551688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5</a:t>
            </a:r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itle 3"/>
          <p:cNvSpPr>
            <a:spLocks noGrp="1"/>
          </p:cNvSpPr>
          <p:nvPr>
            <p:ph type="title"/>
          </p:nvPr>
        </p:nvSpPr>
        <p:spPr>
          <a:xfrm>
            <a:off x="167438" y="270165"/>
            <a:ext cx="9577597" cy="1110780"/>
          </a:xfrm>
        </p:spPr>
        <p:txBody>
          <a:bodyPr>
            <a:norm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dirty="0" smtClean="0">
                <a:solidFill>
                  <a:srgbClr val="F3BE6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Pop()</a:t>
            </a:r>
            <a:r>
              <a:rPr lang="en-US" sz="3400" b="1" kern="1200" dirty="0">
                <a:solidFill>
                  <a:srgbClr val="F3BE60"/>
                </a:solidFill>
                <a:latin typeface="+mn-lt"/>
                <a:ea typeface="+mn-ea"/>
                <a:cs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sz="3400" kern="120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Consolas" panose="020B0609020204030204" pitchFamily="49" charset="0"/>
              </a:rPr>
              <a:t> </a:t>
            </a:r>
            <a:r>
              <a:rPr lang="en-US" sz="3400" kern="120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Returns the last element from the stack and removes it</a:t>
            </a:r>
            <a:endParaRPr lang="en-US" sz="3400" kern="1200" dirty="0">
              <a:solidFill>
                <a:schemeClr val="tx2">
                  <a:lumMod val="75000"/>
                </a:schemeClr>
              </a:solidFill>
              <a:latin typeface="+mn-lt"/>
              <a:ea typeface="+mn-ea"/>
              <a:cs typeface="Consolas" panose="020B0609020204030204" pitchFamily="49" charset="0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1</a:t>
            </a:r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2</a:t>
            </a:r>
            <a:endParaRPr lang="en-US" noProof="1"/>
          </a:p>
        </p:txBody>
      </p:sp>
      <p:sp>
        <p:nvSpPr>
          <p:cNvPr id="15" name="TextBox 14"/>
          <p:cNvSpPr txBox="1"/>
          <p:nvPr/>
        </p:nvSpPr>
        <p:spPr>
          <a:xfrm>
            <a:off x="5180013" y="3456057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Stack&lt;int&gt;</a:t>
            </a:r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1081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3.34259E-6 L -0.00026 -0.16008 C -0.00026 -0.23063 0.07778 -0.32015 0.14226 -0.32015 L 0.28765 -0.32015 " pathEditMode="relative" rAng="-5400000" ptsTypes="FfFF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6" y="-1600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2.1721E-6 L -0.00026 -0.2105 C -0.00026 -0.30303 0.07895 -0.42216 0.14317 -0.42216 L 0.28752 -0.42216 " pathEditMode="relative" rAng="16200000" ptsTypes="FfFF"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6" y="-2109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24" grpId="0" animBg="1"/>
      <p:bldP spid="25" grpId="0" animBg="1"/>
      <p:bldP spid="26" grpId="0" animBg="1"/>
      <p:bldP spid="2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1</a:t>
            </a:r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5180012" y="342900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5288009" y="551688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5</a:t>
            </a:r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80013" y="3456057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Stack&lt;int&gt;</a:t>
            </a:r>
          </a:p>
          <a:p>
            <a:pPr algn="ctr"/>
            <a:endParaRPr lang="en-US" sz="2000" dirty="0"/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5289232" y="551660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5</a:t>
            </a:r>
            <a:endParaRPr lang="en-US" noProof="1"/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141412" y="2799067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1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dirty="0" smtClean="0">
                <a:solidFill>
                  <a:srgbClr val="F3BE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Peek()</a:t>
            </a:r>
            <a:r>
              <a:rPr lang="en-US" sz="3400" b="1" kern="1200" dirty="0" smtClean="0">
                <a:solidFill>
                  <a:srgbClr val="F3BE60"/>
                </a:solidFill>
                <a:cs typeface="Consolas" panose="020B0609020204030204" pitchFamily="49" charset="0"/>
              </a:rPr>
              <a:t> </a:t>
            </a:r>
            <a:r>
              <a:rPr lang="en-US" sz="3600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sz="3400" b="1" kern="1200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400" kern="1200" dirty="0" smtClean="0">
                <a:solidFill>
                  <a:schemeClr val="tx1"/>
                </a:solidFill>
                <a:cs typeface="Consolas" panose="020B0609020204030204" pitchFamily="49" charset="0"/>
              </a:rPr>
              <a:t>Returns the last element from the stack and removes it</a:t>
            </a:r>
            <a:endParaRPr lang="en-US" sz="3400" b="1" kern="1200" dirty="0">
              <a:solidFill>
                <a:schemeClr val="tx2">
                  <a:lumMod val="75000"/>
                </a:schemeClr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67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8 -0.00046 L 0.00118 -0.18403 C 0.00118 -0.26667 -0.02096 -0.36921 -0.03894 -0.36921 L -0.07775 -0.36921 " pathEditMode="relative" rAng="16200000" ptsTypes="AAAA">
                                      <p:cBhvr>
                                        <p:cTn id="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6" y="-18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L -0.00013 -0.23895 C -0.00013 -0.34582 0.06201 -0.47791 0.11243 -0.47791 L 0.22486 -0.47791 " pathEditMode="relative" rAng="-5400000" ptsTypes="FfFF">
                                      <p:cBhvr>
                                        <p:cTn id="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6" y="-238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  <p:bldP spid="12" grpId="0"/>
      <p:bldP spid="1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Contains()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sz="3200" dirty="0" smtClean="0">
                <a:cs typeface="Consolas" panose="020B0609020204030204" pitchFamily="49" charset="0"/>
              </a:rPr>
              <a:t> determines whether an element is present in the stack. Returns true if it is and false if it isn’t.</a:t>
            </a:r>
            <a:endParaRPr lang="en-US" sz="3200" b="1" dirty="0">
              <a:solidFill>
                <a:schemeClr val="tx2">
                  <a:lumMod val="75000"/>
                </a:schemeClr>
              </a:solidFill>
              <a:cs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ToArray()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sz="3200" dirty="0" smtClean="0">
                <a:cs typeface="Consolas" panose="020B0609020204030204" pitchFamily="49" charset="0"/>
              </a:rPr>
              <a:t> Converts the stack to an Array. Retains order of elements.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Contains()</a:t>
            </a:r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,</a:t>
            </a:r>
            <a:r>
              <a:rPr lang="en-US" dirty="0" smtClean="0"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ToArray()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21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774</Words>
  <Application>Microsoft Office PowerPoint</Application>
  <PresentationFormat>Custom</PresentationFormat>
  <Paragraphs>219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Stacks and Queues</vt:lpstr>
      <vt:lpstr>Table of Contents</vt:lpstr>
      <vt:lpstr>Questions</vt:lpstr>
      <vt:lpstr>Stack&lt;T&gt; Overview </vt:lpstr>
      <vt:lpstr>Stack&lt;T&gt; – LIFO Data Structure</vt:lpstr>
      <vt:lpstr>Push() – Adds an element on top of the Stack</vt:lpstr>
      <vt:lpstr>Pop() – Returns the last element from the stack and removes it</vt:lpstr>
      <vt:lpstr>PowerPoint Presentation</vt:lpstr>
      <vt:lpstr>Contains(), ToArray()</vt:lpstr>
      <vt:lpstr>Stack&lt;T&gt; – Overview of all operations  </vt:lpstr>
      <vt:lpstr>Working with Stacks</vt:lpstr>
      <vt:lpstr>Queue&lt;T&gt; Overview </vt:lpstr>
      <vt:lpstr>Queue&lt;T&gt; – FIFO Data Structure</vt:lpstr>
      <vt:lpstr>Enqueue() – Adds an element to the front of the queue</vt:lpstr>
      <vt:lpstr>Dequeue() – Returns the first element from the queue and removes it</vt:lpstr>
      <vt:lpstr>Peek() – Returns the first element from the queue without removing it</vt:lpstr>
      <vt:lpstr>Contains(), ToArray()</vt:lpstr>
      <vt:lpstr>Queue&lt;T&gt; – Overview of all operations </vt:lpstr>
      <vt:lpstr>Working with Queues</vt:lpstr>
      <vt:lpstr>Summary</vt:lpstr>
      <vt:lpstr>Stacks, Queues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Arrays, Lists, Stacks, Queues</dc:title>
  <dc:subject>C# Basics Course</dc:subject>
  <dc:creator/>
  <cp:keywords>C#, arrays, lists, stacks, queues,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2016-05-16T09:32:45Z</dcterms:modified>
  <cp:category>programming, software engineering, C#, data structures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