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  <p:sldMasterId id="2147483669" r:id="rId3"/>
  </p:sldMasterIdLst>
  <p:notesMasterIdLst>
    <p:notesMasterId r:id="rId20"/>
  </p:notesMasterIdLst>
  <p:handoutMasterIdLst>
    <p:handoutMasterId r:id="rId21"/>
  </p:handoutMasterIdLst>
  <p:sldIdLst>
    <p:sldId id="394" r:id="rId4"/>
    <p:sldId id="448" r:id="rId5"/>
    <p:sldId id="506" r:id="rId6"/>
    <p:sldId id="482" r:id="rId7"/>
    <p:sldId id="471" r:id="rId8"/>
    <p:sldId id="487" r:id="rId9"/>
    <p:sldId id="489" r:id="rId10"/>
    <p:sldId id="485" r:id="rId11"/>
    <p:sldId id="486" r:id="rId12"/>
    <p:sldId id="455" r:id="rId13"/>
    <p:sldId id="505" r:id="rId14"/>
    <p:sldId id="462" r:id="rId15"/>
    <p:sldId id="488" r:id="rId16"/>
    <p:sldId id="504" r:id="rId17"/>
    <p:sldId id="443" r:id="rId18"/>
    <p:sldId id="393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BFAC"/>
    <a:srgbClr val="FFFFFF"/>
    <a:srgbClr val="C6C0AA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77" autoAdjust="0"/>
    <p:restoredTop sz="94660" autoAdjust="0"/>
  </p:normalViewPr>
  <p:slideViewPr>
    <p:cSldViewPr>
      <p:cViewPr varScale="1">
        <p:scale>
          <a:sx n="111" d="100"/>
          <a:sy n="111" d="100"/>
        </p:scale>
        <p:origin x="192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15-Jun-16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15-Jun-16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76B48-857F-4E3A-B30D-EFD8DEDF63DB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3604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5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2860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15-Jun-16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845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719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71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402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15-Jun-16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477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1021/Concurrent-Programming-in-C-Sharp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stephencleary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26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2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courses/advanced-csharp" TargetMode="External"/><Relationship Id="rId10" Type="http://schemas.openxmlformats.org/officeDocument/2006/relationships/image" Target="../media/image21.png"/><Relationship Id="rId19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reativecommons.org/licenses/by-nc-sa/3.0/deed.en_US" TargetMode="Externa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665412" y="775486"/>
            <a:ext cx="8900899" cy="1722378"/>
          </a:xfrm>
        </p:spPr>
        <p:txBody>
          <a:bodyPr>
            <a:normAutofit/>
          </a:bodyPr>
          <a:lstStyle/>
          <a:p>
            <a:r>
              <a:rPr lang="en-US" dirty="0"/>
              <a:t>Asynchronous Programming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48025" y="2165646"/>
            <a:ext cx="7618286" cy="778736"/>
          </a:xfrm>
        </p:spPr>
        <p:txBody>
          <a:bodyPr>
            <a:normAutofit fontScale="92500"/>
          </a:bodyPr>
          <a:lstStyle/>
          <a:p>
            <a:r>
              <a:rPr lang="en-US" dirty="0"/>
              <a:t>Writing Asynchronous Code in C#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2054" name="Picture 6" descr="https://encrypted-tbn0.gstatic.com/images?q=tbn:ANd9GcRTKWI2e6JeAfwQk06Lle0ZT2o4TLK1Cm3Ur7MLrRdiz2v7Rzo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770" y="3390900"/>
            <a:ext cx="2804899" cy="2804899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fc05.deviantart.net/fs70/f/2011/259/9/5/cpu_icon_by_pacrj-d4a1aj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471" y="4796913"/>
            <a:ext cx="1743741" cy="1299087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softuni.b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96849" y="3810000"/>
            <a:ext cx="2064163" cy="22652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887598" y="3790384"/>
            <a:ext cx="1389226" cy="67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and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>
                <a:cs typeface="Consolas" panose="020B0609020204030204" pitchFamily="49" charset="0"/>
              </a:rPr>
              <a:t>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2678" y="1151118"/>
            <a:ext cx="10503333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DownloadFileAsync(FileUrl, "book.pdf");</a:t>
            </a:r>
          </a:p>
          <a:p>
            <a:pPr marL="182880"/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 marL="182880"/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1" y="2778610"/>
            <a:ext cx="10515599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void DownloadFileAsync(string url, string fileName)</a:t>
            </a:r>
          </a:p>
          <a:p>
            <a:pPr marL="182880"/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Console.WriteLine("Downloading...");</a:t>
            </a:r>
          </a:p>
          <a:p>
            <a:pPr marL="182880"/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Task.Run(() =&gt;</a:t>
            </a:r>
          </a:p>
          <a:p>
            <a:pPr marL="182880"/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182880"/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using (WebClient client = new WebClient())</a:t>
            </a:r>
          </a:p>
          <a:p>
            <a:pPr marL="182880"/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 marL="182880"/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  client.DownloadFile(url, fileName);       </a:t>
            </a:r>
          </a:p>
          <a:p>
            <a:pPr marL="182880"/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182880"/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pPr marL="182880"/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Console.WriteLine("Download successful.");</a:t>
            </a:r>
          </a:p>
          <a:p>
            <a:pPr marL="182880"/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Process.Start(fileName);</a:t>
            </a:r>
          </a:p>
          <a:p>
            <a:pPr marL="182880"/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0012" y="3657600"/>
            <a:ext cx="6019800" cy="2590800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999414" y="3505200"/>
            <a:ext cx="3886198" cy="1012172"/>
          </a:xfrm>
          <a:prstGeom prst="wedgeRoundRectCallout">
            <a:avLst>
              <a:gd name="adj1" fmla="val -63059"/>
              <a:gd name="adj2" fmla="val -16098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calling thread exits the method on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endParaRPr lang="bg-B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304212" y="5087182"/>
            <a:ext cx="3326599" cy="1437820"/>
          </a:xfrm>
          <a:prstGeom prst="wedgeRoundRectCallout">
            <a:avLst>
              <a:gd name="adj1" fmla="val -73399"/>
              <a:gd name="adj2" fmla="val -39709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Everything after that is executed on another thread</a:t>
            </a:r>
            <a:endParaRPr lang="bg-B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638884"/>
            <a:ext cx="8938472" cy="820600"/>
          </a:xfrm>
        </p:spPr>
        <p:txBody>
          <a:bodyPr/>
          <a:lstStyle/>
          <a:p>
            <a:r>
              <a:rPr lang="en-US" dirty="0"/>
              <a:t>async and await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37697" y="5447496"/>
            <a:ext cx="8938472" cy="688256"/>
          </a:xfrm>
        </p:spPr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SoftUni Seminar on Concurrent C#</a:t>
            </a:r>
          </a:p>
          <a:p>
            <a:endParaRPr lang="en-US" noProof="1"/>
          </a:p>
          <a:p>
            <a:pPr>
              <a:spcAft>
                <a:spcPts val="2000"/>
              </a:spcAft>
            </a:pPr>
            <a:r>
              <a:rPr lang="en-US" dirty="0"/>
              <a:t>Article on Task API </a:t>
            </a:r>
          </a:p>
          <a:p>
            <a:endParaRPr lang="en-US" dirty="0"/>
          </a:p>
          <a:p>
            <a:r>
              <a:rPr lang="en-US" dirty="0"/>
              <a:t>Stephen Cleary Blog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Helpful Resources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4312" y="4275006"/>
            <a:ext cx="3124200" cy="20729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ounded Rectangle 5"/>
          <p:cNvSpPr/>
          <p:nvPr/>
        </p:nvSpPr>
        <p:spPr>
          <a:xfrm>
            <a:off x="684212" y="1784765"/>
            <a:ext cx="10882200" cy="72983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https://softuni.bg/trainings/1021/Concurrent-Programming-in-C-Sharp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4213" y="3239907"/>
            <a:ext cx="10882199" cy="75329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http://www.infoq.com/articles/Tasks-Async-Await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4212" y="4848351"/>
            <a:ext cx="5105400" cy="75329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http://blog.stephencleary.com/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410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2438" indent="-452438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Tasks</a:t>
            </a:r>
            <a:r>
              <a:rPr lang="en-US" dirty="0"/>
              <a:t> facilitate the work with multithreading</a:t>
            </a:r>
          </a:p>
          <a:p>
            <a:pPr marL="757184" lvl="1" indent="-452438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/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dirty="0"/>
              <a:t> keywords</a:t>
            </a: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1143000"/>
            <a:ext cx="2773279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806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15"/>
              </a:rPr>
              <a:t>https://softuni.bg/courses/advanced-csharp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592469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u="sng" dirty="0">
                <a:solidFill>
                  <a:schemeClr val="tx2">
                    <a:lumMod val="90000"/>
                  </a:schemeClr>
                </a:solidFill>
              </a:rPr>
              <a:t>C# Fundamentals – Part 2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5"/>
              </a:rPr>
              <a:t>CC-BY-NC-SA</a:t>
            </a:r>
            <a:r>
              <a:rPr lang="en-US" sz="2000" dirty="0"/>
              <a:t> license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64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Tasks in C#</a:t>
            </a:r>
          </a:p>
          <a:p>
            <a:pPr lvl="1"/>
            <a:r>
              <a:rPr lang="en-US" dirty="0"/>
              <a:t>What are Tasks?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99412" y="2224700"/>
            <a:ext cx="3484701" cy="383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9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#3569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1718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in C#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Parallel Library</a:t>
            </a:r>
          </a:p>
        </p:txBody>
      </p:sp>
      <p:pic>
        <p:nvPicPr>
          <p:cNvPr id="5130" name="Picture 10" descr="http://icons.iconarchive.com/icons/thiago-silva/palm/256/Tasks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2" y="200970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upload.wikimedia.org/wikipedia/commons/b/b2/Red_clo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2" y="3208125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99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dirty="0"/>
              <a:t> is a high-level representation of concurrent work</a:t>
            </a:r>
          </a:p>
          <a:p>
            <a:pPr lvl="1"/>
            <a:r>
              <a:rPr lang="en-US" dirty="0"/>
              <a:t>Runs in parallel with the main thread</a:t>
            </a:r>
          </a:p>
          <a:p>
            <a:pPr lvl="1"/>
            <a:r>
              <a:rPr lang="en-US" dirty="0"/>
              <a:t>May not run on a new thread (the CLR decides)</a:t>
            </a:r>
          </a:p>
          <a:p>
            <a:pPr lvl="1"/>
            <a:r>
              <a:rPr lang="en-US" dirty="0"/>
              <a:t>Offers several operations</a:t>
            </a:r>
          </a:p>
          <a:p>
            <a:pPr lvl="2"/>
            <a:r>
              <a:rPr lang="en-US" dirty="0"/>
              <a:t>Creating, running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returning</a:t>
            </a:r>
            <a:r>
              <a:rPr lang="en-US" dirty="0"/>
              <a:t> result</a:t>
            </a:r>
          </a:p>
          <a:p>
            <a:pPr lvl="2"/>
            <a:r>
              <a:rPr lang="en-US" dirty="0"/>
              <a:t>Continuing another task (chaining several operations)</a:t>
            </a:r>
          </a:p>
          <a:p>
            <a:pPr lvl="2"/>
            <a:r>
              <a:rPr lang="en-US" dirty="0"/>
              <a:t>Proper exception handling</a:t>
            </a:r>
          </a:p>
          <a:p>
            <a:pPr lvl="2"/>
            <a:r>
              <a:rPr lang="en-US" dirty="0"/>
              <a:t>Progress/state reports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in C#</a:t>
            </a:r>
          </a:p>
        </p:txBody>
      </p:sp>
    </p:spTree>
    <p:extLst>
      <p:ext uri="{BB962C8B-B14F-4D97-AF65-F5344CB8AC3E}">
        <p14:creationId xmlns:p14="http://schemas.microsoft.com/office/powerpoint/2010/main" val="360448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Task&lt;T&gt;</a:t>
            </a:r>
            <a:r>
              <a:rPr lang="en-US" dirty="0"/>
              <a:t> is a task that will return a result sometime in the future 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dirty="0"/>
              <a:t> blocks the calling thread until the task returns a result</a:t>
            </a:r>
          </a:p>
          <a:p>
            <a:endParaRPr lang="en-US" sz="3000" noProof="1"/>
          </a:p>
          <a:p>
            <a:pPr lvl="1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Tasks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52242" y="3124200"/>
            <a:ext cx="10591800" cy="31923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Task&lt;long&gt; task = Task.Run&lt;long&gt;(() =&gt;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var primes = PrimesInRange(0, 1000000);</a:t>
            </a:r>
          </a:p>
          <a:p>
            <a:pPr marL="182880"/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return primes.Sum();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182880"/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Console.WriteLine(task.Result);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161212" y="5513011"/>
            <a:ext cx="3326599" cy="586523"/>
          </a:xfrm>
          <a:prstGeom prst="wedgeRoundRectCallout">
            <a:avLst>
              <a:gd name="adj1" fmla="val -85269"/>
              <a:gd name="adj2" fmla="val 45498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Blocking operation</a:t>
            </a:r>
            <a:endParaRPr lang="bg-B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07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638884"/>
            <a:ext cx="8938472" cy="820600"/>
          </a:xfrm>
        </p:spPr>
        <p:txBody>
          <a:bodyPr/>
          <a:lstStyle/>
          <a:p>
            <a:r>
              <a:rPr lang="en-US" dirty="0"/>
              <a:t>Tasks in C#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37697" y="5447496"/>
            <a:ext cx="8938472" cy="688256"/>
          </a:xfrm>
        </p:spPr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2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+mj-lt"/>
                <a:cs typeface="Consolas" panose="020B0609020204030204" pitchFamily="49" charset="0"/>
              </a:rPr>
              <a:t>The keywords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/>
              <a:t> are always used together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hints the compiler that the method might run in parallel</a:t>
            </a:r>
          </a:p>
          <a:p>
            <a:pPr lvl="1"/>
            <a:r>
              <a:rPr lang="en-US" noProof="1"/>
              <a:t>Does not make a method run asynchronously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/>
              <a:t> </a:t>
            </a:r>
            <a:r>
              <a:rPr lang="en-US" dirty="0"/>
              <a:t>makes it)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Tells the compiler "this method could wait for a resource or operation"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it starts waiting, return to the calling method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When the wait is over, go back to called method</a:t>
            </a:r>
            <a:endParaRPr lang="bg-BG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Tasks with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and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3210358"/>
            <a:ext cx="10287000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void SliceFileAsync(string file, int parts)</a:t>
            </a:r>
          </a:p>
        </p:txBody>
      </p:sp>
    </p:spTree>
    <p:extLst>
      <p:ext uri="{BB962C8B-B14F-4D97-AF65-F5344CB8AC3E}">
        <p14:creationId xmlns:p14="http://schemas.microsoft.com/office/powerpoint/2010/main" val="220949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/>
              <a:t> is used in a method which has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Saves the context in a state machine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Marks waiting for a resource (a task to complete)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Resource should be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Task&lt;T&gt;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result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Task&lt;T&gt;</a:t>
            </a:r>
            <a:r>
              <a:rPr lang="en-US" dirty="0"/>
              <a:t> when it completes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Tasks with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and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>
                <a:cs typeface="Consolas" panose="020B0609020204030204" pitchFamily="49" charset="0"/>
              </a:rPr>
              <a:t> (2)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89012" y="4724400"/>
            <a:ext cx="9982200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await DownloadStringAsync("http://softuni.bg");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2132012" y="5654338"/>
            <a:ext cx="4038600" cy="586523"/>
          </a:xfrm>
          <a:prstGeom prst="wedgeRoundRectCallout">
            <a:avLst>
              <a:gd name="adj1" fmla="val 2192"/>
              <a:gd name="adj2" fmla="val -106620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Returns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Task&lt;string&gt;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67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5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612</Words>
  <Application>Microsoft Office PowerPoint</Application>
  <PresentationFormat>Custom</PresentationFormat>
  <Paragraphs>131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 16x9</vt:lpstr>
      <vt:lpstr>5_SoftUni 16x9</vt:lpstr>
      <vt:lpstr>Asynchronous Programming </vt:lpstr>
      <vt:lpstr>Table of Contents</vt:lpstr>
      <vt:lpstr>Questions</vt:lpstr>
      <vt:lpstr>Tasks in C#</vt:lpstr>
      <vt:lpstr>Tasks in C#</vt:lpstr>
      <vt:lpstr>Generic Tasks</vt:lpstr>
      <vt:lpstr>Tasks in C#</vt:lpstr>
      <vt:lpstr>Tasks with async and await</vt:lpstr>
      <vt:lpstr>Tasks with async and await (2)</vt:lpstr>
      <vt:lpstr>async and await – Example</vt:lpstr>
      <vt:lpstr>async and await</vt:lpstr>
      <vt:lpstr>Helpful Resources</vt:lpstr>
      <vt:lpstr>Summary</vt:lpstr>
      <vt:lpstr>Asynchronous Programming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</dc:title>
  <dc:subject>C# Advanced Course</dc:subject>
  <dc:creator/>
  <cp:keywords>C#, programming, course, SoftUni, Software University, async, await, task, thread, parallel, asynchronous</cp:keywords>
  <dc:description>https://softuni.bg/courses/advanced-csharp/</dc:description>
  <cp:lastModifiedBy/>
  <cp:revision>1</cp:revision>
  <dcterms:created xsi:type="dcterms:W3CDTF">2014-01-02T17:00:34Z</dcterms:created>
  <dcterms:modified xsi:type="dcterms:W3CDTF">2016-06-15T09:55:35Z</dcterms:modified>
  <cp:category>programming, software engineering, quality code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