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2" y="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6-06-16T08:06:44.76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E145DAF-998D-40E8-92CE-593C0A484ECD}" emma:medium="tactile" emma:mode="ink">
          <msink:context xmlns:msink="http://schemas.microsoft.com/ink/2010/main" type="writingRegion" rotatedBoundingBox="7375,8324 7390,8324 7390,8339 7375,8339"/>
        </emma:interpretation>
      </emma:emma>
    </inkml:annotationXML>
    <inkml:traceGroup>
      <inkml:annotationXML>
        <emma:emma xmlns:emma="http://www.w3.org/2003/04/emma" version="1.0">
          <emma:interpretation id="{D88649E5-C5C2-4300-BEBC-202516115D62}" emma:medium="tactile" emma:mode="ink">
            <msink:context xmlns:msink="http://schemas.microsoft.com/ink/2010/main" type="paragraph" rotatedBoundingBox="7375,8324 7390,8324 7390,8339 7375,83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1856D9-AAD3-4356-90AB-088708388089}" emma:medium="tactile" emma:mode="ink">
              <msink:context xmlns:msink="http://schemas.microsoft.com/ink/2010/main" type="line" rotatedBoundingBox="7375,8324 7390,8324 7390,8339 7375,8339"/>
            </emma:interpretation>
          </emma:emma>
        </inkml:annotationXML>
        <inkml:traceGroup>
          <inkml:annotationXML>
            <emma:emma xmlns:emma="http://www.w3.org/2003/04/emma" version="1.0">
              <emma:interpretation id="{3023BD79-C677-4C42-84CA-E3DF406C8B90}" emma:medium="tactile" emma:mode="ink">
                <msink:context xmlns:msink="http://schemas.microsoft.com/ink/2010/main" type="inkWord" rotatedBoundingBox="7375,8324 7390,8324 7390,8339 7375,8339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`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25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778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marR="0" lvl="2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39750" marR="0" lvl="3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17550" marR="0" lvl="4" indent="-63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18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19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20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410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 rot="322982">
            <a:off x="10066442" y="2253544"/>
            <a:ext cx="303288" cy="400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500160" y="4679637"/>
            <a:ext cx="25519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628738">
            <a:off x="6094411" y="6109080"/>
            <a:ext cx="268022" cy="307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569019">
            <a:off x="9155996" y="4032735"/>
            <a:ext cx="2920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219682">
            <a:off x="7047354" y="2560118"/>
            <a:ext cx="3273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2400" b="1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627734">
            <a:off x="11754531" y="2320840"/>
            <a:ext cx="26802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562174">
            <a:off x="11774595" y="3447924"/>
            <a:ext cx="255198" cy="276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54" name="Shape 54"/>
          <p:cNvSpPr txBox="1"/>
          <p:nvPr/>
        </p:nvSpPr>
        <p:spPr>
          <a:xfrm rot="571210">
            <a:off x="11136783" y="5625910"/>
            <a:ext cx="26802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32286">
            <a:off x="457075" y="2405123"/>
            <a:ext cx="2338944" cy="23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 rot="-650283">
            <a:off x="2718530" y="3306087"/>
            <a:ext cx="4540980" cy="9480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lang="en-US" sz="66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366412" y="314301"/>
            <a:ext cx="7382341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Font typeface="Calibri"/>
              <a:buNone/>
              <a:defRPr sz="5400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366412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760412" y="416408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3"/>
          </p:nvPr>
        </p:nvSpPr>
        <p:spPr>
          <a:xfrm>
            <a:off x="4366412" y="4191000"/>
            <a:ext cx="7382341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760412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2000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8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446212" y="5754967"/>
            <a:ext cx="8938472" cy="688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2" marR="0" lvl="4" indent="-12271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6" marR="0" lvl="5" indent="-1216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0" y="228600"/>
            <a:ext cx="2175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88814" y="6525001"/>
            <a:ext cx="1223998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14412" y="6525001"/>
            <a:ext cx="10150400" cy="196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90403" y="39573"/>
            <a:ext cx="11806431" cy="11115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90413" y="1151123"/>
            <a:ext cx="11804821" cy="5570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4747" marR="0" lvl="0" indent="127053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7376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6365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408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18045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377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3772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3767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376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softuni.bg/csharp-basics-oop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hyperlink" Target="https://softuni.bg/courses/programming-basics/" TargetMode="Externa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351212" y="805249"/>
            <a:ext cx="8125250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0292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351212" y="2050960"/>
            <a:ext cx="8125250" cy="1301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a method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760412" y="4604898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760412" y="5074798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6"/>
          </p:nvPr>
        </p:nvSpPr>
        <p:spPr>
          <a:xfrm>
            <a:off x="760412" y="5479925"/>
            <a:ext cx="3187613" cy="38278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7"/>
          </p:nvPr>
        </p:nvSpPr>
        <p:spPr>
          <a:xfrm>
            <a:off x="760412" y="5820446"/>
            <a:ext cx="3187613" cy="35175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983" y="30488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l="-2033" t="-11972" r="-4042" b="1046"/>
          <a:stretch/>
        </p:blipFill>
        <p:spPr>
          <a:xfrm>
            <a:off x="825157" y="1752600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6075344" y="3783266"/>
            <a:ext cx="2133598" cy="234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 rot="576164">
            <a:off x="7687225" y="3769498"/>
            <a:ext cx="118974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87">
              <a:lnSpc>
                <a:spcPct val="85000"/>
              </a:lnSpc>
            </a:pPr>
            <a:r>
              <a:rPr lang="en-US" sz="2400" b="1" kern="1200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  <a:latin typeface="Calibri"/>
                <a:ea typeface="+mn-ea"/>
                <a:cs typeface="+mn-cs"/>
              </a:rPr>
              <a:t>C# OOP</a:t>
            </a:r>
          </a:p>
          <a:p>
            <a:pPr algn="ctr" defTabSz="1218987">
              <a:lnSpc>
                <a:spcPct val="85000"/>
              </a:lnSpc>
            </a:pPr>
            <a:r>
              <a:rPr lang="en-US" sz="2400" b="1" kern="1200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  <a:latin typeface="Calibri"/>
                <a:ea typeface="+mn-ea"/>
                <a:cs typeface="+mn-cs"/>
              </a:rPr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10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Parameters</a:t>
            </a:r>
          </a:p>
        </p:txBody>
      </p:sp>
      <p:sp>
        <p:nvSpPr>
          <p:cNvPr id="185" name="Shape 185"/>
          <p:cNvSpPr/>
          <p:nvPr/>
        </p:nvSpPr>
        <p:spPr>
          <a:xfrm>
            <a:off x="426720" y="1442900"/>
            <a:ext cx="11515610" cy="2236734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string Concatenate(string head, string body, string tail) 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return head + body + tail;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05451" y="4703306"/>
            <a:ext cx="10515599" cy="643799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4000" tIns="36000" rIns="144000" bIns="360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Concatenate("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", " ", 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"); //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05450" y="3522898"/>
            <a:ext cx="10515600" cy="1180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04745" marR="0" lvl="0" indent="-3047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Invoking </a:t>
            </a:r>
            <a:r>
              <a:rPr lang="en-US" sz="34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method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" name="Shape 199"/>
          <p:cNvSpPr/>
          <p:nvPr/>
        </p:nvSpPr>
        <p:spPr>
          <a:xfrm>
            <a:off x="9360961" y="2297062"/>
            <a:ext cx="2419799" cy="714000"/>
          </a:xfrm>
          <a:prstGeom prst="wedgeRoundRectCallout">
            <a:avLst>
              <a:gd name="adj1" fmla="val -116012"/>
              <a:gd name="adj2" fmla="val -86734"/>
              <a:gd name="adj3" fmla="val 16667"/>
            </a:avLst>
          </a:prstGeom>
          <a:solidFill>
            <a:srgbClr val="663606">
              <a:alpha val="9451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arameters</a:t>
            </a:r>
          </a:p>
        </p:txBody>
      </p:sp>
      <p:sp>
        <p:nvSpPr>
          <p:cNvPr id="9" name="Shape 200"/>
          <p:cNvSpPr/>
          <p:nvPr/>
        </p:nvSpPr>
        <p:spPr>
          <a:xfrm>
            <a:off x="5863250" y="5632297"/>
            <a:ext cx="2419799" cy="714000"/>
          </a:xfrm>
          <a:prstGeom prst="wedgeRoundRectCallout">
            <a:avLst>
              <a:gd name="adj1" fmla="val -111915"/>
              <a:gd name="adj2" fmla="val -97535"/>
              <a:gd name="adj3" fmla="val 16667"/>
            </a:avLst>
          </a:prstGeom>
          <a:solidFill>
            <a:srgbClr val="663606">
              <a:alpha val="9451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0323" y="1428969"/>
            <a:ext cx="8518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string head, string body, string tail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0779" y="4703306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Pesho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", " ", "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/>
      <p:bldP spid="8" grpId="0" animBg="1"/>
      <p:bldP spid="9" grpId="0" animBg="1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Signature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1796" y="1697925"/>
            <a:ext cx="3462173" cy="346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Signature</a:t>
            </a:r>
          </a:p>
        </p:txBody>
      </p:sp>
      <p:sp>
        <p:nvSpPr>
          <p:cNvPr id="222" name="Shape 222"/>
          <p:cNvSpPr/>
          <p:nvPr/>
        </p:nvSpPr>
        <p:spPr>
          <a:xfrm>
            <a:off x="657400" y="1963875"/>
            <a:ext cx="11119631" cy="3377670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4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Console.WriteLine("Hello C#!");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40080" y="5333322"/>
            <a:ext cx="831342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2743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Params keyword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550" y="1636575"/>
            <a:ext cx="5766950" cy="34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14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400" y="1518252"/>
            <a:ext cx="10515600" cy="2282567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sz="2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PrintNames</a:t>
            </a: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string[] names</a:t>
            </a: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//Print all given names</a:t>
            </a:r>
          </a:p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GB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Shape 240"/>
          <p:cNvSpPr/>
          <p:nvPr/>
        </p:nvSpPr>
        <p:spPr>
          <a:xfrm>
            <a:off x="657400" y="4751478"/>
            <a:ext cx="10515600" cy="1599900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US" sz="2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PrintNames</a:t>
            </a:r>
            <a:r>
              <a:rPr lang="en-US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("Peter", "Steven");</a:t>
            </a:r>
          </a:p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US" sz="2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PrintNames</a:t>
            </a:r>
            <a:r>
              <a:rPr lang="en-US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("Annie", "Peter", "George", "Sonia");</a:t>
            </a:r>
          </a:p>
          <a:p>
            <a:pPr lvl="0">
              <a:lnSpc>
                <a:spcPct val="110000"/>
              </a:lnSpc>
              <a:buClr>
                <a:schemeClr val="lt2"/>
              </a:buClr>
            </a:pPr>
            <a:r>
              <a:rPr lang="en-US" sz="2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PrintNames</a:t>
            </a:r>
            <a:r>
              <a:rPr lang="en-US" sz="2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("Lorrie");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 sz="28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00" y="3968372"/>
            <a:ext cx="427392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5" lvl="0" indent="-304745"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Invoking </a:t>
            </a:r>
            <a:r>
              <a:rPr lang="en-US" sz="3400" dirty="0">
                <a:solidFill>
                  <a:srgbClr val="FBEEC9"/>
                </a:solidFill>
                <a:latin typeface="Calibri"/>
                <a:ea typeface="Calibri"/>
                <a:cs typeface="Calibri"/>
                <a:sym typeface="Calibri"/>
              </a:rPr>
              <a:t>the method</a:t>
            </a:r>
            <a:r>
              <a:rPr lang="en-US" sz="3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486" y="1443473"/>
            <a:ext cx="6701848" cy="37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6112" y="1114695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</a:t>
            </a:r>
            <a:r>
              <a:rPr lang="en-US" dirty="0"/>
              <a:t>E</a:t>
            </a: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</a:p>
        </p:txBody>
      </p:sp>
      <p:sp>
        <p:nvSpPr>
          <p:cNvPr id="272" name="Shape 272"/>
          <p:cNvSpPr/>
          <p:nvPr/>
        </p:nvSpPr>
        <p:spPr>
          <a:xfrm>
            <a:off x="656380" y="1380172"/>
            <a:ext cx="8645570" cy="4617506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//Print name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7000"/>
              </a:lnSpc>
            </a:pP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(string name, int age)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//Print name and age</a:t>
            </a:r>
          </a:p>
          <a:p>
            <a:pPr>
              <a:lnSpc>
                <a:spcPct val="107000"/>
              </a:lnSpc>
            </a:pP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50" b="0" i="0" u="none" strike="noStrike" cap="none" dirty="0">
              <a:solidFill>
                <a:srgbClr val="AEB5BD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995536" y="1073271"/>
            <a:ext cx="3999574" cy="2746577"/>
          </a:xfrm>
          <a:prstGeom prst="wedgeRoundRectCallout">
            <a:avLst>
              <a:gd name="adj1" fmla="val -75568"/>
              <a:gd name="adj2" fmla="val 52976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8D4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D49E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F8D49E"/>
                </a:solidFill>
                <a:latin typeface="Calibri"/>
                <a:ea typeface="Calibri"/>
                <a:cs typeface="Calibri"/>
                <a:sym typeface="Calibri"/>
              </a:rPr>
              <a:t>Similarities</a:t>
            </a:r>
          </a:p>
          <a:p>
            <a:pPr marL="5080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Same return type</a:t>
            </a:r>
          </a:p>
          <a:p>
            <a:pPr marL="5080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Same name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49E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rgbClr val="F8D49E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</a:p>
          <a:p>
            <a:pPr marL="5080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Number of parameters</a:t>
            </a:r>
          </a:p>
          <a:p>
            <a:pPr marL="5080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Parameters type</a:t>
            </a:r>
            <a:endParaRPr lang="en-US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90410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named pieces of code that</a:t>
            </a:r>
            <a:b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invoked later (with parameters)</a:t>
            </a: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could return value or they could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return void</a:t>
            </a: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could have same name but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they must have different signature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0232" y="1780690"/>
            <a:ext cx="318413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529383" y="6400801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https://softuni.bg/csharp-basics-oop</a:t>
            </a:r>
            <a:endParaRPr lang="en-US" sz="1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80610" y="2729472"/>
            <a:ext cx="1726157" cy="93288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764" y="1295400"/>
            <a:ext cx="1752600" cy="804223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68146" y="1295400"/>
            <a:ext cx="2040955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4426" y="1295400"/>
            <a:ext cx="2093873" cy="804012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764" y="5373442"/>
            <a:ext cx="3352799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58562" y="5373442"/>
            <a:ext cx="2753589" cy="849555"/>
          </a:xfrm>
          <a:prstGeom prst="roundRect">
            <a:avLst>
              <a:gd name="adj" fmla="val 2953"/>
            </a:avLst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33728" y="5373442"/>
            <a:ext cx="4073042" cy="849555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75610" y="1316220"/>
            <a:ext cx="3631158" cy="783190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13412" y="4251041"/>
            <a:ext cx="5993358" cy="550371"/>
          </a:xfrm>
          <a:prstGeom prst="roundRect">
            <a:avLst>
              <a:gd name="adj" fmla="val 315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304747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marL="609493" marR="0" lvl="1" indent="-24119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GB" sz="2000" b="0" i="0" u="sng" strike="noStrike" cap="none" dirty="0">
                <a:solidFill>
                  <a:schemeClr val="hlink"/>
                </a:solidFill>
                <a:sym typeface="Calibri"/>
                <a:hlinkClick r:id="rId4"/>
              </a:rPr>
              <a:t>Fundamentals of Computer Programming with </a:t>
            </a:r>
            <a:r>
              <a:rPr lang="en-GB" sz="2000" u="sng" dirty="0">
                <a:solidFill>
                  <a:schemeClr val="hlink"/>
                </a:solidFill>
                <a:hlinkClick r:id="rId4"/>
              </a:rPr>
              <a:t>C#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book by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Svetlin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Nakov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Co. under 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CC-BY-SA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19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7637" y="3309767"/>
            <a:ext cx="3170775" cy="1109378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90411" y="1191466"/>
            <a:ext cx="11804700" cy="552989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What is a method?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Method return types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dirty="0"/>
              <a:t> Method parameters</a:t>
            </a:r>
          </a:p>
          <a:p>
            <a:pPr marL="514350" marR="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Calibri"/>
              <a:buAutoNum type="arabicPeriod"/>
            </a:pP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Overloading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822" cy="1964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6967" y="2043406"/>
            <a:ext cx="3083844" cy="397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 idx="4294967295"/>
          </p:nvPr>
        </p:nvSpPr>
        <p:spPr>
          <a:xfrm>
            <a:off x="259897" y="103056"/>
            <a:ext cx="9074149" cy="936623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259897" y="1039679"/>
            <a:ext cx="9434512" cy="5639378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lang="en-US"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marL="609493" marR="0" lvl="1" indent="-2411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marL="304747" marR="0" lvl="1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 t="7214" b="7212"/>
          <a:stretch/>
        </p:blipFill>
        <p:spPr>
          <a:xfrm>
            <a:off x="9659438" y="1594686"/>
            <a:ext cx="1834973" cy="1570200"/>
          </a:xfrm>
          <a:prstGeom prst="rect">
            <a:avLst/>
          </a:prstGeom>
          <a:noFill/>
          <a:ln w="12700" cap="flat" cmpd="sng">
            <a:solidFill>
              <a:srgbClr val="55438F">
                <a:alpha val="6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9">
            <a:alphaModFix/>
          </a:blip>
          <a:srcRect l="-5359" t="-15226" r="-5359" b="-15226"/>
          <a:stretch/>
        </p:blipFill>
        <p:spPr>
          <a:xfrm>
            <a:off x="9457096" y="466964"/>
            <a:ext cx="2269869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75535" y="3385123"/>
            <a:ext cx="1003952" cy="10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6542" y="4589657"/>
            <a:ext cx="1837868" cy="675261"/>
          </a:xfrm>
          <a:prstGeom prst="rect">
            <a:avLst/>
          </a:prstGeom>
          <a:noFill/>
          <a:ln w="25400" cap="flat" cmpd="sng">
            <a:solidFill>
              <a:srgbClr val="7F7F7F">
                <a:alpha val="24313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109334" y="5540171"/>
            <a:ext cx="970155" cy="96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13546" y="3098208"/>
            <a:ext cx="2286198" cy="24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a Method?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4400" y="991000"/>
            <a:ext cx="4696925" cy="35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4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4137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Invoking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method: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Methods</a:t>
            </a:r>
          </a:p>
        </p:txBody>
      </p:sp>
      <p:sp>
        <p:nvSpPr>
          <p:cNvPr id="114" name="Shape 114"/>
          <p:cNvSpPr/>
          <p:nvPr/>
        </p:nvSpPr>
        <p:spPr>
          <a:xfrm>
            <a:off x="646075" y="1935212"/>
            <a:ext cx="10515600" cy="1955757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 indent="-73025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 PrintHeader() </a:t>
            </a:r>
          </a:p>
          <a:p>
            <a:pPr indent="-73025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73025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Console.WriteLine("----------");</a:t>
            </a: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73025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 sz="28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199103" y="1060439"/>
            <a:ext cx="2757600" cy="1082399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named </a:t>
            </a:r>
            <a:r>
              <a:rPr lang="en-US" sz="2800" b="1" dirty="0">
                <a:solidFill>
                  <a:srgbClr val="F3CC5F"/>
                </a:solidFill>
                <a:latin typeface="Consolas"/>
                <a:ea typeface="Calibri"/>
                <a:cs typeface="Calibri"/>
                <a:sym typeface="Consolas"/>
              </a:rPr>
              <a:t>P</a:t>
            </a:r>
            <a:r>
              <a:rPr lang="en-US" sz="28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rintHeader</a:t>
            </a:r>
          </a:p>
        </p:txBody>
      </p:sp>
      <p:sp>
        <p:nvSpPr>
          <p:cNvPr id="116" name="Shape 116"/>
          <p:cNvSpPr/>
          <p:nvPr/>
        </p:nvSpPr>
        <p:spPr>
          <a:xfrm>
            <a:off x="646075" y="4746072"/>
            <a:ext cx="10515600" cy="1020600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4000" tIns="36000" rIns="144000" bIns="360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PrintHeader();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PrintHeader();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655200" y="299667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7200" y="2978670"/>
                <a:ext cx="3636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31083" y="5678767"/>
            <a:ext cx="10568728" cy="7190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31083" y="4849905"/>
            <a:ext cx="10568728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Return Types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4399" y="1190449"/>
            <a:ext cx="5382074" cy="35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4837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Void Method Example</a:t>
            </a:r>
          </a:p>
        </p:txBody>
      </p:sp>
      <p:sp>
        <p:nvSpPr>
          <p:cNvPr id="131" name="Shape 131"/>
          <p:cNvSpPr/>
          <p:nvPr/>
        </p:nvSpPr>
        <p:spPr>
          <a:xfrm>
            <a:off x="617925" y="2249949"/>
            <a:ext cx="10515600" cy="3379669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PrintLetterM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Console.WriteLine("|\\       /|");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Console.WriteLine("| \\     / |");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Console.WriteLine("|  \\   /  |");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Console.WriteLine("|   \\ /   |");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 sz="28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66410" y="6525001"/>
            <a:ext cx="428700" cy="19649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t>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4112" y="1105770"/>
            <a:ext cx="11804700" cy="55703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6" marR="0" lvl="0" indent="-304746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Invoking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method: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90415" y="40214"/>
            <a:ext cx="9577500" cy="1110899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Return Types</a:t>
            </a:r>
          </a:p>
        </p:txBody>
      </p:sp>
      <p:sp>
        <p:nvSpPr>
          <p:cNvPr id="139" name="Shape 139"/>
          <p:cNvSpPr/>
          <p:nvPr/>
        </p:nvSpPr>
        <p:spPr>
          <a:xfrm>
            <a:off x="646075" y="1702819"/>
            <a:ext cx="10515599" cy="1998849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0000" tIns="36000" rIns="180000" bIns="7200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F8E19F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SumNumbers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a, int b) 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rgbClr val="F8E19F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8E19F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onsolas"/>
              <a:buNone/>
            </a:pPr>
            <a:endParaRPr sz="2800" b="1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46075" y="4965527"/>
            <a:ext cx="10515599" cy="1020600"/>
          </a:xfrm>
          <a:prstGeom prst="rect">
            <a:avLst/>
          </a:prstGeom>
          <a:solidFill>
            <a:srgbClr val="D9D4C6">
              <a:alpha val="14509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4000" tIns="36000" rIns="144000" bIns="3600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SumNumbers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(5,6);   // 11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SumNumbers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(5,5);   // 10</a:t>
            </a: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hape 150"/>
          <p:cNvSpPr/>
          <p:nvPr/>
        </p:nvSpPr>
        <p:spPr>
          <a:xfrm>
            <a:off x="3830211" y="886534"/>
            <a:ext cx="6131400" cy="609599"/>
          </a:xfrm>
          <a:prstGeom prst="wedgeRoundRectCallout">
            <a:avLst>
              <a:gd name="adj1" fmla="val -87967"/>
              <a:gd name="adj2" fmla="val 85197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 returns a result of type </a:t>
            </a:r>
            <a:r>
              <a:rPr lang="en-US" sz="2800" b="1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</a:p>
        </p:txBody>
      </p:sp>
      <p:sp>
        <p:nvSpPr>
          <p:cNvPr id="8" name="Shape 151"/>
          <p:cNvSpPr/>
          <p:nvPr/>
        </p:nvSpPr>
        <p:spPr>
          <a:xfrm>
            <a:off x="4820812" y="3201049"/>
            <a:ext cx="4150199" cy="1066799"/>
          </a:xfrm>
          <a:prstGeom prst="wedgeRoundRectCallout">
            <a:avLst>
              <a:gd name="adj1" fmla="val -107695"/>
              <a:gd name="adj2" fmla="val -57690"/>
              <a:gd name="adj3" fmla="val 16667"/>
            </a:avLst>
          </a:prstGeom>
          <a:solidFill>
            <a:srgbClr val="663606">
              <a:alpha val="94509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CC5F"/>
              </a:buClr>
              <a:buSzPct val="250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Return a value</a:t>
            </a:r>
            <a:r>
              <a:rPr lang="en-US" sz="2800" b="0" i="0" u="none" strike="noStrike" cap="none" dirty="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a result of the method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139" grpId="0" animBg="1"/>
      <p:bldP spid="140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12812" y="4781989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2812" y="5681766"/>
            <a:ext cx="10363200" cy="7190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Exercises in Class (Lab)</a:t>
            </a:r>
          </a:p>
        </p:txBody>
      </p:sp>
      <p:sp>
        <p:nvSpPr>
          <p:cNvPr id="166" name="Shape 166"/>
          <p:cNvSpPr txBox="1"/>
          <p:nvPr/>
        </p:nvSpPr>
        <p:spPr>
          <a:xfrm rot="364535">
            <a:off x="8607614" y="3627525"/>
            <a:ext cx="2188420" cy="830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1" i="0" u="none" strike="noStrike" cap="none">
              <a:solidFill>
                <a:srgbClr val="F9D9A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 rot="509281">
            <a:off x="1333638" y="725271"/>
            <a:ext cx="2190022" cy="923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 rot="-724447">
            <a:off x="1631158" y="3525563"/>
            <a:ext cx="1272654" cy="769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987" y="921712"/>
            <a:ext cx="3524026" cy="36375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 rot="-467559">
            <a:off x="9105343" y="904029"/>
            <a:ext cx="10150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 rot="-78900">
            <a:off x="5592930" y="619507"/>
            <a:ext cx="873059" cy="830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048925" y="5420600"/>
            <a:ext cx="8007900" cy="8277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 Parameters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105" y="1292086"/>
            <a:ext cx="4767537" cy="412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451</Words>
  <Application>Microsoft Office PowerPoint</Application>
  <PresentationFormat>Custom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Noto Sans Symbols</vt:lpstr>
      <vt:lpstr>Times New Roman</vt:lpstr>
      <vt:lpstr>SoftUni 16x9</vt:lpstr>
      <vt:lpstr>1_SoftUni 16x9</vt:lpstr>
      <vt:lpstr>Methods</vt:lpstr>
      <vt:lpstr>Table of Contents</vt:lpstr>
      <vt:lpstr>What is a Method?</vt:lpstr>
      <vt:lpstr>Simple Methods</vt:lpstr>
      <vt:lpstr>Method Return Types</vt:lpstr>
      <vt:lpstr>Simple Void Method Example</vt:lpstr>
      <vt:lpstr>Method Return Types</vt:lpstr>
      <vt:lpstr>Methods</vt:lpstr>
      <vt:lpstr>Method Parameters</vt:lpstr>
      <vt:lpstr>Method Parameters</vt:lpstr>
      <vt:lpstr>Method Signature</vt:lpstr>
      <vt:lpstr>Method Signature</vt:lpstr>
      <vt:lpstr>Params keyword</vt:lpstr>
      <vt:lpstr>Params</vt:lpstr>
      <vt:lpstr>Overloading</vt:lpstr>
      <vt:lpstr>Overloading Example</vt:lpstr>
      <vt:lpstr>Summary</vt:lpstr>
      <vt:lpstr>Methods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cp:lastModifiedBy>Valio</cp:lastModifiedBy>
  <cp:revision>33</cp:revision>
  <dcterms:modified xsi:type="dcterms:W3CDTF">2016-06-20T12:17:32Z</dcterms:modified>
</cp:coreProperties>
</file>