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Lst>
  <p:notesMasterIdLst>
    <p:notesMasterId r:id="rId84"/>
  </p:notesMasterIdLst>
  <p:sldIdLst>
    <p:sldId id="256" r:id="rId9"/>
    <p:sldId id="257" r:id="rId10"/>
    <p:sldId id="258" r:id="rId11"/>
    <p:sldId id="259" r:id="rId12"/>
    <p:sldId id="260" r:id="rId13"/>
    <p:sldId id="261" r:id="rId14"/>
    <p:sldId id="319"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320" r:id="rId36"/>
    <p:sldId id="321" r:id="rId37"/>
    <p:sldId id="324" r:id="rId38"/>
    <p:sldId id="323" r:id="rId39"/>
    <p:sldId id="282" r:id="rId40"/>
    <p:sldId id="325"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327" r:id="rId54"/>
    <p:sldId id="337" r:id="rId55"/>
    <p:sldId id="328" r:id="rId56"/>
    <p:sldId id="296" r:id="rId57"/>
    <p:sldId id="329" r:id="rId58"/>
    <p:sldId id="330" r:id="rId59"/>
    <p:sldId id="297" r:id="rId60"/>
    <p:sldId id="298" r:id="rId61"/>
    <p:sldId id="299" r:id="rId62"/>
    <p:sldId id="334" r:id="rId63"/>
    <p:sldId id="335" r:id="rId64"/>
    <p:sldId id="300" r:id="rId65"/>
    <p:sldId id="336" r:id="rId66"/>
    <p:sldId id="301" r:id="rId67"/>
    <p:sldId id="331" r:id="rId68"/>
    <p:sldId id="302" r:id="rId69"/>
    <p:sldId id="303" r:id="rId70"/>
    <p:sldId id="304" r:id="rId71"/>
    <p:sldId id="305" r:id="rId72"/>
    <p:sldId id="306" r:id="rId73"/>
    <p:sldId id="307" r:id="rId74"/>
    <p:sldId id="308" r:id="rId75"/>
    <p:sldId id="309" r:id="rId76"/>
    <p:sldId id="310" r:id="rId77"/>
    <p:sldId id="311" r:id="rId78"/>
    <p:sldId id="312" r:id="rId79"/>
    <p:sldId id="315" r:id="rId80"/>
    <p:sldId id="316" r:id="rId81"/>
    <p:sldId id="317" r:id="rId82"/>
    <p:sldId id="318" r:id="rId83"/>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Lucida Grande" charset="0"/>
        <a:ea typeface="ヒラギノ角ゴ ProN W3" charset="0"/>
        <a:cs typeface="ヒラギノ角ゴ ProN W3" charset="0"/>
        <a:sym typeface="Lucida Grande" charset="0"/>
      </a:defRPr>
    </a:lvl1pPr>
    <a:lvl2pPr marL="457200" algn="l" rtl="0" fontAlgn="base">
      <a:spcBef>
        <a:spcPct val="0"/>
      </a:spcBef>
      <a:spcAft>
        <a:spcPct val="0"/>
      </a:spcAft>
      <a:defRPr sz="2400" kern="1200">
        <a:solidFill>
          <a:srgbClr val="000000"/>
        </a:solidFill>
        <a:latin typeface="Lucida Grande" charset="0"/>
        <a:ea typeface="ヒラギノ角ゴ ProN W3" charset="0"/>
        <a:cs typeface="ヒラギノ角ゴ ProN W3" charset="0"/>
        <a:sym typeface="Lucida Grande" charset="0"/>
      </a:defRPr>
    </a:lvl2pPr>
    <a:lvl3pPr marL="914400" algn="l" rtl="0" fontAlgn="base">
      <a:spcBef>
        <a:spcPct val="0"/>
      </a:spcBef>
      <a:spcAft>
        <a:spcPct val="0"/>
      </a:spcAft>
      <a:defRPr sz="2400" kern="1200">
        <a:solidFill>
          <a:srgbClr val="000000"/>
        </a:solidFill>
        <a:latin typeface="Lucida Grande" charset="0"/>
        <a:ea typeface="ヒラギノ角ゴ ProN W3" charset="0"/>
        <a:cs typeface="ヒラギノ角ゴ ProN W3" charset="0"/>
        <a:sym typeface="Lucida Grande" charset="0"/>
      </a:defRPr>
    </a:lvl3pPr>
    <a:lvl4pPr marL="1371600" algn="l" rtl="0" fontAlgn="base">
      <a:spcBef>
        <a:spcPct val="0"/>
      </a:spcBef>
      <a:spcAft>
        <a:spcPct val="0"/>
      </a:spcAft>
      <a:defRPr sz="2400" kern="1200">
        <a:solidFill>
          <a:srgbClr val="000000"/>
        </a:solidFill>
        <a:latin typeface="Lucida Grande" charset="0"/>
        <a:ea typeface="ヒラギノ角ゴ ProN W3" charset="0"/>
        <a:cs typeface="ヒラギノ角ゴ ProN W3" charset="0"/>
        <a:sym typeface="Lucida Grande" charset="0"/>
      </a:defRPr>
    </a:lvl4pPr>
    <a:lvl5pPr marL="1828800" algn="l" rtl="0" fontAlgn="base">
      <a:spcBef>
        <a:spcPct val="0"/>
      </a:spcBef>
      <a:spcAft>
        <a:spcPct val="0"/>
      </a:spcAft>
      <a:defRPr sz="2400" kern="1200">
        <a:solidFill>
          <a:srgbClr val="000000"/>
        </a:solidFill>
        <a:latin typeface="Lucida Grande" charset="0"/>
        <a:ea typeface="ヒラギノ角ゴ ProN W3" charset="0"/>
        <a:cs typeface="ヒラギノ角ゴ ProN W3" charset="0"/>
        <a:sym typeface="Lucida Grande" charset="0"/>
      </a:defRPr>
    </a:lvl5pPr>
    <a:lvl6pPr marL="2286000" algn="r" defTabSz="914400" rtl="1" eaLnBrk="1" latinLnBrk="0" hangingPunct="1">
      <a:defRPr sz="2400" kern="1200">
        <a:solidFill>
          <a:srgbClr val="000000"/>
        </a:solidFill>
        <a:latin typeface="Lucida Grande" charset="0"/>
        <a:ea typeface="ヒラギノ角ゴ ProN W3" charset="0"/>
        <a:cs typeface="ヒラギノ角ゴ ProN W3" charset="0"/>
        <a:sym typeface="Lucida Grande" charset="0"/>
      </a:defRPr>
    </a:lvl6pPr>
    <a:lvl7pPr marL="2743200" algn="r" defTabSz="914400" rtl="1" eaLnBrk="1" latinLnBrk="0" hangingPunct="1">
      <a:defRPr sz="2400" kern="1200">
        <a:solidFill>
          <a:srgbClr val="000000"/>
        </a:solidFill>
        <a:latin typeface="Lucida Grande" charset="0"/>
        <a:ea typeface="ヒラギノ角ゴ ProN W3" charset="0"/>
        <a:cs typeface="ヒラギノ角ゴ ProN W3" charset="0"/>
        <a:sym typeface="Lucida Grande" charset="0"/>
      </a:defRPr>
    </a:lvl7pPr>
    <a:lvl8pPr marL="3200400" algn="r" defTabSz="914400" rtl="1" eaLnBrk="1" latinLnBrk="0" hangingPunct="1">
      <a:defRPr sz="2400" kern="1200">
        <a:solidFill>
          <a:srgbClr val="000000"/>
        </a:solidFill>
        <a:latin typeface="Lucida Grande" charset="0"/>
        <a:ea typeface="ヒラギノ角ゴ ProN W3" charset="0"/>
        <a:cs typeface="ヒラギノ角ゴ ProN W3" charset="0"/>
        <a:sym typeface="Lucida Grande" charset="0"/>
      </a:defRPr>
    </a:lvl8pPr>
    <a:lvl9pPr marL="3657600" algn="r" defTabSz="914400" rtl="1" eaLnBrk="1" latinLnBrk="0" hangingPunct="1">
      <a:defRPr sz="2400" kern="1200">
        <a:solidFill>
          <a:srgbClr val="000000"/>
        </a:solidFill>
        <a:latin typeface="Lucida Grande" charset="0"/>
        <a:ea typeface="ヒラギノ角ゴ ProN W3" charset="0"/>
        <a:cs typeface="ヒラギノ角ゴ ProN W3" charset="0"/>
        <a:sym typeface="Lucida Grande"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2694" y="8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notesMaster" Target="notesMasters/notesMaster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theme" Target="theme/theme1.xml"/><Relationship Id="rId61" Type="http://schemas.openxmlformats.org/officeDocument/2006/relationships/slide" Target="slides/slide53.xml"/><Relationship Id="rId82"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2"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6780737"/>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Lucida Grande" charset="0"/>
        <a:ea typeface="+mn-ea"/>
        <a:cs typeface="+mn-cs"/>
      </a:defRPr>
    </a:lvl1pPr>
    <a:lvl2pPr marL="457200" algn="l" rtl="0" fontAlgn="base">
      <a:spcBef>
        <a:spcPct val="0"/>
      </a:spcBef>
      <a:spcAft>
        <a:spcPct val="0"/>
      </a:spcAft>
      <a:defRPr sz="1200" kern="1200">
        <a:solidFill>
          <a:schemeClr val="tx1"/>
        </a:solidFill>
        <a:latin typeface="Lucida Grande" charset="0"/>
        <a:ea typeface="+mn-ea"/>
        <a:cs typeface="+mn-cs"/>
      </a:defRPr>
    </a:lvl2pPr>
    <a:lvl3pPr marL="914400" algn="l" rtl="0" fontAlgn="base">
      <a:spcBef>
        <a:spcPct val="0"/>
      </a:spcBef>
      <a:spcAft>
        <a:spcPct val="0"/>
      </a:spcAft>
      <a:defRPr sz="1200" kern="1200">
        <a:solidFill>
          <a:schemeClr val="tx1"/>
        </a:solidFill>
        <a:latin typeface="Lucida Grande" charset="0"/>
        <a:ea typeface="+mn-ea"/>
        <a:cs typeface="+mn-cs"/>
      </a:defRPr>
    </a:lvl3pPr>
    <a:lvl4pPr marL="1371600" algn="l" rtl="0" fontAlgn="base">
      <a:spcBef>
        <a:spcPct val="0"/>
      </a:spcBef>
      <a:spcAft>
        <a:spcPct val="0"/>
      </a:spcAft>
      <a:defRPr sz="1200" kern="1200">
        <a:solidFill>
          <a:schemeClr val="tx1"/>
        </a:solidFill>
        <a:latin typeface="Lucida Grande" charset="0"/>
        <a:ea typeface="+mn-ea"/>
        <a:cs typeface="+mn-cs"/>
      </a:defRPr>
    </a:lvl4pPr>
    <a:lvl5pPr marL="1828800" algn="l" rtl="0" fontAlgn="base">
      <a:spcBef>
        <a:spcPct val="0"/>
      </a:spcBef>
      <a:spcAft>
        <a:spcPct val="0"/>
      </a:spcAft>
      <a:defRPr sz="1200" kern="1200">
        <a:solidFill>
          <a:schemeClr val="tx1"/>
        </a:solidFill>
        <a:latin typeface="Lucida Grande"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Probability_distribution"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marL="42863">
              <a:spcBef>
                <a:spcPts val="413"/>
              </a:spcBef>
            </a:pPr>
            <a:r>
              <a:rPr lang="en-US" b="1" dirty="0">
                <a:solidFill>
                  <a:srgbClr val="000000"/>
                </a:solidFill>
                <a:latin typeface="Arial" pitchFamily="34" charset="0"/>
                <a:cs typeface="Arial" pitchFamily="34" charset="0"/>
                <a:sym typeface="Arial" pitchFamily="34" charset="0"/>
              </a:rPr>
              <a:t>Add-one</a:t>
            </a:r>
            <a:r>
              <a:rPr lang="en-US" baseline="0" dirty="0">
                <a:solidFill>
                  <a:srgbClr val="000000"/>
                </a:solidFill>
                <a:latin typeface="Arial" pitchFamily="34" charset="0"/>
                <a:cs typeface="Arial" pitchFamily="34" charset="0"/>
                <a:sym typeface="Arial" pitchFamily="34" charset="0"/>
              </a:rPr>
              <a:t> or </a:t>
            </a:r>
            <a:r>
              <a:rPr lang="en-US" b="1" baseline="0" dirty="0">
                <a:solidFill>
                  <a:srgbClr val="000000"/>
                </a:solidFill>
                <a:latin typeface="Arial" pitchFamily="34" charset="0"/>
                <a:cs typeface="Arial" pitchFamily="34" charset="0"/>
                <a:sym typeface="Arial" pitchFamily="34" charset="0"/>
              </a:rPr>
              <a:t>Laplace</a:t>
            </a:r>
            <a:r>
              <a:rPr lang="en-US" baseline="0" dirty="0">
                <a:solidFill>
                  <a:srgbClr val="000000"/>
                </a:solidFill>
                <a:latin typeface="Arial" pitchFamily="34" charset="0"/>
                <a:cs typeface="Arial" pitchFamily="34" charset="0"/>
                <a:sym typeface="Arial" pitchFamily="34" charset="0"/>
              </a:rPr>
              <a:t> smoothing</a:t>
            </a:r>
          </a:p>
          <a:p>
            <a:pPr marL="42863">
              <a:spcBef>
                <a:spcPts val="413"/>
              </a:spcBef>
            </a:pPr>
            <a:endParaRPr lang="en-US" baseline="0" dirty="0">
              <a:solidFill>
                <a:srgbClr val="000000"/>
              </a:solidFill>
              <a:latin typeface="Arial" pitchFamily="34" charset="0"/>
              <a:cs typeface="Arial" pitchFamily="34" charset="0"/>
              <a:sym typeface="Arial" pitchFamily="34" charset="0"/>
            </a:endParaRPr>
          </a:p>
          <a:p>
            <a:pPr marL="42863">
              <a:spcBef>
                <a:spcPts val="413"/>
              </a:spcBef>
            </a:pPr>
            <a:r>
              <a:rPr lang="en-US" baseline="0" dirty="0">
                <a:solidFill>
                  <a:srgbClr val="000000"/>
                </a:solidFill>
                <a:latin typeface="Arial" pitchFamily="34" charset="0"/>
                <a:cs typeface="Arial" pitchFamily="34" charset="0"/>
                <a:sym typeface="Arial" pitchFamily="34" charset="0"/>
              </a:rPr>
              <a:t>Uniform prior – each term occurs once for each class</a:t>
            </a:r>
            <a:endParaRPr lang="en-US" dirty="0">
              <a:solidFill>
                <a:srgbClr val="000000"/>
              </a:solidFill>
              <a:latin typeface="Arial" pitchFamily="34" charset="0"/>
              <a:cs typeface="Arial" pitchFamily="34" charset="0"/>
              <a:sym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b="0" i="0" kern="1200" dirty="0">
                <a:solidFill>
                  <a:schemeClr val="tx1"/>
                </a:solidFill>
                <a:effectLst/>
                <a:latin typeface="Lucida Grande" charset="0"/>
                <a:ea typeface="+mn-ea"/>
                <a:cs typeface="+mn-cs"/>
              </a:rPr>
              <a:t>Categorical distribution</a:t>
            </a:r>
            <a:r>
              <a:rPr lang="en-US" sz="1200" b="0" i="0" kern="1200" baseline="0" dirty="0">
                <a:solidFill>
                  <a:schemeClr val="tx1"/>
                </a:solidFill>
                <a:effectLst/>
                <a:latin typeface="Lucida Grande" charset="0"/>
                <a:ea typeface="+mn-ea"/>
                <a:cs typeface="+mn-cs"/>
              </a:rPr>
              <a:t> -- </a:t>
            </a:r>
            <a:r>
              <a:rPr lang="en-US" sz="1200" b="0" i="0" kern="1200" dirty="0">
                <a:solidFill>
                  <a:schemeClr val="tx1"/>
                </a:solidFill>
                <a:effectLst/>
                <a:latin typeface="Lucida Grande" charset="0"/>
                <a:ea typeface="+mn-ea"/>
                <a:cs typeface="+mn-cs"/>
              </a:rPr>
              <a:t>is a </a:t>
            </a:r>
            <a:r>
              <a:rPr lang="en-US" sz="1200" b="0" i="0" u="none" strike="noStrike" kern="1200" dirty="0">
                <a:solidFill>
                  <a:schemeClr val="tx1"/>
                </a:solidFill>
                <a:effectLst/>
                <a:latin typeface="Lucida Grande" charset="0"/>
                <a:ea typeface="+mn-ea"/>
                <a:cs typeface="+mn-cs"/>
                <a:hlinkClick r:id="rId3" tooltip="Probability distribution"/>
              </a:rPr>
              <a:t>probability distribution</a:t>
            </a:r>
            <a:r>
              <a:rPr lang="en-US" sz="1200" b="0" i="0" kern="1200" dirty="0">
                <a:solidFill>
                  <a:schemeClr val="tx1"/>
                </a:solidFill>
                <a:effectLst/>
                <a:latin typeface="Lucida Grande" charset="0"/>
                <a:ea typeface="+mn-ea"/>
                <a:cs typeface="+mn-cs"/>
              </a:rPr>
              <a:t> that describes the result of a random event that can take on one of </a:t>
            </a:r>
            <a:r>
              <a:rPr lang="en-US" sz="1200" b="0" i="1" kern="1200" dirty="0">
                <a:solidFill>
                  <a:schemeClr val="tx1"/>
                </a:solidFill>
                <a:effectLst/>
                <a:latin typeface="Lucida Grande" charset="0"/>
                <a:ea typeface="+mn-ea"/>
                <a:cs typeface="+mn-cs"/>
              </a:rPr>
              <a:t>K</a:t>
            </a:r>
            <a:r>
              <a:rPr lang="en-US" sz="1200" b="0" i="0" kern="1200" dirty="0">
                <a:solidFill>
                  <a:schemeClr val="tx1"/>
                </a:solidFill>
                <a:effectLst/>
                <a:latin typeface="Lucida Grande" charset="0"/>
                <a:ea typeface="+mn-ea"/>
                <a:cs typeface="+mn-cs"/>
              </a:rPr>
              <a:t> possible outcomes, with the probability of each outcome separately specified.</a:t>
            </a:r>
          </a:p>
        </p:txBody>
      </p:sp>
    </p:spTree>
    <p:extLst>
      <p:ext uri="{BB962C8B-B14F-4D97-AF65-F5344CB8AC3E}">
        <p14:creationId xmlns:p14="http://schemas.microsoft.com/office/powerpoint/2010/main" val="320140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14632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 – vocabulary</a:t>
            </a:r>
          </a:p>
          <a:p>
            <a:r>
              <a:rPr lang="en-US" dirty="0"/>
              <a:t>C</a:t>
            </a:r>
            <a:r>
              <a:rPr lang="en-US" baseline="0" dirty="0"/>
              <a:t> - categories</a:t>
            </a:r>
            <a:endParaRPr lang="he-IL" dirty="0"/>
          </a:p>
        </p:txBody>
      </p:sp>
    </p:spTree>
    <p:extLst>
      <p:ext uri="{BB962C8B-B14F-4D97-AF65-F5344CB8AC3E}">
        <p14:creationId xmlns:p14="http://schemas.microsoft.com/office/powerpoint/2010/main" val="336859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a:t>
            </a:r>
            <a:r>
              <a:rPr lang="en-US" baseline="0" dirty="0"/>
              <a:t> = 1</a:t>
            </a:r>
            <a:endParaRPr lang="he-IL" dirty="0"/>
          </a:p>
        </p:txBody>
      </p:sp>
    </p:spTree>
    <p:extLst>
      <p:ext uri="{BB962C8B-B14F-4D97-AF65-F5344CB8AC3E}">
        <p14:creationId xmlns:p14="http://schemas.microsoft.com/office/powerpoint/2010/main" val="196949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316602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a:t>
            </a:r>
            <a:r>
              <a:rPr lang="en-US" baseline="0" dirty="0"/>
              <a:t> of going through </a:t>
            </a:r>
            <a:r>
              <a:rPr lang="en-US" u="sng" baseline="0" dirty="0"/>
              <a:t>all locations</a:t>
            </a:r>
            <a:r>
              <a:rPr lang="en-US" baseline="0" dirty="0"/>
              <a:t>, we are going through </a:t>
            </a:r>
            <a:r>
              <a:rPr lang="en-US" u="sng" baseline="0" dirty="0"/>
              <a:t>all terms in vocabulary!</a:t>
            </a:r>
          </a:p>
          <a:p>
            <a:endParaRPr lang="en-US" u="sng" baseline="0" dirty="0"/>
          </a:p>
          <a:p>
            <a:r>
              <a:rPr lang="en-US" sz="1200" b="0" i="0" kern="1200" dirty="0">
                <a:solidFill>
                  <a:schemeClr val="tx1"/>
                </a:solidFill>
                <a:effectLst/>
                <a:latin typeface="Lucida Grande" charset="0"/>
                <a:ea typeface="+mn-ea"/>
                <a:cs typeface="+mn-cs"/>
              </a:rPr>
              <a:t>When looking only at binary occurrence and not at term frequency, Japan and Tokyo are indicators for J</a:t>
            </a:r>
            <a:r>
              <a:rPr lang="en-US" sz="1200" b="0" i="0" kern="1200" baseline="0" dirty="0">
                <a:solidFill>
                  <a:schemeClr val="tx1"/>
                </a:solidFill>
                <a:effectLst/>
                <a:latin typeface="Lucida Grande" charset="0"/>
                <a:ea typeface="+mn-ea"/>
                <a:cs typeface="+mn-cs"/>
              </a:rPr>
              <a:t> </a:t>
            </a:r>
            <a:r>
              <a:rPr lang="en-US" sz="1200" b="0" i="0" kern="1200" dirty="0">
                <a:solidFill>
                  <a:schemeClr val="tx1"/>
                </a:solidFill>
                <a:effectLst/>
                <a:latin typeface="Lucida Grande" charset="0"/>
                <a:ea typeface="+mn-ea"/>
                <a:cs typeface="+mn-cs"/>
              </a:rPr>
              <a:t>(2/3 &gt; 1/5) and the conditional probabilities of Chinese for C and J are not different enough (4/5 vs. 2/3) to affect the classification decision. </a:t>
            </a:r>
            <a:endParaRPr lang="he-IL" u="sng" dirty="0"/>
          </a:p>
        </p:txBody>
      </p:sp>
    </p:spTree>
    <p:extLst>
      <p:ext uri="{BB962C8B-B14F-4D97-AF65-F5344CB8AC3E}">
        <p14:creationId xmlns:p14="http://schemas.microsoft.com/office/powerpoint/2010/main" val="196949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a:t>
            </a:r>
            <a:r>
              <a:rPr lang="en-US" baseline="0" dirty="0"/>
              <a:t> = 1</a:t>
            </a:r>
            <a:endParaRPr lang="he-IL" dirty="0"/>
          </a:p>
        </p:txBody>
      </p:sp>
    </p:spTree>
    <p:extLst>
      <p:ext uri="{BB962C8B-B14F-4D97-AF65-F5344CB8AC3E}">
        <p14:creationId xmlns:p14="http://schemas.microsoft.com/office/powerpoint/2010/main" val="196949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Lucida Grande" charset="0"/>
                <a:ea typeface="+mn-ea"/>
                <a:cs typeface="+mn-cs"/>
              </a:rPr>
              <a:t>A </a:t>
            </a:r>
            <a:r>
              <a:rPr lang="en-US" sz="1200" b="0" i="1" kern="1200" dirty="0">
                <a:solidFill>
                  <a:schemeClr val="tx1"/>
                </a:solidFill>
                <a:effectLst/>
                <a:latin typeface="Lucida Grande" charset="0"/>
                <a:ea typeface="+mn-ea"/>
                <a:cs typeface="+mn-cs"/>
              </a:rPr>
              <a:t>high value </a:t>
            </a:r>
            <a:r>
              <a:rPr lang="en-US" sz="1200" b="0" i="0" kern="1200" dirty="0">
                <a:solidFill>
                  <a:schemeClr val="tx1"/>
                </a:solidFill>
                <a:effectLst/>
                <a:latin typeface="Lucida Grande" charset="0"/>
                <a:ea typeface="+mn-ea"/>
                <a:cs typeface="+mn-cs"/>
              </a:rPr>
              <a:t>of X</a:t>
            </a:r>
            <a:r>
              <a:rPr lang="en-US" sz="1200" b="0" i="0" kern="1200" baseline="30000" dirty="0">
                <a:solidFill>
                  <a:schemeClr val="tx1"/>
                </a:solidFill>
                <a:effectLst/>
                <a:latin typeface="Lucida Grande" charset="0"/>
                <a:ea typeface="+mn-ea"/>
                <a:cs typeface="+mn-cs"/>
              </a:rPr>
              <a:t>2</a:t>
            </a:r>
            <a:r>
              <a:rPr lang="en-US" sz="1200" b="0" i="0" kern="1200" dirty="0">
                <a:solidFill>
                  <a:schemeClr val="tx1"/>
                </a:solidFill>
                <a:effectLst/>
                <a:latin typeface="Lucida Grande" charset="0"/>
                <a:ea typeface="+mn-ea"/>
                <a:cs typeface="+mn-cs"/>
              </a:rPr>
              <a:t> indicates that the hypothesis of independence, which implies that expected and observed counts are similar, is incorrect.</a:t>
            </a:r>
            <a:endParaRPr lang="he-IL" dirty="0"/>
          </a:p>
        </p:txBody>
      </p:sp>
    </p:spTree>
    <p:extLst>
      <p:ext uri="{BB962C8B-B14F-4D97-AF65-F5344CB8AC3E}">
        <p14:creationId xmlns:p14="http://schemas.microsoft.com/office/powerpoint/2010/main" val="274970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A12DCFAE-9D9A-4244-9CBA-62DFE8BAB399}" type="slidenum">
              <a:rPr lang="en-US"/>
              <a:pPr/>
              <a:t>‹#›</a:t>
            </a:fld>
            <a:endParaRPr lang="en-US"/>
          </a:p>
        </p:txBody>
      </p:sp>
    </p:spTree>
    <p:extLst>
      <p:ext uri="{BB962C8B-B14F-4D97-AF65-F5344CB8AC3E}">
        <p14:creationId xmlns:p14="http://schemas.microsoft.com/office/powerpoint/2010/main" val="2263302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A1DA2D32-0C93-4CC4-B589-FA1785E6B9EA}" type="slidenum">
              <a:rPr lang="en-US"/>
              <a:pPr/>
              <a:t>‹#›</a:t>
            </a:fld>
            <a:endParaRPr lang="en-US"/>
          </a:p>
        </p:txBody>
      </p:sp>
    </p:spTree>
    <p:extLst>
      <p:ext uri="{BB962C8B-B14F-4D97-AF65-F5344CB8AC3E}">
        <p14:creationId xmlns:p14="http://schemas.microsoft.com/office/powerpoint/2010/main" val="320475622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E41A05E6-D609-48BF-9D79-5FE04651275B}" type="slidenum">
              <a:rPr lang="en-US"/>
              <a:pPr/>
              <a:t>‹#›</a:t>
            </a:fld>
            <a:endParaRPr lang="en-US"/>
          </a:p>
        </p:txBody>
      </p:sp>
    </p:spTree>
    <p:extLst>
      <p:ext uri="{BB962C8B-B14F-4D97-AF65-F5344CB8AC3E}">
        <p14:creationId xmlns:p14="http://schemas.microsoft.com/office/powerpoint/2010/main" val="14346795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02CCCB3C-38B9-47E5-99CC-7F8C75D70BDA}" type="slidenum">
              <a:rPr lang="en-US"/>
              <a:pPr/>
              <a:t>‹#›</a:t>
            </a:fld>
            <a:endParaRPr lang="en-US"/>
          </a:p>
        </p:txBody>
      </p:sp>
    </p:spTree>
    <p:extLst>
      <p:ext uri="{BB962C8B-B14F-4D97-AF65-F5344CB8AC3E}">
        <p14:creationId xmlns:p14="http://schemas.microsoft.com/office/powerpoint/2010/main" val="1441754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A3E21078-F5C1-41F8-9EB4-99685D052384}" type="slidenum">
              <a:rPr lang="en-US"/>
              <a:pPr/>
              <a:t>‹#›</a:t>
            </a:fld>
            <a:endParaRPr lang="en-US"/>
          </a:p>
        </p:txBody>
      </p:sp>
    </p:spTree>
    <p:extLst>
      <p:ext uri="{BB962C8B-B14F-4D97-AF65-F5344CB8AC3E}">
        <p14:creationId xmlns:p14="http://schemas.microsoft.com/office/powerpoint/2010/main" val="244190867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7E714533-57F0-41D2-84DF-54CD847A4A6E}" type="slidenum">
              <a:rPr lang="en-US"/>
              <a:pPr/>
              <a:t>‹#›</a:t>
            </a:fld>
            <a:endParaRPr lang="en-US"/>
          </a:p>
        </p:txBody>
      </p:sp>
    </p:spTree>
    <p:extLst>
      <p:ext uri="{BB962C8B-B14F-4D97-AF65-F5344CB8AC3E}">
        <p14:creationId xmlns:p14="http://schemas.microsoft.com/office/powerpoint/2010/main" val="2763709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32741C0D-C56C-45C1-980A-BB722009B7A0}" type="slidenum">
              <a:rPr lang="en-US"/>
              <a:pPr/>
              <a:t>‹#›</a:t>
            </a:fld>
            <a:endParaRPr lang="en-US"/>
          </a:p>
        </p:txBody>
      </p:sp>
    </p:spTree>
    <p:extLst>
      <p:ext uri="{BB962C8B-B14F-4D97-AF65-F5344CB8AC3E}">
        <p14:creationId xmlns:p14="http://schemas.microsoft.com/office/powerpoint/2010/main" val="16767069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A8A37034-C0D7-4067-B855-9A180DB57F71}" type="slidenum">
              <a:rPr lang="en-US"/>
              <a:pPr/>
              <a:t>‹#›</a:t>
            </a:fld>
            <a:endParaRPr lang="en-US"/>
          </a:p>
        </p:txBody>
      </p:sp>
    </p:spTree>
    <p:extLst>
      <p:ext uri="{BB962C8B-B14F-4D97-AF65-F5344CB8AC3E}">
        <p14:creationId xmlns:p14="http://schemas.microsoft.com/office/powerpoint/2010/main" val="70227231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FE3A1EEE-6223-4B0F-AAF9-8A30BA70A71A}" type="slidenum">
              <a:rPr lang="en-US"/>
              <a:pPr/>
              <a:t>‹#›</a:t>
            </a:fld>
            <a:endParaRPr lang="en-US"/>
          </a:p>
        </p:txBody>
      </p:sp>
    </p:spTree>
    <p:extLst>
      <p:ext uri="{BB962C8B-B14F-4D97-AF65-F5344CB8AC3E}">
        <p14:creationId xmlns:p14="http://schemas.microsoft.com/office/powerpoint/2010/main" val="18554259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90E8EA2-8CDF-4F43-A464-5986821ECC92}" type="slidenum">
              <a:rPr lang="en-US"/>
              <a:pPr/>
              <a:t>‹#›</a:t>
            </a:fld>
            <a:endParaRPr lang="en-US"/>
          </a:p>
        </p:txBody>
      </p:sp>
    </p:spTree>
    <p:extLst>
      <p:ext uri="{BB962C8B-B14F-4D97-AF65-F5344CB8AC3E}">
        <p14:creationId xmlns:p14="http://schemas.microsoft.com/office/powerpoint/2010/main" val="254552042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12DDE66-697A-4A54-8388-B4BFAA52D7AB}" type="slidenum">
              <a:rPr lang="en-US"/>
              <a:pPr/>
              <a:t>‹#›</a:t>
            </a:fld>
            <a:endParaRPr lang="en-US"/>
          </a:p>
        </p:txBody>
      </p:sp>
    </p:spTree>
    <p:extLst>
      <p:ext uri="{BB962C8B-B14F-4D97-AF65-F5344CB8AC3E}">
        <p14:creationId xmlns:p14="http://schemas.microsoft.com/office/powerpoint/2010/main" val="3022715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1F66B631-6CFE-4969-8C21-367295D1663E}" type="slidenum">
              <a:rPr lang="en-US"/>
              <a:pPr/>
              <a:t>‹#›</a:t>
            </a:fld>
            <a:endParaRPr lang="en-US"/>
          </a:p>
        </p:txBody>
      </p:sp>
    </p:spTree>
    <p:extLst>
      <p:ext uri="{BB962C8B-B14F-4D97-AF65-F5344CB8AC3E}">
        <p14:creationId xmlns:p14="http://schemas.microsoft.com/office/powerpoint/2010/main" val="3205958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47BB555-392F-4C95-85B1-5C3DC1520AE7}" type="slidenum">
              <a:rPr lang="en-US"/>
              <a:pPr/>
              <a:t>‹#›</a:t>
            </a:fld>
            <a:endParaRPr lang="en-US"/>
          </a:p>
        </p:txBody>
      </p:sp>
    </p:spTree>
    <p:extLst>
      <p:ext uri="{BB962C8B-B14F-4D97-AF65-F5344CB8AC3E}">
        <p14:creationId xmlns:p14="http://schemas.microsoft.com/office/powerpoint/2010/main" val="5929903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1ECD4659-39C5-4669-BA7D-D74619BA2531}" type="slidenum">
              <a:rPr lang="en-US"/>
              <a:pPr/>
              <a:t>‹#›</a:t>
            </a:fld>
            <a:endParaRPr lang="en-US"/>
          </a:p>
        </p:txBody>
      </p:sp>
    </p:spTree>
    <p:extLst>
      <p:ext uri="{BB962C8B-B14F-4D97-AF65-F5344CB8AC3E}">
        <p14:creationId xmlns:p14="http://schemas.microsoft.com/office/powerpoint/2010/main" val="8437273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6D8E6D82-BA9D-4B5B-8962-0A5DCF13660C}" type="slidenum">
              <a:rPr lang="en-US"/>
              <a:pPr/>
              <a:t>‹#›</a:t>
            </a:fld>
            <a:endParaRPr lang="en-US"/>
          </a:p>
        </p:txBody>
      </p:sp>
    </p:spTree>
    <p:extLst>
      <p:ext uri="{BB962C8B-B14F-4D97-AF65-F5344CB8AC3E}">
        <p14:creationId xmlns:p14="http://schemas.microsoft.com/office/powerpoint/2010/main" val="108250583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EE5618F8-872B-45AB-9C37-F295FCBCFAD1}" type="slidenum">
              <a:rPr lang="en-US"/>
              <a:pPr/>
              <a:t>‹#›</a:t>
            </a:fld>
            <a:endParaRPr lang="en-US"/>
          </a:p>
        </p:txBody>
      </p:sp>
    </p:spTree>
    <p:extLst>
      <p:ext uri="{BB962C8B-B14F-4D97-AF65-F5344CB8AC3E}">
        <p14:creationId xmlns:p14="http://schemas.microsoft.com/office/powerpoint/2010/main" val="295018266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B2BE9FC3-61BA-4FB1-AAA5-331FBC097D00}" type="slidenum">
              <a:rPr lang="en-US"/>
              <a:pPr/>
              <a:t>‹#›</a:t>
            </a:fld>
            <a:endParaRPr lang="en-US"/>
          </a:p>
        </p:txBody>
      </p:sp>
    </p:spTree>
    <p:extLst>
      <p:ext uri="{BB962C8B-B14F-4D97-AF65-F5344CB8AC3E}">
        <p14:creationId xmlns:p14="http://schemas.microsoft.com/office/powerpoint/2010/main" val="78595957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DD02E89F-4DC7-458B-BCF7-0172D5FC1762}" type="slidenum">
              <a:rPr lang="en-US"/>
              <a:pPr/>
              <a:t>‹#›</a:t>
            </a:fld>
            <a:endParaRPr lang="en-US"/>
          </a:p>
        </p:txBody>
      </p:sp>
    </p:spTree>
    <p:extLst>
      <p:ext uri="{BB962C8B-B14F-4D97-AF65-F5344CB8AC3E}">
        <p14:creationId xmlns:p14="http://schemas.microsoft.com/office/powerpoint/2010/main" val="259774621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1BC3737C-D4BE-4A4A-A579-09F0A60D0179}" type="slidenum">
              <a:rPr lang="en-US"/>
              <a:pPr/>
              <a:t>‹#›</a:t>
            </a:fld>
            <a:endParaRPr lang="en-US"/>
          </a:p>
        </p:txBody>
      </p:sp>
    </p:spTree>
    <p:extLst>
      <p:ext uri="{BB962C8B-B14F-4D97-AF65-F5344CB8AC3E}">
        <p14:creationId xmlns:p14="http://schemas.microsoft.com/office/powerpoint/2010/main" val="87476206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D80B2705-DD7E-4569-A114-B49E3D257702}" type="slidenum">
              <a:rPr lang="en-US"/>
              <a:pPr/>
              <a:t>‹#›</a:t>
            </a:fld>
            <a:endParaRPr lang="en-US"/>
          </a:p>
        </p:txBody>
      </p:sp>
    </p:spTree>
    <p:extLst>
      <p:ext uri="{BB962C8B-B14F-4D97-AF65-F5344CB8AC3E}">
        <p14:creationId xmlns:p14="http://schemas.microsoft.com/office/powerpoint/2010/main" val="1603527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307743B9-6D61-444F-938A-F6F81B4E64D3}" type="slidenum">
              <a:rPr lang="en-US"/>
              <a:pPr/>
              <a:t>‹#›</a:t>
            </a:fld>
            <a:endParaRPr lang="en-US"/>
          </a:p>
        </p:txBody>
      </p:sp>
    </p:spTree>
    <p:extLst>
      <p:ext uri="{BB962C8B-B14F-4D97-AF65-F5344CB8AC3E}">
        <p14:creationId xmlns:p14="http://schemas.microsoft.com/office/powerpoint/2010/main" val="306121429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464C83F-4CED-412E-9CED-5F33E08F5AC6}" type="slidenum">
              <a:rPr lang="en-US"/>
              <a:pPr/>
              <a:t>‹#›</a:t>
            </a:fld>
            <a:endParaRPr lang="en-US"/>
          </a:p>
        </p:txBody>
      </p:sp>
    </p:spTree>
    <p:extLst>
      <p:ext uri="{BB962C8B-B14F-4D97-AF65-F5344CB8AC3E}">
        <p14:creationId xmlns:p14="http://schemas.microsoft.com/office/powerpoint/2010/main" val="17430124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8917D8C-A682-4BE5-A2F9-10D01B4A5066}" type="slidenum">
              <a:rPr lang="en-US"/>
              <a:pPr/>
              <a:t>‹#›</a:t>
            </a:fld>
            <a:endParaRPr lang="en-US"/>
          </a:p>
        </p:txBody>
      </p:sp>
    </p:spTree>
    <p:extLst>
      <p:ext uri="{BB962C8B-B14F-4D97-AF65-F5344CB8AC3E}">
        <p14:creationId xmlns:p14="http://schemas.microsoft.com/office/powerpoint/2010/main" val="239172647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9835B2C8-B850-4225-ADE8-26912C44A2AC}" type="slidenum">
              <a:rPr lang="en-US"/>
              <a:pPr/>
              <a:t>‹#›</a:t>
            </a:fld>
            <a:endParaRPr lang="en-US"/>
          </a:p>
        </p:txBody>
      </p:sp>
    </p:spTree>
    <p:extLst>
      <p:ext uri="{BB962C8B-B14F-4D97-AF65-F5344CB8AC3E}">
        <p14:creationId xmlns:p14="http://schemas.microsoft.com/office/powerpoint/2010/main" val="312750217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8876A61-8FBA-45CE-8D92-5406EB93980E}" type="slidenum">
              <a:rPr lang="en-US"/>
              <a:pPr/>
              <a:t>‹#›</a:t>
            </a:fld>
            <a:endParaRPr lang="en-US"/>
          </a:p>
        </p:txBody>
      </p:sp>
    </p:spTree>
    <p:extLst>
      <p:ext uri="{BB962C8B-B14F-4D97-AF65-F5344CB8AC3E}">
        <p14:creationId xmlns:p14="http://schemas.microsoft.com/office/powerpoint/2010/main" val="424691423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1CA1441A-6F48-49F5-BA28-BF341D797019}" type="slidenum">
              <a:rPr lang="en-US"/>
              <a:pPr/>
              <a:t>‹#›</a:t>
            </a:fld>
            <a:endParaRPr lang="en-US"/>
          </a:p>
        </p:txBody>
      </p:sp>
    </p:spTree>
    <p:extLst>
      <p:ext uri="{BB962C8B-B14F-4D97-AF65-F5344CB8AC3E}">
        <p14:creationId xmlns:p14="http://schemas.microsoft.com/office/powerpoint/2010/main" val="65934352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4441BE2A-4EE5-420C-A8B2-B3CFFFBF8FFF}" type="slidenum">
              <a:rPr lang="en-US"/>
              <a:pPr/>
              <a:t>‹#›</a:t>
            </a:fld>
            <a:endParaRPr lang="en-US"/>
          </a:p>
        </p:txBody>
      </p:sp>
    </p:spTree>
    <p:extLst>
      <p:ext uri="{BB962C8B-B14F-4D97-AF65-F5344CB8AC3E}">
        <p14:creationId xmlns:p14="http://schemas.microsoft.com/office/powerpoint/2010/main" val="388652722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F484BBD7-48AF-44E6-A2E4-9F8EEEC1958E}" type="slidenum">
              <a:rPr lang="en-US"/>
              <a:pPr/>
              <a:t>‹#›</a:t>
            </a:fld>
            <a:endParaRPr lang="en-US"/>
          </a:p>
        </p:txBody>
      </p:sp>
    </p:spTree>
    <p:extLst>
      <p:ext uri="{BB962C8B-B14F-4D97-AF65-F5344CB8AC3E}">
        <p14:creationId xmlns:p14="http://schemas.microsoft.com/office/powerpoint/2010/main" val="300961192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68AD3BE3-934D-49BE-80FC-372FCC6B38F4}" type="slidenum">
              <a:rPr lang="en-US"/>
              <a:pPr/>
              <a:t>‹#›</a:t>
            </a:fld>
            <a:endParaRPr lang="en-US"/>
          </a:p>
        </p:txBody>
      </p:sp>
    </p:spTree>
    <p:extLst>
      <p:ext uri="{BB962C8B-B14F-4D97-AF65-F5344CB8AC3E}">
        <p14:creationId xmlns:p14="http://schemas.microsoft.com/office/powerpoint/2010/main" val="217204974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B0A8F802-1562-49A6-B15A-BC7BADB8725D}" type="slidenum">
              <a:rPr lang="en-US"/>
              <a:pPr/>
              <a:t>‹#›</a:t>
            </a:fld>
            <a:endParaRPr lang="en-US"/>
          </a:p>
        </p:txBody>
      </p:sp>
    </p:spTree>
    <p:extLst>
      <p:ext uri="{BB962C8B-B14F-4D97-AF65-F5344CB8AC3E}">
        <p14:creationId xmlns:p14="http://schemas.microsoft.com/office/powerpoint/2010/main" val="368139413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5BD735BF-3F2B-4ABA-BDD2-2540A573EB29}" type="slidenum">
              <a:rPr lang="en-US"/>
              <a:pPr/>
              <a:t>‹#›</a:t>
            </a:fld>
            <a:endParaRPr lang="en-US"/>
          </a:p>
        </p:txBody>
      </p:sp>
    </p:spTree>
    <p:extLst>
      <p:ext uri="{BB962C8B-B14F-4D97-AF65-F5344CB8AC3E}">
        <p14:creationId xmlns:p14="http://schemas.microsoft.com/office/powerpoint/2010/main" val="271838898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D1BD388D-C561-4196-B193-013772047114}" type="slidenum">
              <a:rPr lang="en-US"/>
              <a:pPr/>
              <a:t>‹#›</a:t>
            </a:fld>
            <a:endParaRPr lang="en-US"/>
          </a:p>
        </p:txBody>
      </p:sp>
    </p:spTree>
    <p:extLst>
      <p:ext uri="{BB962C8B-B14F-4D97-AF65-F5344CB8AC3E}">
        <p14:creationId xmlns:p14="http://schemas.microsoft.com/office/powerpoint/2010/main" val="225486608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144FF770-E280-4FA6-9ACB-A60A3815FCC8}" type="slidenum">
              <a:rPr lang="en-US"/>
              <a:pPr/>
              <a:t>‹#›</a:t>
            </a:fld>
            <a:endParaRPr lang="en-US"/>
          </a:p>
        </p:txBody>
      </p:sp>
    </p:spTree>
    <p:extLst>
      <p:ext uri="{BB962C8B-B14F-4D97-AF65-F5344CB8AC3E}">
        <p14:creationId xmlns:p14="http://schemas.microsoft.com/office/powerpoint/2010/main" val="27183497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51693D31-8CD9-4173-913A-C151AE182448}" type="slidenum">
              <a:rPr lang="en-US"/>
              <a:pPr/>
              <a:t>‹#›</a:t>
            </a:fld>
            <a:endParaRPr lang="en-US"/>
          </a:p>
        </p:txBody>
      </p:sp>
    </p:spTree>
    <p:extLst>
      <p:ext uri="{BB962C8B-B14F-4D97-AF65-F5344CB8AC3E}">
        <p14:creationId xmlns:p14="http://schemas.microsoft.com/office/powerpoint/2010/main" val="254427712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F792FA2-6B43-4ABB-B144-70D51F2E8E3F}" type="slidenum">
              <a:rPr lang="en-US"/>
              <a:pPr/>
              <a:t>‹#›</a:t>
            </a:fld>
            <a:endParaRPr lang="en-US"/>
          </a:p>
        </p:txBody>
      </p:sp>
    </p:spTree>
    <p:extLst>
      <p:ext uri="{BB962C8B-B14F-4D97-AF65-F5344CB8AC3E}">
        <p14:creationId xmlns:p14="http://schemas.microsoft.com/office/powerpoint/2010/main" val="404123231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A587C08-5CB7-466F-BF08-B654A94772A7}" type="slidenum">
              <a:rPr lang="en-US"/>
              <a:pPr/>
              <a:t>‹#›</a:t>
            </a:fld>
            <a:endParaRPr lang="en-US"/>
          </a:p>
        </p:txBody>
      </p:sp>
    </p:spTree>
    <p:extLst>
      <p:ext uri="{BB962C8B-B14F-4D97-AF65-F5344CB8AC3E}">
        <p14:creationId xmlns:p14="http://schemas.microsoft.com/office/powerpoint/2010/main" val="350473825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5C131FC-DA97-47FE-BF4C-761A86406D11}" type="slidenum">
              <a:rPr lang="en-US"/>
              <a:pPr/>
              <a:t>‹#›</a:t>
            </a:fld>
            <a:endParaRPr lang="en-US"/>
          </a:p>
        </p:txBody>
      </p:sp>
    </p:spTree>
    <p:extLst>
      <p:ext uri="{BB962C8B-B14F-4D97-AF65-F5344CB8AC3E}">
        <p14:creationId xmlns:p14="http://schemas.microsoft.com/office/powerpoint/2010/main" val="103546755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4B437435-0D62-4B47-ADF3-61721D6655A4}" type="slidenum">
              <a:rPr lang="en-US"/>
              <a:pPr/>
              <a:t>‹#›</a:t>
            </a:fld>
            <a:endParaRPr lang="en-US"/>
          </a:p>
        </p:txBody>
      </p:sp>
    </p:spTree>
    <p:extLst>
      <p:ext uri="{BB962C8B-B14F-4D97-AF65-F5344CB8AC3E}">
        <p14:creationId xmlns:p14="http://schemas.microsoft.com/office/powerpoint/2010/main" val="81874027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CFF4A5E4-F2E6-409B-86DC-2BF0467DD396}" type="slidenum">
              <a:rPr lang="en-US"/>
              <a:pPr/>
              <a:t>‹#›</a:t>
            </a:fld>
            <a:endParaRPr lang="en-US"/>
          </a:p>
        </p:txBody>
      </p:sp>
    </p:spTree>
    <p:extLst>
      <p:ext uri="{BB962C8B-B14F-4D97-AF65-F5344CB8AC3E}">
        <p14:creationId xmlns:p14="http://schemas.microsoft.com/office/powerpoint/2010/main" val="402895567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F7F69DAE-910C-47BD-B129-9C0C373BFB01}" type="slidenum">
              <a:rPr lang="en-US"/>
              <a:pPr/>
              <a:t>‹#›</a:t>
            </a:fld>
            <a:endParaRPr lang="en-US"/>
          </a:p>
        </p:txBody>
      </p:sp>
    </p:spTree>
    <p:extLst>
      <p:ext uri="{BB962C8B-B14F-4D97-AF65-F5344CB8AC3E}">
        <p14:creationId xmlns:p14="http://schemas.microsoft.com/office/powerpoint/2010/main" val="77946125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A6E002E6-6F33-4C9B-8512-A1867B3ECEBE}" type="slidenum">
              <a:rPr lang="en-US"/>
              <a:pPr/>
              <a:t>‹#›</a:t>
            </a:fld>
            <a:endParaRPr lang="en-US"/>
          </a:p>
        </p:txBody>
      </p:sp>
    </p:spTree>
    <p:extLst>
      <p:ext uri="{BB962C8B-B14F-4D97-AF65-F5344CB8AC3E}">
        <p14:creationId xmlns:p14="http://schemas.microsoft.com/office/powerpoint/2010/main" val="93591283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4C4AE19-04D7-4767-B42C-17D1A7A8C257}" type="slidenum">
              <a:rPr lang="en-US"/>
              <a:pPr/>
              <a:t>‹#›</a:t>
            </a:fld>
            <a:endParaRPr lang="en-US"/>
          </a:p>
        </p:txBody>
      </p:sp>
    </p:spTree>
    <p:extLst>
      <p:ext uri="{BB962C8B-B14F-4D97-AF65-F5344CB8AC3E}">
        <p14:creationId xmlns:p14="http://schemas.microsoft.com/office/powerpoint/2010/main" val="225175825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66E5DA3F-15DF-4F23-BAE8-45726BCED117}" type="slidenum">
              <a:rPr lang="en-US"/>
              <a:pPr/>
              <a:t>‹#›</a:t>
            </a:fld>
            <a:endParaRPr lang="en-US"/>
          </a:p>
        </p:txBody>
      </p:sp>
    </p:spTree>
    <p:extLst>
      <p:ext uri="{BB962C8B-B14F-4D97-AF65-F5344CB8AC3E}">
        <p14:creationId xmlns:p14="http://schemas.microsoft.com/office/powerpoint/2010/main" val="2255145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A1372206-6A1D-4F5A-BFCD-C0FCFDF3EDAB}" type="slidenum">
              <a:rPr lang="en-US"/>
              <a:pPr/>
              <a:t>‹#›</a:t>
            </a:fld>
            <a:endParaRPr lang="en-US"/>
          </a:p>
        </p:txBody>
      </p:sp>
    </p:spTree>
    <p:extLst>
      <p:ext uri="{BB962C8B-B14F-4D97-AF65-F5344CB8AC3E}">
        <p14:creationId xmlns:p14="http://schemas.microsoft.com/office/powerpoint/2010/main" val="4146978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E1CD6D9A-6C80-426D-8C08-11C8A5BC1475}" type="slidenum">
              <a:rPr lang="en-US"/>
              <a:pPr/>
              <a:t>‹#›</a:t>
            </a:fld>
            <a:endParaRPr lang="en-US"/>
          </a:p>
        </p:txBody>
      </p:sp>
    </p:spTree>
    <p:extLst>
      <p:ext uri="{BB962C8B-B14F-4D97-AF65-F5344CB8AC3E}">
        <p14:creationId xmlns:p14="http://schemas.microsoft.com/office/powerpoint/2010/main" val="387932356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DD08266A-64D6-474D-BC0F-FF490E1C1CF6}" type="slidenum">
              <a:rPr lang="en-US"/>
              <a:pPr/>
              <a:t>‹#›</a:t>
            </a:fld>
            <a:endParaRPr lang="en-US"/>
          </a:p>
        </p:txBody>
      </p:sp>
    </p:spTree>
    <p:extLst>
      <p:ext uri="{BB962C8B-B14F-4D97-AF65-F5344CB8AC3E}">
        <p14:creationId xmlns:p14="http://schemas.microsoft.com/office/powerpoint/2010/main" val="2738990052"/>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4EBB177-38F7-4037-B905-C6A99F593082}" type="slidenum">
              <a:rPr lang="en-US"/>
              <a:pPr/>
              <a:t>‹#›</a:t>
            </a:fld>
            <a:endParaRPr lang="en-US"/>
          </a:p>
        </p:txBody>
      </p:sp>
    </p:spTree>
    <p:extLst>
      <p:ext uri="{BB962C8B-B14F-4D97-AF65-F5344CB8AC3E}">
        <p14:creationId xmlns:p14="http://schemas.microsoft.com/office/powerpoint/2010/main" val="48982504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FCEFBEA-C598-46CE-A546-064C8D2459A6}" type="slidenum">
              <a:rPr lang="en-US"/>
              <a:pPr/>
              <a:t>‹#›</a:t>
            </a:fld>
            <a:endParaRPr lang="en-US"/>
          </a:p>
        </p:txBody>
      </p:sp>
    </p:spTree>
    <p:extLst>
      <p:ext uri="{BB962C8B-B14F-4D97-AF65-F5344CB8AC3E}">
        <p14:creationId xmlns:p14="http://schemas.microsoft.com/office/powerpoint/2010/main" val="230843003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7058ACD-1ACC-4E08-930C-3AD43CEC8F03}" type="slidenum">
              <a:rPr lang="en-US"/>
              <a:pPr/>
              <a:t>‹#›</a:t>
            </a:fld>
            <a:endParaRPr lang="en-US"/>
          </a:p>
        </p:txBody>
      </p:sp>
    </p:spTree>
    <p:extLst>
      <p:ext uri="{BB962C8B-B14F-4D97-AF65-F5344CB8AC3E}">
        <p14:creationId xmlns:p14="http://schemas.microsoft.com/office/powerpoint/2010/main" val="272785886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A953AE4D-5FFD-47A3-887C-47FE6D2C115E}" type="slidenum">
              <a:rPr lang="en-US"/>
              <a:pPr/>
              <a:t>‹#›</a:t>
            </a:fld>
            <a:endParaRPr lang="en-US"/>
          </a:p>
        </p:txBody>
      </p:sp>
    </p:spTree>
    <p:extLst>
      <p:ext uri="{BB962C8B-B14F-4D97-AF65-F5344CB8AC3E}">
        <p14:creationId xmlns:p14="http://schemas.microsoft.com/office/powerpoint/2010/main" val="280996534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8D5AE0DE-9238-403E-8F48-9024755CF3A9}" type="slidenum">
              <a:rPr lang="en-US"/>
              <a:pPr/>
              <a:t>‹#›</a:t>
            </a:fld>
            <a:endParaRPr lang="en-US"/>
          </a:p>
        </p:txBody>
      </p:sp>
    </p:spTree>
    <p:extLst>
      <p:ext uri="{BB962C8B-B14F-4D97-AF65-F5344CB8AC3E}">
        <p14:creationId xmlns:p14="http://schemas.microsoft.com/office/powerpoint/2010/main" val="426948436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D0A31A9D-2C86-4528-8A5B-262642BC0676}" type="slidenum">
              <a:rPr lang="en-US"/>
              <a:pPr/>
              <a:t>‹#›</a:t>
            </a:fld>
            <a:endParaRPr lang="en-US"/>
          </a:p>
        </p:txBody>
      </p:sp>
    </p:spTree>
    <p:extLst>
      <p:ext uri="{BB962C8B-B14F-4D97-AF65-F5344CB8AC3E}">
        <p14:creationId xmlns:p14="http://schemas.microsoft.com/office/powerpoint/2010/main" val="305419356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9703939B-A04F-4C75-8321-DAC32126A208}" type="slidenum">
              <a:rPr lang="en-US"/>
              <a:pPr/>
              <a:t>‹#›</a:t>
            </a:fld>
            <a:endParaRPr lang="en-US"/>
          </a:p>
        </p:txBody>
      </p:sp>
    </p:spTree>
    <p:extLst>
      <p:ext uri="{BB962C8B-B14F-4D97-AF65-F5344CB8AC3E}">
        <p14:creationId xmlns:p14="http://schemas.microsoft.com/office/powerpoint/2010/main" val="98124606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6617D89D-EA5E-46FC-B6EC-E97E3CB66CD4}" type="slidenum">
              <a:rPr lang="en-US"/>
              <a:pPr/>
              <a:t>‹#›</a:t>
            </a:fld>
            <a:endParaRPr lang="en-US"/>
          </a:p>
        </p:txBody>
      </p:sp>
    </p:spTree>
    <p:extLst>
      <p:ext uri="{BB962C8B-B14F-4D97-AF65-F5344CB8AC3E}">
        <p14:creationId xmlns:p14="http://schemas.microsoft.com/office/powerpoint/2010/main" val="102323127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1875BF6C-39F8-4C83-A029-BDE5E7F1B178}" type="slidenum">
              <a:rPr lang="en-US"/>
              <a:pPr/>
              <a:t>‹#›</a:t>
            </a:fld>
            <a:endParaRPr lang="en-US"/>
          </a:p>
        </p:txBody>
      </p:sp>
    </p:spTree>
    <p:extLst>
      <p:ext uri="{BB962C8B-B14F-4D97-AF65-F5344CB8AC3E}">
        <p14:creationId xmlns:p14="http://schemas.microsoft.com/office/powerpoint/2010/main" val="35796465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241B80C3-2E28-4A65-8722-8778DA8886D4}" type="slidenum">
              <a:rPr lang="en-US"/>
              <a:pPr/>
              <a:t>‹#›</a:t>
            </a:fld>
            <a:endParaRPr lang="en-US"/>
          </a:p>
        </p:txBody>
      </p:sp>
    </p:spTree>
    <p:extLst>
      <p:ext uri="{BB962C8B-B14F-4D97-AF65-F5344CB8AC3E}">
        <p14:creationId xmlns:p14="http://schemas.microsoft.com/office/powerpoint/2010/main" val="380252105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DCEA7A99-3B15-46D3-BED4-E81D1BCE7DA2}" type="slidenum">
              <a:rPr lang="en-US"/>
              <a:pPr/>
              <a:t>‹#›</a:t>
            </a:fld>
            <a:endParaRPr lang="en-US"/>
          </a:p>
        </p:txBody>
      </p:sp>
    </p:spTree>
    <p:extLst>
      <p:ext uri="{BB962C8B-B14F-4D97-AF65-F5344CB8AC3E}">
        <p14:creationId xmlns:p14="http://schemas.microsoft.com/office/powerpoint/2010/main" val="313718357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7B9298F5-0422-46B5-AE61-64752D734D82}" type="slidenum">
              <a:rPr lang="en-US"/>
              <a:pPr/>
              <a:t>‹#›</a:t>
            </a:fld>
            <a:endParaRPr lang="en-US"/>
          </a:p>
        </p:txBody>
      </p:sp>
    </p:spTree>
    <p:extLst>
      <p:ext uri="{BB962C8B-B14F-4D97-AF65-F5344CB8AC3E}">
        <p14:creationId xmlns:p14="http://schemas.microsoft.com/office/powerpoint/2010/main" val="166642372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F9689D7-85AB-4958-A54D-CCAD9E8D4414}" type="slidenum">
              <a:rPr lang="en-US"/>
              <a:pPr/>
              <a:t>‹#›</a:t>
            </a:fld>
            <a:endParaRPr lang="en-US"/>
          </a:p>
        </p:txBody>
      </p:sp>
    </p:spTree>
    <p:extLst>
      <p:ext uri="{BB962C8B-B14F-4D97-AF65-F5344CB8AC3E}">
        <p14:creationId xmlns:p14="http://schemas.microsoft.com/office/powerpoint/2010/main" val="279081342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AC99B70-9B87-4068-A8E6-553D727FD121}" type="slidenum">
              <a:rPr lang="en-US"/>
              <a:pPr/>
              <a:t>‹#›</a:t>
            </a:fld>
            <a:endParaRPr lang="en-US"/>
          </a:p>
        </p:txBody>
      </p:sp>
    </p:spTree>
    <p:extLst>
      <p:ext uri="{BB962C8B-B14F-4D97-AF65-F5344CB8AC3E}">
        <p14:creationId xmlns:p14="http://schemas.microsoft.com/office/powerpoint/2010/main" val="35789124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C26EBD3-934D-4045-A2D2-EEDCB7C2528A}" type="slidenum">
              <a:rPr lang="en-US"/>
              <a:pPr/>
              <a:t>‹#›</a:t>
            </a:fld>
            <a:endParaRPr lang="en-US"/>
          </a:p>
        </p:txBody>
      </p:sp>
    </p:spTree>
    <p:extLst>
      <p:ext uri="{BB962C8B-B14F-4D97-AF65-F5344CB8AC3E}">
        <p14:creationId xmlns:p14="http://schemas.microsoft.com/office/powerpoint/2010/main" val="62561256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7B8362DB-CF7B-4F42-B2D6-91CB768995D7}" type="slidenum">
              <a:rPr lang="en-US"/>
              <a:pPr/>
              <a:t>‹#›</a:t>
            </a:fld>
            <a:endParaRPr lang="en-US"/>
          </a:p>
        </p:txBody>
      </p:sp>
    </p:spTree>
    <p:extLst>
      <p:ext uri="{BB962C8B-B14F-4D97-AF65-F5344CB8AC3E}">
        <p14:creationId xmlns:p14="http://schemas.microsoft.com/office/powerpoint/2010/main" val="99970658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A261448C-C562-4CDC-9931-266959CD3D4B}" type="slidenum">
              <a:rPr lang="en-US"/>
              <a:pPr/>
              <a:t>‹#›</a:t>
            </a:fld>
            <a:endParaRPr lang="en-US"/>
          </a:p>
        </p:txBody>
      </p:sp>
    </p:spTree>
    <p:extLst>
      <p:ext uri="{BB962C8B-B14F-4D97-AF65-F5344CB8AC3E}">
        <p14:creationId xmlns:p14="http://schemas.microsoft.com/office/powerpoint/2010/main" val="128448395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6335107F-8F38-4581-8021-0F06C221EAF8}" type="slidenum">
              <a:rPr lang="en-US"/>
              <a:pPr/>
              <a:t>‹#›</a:t>
            </a:fld>
            <a:endParaRPr lang="en-US"/>
          </a:p>
        </p:txBody>
      </p:sp>
    </p:spTree>
    <p:extLst>
      <p:ext uri="{BB962C8B-B14F-4D97-AF65-F5344CB8AC3E}">
        <p14:creationId xmlns:p14="http://schemas.microsoft.com/office/powerpoint/2010/main" val="157571420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1320CB48-64BA-4FD8-B084-21C03206F50C}" type="slidenum">
              <a:rPr lang="en-US"/>
              <a:pPr/>
              <a:t>‹#›</a:t>
            </a:fld>
            <a:endParaRPr lang="en-US"/>
          </a:p>
        </p:txBody>
      </p:sp>
    </p:spTree>
    <p:extLst>
      <p:ext uri="{BB962C8B-B14F-4D97-AF65-F5344CB8AC3E}">
        <p14:creationId xmlns:p14="http://schemas.microsoft.com/office/powerpoint/2010/main" val="103196356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771B4293-76A3-448A-B4C6-EB71F3E731D2}" type="slidenum">
              <a:rPr lang="en-US"/>
              <a:pPr/>
              <a:t>‹#›</a:t>
            </a:fld>
            <a:endParaRPr lang="en-US"/>
          </a:p>
        </p:txBody>
      </p:sp>
    </p:spTree>
    <p:extLst>
      <p:ext uri="{BB962C8B-B14F-4D97-AF65-F5344CB8AC3E}">
        <p14:creationId xmlns:p14="http://schemas.microsoft.com/office/powerpoint/2010/main" val="12762233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06982B9-1ADA-4043-AF5D-E78F8FF9357E}" type="slidenum">
              <a:rPr lang="en-US"/>
              <a:pPr/>
              <a:t>‹#›</a:t>
            </a:fld>
            <a:endParaRPr lang="en-US"/>
          </a:p>
        </p:txBody>
      </p:sp>
    </p:spTree>
    <p:extLst>
      <p:ext uri="{BB962C8B-B14F-4D97-AF65-F5344CB8AC3E}">
        <p14:creationId xmlns:p14="http://schemas.microsoft.com/office/powerpoint/2010/main" val="3151233259"/>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B7D1B0DF-1546-49D9-9A67-AB38ACCBBA26}" type="slidenum">
              <a:rPr lang="en-US"/>
              <a:pPr/>
              <a:t>‹#›</a:t>
            </a:fld>
            <a:endParaRPr lang="en-US"/>
          </a:p>
        </p:txBody>
      </p:sp>
    </p:spTree>
    <p:extLst>
      <p:ext uri="{BB962C8B-B14F-4D97-AF65-F5344CB8AC3E}">
        <p14:creationId xmlns:p14="http://schemas.microsoft.com/office/powerpoint/2010/main" val="372188852"/>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BF0EAC84-5D73-4F47-BD48-BC9998FAD57F}" type="slidenum">
              <a:rPr lang="en-US"/>
              <a:pPr/>
              <a:t>‹#›</a:t>
            </a:fld>
            <a:endParaRPr lang="en-US"/>
          </a:p>
        </p:txBody>
      </p:sp>
    </p:spTree>
    <p:extLst>
      <p:ext uri="{BB962C8B-B14F-4D97-AF65-F5344CB8AC3E}">
        <p14:creationId xmlns:p14="http://schemas.microsoft.com/office/powerpoint/2010/main" val="3730545736"/>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1EBCE53E-0BF6-4CDD-9F03-18D1FF468A15}" type="slidenum">
              <a:rPr lang="en-US"/>
              <a:pPr/>
              <a:t>‹#›</a:t>
            </a:fld>
            <a:endParaRPr lang="en-US"/>
          </a:p>
        </p:txBody>
      </p:sp>
    </p:spTree>
    <p:extLst>
      <p:ext uri="{BB962C8B-B14F-4D97-AF65-F5344CB8AC3E}">
        <p14:creationId xmlns:p14="http://schemas.microsoft.com/office/powerpoint/2010/main" val="2044102739"/>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5FBA156-2281-444A-A0B0-AC6BA72173DF}" type="slidenum">
              <a:rPr lang="en-US"/>
              <a:pPr/>
              <a:t>‹#›</a:t>
            </a:fld>
            <a:endParaRPr lang="en-US"/>
          </a:p>
        </p:txBody>
      </p:sp>
    </p:spTree>
    <p:extLst>
      <p:ext uri="{BB962C8B-B14F-4D97-AF65-F5344CB8AC3E}">
        <p14:creationId xmlns:p14="http://schemas.microsoft.com/office/powerpoint/2010/main" val="94555585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F987CD9-4088-435E-BF07-2A099E1685CD}" type="slidenum">
              <a:rPr lang="en-US"/>
              <a:pPr/>
              <a:t>‹#›</a:t>
            </a:fld>
            <a:endParaRPr lang="en-US"/>
          </a:p>
        </p:txBody>
      </p:sp>
    </p:spTree>
    <p:extLst>
      <p:ext uri="{BB962C8B-B14F-4D97-AF65-F5344CB8AC3E}">
        <p14:creationId xmlns:p14="http://schemas.microsoft.com/office/powerpoint/2010/main" val="126146560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A67D61B-1B45-4ED8-B121-B5AFAB94A96B}" type="slidenum">
              <a:rPr lang="en-US"/>
              <a:pPr/>
              <a:t>‹#›</a:t>
            </a:fld>
            <a:endParaRPr lang="en-US"/>
          </a:p>
        </p:txBody>
      </p:sp>
    </p:spTree>
    <p:extLst>
      <p:ext uri="{BB962C8B-B14F-4D97-AF65-F5344CB8AC3E}">
        <p14:creationId xmlns:p14="http://schemas.microsoft.com/office/powerpoint/2010/main" val="2737496394"/>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C5A0F277-8FE4-4F3D-B5DA-E48DEA1EAD0C}" type="slidenum">
              <a:rPr lang="en-US"/>
              <a:pPr/>
              <a:t>‹#›</a:t>
            </a:fld>
            <a:endParaRPr lang="en-US"/>
          </a:p>
        </p:txBody>
      </p:sp>
    </p:spTree>
    <p:extLst>
      <p:ext uri="{BB962C8B-B14F-4D97-AF65-F5344CB8AC3E}">
        <p14:creationId xmlns:p14="http://schemas.microsoft.com/office/powerpoint/2010/main" val="104857151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6421B91E-7E77-48E8-954D-9BC947B481D9}" type="slidenum">
              <a:rPr lang="en-US"/>
              <a:pPr/>
              <a:t>‹#›</a:t>
            </a:fld>
            <a:endParaRPr lang="en-US"/>
          </a:p>
        </p:txBody>
      </p:sp>
    </p:spTree>
    <p:extLst>
      <p:ext uri="{BB962C8B-B14F-4D97-AF65-F5344CB8AC3E}">
        <p14:creationId xmlns:p14="http://schemas.microsoft.com/office/powerpoint/2010/main" val="397351383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
        <p:nvSpPr>
          <p:cNvPr id="4" name="Slide Number Placeholder 3"/>
          <p:cNvSpPr>
            <a:spLocks noGrp="1"/>
          </p:cNvSpPr>
          <p:nvPr>
            <p:ph type="sldNum" sz="quarter" idx="10"/>
          </p:nvPr>
        </p:nvSpPr>
        <p:spPr/>
        <p:txBody>
          <a:bodyPr/>
          <a:lstStyle>
            <a:lvl1pPr>
              <a:defRPr/>
            </a:lvl1pPr>
          </a:lstStyle>
          <a:p>
            <a:fld id="{5B3948EF-2772-4A62-8073-0399C31C3F5B}" type="slidenum">
              <a:rPr lang="en-US"/>
              <a:pPr/>
              <a:t>‹#›</a:t>
            </a:fld>
            <a:endParaRPr lang="en-US"/>
          </a:p>
        </p:txBody>
      </p:sp>
    </p:spTree>
    <p:extLst>
      <p:ext uri="{BB962C8B-B14F-4D97-AF65-F5344CB8AC3E}">
        <p14:creationId xmlns:p14="http://schemas.microsoft.com/office/powerpoint/2010/main" val="3455065678"/>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CAAB3D3B-3ECC-43E6-B838-55A1A9D71A91}" type="slidenum">
              <a:rPr lang="en-US"/>
              <a:pPr/>
              <a:t>‹#›</a:t>
            </a:fld>
            <a:endParaRPr lang="en-US"/>
          </a:p>
        </p:txBody>
      </p:sp>
    </p:spTree>
    <p:extLst>
      <p:ext uri="{BB962C8B-B14F-4D97-AF65-F5344CB8AC3E}">
        <p14:creationId xmlns:p14="http://schemas.microsoft.com/office/powerpoint/2010/main" val="167170835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ACD1D68-40E8-446D-9CB0-1127DD23BF8B}" type="slidenum">
              <a:rPr lang="en-US"/>
              <a:pPr/>
              <a:t>‹#›</a:t>
            </a:fld>
            <a:endParaRPr lang="en-US"/>
          </a:p>
        </p:txBody>
      </p:sp>
    </p:spTree>
    <p:extLst>
      <p:ext uri="{BB962C8B-B14F-4D97-AF65-F5344CB8AC3E}">
        <p14:creationId xmlns:p14="http://schemas.microsoft.com/office/powerpoint/2010/main" val="525310424"/>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7FD5169C-D806-4CCA-9012-A2EDDA4C6327}" type="slidenum">
              <a:rPr lang="en-US"/>
              <a:pPr/>
              <a:t>‹#›</a:t>
            </a:fld>
            <a:endParaRPr lang="en-US"/>
          </a:p>
        </p:txBody>
      </p:sp>
    </p:spTree>
    <p:extLst>
      <p:ext uri="{BB962C8B-B14F-4D97-AF65-F5344CB8AC3E}">
        <p14:creationId xmlns:p14="http://schemas.microsoft.com/office/powerpoint/2010/main" val="3629328448"/>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Slide Number Placeholder 4"/>
          <p:cNvSpPr>
            <a:spLocks noGrp="1"/>
          </p:cNvSpPr>
          <p:nvPr>
            <p:ph type="sldNum" sz="quarter" idx="10"/>
          </p:nvPr>
        </p:nvSpPr>
        <p:spPr/>
        <p:txBody>
          <a:bodyPr/>
          <a:lstStyle>
            <a:lvl1pPr>
              <a:defRPr/>
            </a:lvl1pPr>
          </a:lstStyle>
          <a:p>
            <a:fld id="{172855B9-160B-4AC6-A098-B792640F03DE}" type="slidenum">
              <a:rPr lang="en-US"/>
              <a:pPr/>
              <a:t>‹#›</a:t>
            </a:fld>
            <a:endParaRPr lang="en-US"/>
          </a:p>
        </p:txBody>
      </p:sp>
    </p:spTree>
    <p:extLst>
      <p:ext uri="{BB962C8B-B14F-4D97-AF65-F5344CB8AC3E}">
        <p14:creationId xmlns:p14="http://schemas.microsoft.com/office/powerpoint/2010/main" val="104869501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Slide Number Placeholder 6"/>
          <p:cNvSpPr>
            <a:spLocks noGrp="1"/>
          </p:cNvSpPr>
          <p:nvPr>
            <p:ph type="sldNum" sz="quarter" idx="10"/>
          </p:nvPr>
        </p:nvSpPr>
        <p:spPr/>
        <p:txBody>
          <a:bodyPr/>
          <a:lstStyle>
            <a:lvl1pPr>
              <a:defRPr/>
            </a:lvl1pPr>
          </a:lstStyle>
          <a:p>
            <a:fld id="{180C9DE2-428D-4B71-870A-B48DE6F8B99A}" type="slidenum">
              <a:rPr lang="en-US"/>
              <a:pPr/>
              <a:t>‹#›</a:t>
            </a:fld>
            <a:endParaRPr lang="en-US"/>
          </a:p>
        </p:txBody>
      </p:sp>
    </p:spTree>
    <p:extLst>
      <p:ext uri="{BB962C8B-B14F-4D97-AF65-F5344CB8AC3E}">
        <p14:creationId xmlns:p14="http://schemas.microsoft.com/office/powerpoint/2010/main" val="3933306506"/>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Slide Number Placeholder 2"/>
          <p:cNvSpPr>
            <a:spLocks noGrp="1"/>
          </p:cNvSpPr>
          <p:nvPr>
            <p:ph type="sldNum" sz="quarter" idx="10"/>
          </p:nvPr>
        </p:nvSpPr>
        <p:spPr/>
        <p:txBody>
          <a:bodyPr/>
          <a:lstStyle>
            <a:lvl1pPr>
              <a:defRPr/>
            </a:lvl1pPr>
          </a:lstStyle>
          <a:p>
            <a:fld id="{F48EDDDC-6AB8-40FB-AB5A-2B0C245F4529}" type="slidenum">
              <a:rPr lang="en-US"/>
              <a:pPr/>
              <a:t>‹#›</a:t>
            </a:fld>
            <a:endParaRPr lang="en-US"/>
          </a:p>
        </p:txBody>
      </p:sp>
    </p:spTree>
    <p:extLst>
      <p:ext uri="{BB962C8B-B14F-4D97-AF65-F5344CB8AC3E}">
        <p14:creationId xmlns:p14="http://schemas.microsoft.com/office/powerpoint/2010/main" val="2321090207"/>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77EEF79-DE00-4AA8-9FE3-004BD000F8D7}" type="slidenum">
              <a:rPr lang="en-US"/>
              <a:pPr/>
              <a:t>‹#›</a:t>
            </a:fld>
            <a:endParaRPr lang="en-US"/>
          </a:p>
        </p:txBody>
      </p:sp>
    </p:spTree>
    <p:extLst>
      <p:ext uri="{BB962C8B-B14F-4D97-AF65-F5344CB8AC3E}">
        <p14:creationId xmlns:p14="http://schemas.microsoft.com/office/powerpoint/2010/main" val="2833356439"/>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8A82EC9-B4BB-4CE2-A5CF-BECD649D5C3F}" type="slidenum">
              <a:rPr lang="en-US"/>
              <a:pPr/>
              <a:t>‹#›</a:t>
            </a:fld>
            <a:endParaRPr lang="en-US"/>
          </a:p>
        </p:txBody>
      </p:sp>
    </p:spTree>
    <p:extLst>
      <p:ext uri="{BB962C8B-B14F-4D97-AF65-F5344CB8AC3E}">
        <p14:creationId xmlns:p14="http://schemas.microsoft.com/office/powerpoint/2010/main" val="210329903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D85D0C1-CF89-4A17-813F-6D230844365D}" type="slidenum">
              <a:rPr lang="en-US"/>
              <a:pPr/>
              <a:t>‹#›</a:t>
            </a:fld>
            <a:endParaRPr lang="en-US"/>
          </a:p>
        </p:txBody>
      </p:sp>
    </p:spTree>
    <p:extLst>
      <p:ext uri="{BB962C8B-B14F-4D97-AF65-F5344CB8AC3E}">
        <p14:creationId xmlns:p14="http://schemas.microsoft.com/office/powerpoint/2010/main" val="2605676207"/>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D4DAF2F4-EB84-4A48-AB0B-EFD16C1959F6}" type="slidenum">
              <a:rPr lang="en-US"/>
              <a:pPr/>
              <a:t>‹#›</a:t>
            </a:fld>
            <a:endParaRPr lang="en-US"/>
          </a:p>
        </p:txBody>
      </p:sp>
    </p:spTree>
    <p:extLst>
      <p:ext uri="{BB962C8B-B14F-4D97-AF65-F5344CB8AC3E}">
        <p14:creationId xmlns:p14="http://schemas.microsoft.com/office/powerpoint/2010/main" val="423849450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Slide Number Placeholder 3"/>
          <p:cNvSpPr>
            <a:spLocks noGrp="1"/>
          </p:cNvSpPr>
          <p:nvPr>
            <p:ph type="sldNum" sz="quarter" idx="10"/>
          </p:nvPr>
        </p:nvSpPr>
        <p:spPr/>
        <p:txBody>
          <a:bodyPr/>
          <a:lstStyle>
            <a:lvl1pPr>
              <a:defRPr/>
            </a:lvl1pPr>
          </a:lstStyle>
          <a:p>
            <a:fld id="{6E674C12-0632-4FE8-ACF0-1315325FA1D4}" type="slidenum">
              <a:rPr lang="en-US"/>
              <a:pPr/>
              <a:t>‹#›</a:t>
            </a:fld>
            <a:endParaRPr lang="en-US"/>
          </a:p>
        </p:txBody>
      </p:sp>
    </p:spTree>
    <p:extLst>
      <p:ext uri="{BB962C8B-B14F-4D97-AF65-F5344CB8AC3E}">
        <p14:creationId xmlns:p14="http://schemas.microsoft.com/office/powerpoint/2010/main" val="42058362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97D1FAB-7C91-40AF-953E-8F8965F84F77}" type="slidenum">
              <a:rPr lang="en-US"/>
              <a:pPr/>
              <a:t>‹#›</a:t>
            </a:fld>
            <a:endParaRPr lang="en-US"/>
          </a:p>
        </p:txBody>
      </p:sp>
    </p:spTree>
    <p:extLst>
      <p:ext uri="{BB962C8B-B14F-4D97-AF65-F5344CB8AC3E}">
        <p14:creationId xmlns:p14="http://schemas.microsoft.com/office/powerpoint/2010/main" val="38228173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3236"/>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1026" name="Rectangle 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1027"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437085"/>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96D49234-DA43-49BE-837A-425600A2693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2050" name="Rectangle 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2051"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58F8DA8F-BD76-43D8-9148-8476161A8A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3074" name="Rectangle 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3075"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A76F8DA3-6FD2-4716-B7BE-2BA45B0C632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4098" name="Rectangle 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4099"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EBACD306-1520-410F-9B70-E3E1887F07A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3" name="Group 3"/>
          <p:cNvGrpSpPr>
            <a:grpSpLocks/>
          </p:cNvGrpSpPr>
          <p:nvPr/>
        </p:nvGrpSpPr>
        <p:grpSpPr bwMode="auto">
          <a:xfrm>
            <a:off x="0" y="-141288"/>
            <a:ext cx="3886200" cy="557213"/>
            <a:chOff x="0" y="0"/>
            <a:chExt cx="2448" cy="352"/>
          </a:xfrm>
        </p:grpSpPr>
        <p:sp>
          <p:nvSpPr>
            <p:cNvPr id="5121" name="Rectangle 1"/>
            <p:cNvSpPr>
              <a:spLocks/>
            </p:cNvSpPr>
            <p:nvPr/>
          </p:nvSpPr>
          <p:spPr bwMode="auto">
            <a:xfrm>
              <a:off x="0" y="89"/>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122" name="Rectangle 2"/>
            <p:cNvSpPr>
              <a:spLocks/>
            </p:cNvSpPr>
            <p:nvPr/>
          </p:nvSpPr>
          <p:spPr bwMode="auto">
            <a:xfrm>
              <a:off x="0" y="0"/>
              <a:ext cx="244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126" name="Group 6"/>
          <p:cNvGrpSpPr>
            <a:grpSpLocks/>
          </p:cNvGrpSpPr>
          <p:nvPr/>
        </p:nvGrpSpPr>
        <p:grpSpPr bwMode="auto">
          <a:xfrm>
            <a:off x="3733800" y="-26988"/>
            <a:ext cx="3886200" cy="328613"/>
            <a:chOff x="0" y="0"/>
            <a:chExt cx="2448" cy="208"/>
          </a:xfrm>
        </p:grpSpPr>
        <p:sp>
          <p:nvSpPr>
            <p:cNvPr id="512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12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129" name="Group 9"/>
          <p:cNvGrpSpPr>
            <a:grpSpLocks/>
          </p:cNvGrpSpPr>
          <p:nvPr/>
        </p:nvGrpSpPr>
        <p:grpSpPr bwMode="auto">
          <a:xfrm>
            <a:off x="7620000" y="-26988"/>
            <a:ext cx="1524000" cy="328613"/>
            <a:chOff x="0" y="0"/>
            <a:chExt cx="960" cy="208"/>
          </a:xfrm>
        </p:grpSpPr>
        <p:sp>
          <p:nvSpPr>
            <p:cNvPr id="512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12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13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131" name="Rectangle 1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5132" name="Rectangle 1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5133" name="Text Box 1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A4D6C508-BAF5-47F0-AD5F-54BF16D9123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7" name="Group 3"/>
          <p:cNvGrpSpPr>
            <a:grpSpLocks/>
          </p:cNvGrpSpPr>
          <p:nvPr/>
        </p:nvGrpSpPr>
        <p:grpSpPr bwMode="auto">
          <a:xfrm>
            <a:off x="0" y="-141288"/>
            <a:ext cx="4038600" cy="557213"/>
            <a:chOff x="0" y="0"/>
            <a:chExt cx="2544" cy="352"/>
          </a:xfrm>
        </p:grpSpPr>
        <p:sp>
          <p:nvSpPr>
            <p:cNvPr id="6145" name="Rectangle 1"/>
            <p:cNvSpPr>
              <a:spLocks/>
            </p:cNvSpPr>
            <p:nvPr/>
          </p:nvSpPr>
          <p:spPr bwMode="auto">
            <a:xfrm>
              <a:off x="0" y="89"/>
              <a:ext cx="2544"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146" name="Rectangle 2"/>
            <p:cNvSpPr>
              <a:spLocks/>
            </p:cNvSpPr>
            <p:nvPr/>
          </p:nvSpPr>
          <p:spPr bwMode="auto">
            <a:xfrm>
              <a:off x="0" y="0"/>
              <a:ext cx="25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150" name="Group 6"/>
          <p:cNvGrpSpPr>
            <a:grpSpLocks/>
          </p:cNvGrpSpPr>
          <p:nvPr/>
        </p:nvGrpSpPr>
        <p:grpSpPr bwMode="auto">
          <a:xfrm>
            <a:off x="3733800" y="-26988"/>
            <a:ext cx="3886200" cy="328613"/>
            <a:chOff x="0" y="0"/>
            <a:chExt cx="2448" cy="208"/>
          </a:xfrm>
        </p:grpSpPr>
        <p:sp>
          <p:nvSpPr>
            <p:cNvPr id="614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14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153" name="Group 9"/>
          <p:cNvGrpSpPr>
            <a:grpSpLocks/>
          </p:cNvGrpSpPr>
          <p:nvPr/>
        </p:nvGrpSpPr>
        <p:grpSpPr bwMode="auto">
          <a:xfrm>
            <a:off x="7620000" y="-26988"/>
            <a:ext cx="1524000" cy="328613"/>
            <a:chOff x="0" y="0"/>
            <a:chExt cx="960" cy="208"/>
          </a:xfrm>
        </p:grpSpPr>
        <p:sp>
          <p:nvSpPr>
            <p:cNvPr id="615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15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15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155" name="Rectangle 1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6156" name="Rectangle 1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6157" name="Text Box 1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45638319-6D0B-45F1-B3EC-7397DBB9028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1" name="Group 3"/>
          <p:cNvGrpSpPr>
            <a:grpSpLocks/>
          </p:cNvGrpSpPr>
          <p:nvPr/>
        </p:nvGrpSpPr>
        <p:grpSpPr bwMode="auto">
          <a:xfrm>
            <a:off x="0" y="-141288"/>
            <a:ext cx="3733800" cy="557213"/>
            <a:chOff x="0" y="0"/>
            <a:chExt cx="2352" cy="352"/>
          </a:xfrm>
        </p:grpSpPr>
        <p:sp>
          <p:nvSpPr>
            <p:cNvPr id="7169" name="Rectangle 1"/>
            <p:cNvSpPr>
              <a:spLocks/>
            </p:cNvSpPr>
            <p:nvPr/>
          </p:nvSpPr>
          <p:spPr bwMode="auto">
            <a:xfrm>
              <a:off x="0" y="89"/>
              <a:ext cx="235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170" name="Rectangle 2"/>
            <p:cNvSpPr>
              <a:spLocks/>
            </p:cNvSpPr>
            <p:nvPr/>
          </p:nvSpPr>
          <p:spPr bwMode="auto">
            <a:xfrm>
              <a:off x="0" y="0"/>
              <a:ext cx="23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7174" name="Group 6"/>
          <p:cNvGrpSpPr>
            <a:grpSpLocks/>
          </p:cNvGrpSpPr>
          <p:nvPr/>
        </p:nvGrpSpPr>
        <p:grpSpPr bwMode="auto">
          <a:xfrm>
            <a:off x="3733800" y="-26988"/>
            <a:ext cx="3886200" cy="328613"/>
            <a:chOff x="0" y="0"/>
            <a:chExt cx="2448" cy="208"/>
          </a:xfrm>
        </p:grpSpPr>
        <p:sp>
          <p:nvSpPr>
            <p:cNvPr id="717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17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7177" name="Group 9"/>
          <p:cNvGrpSpPr>
            <a:grpSpLocks/>
          </p:cNvGrpSpPr>
          <p:nvPr/>
        </p:nvGrpSpPr>
        <p:grpSpPr bwMode="auto">
          <a:xfrm>
            <a:off x="7620000" y="-26988"/>
            <a:ext cx="1524000" cy="328613"/>
            <a:chOff x="0" y="0"/>
            <a:chExt cx="960" cy="208"/>
          </a:xfrm>
        </p:grpSpPr>
        <p:sp>
          <p:nvSpPr>
            <p:cNvPr id="717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17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717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179" name="Rectangle 11"/>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7180" name="Rectangle 12"/>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7181" name="Text Box 13"/>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A1CF38DD-034E-49AA-ACEE-113BC2BAF22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5" name="Group 3"/>
          <p:cNvGrpSpPr>
            <a:grpSpLocks/>
          </p:cNvGrpSpPr>
          <p:nvPr/>
        </p:nvGrpSpPr>
        <p:grpSpPr bwMode="auto">
          <a:xfrm>
            <a:off x="0" y="-141288"/>
            <a:ext cx="3733800" cy="557213"/>
            <a:chOff x="0" y="0"/>
            <a:chExt cx="2352" cy="352"/>
          </a:xfrm>
        </p:grpSpPr>
        <p:sp>
          <p:nvSpPr>
            <p:cNvPr id="8193" name="Rectangle 1"/>
            <p:cNvSpPr>
              <a:spLocks/>
            </p:cNvSpPr>
            <p:nvPr/>
          </p:nvSpPr>
          <p:spPr bwMode="auto">
            <a:xfrm>
              <a:off x="0" y="89"/>
              <a:ext cx="235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8194" name="Rectangle 2"/>
            <p:cNvSpPr>
              <a:spLocks/>
            </p:cNvSpPr>
            <p:nvPr/>
          </p:nvSpPr>
          <p:spPr bwMode="auto">
            <a:xfrm>
              <a:off x="0" y="0"/>
              <a:ext cx="23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8198" name="Group 6"/>
          <p:cNvGrpSpPr>
            <a:grpSpLocks/>
          </p:cNvGrpSpPr>
          <p:nvPr/>
        </p:nvGrpSpPr>
        <p:grpSpPr bwMode="auto">
          <a:xfrm>
            <a:off x="3733800" y="-26988"/>
            <a:ext cx="3886200" cy="328613"/>
            <a:chOff x="0" y="0"/>
            <a:chExt cx="2448" cy="208"/>
          </a:xfrm>
        </p:grpSpPr>
        <p:sp>
          <p:nvSpPr>
            <p:cNvPr id="819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819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8201" name="Group 9"/>
          <p:cNvGrpSpPr>
            <a:grpSpLocks/>
          </p:cNvGrpSpPr>
          <p:nvPr/>
        </p:nvGrpSpPr>
        <p:grpSpPr bwMode="auto">
          <a:xfrm>
            <a:off x="7620000" y="-26988"/>
            <a:ext cx="1524000" cy="328613"/>
            <a:chOff x="0" y="0"/>
            <a:chExt cx="960" cy="208"/>
          </a:xfrm>
        </p:grpSpPr>
        <p:sp>
          <p:nvSpPr>
            <p:cNvPr id="819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820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8202" name="Rectangle 10"/>
          <p:cNvSpPr>
            <a:spLocks noGrp="1" noChangeArrowheads="1"/>
          </p:cNvSpPr>
          <p:nvPr>
            <p:ph type="title"/>
          </p:nvPr>
        </p:nvSpPr>
        <p:spPr bwMode="auto">
          <a:xfrm>
            <a:off x="457200" y="0"/>
            <a:ext cx="8229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sym typeface="Lucida Grande" charset="0"/>
              </a:rPr>
              <a:t>Click to edit Master title style</a:t>
            </a:r>
          </a:p>
        </p:txBody>
      </p:sp>
      <p:sp>
        <p:nvSpPr>
          <p:cNvPr id="8203" name="Rectangle 11"/>
          <p:cNvSpPr>
            <a:spLocks noGrp="1" noChangeArrowheads="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8204" name="Text Box 12"/>
          <p:cNvSpPr txBox="1">
            <a:spLocks noGrp="1" noChangeArrowheads="1"/>
          </p:cNvSpPr>
          <p:nvPr>
            <p:ph type="sldNum" sz="quarter" idx="4"/>
          </p:nvPr>
        </p:nvSpPr>
        <p:spPr bwMode="auto">
          <a:xfrm>
            <a:off x="7466013" y="6453188"/>
            <a:ext cx="3063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mn-lt"/>
                <a:ea typeface="Lucida Grande" charset="0"/>
                <a:cs typeface="Lucida Grande" charset="0"/>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vl6pPr algn="l" rtl="0" fontAlgn="base">
              <a:spcBef>
                <a:spcPct val="0"/>
              </a:spcBef>
              <a:spcAft>
                <a:spcPct val="0"/>
              </a:spcAft>
              <a:defRPr sz="1200">
                <a:solidFill>
                  <a:schemeClr val="tx1"/>
                </a:solidFill>
                <a:latin typeface="+mn-lt"/>
              </a:defRPr>
            </a:lvl6pPr>
            <a:lvl7pPr algn="l" rtl="0" fontAlgn="base">
              <a:spcBef>
                <a:spcPct val="0"/>
              </a:spcBef>
              <a:spcAft>
                <a:spcPct val="0"/>
              </a:spcAft>
              <a:defRPr sz="1200">
                <a:solidFill>
                  <a:schemeClr val="tx1"/>
                </a:solidFill>
                <a:latin typeface="+mn-lt"/>
              </a:defRPr>
            </a:lvl7pPr>
            <a:lvl8pPr algn="l" rtl="0" fontAlgn="base">
              <a:spcBef>
                <a:spcPct val="0"/>
              </a:spcBef>
              <a:spcAft>
                <a:spcPct val="0"/>
              </a:spcAft>
              <a:defRPr sz="1200">
                <a:solidFill>
                  <a:schemeClr val="tx1"/>
                </a:solidFill>
                <a:latin typeface="+mn-lt"/>
              </a:defRPr>
            </a:lvl8pPr>
            <a:lvl9pPr algn="l" rtl="0" fontAlgn="base">
              <a:spcBef>
                <a:spcPct val="0"/>
              </a:spcBef>
              <a:spcAft>
                <a:spcPct val="0"/>
              </a:spcAft>
              <a:defRPr sz="1200">
                <a:solidFill>
                  <a:schemeClr val="tx1"/>
                </a:solidFill>
                <a:latin typeface="+mn-lt"/>
              </a:defRPr>
            </a:lvl9pPr>
          </a:lstStyle>
          <a:p>
            <a:fld id="{1C00CA01-9531-430D-90AD-684FD98C63E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hf hdr="0" ftr="0" dt="0"/>
  <p:txStyles>
    <p:title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fontAlgn="base">
        <a:spcBef>
          <a:spcPts val="700"/>
        </a:spcBef>
        <a:spcAft>
          <a:spcPct val="0"/>
        </a:spcAft>
        <a:buClr>
          <a:srgbClr val="437085"/>
        </a:buClr>
        <a:buSzPct val="100000"/>
        <a:buFont typeface="Wingdings" pitchFamily="2" charset="2"/>
        <a:buChar char="§"/>
        <a:defRPr sz="2800">
          <a:solidFill>
            <a:schemeClr val="tx1"/>
          </a:solidFill>
          <a:latin typeface="+mn-lt"/>
          <a:ea typeface="+mn-ea"/>
          <a:cs typeface="+mn-cs"/>
          <a:sym typeface="Lucida Grande" charset="0"/>
        </a:defRPr>
      </a:lvl1pPr>
      <a:lvl2pPr marL="731838" indent="-285750" algn="l" rtl="0" fontAlgn="base">
        <a:spcBef>
          <a:spcPts val="600"/>
        </a:spcBef>
        <a:spcAft>
          <a:spcPct val="0"/>
        </a:spcAft>
        <a:buClr>
          <a:srgbClr val="357E69"/>
        </a:buClr>
        <a:buSzPct val="100000"/>
        <a:buFont typeface="Wingdings" pitchFamily="2" charset="2"/>
        <a:buChar char="§"/>
        <a:defRPr sz="2400">
          <a:solidFill>
            <a:schemeClr val="tx1"/>
          </a:solidFill>
          <a:latin typeface="+mn-lt"/>
          <a:ea typeface="+mn-ea"/>
          <a:cs typeface="+mn-cs"/>
          <a:sym typeface="Lucida Grande" charset="0"/>
        </a:defRPr>
      </a:lvl2pPr>
      <a:lvl3pPr marL="1131888" indent="-228600" algn="l" rtl="0" fontAlgn="base">
        <a:spcBef>
          <a:spcPts val="500"/>
        </a:spcBef>
        <a:spcAft>
          <a:spcPct val="0"/>
        </a:spcAft>
        <a:buClr>
          <a:srgbClr val="918BA3"/>
        </a:buClr>
        <a:buSzPct val="100000"/>
        <a:buFont typeface="Wingdings" pitchFamily="2" charset="2"/>
        <a:buChar char="§"/>
        <a:defRPr sz="2000">
          <a:solidFill>
            <a:schemeClr val="tx1"/>
          </a:solidFill>
          <a:latin typeface="+mn-lt"/>
          <a:ea typeface="+mn-ea"/>
          <a:cs typeface="+mn-cs"/>
          <a:sym typeface="Lucida Grande" charset="0"/>
        </a:defRPr>
      </a:lvl3pPr>
      <a:lvl4pPr marL="1589088" indent="-228600" algn="l" rtl="0" fontAlgn="base">
        <a:spcBef>
          <a:spcPts val="500"/>
        </a:spcBef>
        <a:spcAft>
          <a:spcPct val="0"/>
        </a:spcAft>
        <a:buClr>
          <a:srgbClr val="2F6E7E"/>
        </a:buClr>
        <a:buSzPct val="100000"/>
        <a:buFont typeface="Wingdings" pitchFamily="2" charset="2"/>
        <a:buChar char="§"/>
        <a:defRPr sz="2000">
          <a:solidFill>
            <a:schemeClr val="tx1"/>
          </a:solidFill>
          <a:latin typeface="+mn-lt"/>
          <a:ea typeface="+mn-ea"/>
          <a:cs typeface="+mn-cs"/>
          <a:sym typeface="Lucida Grande" charset="0"/>
        </a:defRPr>
      </a:lvl4pPr>
      <a:lvl5pPr marL="20462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pitchFamily="2" charset="2"/>
        <a:buChar char="§"/>
        <a:defRPr sz="2000">
          <a:solidFill>
            <a:schemeClr val="tx1"/>
          </a:solidFill>
          <a:latin typeface="+mn-lt"/>
          <a:ea typeface="+mn-ea"/>
          <a:cs typeface="+mn-cs"/>
          <a:sym typeface="Lucida Grande"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hyperlink" Target="http://www.google.com/alerts"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5.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Probabilistic_context-free_grammar"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9.xml"/><Relationship Id="rId16" Type="http://schemas.openxmlformats.org/officeDocument/2006/relationships/image" Target="../media/image72.png"/><Relationship Id="rId1" Type="http://schemas.openxmlformats.org/officeDocument/2006/relationships/slideLayout" Target="../slideLayouts/slideLayout13.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82.png"/><Relationship Id="rId4" Type="http://schemas.openxmlformats.org/officeDocument/2006/relationships/image" Target="../media/image61.png"/><Relationship Id="rId9" Type="http://schemas.openxmlformats.org/officeDocument/2006/relationships/image" Target="../media/image66.png"/></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3"/>
          <p:cNvGrpSpPr>
            <a:grpSpLocks/>
          </p:cNvGrpSpPr>
          <p:nvPr/>
        </p:nvGrpSpPr>
        <p:grpSpPr bwMode="auto">
          <a:xfrm>
            <a:off x="0" y="-141288"/>
            <a:ext cx="4368800" cy="557213"/>
            <a:chOff x="0" y="0"/>
            <a:chExt cx="2752" cy="352"/>
          </a:xfrm>
        </p:grpSpPr>
        <p:sp>
          <p:nvSpPr>
            <p:cNvPr id="9217" name="Rectangle 1"/>
            <p:cNvSpPr>
              <a:spLocks/>
            </p:cNvSpPr>
            <p:nvPr/>
          </p:nvSpPr>
          <p:spPr bwMode="auto">
            <a:xfrm>
              <a:off x="0" y="89"/>
              <a:ext cx="275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9218" name="Rectangle 2"/>
            <p:cNvSpPr>
              <a:spLocks/>
            </p:cNvSpPr>
            <p:nvPr/>
          </p:nvSpPr>
          <p:spPr bwMode="auto">
            <a:xfrm>
              <a:off x="0" y="0"/>
              <a:ext cx="27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9222" name="Group 6"/>
          <p:cNvGrpSpPr>
            <a:grpSpLocks/>
          </p:cNvGrpSpPr>
          <p:nvPr/>
        </p:nvGrpSpPr>
        <p:grpSpPr bwMode="auto">
          <a:xfrm>
            <a:off x="3733800" y="-26988"/>
            <a:ext cx="3886200" cy="328613"/>
            <a:chOff x="0" y="0"/>
            <a:chExt cx="2448" cy="208"/>
          </a:xfrm>
        </p:grpSpPr>
        <p:sp>
          <p:nvSpPr>
            <p:cNvPr id="922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922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9225" name="Group 9"/>
          <p:cNvGrpSpPr>
            <a:grpSpLocks/>
          </p:cNvGrpSpPr>
          <p:nvPr/>
        </p:nvGrpSpPr>
        <p:grpSpPr bwMode="auto">
          <a:xfrm>
            <a:off x="7620000" y="-26988"/>
            <a:ext cx="1524000" cy="328613"/>
            <a:chOff x="0" y="0"/>
            <a:chExt cx="960" cy="208"/>
          </a:xfrm>
        </p:grpSpPr>
        <p:sp>
          <p:nvSpPr>
            <p:cNvPr id="922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922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9226" name="Rectangle 10"/>
          <p:cNvSpPr>
            <a:spLocks/>
          </p:cNvSpPr>
          <p:nvPr/>
        </p:nvSpPr>
        <p:spPr bwMode="auto">
          <a:xfrm>
            <a:off x="1084263" y="1981200"/>
            <a:ext cx="3478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3600">
                <a:solidFill>
                  <a:srgbClr val="FBFCFF"/>
                </a:solidFill>
                <a:ea typeface="Lucida Grande" charset="0"/>
                <a:cs typeface="Lucida Grande" charset="0"/>
              </a:rPr>
              <a:t>Introduction to</a:t>
            </a:r>
          </a:p>
        </p:txBody>
      </p:sp>
      <p:sp>
        <p:nvSpPr>
          <p:cNvPr id="9227" name="Rectangle 11"/>
          <p:cNvSpPr>
            <a:spLocks/>
          </p:cNvSpPr>
          <p:nvPr/>
        </p:nvSpPr>
        <p:spPr bwMode="auto">
          <a:xfrm>
            <a:off x="7620000" y="0"/>
            <a:ext cx="1524000" cy="279400"/>
          </a:xfrm>
          <a:prstGeom prst="rect">
            <a:avLst/>
          </a:prstGeom>
          <a:solidFill>
            <a:srgbClr val="139CB7"/>
          </a:solidFill>
          <a:ln w="9525" cap="flat">
            <a:solidFill>
              <a:srgbClr val="406E84"/>
            </a:solidFill>
            <a:prstDash val="solid"/>
            <a:miter lim="800000"/>
            <a:headEnd type="none" w="med" len="med"/>
            <a:tailEnd type="none" w="med" len="med"/>
          </a:ln>
          <a:effectLst>
            <a:outerShdw blurRad="38100" dist="25399" dir="5400000" algn="ctr" rotWithShape="0">
              <a:schemeClr val="bg2">
                <a:alpha val="34999"/>
              </a:schemeClr>
            </a:outerShdw>
          </a:effectLst>
        </p:spPr>
        <p:txBody>
          <a:bodyPr lIns="0" tIns="0" rIns="0" bIns="0"/>
          <a:lstStyle/>
          <a:p>
            <a:endParaRPr lang="he-IL"/>
          </a:p>
        </p:txBody>
      </p:sp>
      <p:sp>
        <p:nvSpPr>
          <p:cNvPr id="9228" name="Rectangle 12"/>
          <p:cNvSpPr>
            <a:spLocks/>
          </p:cNvSpPr>
          <p:nvPr/>
        </p:nvSpPr>
        <p:spPr bwMode="auto">
          <a:xfrm>
            <a:off x="830263" y="2590800"/>
            <a:ext cx="68373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4800" b="1">
                <a:solidFill>
                  <a:srgbClr val="139CB7"/>
                </a:solidFill>
                <a:ea typeface="Lucida Grande" charset="0"/>
                <a:cs typeface="Lucida Grande" charset="0"/>
              </a:rPr>
              <a:t>Information Retrieval</a:t>
            </a:r>
          </a:p>
        </p:txBody>
      </p:sp>
      <p:sp>
        <p:nvSpPr>
          <p:cNvPr id="9229" name="Rectangle 13"/>
          <p:cNvSpPr>
            <a:spLocks noGrp="1" noChangeArrowheads="1"/>
          </p:cNvSpPr>
          <p:nvPr>
            <p:ph type="body" idx="1"/>
          </p:nvPr>
        </p:nvSpPr>
        <p:spPr>
          <a:xfrm>
            <a:off x="1066800" y="3886200"/>
            <a:ext cx="7010400" cy="2971800"/>
          </a:xfrm>
          <a:ln/>
        </p:spPr>
        <p:txBody>
          <a:bodyPr rIns="132080"/>
          <a:lstStyle/>
          <a:p>
            <a:pPr marL="39688" indent="0" algn="ctr">
              <a:buFont typeface="Wingdings" pitchFamily="2" charset="2"/>
              <a:buNone/>
            </a:pPr>
            <a:r>
              <a:rPr lang="en-US" dirty="0">
                <a:solidFill>
                  <a:srgbClr val="437085"/>
                </a:solidFill>
              </a:rPr>
              <a:t>Lecture 7: Text Classification;</a:t>
            </a:r>
          </a:p>
          <a:p>
            <a:pPr marL="39688" indent="0" algn="ctr">
              <a:buFont typeface="Wingdings" pitchFamily="2" charset="2"/>
              <a:buNone/>
            </a:pPr>
            <a:r>
              <a:rPr lang="en-US" dirty="0">
                <a:solidFill>
                  <a:srgbClr val="437085"/>
                </a:solidFill>
              </a:rPr>
              <a:t>The Naive Bayes algorithm</a:t>
            </a:r>
          </a:p>
        </p:txBody>
      </p:sp>
      <p:sp>
        <p:nvSpPr>
          <p:cNvPr id="15" name="Rectangle 14"/>
          <p:cNvSpPr/>
          <p:nvPr/>
        </p:nvSpPr>
        <p:spPr>
          <a:xfrm>
            <a:off x="228600" y="6248400"/>
            <a:ext cx="8610600" cy="523875"/>
          </a:xfrm>
          <a:prstGeom prst="rect">
            <a:avLst/>
          </a:prstGeom>
        </p:spPr>
        <p:txBody>
          <a:bodyPr>
            <a:spAutoFit/>
          </a:bodyPr>
          <a:lstStyle/>
          <a:p>
            <a:pPr algn="ctr">
              <a:defRPr/>
            </a:pPr>
            <a:r>
              <a:rPr lang="en-US" sz="1400" dirty="0">
                <a:solidFill>
                  <a:schemeClr val="tx2">
                    <a:lumMod val="40000"/>
                    <a:lumOff val="60000"/>
                  </a:schemeClr>
                </a:solidFill>
              </a:rPr>
              <a:t>Based on: “Inf</a:t>
            </a:r>
            <a:r>
              <a:rPr lang="en-US" sz="1400" dirty="0">
                <a:solidFill>
                  <a:schemeClr val="tx2">
                    <a:lumMod val="40000"/>
                    <a:lumOff val="60000"/>
                  </a:schemeClr>
                </a:solidFill>
                <a:cs typeface="Times New Roman" pitchFamily="18" charset="0"/>
              </a:rPr>
              <a:t>ormation Retrieval and Web Search” prepared</a:t>
            </a:r>
          </a:p>
          <a:p>
            <a:pPr algn="ctr">
              <a:spcAft>
                <a:spcPts val="2400"/>
              </a:spcAft>
              <a:defRPr/>
            </a:pPr>
            <a:r>
              <a:rPr lang="en-US" sz="1400" dirty="0">
                <a:solidFill>
                  <a:schemeClr val="tx2">
                    <a:lumMod val="40000"/>
                    <a:lumOff val="60000"/>
                  </a:schemeClr>
                </a:solidFill>
                <a:cs typeface="Times New Roman" pitchFamily="18" charset="0"/>
              </a:rPr>
              <a:t>by </a:t>
            </a:r>
            <a:r>
              <a:rPr lang="en-US" sz="1400" dirty="0" err="1">
                <a:solidFill>
                  <a:schemeClr val="tx2">
                    <a:lumMod val="40000"/>
                    <a:lumOff val="60000"/>
                  </a:schemeClr>
                </a:solidFill>
                <a:cs typeface="Times New Roman" pitchFamily="18" charset="0"/>
              </a:rPr>
              <a:t>Pandu</a:t>
            </a:r>
            <a:r>
              <a:rPr lang="en-US" sz="1400" dirty="0">
                <a:solidFill>
                  <a:schemeClr val="tx2">
                    <a:lumMod val="40000"/>
                    <a:lumOff val="60000"/>
                  </a:schemeClr>
                </a:solidFill>
                <a:cs typeface="Times New Roman" pitchFamily="18" charset="0"/>
              </a:rPr>
              <a:t> </a:t>
            </a:r>
            <a:r>
              <a:rPr lang="en-US" sz="1400" dirty="0" err="1">
                <a:solidFill>
                  <a:schemeClr val="tx2">
                    <a:lumMod val="40000"/>
                    <a:lumOff val="60000"/>
                  </a:schemeClr>
                </a:solidFill>
                <a:cs typeface="Times New Roman" pitchFamily="18" charset="0"/>
              </a:rPr>
              <a:t>Nayak</a:t>
            </a:r>
            <a:r>
              <a:rPr lang="en-US" sz="1400" dirty="0">
                <a:solidFill>
                  <a:schemeClr val="tx2">
                    <a:lumMod val="40000"/>
                    <a:lumOff val="60000"/>
                  </a:schemeClr>
                </a:solidFill>
                <a:cs typeface="Times New Roman" pitchFamily="18" charset="0"/>
              </a:rPr>
              <a:t> and </a:t>
            </a:r>
            <a:r>
              <a:rPr lang="en-US" sz="1400" dirty="0" err="1">
                <a:solidFill>
                  <a:schemeClr val="tx2">
                    <a:lumMod val="40000"/>
                    <a:lumOff val="60000"/>
                  </a:schemeClr>
                </a:solidFill>
                <a:cs typeface="Times New Roman" pitchFamily="18" charset="0"/>
              </a:rPr>
              <a:t>Prabhakar</a:t>
            </a:r>
            <a:r>
              <a:rPr lang="en-US" sz="1400" dirty="0">
                <a:solidFill>
                  <a:schemeClr val="tx2">
                    <a:lumMod val="40000"/>
                    <a:lumOff val="60000"/>
                  </a:schemeClr>
                </a:solidFill>
                <a:cs typeface="Times New Roman" pitchFamily="18" charset="0"/>
              </a:rPr>
              <a:t> </a:t>
            </a:r>
            <a:r>
              <a:rPr lang="en-US" sz="1400" dirty="0" err="1">
                <a:solidFill>
                  <a:schemeClr val="tx2">
                    <a:lumMod val="40000"/>
                    <a:lumOff val="60000"/>
                  </a:schemeClr>
                </a:solidFill>
                <a:cs typeface="Times New Roman" pitchFamily="18" charset="0"/>
              </a:rPr>
              <a:t>Raghavan</a:t>
            </a:r>
            <a:endParaRPr lang="en-US" sz="1400" dirty="0">
              <a:solidFill>
                <a:schemeClr val="tx2">
                  <a:lumMod val="40000"/>
                  <a:lumOff val="60000"/>
                </a:schemeClr>
              </a:solidFill>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7411" name="Group 3"/>
          <p:cNvGrpSpPr>
            <a:grpSpLocks/>
          </p:cNvGrpSpPr>
          <p:nvPr/>
        </p:nvGrpSpPr>
        <p:grpSpPr bwMode="auto">
          <a:xfrm>
            <a:off x="0" y="-141288"/>
            <a:ext cx="4178300" cy="557213"/>
            <a:chOff x="0" y="0"/>
            <a:chExt cx="2632" cy="352"/>
          </a:xfrm>
        </p:grpSpPr>
        <p:sp>
          <p:nvSpPr>
            <p:cNvPr id="1740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741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7414" name="Group 6"/>
          <p:cNvGrpSpPr>
            <a:grpSpLocks/>
          </p:cNvGrpSpPr>
          <p:nvPr/>
        </p:nvGrpSpPr>
        <p:grpSpPr bwMode="auto">
          <a:xfrm>
            <a:off x="3733800" y="-26988"/>
            <a:ext cx="3886200" cy="328613"/>
            <a:chOff x="0" y="0"/>
            <a:chExt cx="2448" cy="208"/>
          </a:xfrm>
        </p:grpSpPr>
        <p:sp>
          <p:nvSpPr>
            <p:cNvPr id="174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741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7417" name="Group 9"/>
          <p:cNvGrpSpPr>
            <a:grpSpLocks/>
          </p:cNvGrpSpPr>
          <p:nvPr/>
        </p:nvGrpSpPr>
        <p:grpSpPr bwMode="auto">
          <a:xfrm>
            <a:off x="7620000" y="-26988"/>
            <a:ext cx="1524000" cy="328613"/>
            <a:chOff x="0" y="0"/>
            <a:chExt cx="960" cy="208"/>
          </a:xfrm>
        </p:grpSpPr>
        <p:sp>
          <p:nvSpPr>
            <p:cNvPr id="174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741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741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7419" name="Rectangle 11"/>
          <p:cNvSpPr>
            <a:spLocks noGrp="1" noChangeArrowheads="1"/>
          </p:cNvSpPr>
          <p:nvPr>
            <p:ph type="title"/>
          </p:nvPr>
        </p:nvSpPr>
        <p:spPr>
          <a:xfrm>
            <a:off x="457200" y="0"/>
            <a:ext cx="8229600" cy="1196752"/>
          </a:xfrm>
          <a:ln/>
        </p:spPr>
        <p:txBody>
          <a:bodyPr rIns="132080"/>
          <a:lstStyle/>
          <a:p>
            <a:r>
              <a:rPr lang="en-US" dirty="0"/>
              <a:t>More Text Classification Examples</a:t>
            </a:r>
            <a:endParaRPr lang="en-US" sz="2800" dirty="0"/>
          </a:p>
        </p:txBody>
      </p:sp>
      <p:sp>
        <p:nvSpPr>
          <p:cNvPr id="17420" name="Rectangle 12"/>
          <p:cNvSpPr>
            <a:spLocks noGrp="1" noChangeArrowheads="1"/>
          </p:cNvSpPr>
          <p:nvPr>
            <p:ph type="body" idx="1"/>
          </p:nvPr>
        </p:nvSpPr>
        <p:spPr>
          <a:xfrm>
            <a:off x="457200" y="1600200"/>
            <a:ext cx="8229600" cy="4997152"/>
          </a:xfrm>
          <a:ln/>
        </p:spPr>
        <p:txBody>
          <a:bodyPr rIns="132080"/>
          <a:lstStyle/>
          <a:p>
            <a:pPr marL="39688" indent="0">
              <a:lnSpc>
                <a:spcPct val="80000"/>
              </a:lnSpc>
              <a:buNone/>
            </a:pPr>
            <a:r>
              <a:rPr lang="en-US" sz="2600" dirty="0"/>
              <a:t>Many search engine functionalities use classification</a:t>
            </a:r>
          </a:p>
          <a:p>
            <a:pPr>
              <a:lnSpc>
                <a:spcPct val="80000"/>
              </a:lnSpc>
            </a:pPr>
            <a:r>
              <a:rPr lang="en-US" sz="2400" dirty="0"/>
              <a:t>Assigning labels to documents or web-pages</a:t>
            </a:r>
          </a:p>
          <a:p>
            <a:pPr>
              <a:lnSpc>
                <a:spcPct val="80000"/>
              </a:lnSpc>
            </a:pPr>
            <a:r>
              <a:rPr lang="en-US" sz="2400" dirty="0"/>
              <a:t>Labels may be:</a:t>
            </a:r>
          </a:p>
          <a:p>
            <a:pPr lvl="1">
              <a:lnSpc>
                <a:spcPct val="80000"/>
              </a:lnSpc>
            </a:pPr>
            <a:r>
              <a:rPr lang="en-US" sz="2000" dirty="0"/>
              <a:t>topics such as Yahoo-categories</a:t>
            </a:r>
          </a:p>
          <a:p>
            <a:pPr marL="1182688" lvl="2">
              <a:lnSpc>
                <a:spcPct val="80000"/>
              </a:lnSpc>
            </a:pPr>
            <a:r>
              <a:rPr lang="en-US" sz="1600" dirty="0">
                <a:solidFill>
                  <a:srgbClr val="139CB7"/>
                </a:solidFill>
              </a:rPr>
              <a:t>"finance," "sports," "news&gt;world&gt;</a:t>
            </a:r>
            <a:r>
              <a:rPr lang="en-US" sz="1600" dirty="0" err="1">
                <a:solidFill>
                  <a:srgbClr val="139CB7"/>
                </a:solidFill>
              </a:rPr>
              <a:t>asia</a:t>
            </a:r>
            <a:r>
              <a:rPr lang="en-US" sz="1600" dirty="0">
                <a:solidFill>
                  <a:srgbClr val="139CB7"/>
                </a:solidFill>
              </a:rPr>
              <a:t>&gt;business"</a:t>
            </a:r>
          </a:p>
          <a:p>
            <a:pPr lvl="1">
              <a:lnSpc>
                <a:spcPct val="80000"/>
              </a:lnSpc>
            </a:pPr>
            <a:r>
              <a:rPr lang="en-US" sz="2000" dirty="0"/>
              <a:t>genres</a:t>
            </a:r>
          </a:p>
          <a:p>
            <a:pPr marL="1182688" lvl="2">
              <a:lnSpc>
                <a:spcPct val="80000"/>
              </a:lnSpc>
            </a:pPr>
            <a:r>
              <a:rPr lang="en-US" sz="1600" dirty="0">
                <a:solidFill>
                  <a:srgbClr val="139CB7"/>
                </a:solidFill>
              </a:rPr>
              <a:t>"editorials" "movie-reviews" "news”</a:t>
            </a:r>
          </a:p>
          <a:p>
            <a:pPr lvl="1">
              <a:lnSpc>
                <a:spcPct val="80000"/>
              </a:lnSpc>
            </a:pPr>
            <a:r>
              <a:rPr lang="en-US" sz="2000" dirty="0"/>
              <a:t>opinion on a person/product</a:t>
            </a:r>
          </a:p>
          <a:p>
            <a:pPr marL="1182688" lvl="2">
              <a:lnSpc>
                <a:spcPct val="80000"/>
              </a:lnSpc>
            </a:pPr>
            <a:r>
              <a:rPr lang="en-US" sz="1600" dirty="0">
                <a:solidFill>
                  <a:srgbClr val="139CB7"/>
                </a:solidFill>
              </a:rPr>
              <a:t>“like”, “hate”, “neutral”</a:t>
            </a:r>
          </a:p>
          <a:p>
            <a:pPr lvl="1">
              <a:lnSpc>
                <a:spcPct val="80000"/>
              </a:lnSpc>
            </a:pPr>
            <a:r>
              <a:rPr lang="en-US" sz="2000" dirty="0"/>
              <a:t>domain-specific</a:t>
            </a:r>
          </a:p>
          <a:p>
            <a:pPr marL="1182688" lvl="2">
              <a:lnSpc>
                <a:spcPct val="80000"/>
              </a:lnSpc>
            </a:pPr>
            <a:r>
              <a:rPr lang="en-US" sz="1600" dirty="0"/>
              <a:t>Recommendation =&gt; </a:t>
            </a:r>
            <a:r>
              <a:rPr lang="en-US" sz="1600" dirty="0">
                <a:solidFill>
                  <a:srgbClr val="139CB7"/>
                </a:solidFill>
              </a:rPr>
              <a:t>"interesting-to-me" : "not-interesting-to-me”</a:t>
            </a:r>
          </a:p>
          <a:p>
            <a:pPr marL="1182688" lvl="2">
              <a:lnSpc>
                <a:spcPct val="80000"/>
              </a:lnSpc>
            </a:pPr>
            <a:r>
              <a:rPr lang="en-US" sz="1600" dirty="0"/>
              <a:t>Content filter =&gt; </a:t>
            </a:r>
            <a:r>
              <a:rPr lang="en-US" sz="1600" dirty="0">
                <a:solidFill>
                  <a:srgbClr val="139CB7"/>
                </a:solidFill>
              </a:rPr>
              <a:t>“contains adult language” : “doesn’t”</a:t>
            </a:r>
          </a:p>
          <a:p>
            <a:pPr marL="1182688" lvl="2">
              <a:lnSpc>
                <a:spcPct val="80000"/>
              </a:lnSpc>
            </a:pPr>
            <a:r>
              <a:rPr lang="en-US" sz="1600" dirty="0"/>
              <a:t>Language detection =&gt; </a:t>
            </a:r>
            <a:r>
              <a:rPr lang="en-US" sz="1600" dirty="0">
                <a:solidFill>
                  <a:srgbClr val="139CB7"/>
                </a:solidFill>
              </a:rPr>
              <a:t>language identification: English, French, Chinese, …</a:t>
            </a:r>
          </a:p>
          <a:p>
            <a:pPr marL="1182688" lvl="2">
              <a:lnSpc>
                <a:spcPct val="80000"/>
              </a:lnSpc>
            </a:pPr>
            <a:r>
              <a:rPr lang="en-US" sz="1600" dirty="0"/>
              <a:t>Search vertical =&gt; </a:t>
            </a:r>
            <a:r>
              <a:rPr lang="en-US" sz="1600" dirty="0">
                <a:solidFill>
                  <a:srgbClr val="139CB7"/>
                </a:solidFill>
              </a:rPr>
              <a:t>about Linux versus not</a:t>
            </a:r>
          </a:p>
          <a:p>
            <a:pPr marL="1182688" lvl="2">
              <a:lnSpc>
                <a:spcPct val="80000"/>
              </a:lnSpc>
            </a:pPr>
            <a:r>
              <a:rPr lang="en-US" sz="1600" dirty="0"/>
              <a:t>Spam filter =&gt; </a:t>
            </a:r>
            <a:r>
              <a:rPr lang="en-US" sz="1600" dirty="0">
                <a:solidFill>
                  <a:srgbClr val="139CB7"/>
                </a:solidFill>
              </a:rPr>
              <a:t>“link spam” : “not link spam”</a:t>
            </a:r>
          </a:p>
        </p:txBody>
      </p:sp>
      <p:sp>
        <p:nvSpPr>
          <p:cNvPr id="1742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2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2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42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742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42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42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42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42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742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7420">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7420">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7420">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742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3"/>
          <p:cNvGrpSpPr>
            <a:grpSpLocks/>
          </p:cNvGrpSpPr>
          <p:nvPr/>
        </p:nvGrpSpPr>
        <p:grpSpPr bwMode="auto">
          <a:xfrm>
            <a:off x="0" y="-141288"/>
            <a:ext cx="4178300" cy="557213"/>
            <a:chOff x="0" y="0"/>
            <a:chExt cx="2632" cy="352"/>
          </a:xfrm>
        </p:grpSpPr>
        <p:sp>
          <p:nvSpPr>
            <p:cNvPr id="1843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843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8438" name="Group 6"/>
          <p:cNvGrpSpPr>
            <a:grpSpLocks/>
          </p:cNvGrpSpPr>
          <p:nvPr/>
        </p:nvGrpSpPr>
        <p:grpSpPr bwMode="auto">
          <a:xfrm>
            <a:off x="3733800" y="-26988"/>
            <a:ext cx="3886200" cy="328613"/>
            <a:chOff x="0" y="0"/>
            <a:chExt cx="2448" cy="208"/>
          </a:xfrm>
        </p:grpSpPr>
        <p:sp>
          <p:nvSpPr>
            <p:cNvPr id="1843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843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8441" name="Group 9"/>
          <p:cNvGrpSpPr>
            <a:grpSpLocks/>
          </p:cNvGrpSpPr>
          <p:nvPr/>
        </p:nvGrpSpPr>
        <p:grpSpPr bwMode="auto">
          <a:xfrm>
            <a:off x="7620000" y="-26988"/>
            <a:ext cx="1524000" cy="328613"/>
            <a:chOff x="0" y="0"/>
            <a:chExt cx="960" cy="208"/>
          </a:xfrm>
        </p:grpSpPr>
        <p:sp>
          <p:nvSpPr>
            <p:cNvPr id="1843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844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844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8443" name="Rectangle 11"/>
          <p:cNvSpPr>
            <a:spLocks noGrp="1" noChangeArrowheads="1"/>
          </p:cNvSpPr>
          <p:nvPr>
            <p:ph type="title"/>
          </p:nvPr>
        </p:nvSpPr>
        <p:spPr>
          <a:ln/>
        </p:spPr>
        <p:txBody>
          <a:bodyPr rIns="132080"/>
          <a:lstStyle/>
          <a:p>
            <a:r>
              <a:rPr lang="en-US"/>
              <a:t>Classification Methods (1)</a:t>
            </a:r>
          </a:p>
        </p:txBody>
      </p:sp>
      <p:sp>
        <p:nvSpPr>
          <p:cNvPr id="18444" name="Rectangle 12"/>
          <p:cNvSpPr>
            <a:spLocks noGrp="1" noChangeArrowheads="1"/>
          </p:cNvSpPr>
          <p:nvPr>
            <p:ph type="body" idx="1"/>
          </p:nvPr>
        </p:nvSpPr>
        <p:spPr>
          <a:ln/>
        </p:spPr>
        <p:txBody>
          <a:bodyPr rIns="132080"/>
          <a:lstStyle/>
          <a:p>
            <a:r>
              <a:rPr lang="en-US" dirty="0"/>
              <a:t>Manual classification</a:t>
            </a:r>
          </a:p>
          <a:p>
            <a:pPr marL="782638" lvl="1"/>
            <a:r>
              <a:rPr lang="en-US" dirty="0"/>
              <a:t>Used by the original Yahoo! Directory</a:t>
            </a:r>
          </a:p>
          <a:p>
            <a:pPr marL="782638" lvl="1"/>
            <a:r>
              <a:rPr lang="en-US" dirty="0" err="1"/>
              <a:t>Looksmart</a:t>
            </a:r>
            <a:r>
              <a:rPr lang="en-US" dirty="0"/>
              <a:t>, about.com, ODP, PubMed</a:t>
            </a:r>
          </a:p>
          <a:p>
            <a:pPr marL="782638" lvl="1"/>
            <a:r>
              <a:rPr lang="en-US" dirty="0"/>
              <a:t>Very accurate when job is done by experts</a:t>
            </a:r>
          </a:p>
          <a:p>
            <a:pPr marL="782638" lvl="1"/>
            <a:r>
              <a:rPr lang="en-US" dirty="0"/>
              <a:t>Consistent when the problem size and team is small</a:t>
            </a:r>
          </a:p>
          <a:p>
            <a:pPr marL="782638" lvl="1"/>
            <a:r>
              <a:rPr lang="en-US" dirty="0"/>
              <a:t>Difficult and expensive to scale</a:t>
            </a:r>
          </a:p>
          <a:p>
            <a:pPr marL="1182688" lvl="2"/>
            <a:r>
              <a:rPr lang="en-US" dirty="0"/>
              <a:t>Means we need </a:t>
            </a:r>
            <a:r>
              <a:rPr lang="en-US" b="1" dirty="0">
                <a:solidFill>
                  <a:srgbClr val="FF0000"/>
                </a:solidFill>
              </a:rPr>
              <a:t>automatic classification </a:t>
            </a:r>
            <a:r>
              <a:rPr lang="en-US" dirty="0"/>
              <a:t>methods for big problems</a:t>
            </a:r>
          </a:p>
        </p:txBody>
      </p:sp>
      <p:sp>
        <p:nvSpPr>
          <p:cNvPr id="18445"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0" y="-141288"/>
            <a:ext cx="4178300" cy="557213"/>
            <a:chOff x="0" y="0"/>
            <a:chExt cx="2632" cy="352"/>
          </a:xfrm>
        </p:grpSpPr>
        <p:sp>
          <p:nvSpPr>
            <p:cNvPr id="1945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945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9462" name="Group 6"/>
          <p:cNvGrpSpPr>
            <a:grpSpLocks/>
          </p:cNvGrpSpPr>
          <p:nvPr/>
        </p:nvGrpSpPr>
        <p:grpSpPr bwMode="auto">
          <a:xfrm>
            <a:off x="3733800" y="-26988"/>
            <a:ext cx="3886200" cy="328613"/>
            <a:chOff x="0" y="0"/>
            <a:chExt cx="2448" cy="208"/>
          </a:xfrm>
        </p:grpSpPr>
        <p:sp>
          <p:nvSpPr>
            <p:cNvPr id="1946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946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9465" name="Group 9"/>
          <p:cNvGrpSpPr>
            <a:grpSpLocks/>
          </p:cNvGrpSpPr>
          <p:nvPr/>
        </p:nvGrpSpPr>
        <p:grpSpPr bwMode="auto">
          <a:xfrm>
            <a:off x="7620000" y="-26988"/>
            <a:ext cx="1524000" cy="328613"/>
            <a:chOff x="0" y="0"/>
            <a:chExt cx="960" cy="208"/>
          </a:xfrm>
        </p:grpSpPr>
        <p:sp>
          <p:nvSpPr>
            <p:cNvPr id="1946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946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946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9467" name="Rectangle 11"/>
          <p:cNvSpPr>
            <a:spLocks noGrp="1" noChangeArrowheads="1"/>
          </p:cNvSpPr>
          <p:nvPr>
            <p:ph type="title"/>
          </p:nvPr>
        </p:nvSpPr>
        <p:spPr>
          <a:ln/>
        </p:spPr>
        <p:txBody>
          <a:bodyPr rIns="132080"/>
          <a:lstStyle/>
          <a:p>
            <a:r>
              <a:rPr lang="en-US"/>
              <a:t>Classification Methods (2)</a:t>
            </a:r>
          </a:p>
        </p:txBody>
      </p:sp>
      <p:sp>
        <p:nvSpPr>
          <p:cNvPr id="19468" name="Rectangle 12"/>
          <p:cNvSpPr>
            <a:spLocks noGrp="1" noChangeArrowheads="1"/>
          </p:cNvSpPr>
          <p:nvPr>
            <p:ph type="body" idx="1"/>
          </p:nvPr>
        </p:nvSpPr>
        <p:spPr>
          <a:ln/>
        </p:spPr>
        <p:txBody>
          <a:bodyPr rIns="132080"/>
          <a:lstStyle/>
          <a:p>
            <a:r>
              <a:rPr lang="en-US"/>
              <a:t>Hand-coded rule-based classifiers</a:t>
            </a:r>
          </a:p>
          <a:p>
            <a:pPr marL="782638" lvl="1"/>
            <a:r>
              <a:rPr lang="en-US" sz="2200"/>
              <a:t>One technique used by CS dept’s spam filter, Reuters, CIA, etc.</a:t>
            </a:r>
          </a:p>
          <a:p>
            <a:pPr marL="782638" lvl="1"/>
            <a:r>
              <a:rPr lang="en-US" sz="2200"/>
              <a:t>It’s what Google Alerts is doing</a:t>
            </a:r>
          </a:p>
          <a:p>
            <a:pPr marL="1182688" lvl="2"/>
            <a:r>
              <a:rPr lang="en-US" sz="2200"/>
              <a:t>Widely deployed in government and enterprise</a:t>
            </a:r>
          </a:p>
          <a:p>
            <a:pPr marL="782638" lvl="1"/>
            <a:r>
              <a:rPr lang="en-US" sz="2200"/>
              <a:t>Companies provide “IDE” for writing such rules</a:t>
            </a:r>
          </a:p>
          <a:p>
            <a:pPr marL="782638" lvl="1"/>
            <a:r>
              <a:rPr lang="en-US" sz="2200"/>
              <a:t>E.g., assign category if document contains a given boolean combination of words</a:t>
            </a:r>
          </a:p>
          <a:p>
            <a:pPr marL="782638" lvl="1"/>
            <a:r>
              <a:rPr lang="en-US" sz="2200"/>
              <a:t>Commercial systems have complex query languages (everything in IR query languages +score accumulators)</a:t>
            </a:r>
          </a:p>
          <a:p>
            <a:pPr marL="782638" lvl="1"/>
            <a:r>
              <a:rPr lang="en-US" sz="2200"/>
              <a:t>Accuracy is often very high if a rule has been carefully refined over time by a subject expert</a:t>
            </a:r>
          </a:p>
          <a:p>
            <a:pPr marL="782638" lvl="1"/>
            <a:r>
              <a:rPr lang="en-US" sz="2200"/>
              <a:t>Building and maintaining these rules is expensive</a:t>
            </a:r>
          </a:p>
        </p:txBody>
      </p:sp>
      <p:sp>
        <p:nvSpPr>
          <p:cNvPr id="19469"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483" name="Group 3"/>
          <p:cNvGrpSpPr>
            <a:grpSpLocks/>
          </p:cNvGrpSpPr>
          <p:nvPr/>
        </p:nvGrpSpPr>
        <p:grpSpPr bwMode="auto">
          <a:xfrm>
            <a:off x="0" y="-141288"/>
            <a:ext cx="4178300" cy="557213"/>
            <a:chOff x="0" y="0"/>
            <a:chExt cx="2632" cy="352"/>
          </a:xfrm>
        </p:grpSpPr>
        <p:sp>
          <p:nvSpPr>
            <p:cNvPr id="2048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048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0486" name="Group 6"/>
          <p:cNvGrpSpPr>
            <a:grpSpLocks/>
          </p:cNvGrpSpPr>
          <p:nvPr/>
        </p:nvGrpSpPr>
        <p:grpSpPr bwMode="auto">
          <a:xfrm>
            <a:off x="3733800" y="-26988"/>
            <a:ext cx="3886200" cy="328613"/>
            <a:chOff x="0" y="0"/>
            <a:chExt cx="2448" cy="208"/>
          </a:xfrm>
        </p:grpSpPr>
        <p:sp>
          <p:nvSpPr>
            <p:cNvPr id="2048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048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0489" name="Group 9"/>
          <p:cNvGrpSpPr>
            <a:grpSpLocks/>
          </p:cNvGrpSpPr>
          <p:nvPr/>
        </p:nvGrpSpPr>
        <p:grpSpPr bwMode="auto">
          <a:xfrm>
            <a:off x="7620000" y="-26988"/>
            <a:ext cx="1524000" cy="328613"/>
            <a:chOff x="0" y="0"/>
            <a:chExt cx="960" cy="208"/>
          </a:xfrm>
        </p:grpSpPr>
        <p:sp>
          <p:nvSpPr>
            <p:cNvPr id="2048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048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049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0491" name="Rectangle 11"/>
          <p:cNvSpPr>
            <a:spLocks noGrp="1" noChangeArrowheads="1"/>
          </p:cNvSpPr>
          <p:nvPr>
            <p:ph type="title"/>
          </p:nvPr>
        </p:nvSpPr>
        <p:spPr>
          <a:ln/>
        </p:spPr>
        <p:txBody>
          <a:bodyPr rIns="132080"/>
          <a:lstStyle/>
          <a:p>
            <a:r>
              <a:rPr lang="en-US"/>
              <a:t>A Verity topic </a:t>
            </a:r>
            <a:br>
              <a:rPr lang="en-US"/>
            </a:br>
            <a:r>
              <a:rPr lang="en-US" sz="3200"/>
              <a:t>A complex classification rule</a:t>
            </a:r>
          </a:p>
        </p:txBody>
      </p:sp>
      <p:sp>
        <p:nvSpPr>
          <p:cNvPr id="20492" name="Rectangle 12"/>
          <p:cNvSpPr>
            <a:spLocks noGrp="1" noChangeArrowheads="1"/>
          </p:cNvSpPr>
          <p:nvPr>
            <p:ph type="body" idx="1"/>
          </p:nvPr>
        </p:nvSpPr>
        <p:spPr>
          <a:xfrm>
            <a:off x="5029200" y="1752600"/>
            <a:ext cx="3429000" cy="5105400"/>
          </a:xfrm>
          <a:ln/>
        </p:spPr>
        <p:txBody>
          <a:bodyPr rIns="132080"/>
          <a:lstStyle/>
          <a:p>
            <a:r>
              <a:rPr lang="en-US" sz="2400"/>
              <a:t>Note:</a:t>
            </a:r>
          </a:p>
          <a:p>
            <a:pPr marL="782638" lvl="1"/>
            <a:r>
              <a:rPr lang="en-US" sz="2000"/>
              <a:t>maintenance issues (author, etc.)</a:t>
            </a:r>
          </a:p>
          <a:p>
            <a:pPr marL="782638" lvl="1"/>
            <a:r>
              <a:rPr lang="en-US" sz="2000"/>
              <a:t>Hand-weighting of terms</a:t>
            </a:r>
          </a:p>
          <a:p>
            <a:pPr marL="782638" lvl="1"/>
            <a:endParaRPr lang="en-US" sz="2000"/>
          </a:p>
          <a:p>
            <a:pPr marL="782638" lvl="1"/>
            <a:endParaRPr lang="en-US" sz="2000"/>
          </a:p>
          <a:p>
            <a:pPr marL="782638" lvl="1">
              <a:buFont typeface="Wingdings" pitchFamily="2" charset="2"/>
              <a:buNone/>
            </a:pPr>
            <a:r>
              <a:rPr lang="en-US" sz="2000"/>
              <a:t>[Verity was bought by Autonomy.]</a:t>
            </a:r>
          </a:p>
        </p:txBody>
      </p:sp>
      <p:pic>
        <p:nvPicPr>
          <p:cNvPr id="20493" name="Picture 13"/>
          <p:cNvPicPr>
            <a:picLocks noChangeArrowheads="1"/>
          </p:cNvPicPr>
          <p:nvPr/>
        </p:nvPicPr>
        <p:blipFill>
          <a:blip r:embed="rId2">
            <a:extLst>
              <a:ext uri="{28A0092B-C50C-407E-A947-70E740481C1C}">
                <a14:useLocalDpi xmlns:a14="http://schemas.microsoft.com/office/drawing/2010/main" val="0"/>
              </a:ext>
            </a:extLst>
          </a:blip>
          <a:srcRect t="1529" b="1367"/>
          <a:stretch>
            <a:fillRect/>
          </a:stretch>
        </p:blipFill>
        <p:spPr bwMode="auto">
          <a:xfrm>
            <a:off x="533400" y="1524000"/>
            <a:ext cx="3505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0494" name="Rectangle 14"/>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0" y="-141288"/>
            <a:ext cx="4178300" cy="557213"/>
            <a:chOff x="0" y="0"/>
            <a:chExt cx="2632" cy="352"/>
          </a:xfrm>
        </p:grpSpPr>
        <p:sp>
          <p:nvSpPr>
            <p:cNvPr id="2150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150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1510" name="Group 6"/>
          <p:cNvGrpSpPr>
            <a:grpSpLocks/>
          </p:cNvGrpSpPr>
          <p:nvPr/>
        </p:nvGrpSpPr>
        <p:grpSpPr bwMode="auto">
          <a:xfrm>
            <a:off x="3733800" y="-26988"/>
            <a:ext cx="3886200" cy="328613"/>
            <a:chOff x="0" y="0"/>
            <a:chExt cx="2448" cy="208"/>
          </a:xfrm>
        </p:grpSpPr>
        <p:sp>
          <p:nvSpPr>
            <p:cNvPr id="2150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150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1513" name="Group 9"/>
          <p:cNvGrpSpPr>
            <a:grpSpLocks/>
          </p:cNvGrpSpPr>
          <p:nvPr/>
        </p:nvGrpSpPr>
        <p:grpSpPr bwMode="auto">
          <a:xfrm>
            <a:off x="7620000" y="-26988"/>
            <a:ext cx="1524000" cy="328613"/>
            <a:chOff x="0" y="0"/>
            <a:chExt cx="960" cy="208"/>
          </a:xfrm>
        </p:grpSpPr>
        <p:sp>
          <p:nvSpPr>
            <p:cNvPr id="2151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151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151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1515" name="Rectangle 11"/>
          <p:cNvSpPr>
            <a:spLocks noGrp="1" noChangeArrowheads="1"/>
          </p:cNvSpPr>
          <p:nvPr>
            <p:ph type="title"/>
          </p:nvPr>
        </p:nvSpPr>
        <p:spPr>
          <a:ln/>
        </p:spPr>
        <p:txBody>
          <a:bodyPr rIns="132080"/>
          <a:lstStyle/>
          <a:p>
            <a:r>
              <a:rPr lang="en-US"/>
              <a:t>Classification Methods (3)</a:t>
            </a:r>
          </a:p>
        </p:txBody>
      </p:sp>
      <p:sp>
        <p:nvSpPr>
          <p:cNvPr id="21516" name="Rectangle 12"/>
          <p:cNvSpPr>
            <a:spLocks noGrp="1" noChangeArrowheads="1"/>
          </p:cNvSpPr>
          <p:nvPr>
            <p:ph type="body" idx="1"/>
          </p:nvPr>
        </p:nvSpPr>
        <p:spPr>
          <a:ln/>
        </p:spPr>
        <p:txBody>
          <a:bodyPr rIns="132080"/>
          <a:lstStyle/>
          <a:p>
            <a:r>
              <a:rPr lang="en-US" sz="2600" dirty="0">
                <a:solidFill>
                  <a:srgbClr val="FF0000"/>
                </a:solidFill>
              </a:rPr>
              <a:t>Supervised learning </a:t>
            </a:r>
            <a:r>
              <a:rPr lang="en-US" sz="2600" dirty="0"/>
              <a:t>of a document-label assignment function</a:t>
            </a:r>
          </a:p>
          <a:p>
            <a:pPr marL="782638" lvl="1"/>
            <a:r>
              <a:rPr lang="en-US" dirty="0"/>
              <a:t>Many systems partly or wholly rely on machine learning (Autonomy, Microsoft, </a:t>
            </a:r>
            <a:r>
              <a:rPr lang="en-US" dirty="0" err="1"/>
              <a:t>Enkata</a:t>
            </a:r>
            <a:r>
              <a:rPr lang="en-US" dirty="0"/>
              <a:t>, Yahoo!, …)</a:t>
            </a:r>
          </a:p>
          <a:p>
            <a:pPr marL="1182688" lvl="2"/>
            <a:r>
              <a:rPr lang="en-US" dirty="0"/>
              <a:t>k-Nearest Neighbors (simple, powerful)</a:t>
            </a:r>
          </a:p>
          <a:p>
            <a:pPr marL="1182688" lvl="2"/>
            <a:r>
              <a:rPr lang="en-US" dirty="0"/>
              <a:t>Naive Bayes (simple, common method)</a:t>
            </a:r>
          </a:p>
          <a:p>
            <a:pPr marL="1182688" lvl="2"/>
            <a:r>
              <a:rPr lang="en-US" dirty="0"/>
              <a:t>Support-vector machines (generally more powerful)</a:t>
            </a:r>
          </a:p>
          <a:p>
            <a:pPr marL="1182688" lvl="2"/>
            <a:r>
              <a:rPr lang="en-US" dirty="0"/>
              <a:t>DNN (new, most powerful)</a:t>
            </a:r>
          </a:p>
          <a:p>
            <a:pPr marL="1182688" lvl="2"/>
            <a:r>
              <a:rPr lang="en-US" dirty="0"/>
              <a:t>… plus many other methods</a:t>
            </a:r>
          </a:p>
          <a:p>
            <a:pPr marL="782638" lvl="1"/>
            <a:r>
              <a:rPr lang="en-US" dirty="0"/>
              <a:t>No free lunch: requires hand-classified training data</a:t>
            </a:r>
          </a:p>
          <a:p>
            <a:pPr marL="782638" lvl="1"/>
            <a:r>
              <a:rPr lang="en-US" dirty="0"/>
              <a:t>But data can be built up (and refined) by amateurs</a:t>
            </a:r>
          </a:p>
          <a:p>
            <a:pPr marL="1182688" lvl="2"/>
            <a:endParaRPr lang="en-US" sz="1000" dirty="0"/>
          </a:p>
          <a:p>
            <a:r>
              <a:rPr lang="en-US" sz="2000" dirty="0"/>
              <a:t>Many commercial systems use a </a:t>
            </a:r>
            <a:r>
              <a:rPr lang="en-US" sz="2000" dirty="0">
                <a:solidFill>
                  <a:srgbClr val="FF0000"/>
                </a:solidFill>
              </a:rPr>
              <a:t>mixture</a:t>
            </a:r>
            <a:r>
              <a:rPr lang="en-US" sz="2000" dirty="0"/>
              <a:t> of methods</a:t>
            </a:r>
          </a:p>
        </p:txBody>
      </p:sp>
      <p:sp>
        <p:nvSpPr>
          <p:cNvPr id="21517"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1" name="Group 3"/>
          <p:cNvGrpSpPr>
            <a:grpSpLocks/>
          </p:cNvGrpSpPr>
          <p:nvPr/>
        </p:nvGrpSpPr>
        <p:grpSpPr bwMode="auto">
          <a:xfrm>
            <a:off x="0" y="-141288"/>
            <a:ext cx="4178300" cy="557213"/>
            <a:chOff x="0" y="0"/>
            <a:chExt cx="2632" cy="352"/>
          </a:xfrm>
        </p:grpSpPr>
        <p:sp>
          <p:nvSpPr>
            <p:cNvPr id="2252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253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2534" name="Group 6"/>
          <p:cNvGrpSpPr>
            <a:grpSpLocks/>
          </p:cNvGrpSpPr>
          <p:nvPr/>
        </p:nvGrpSpPr>
        <p:grpSpPr bwMode="auto">
          <a:xfrm>
            <a:off x="3733800" y="-26988"/>
            <a:ext cx="3886200" cy="328613"/>
            <a:chOff x="0" y="0"/>
            <a:chExt cx="2448" cy="208"/>
          </a:xfrm>
        </p:grpSpPr>
        <p:sp>
          <p:nvSpPr>
            <p:cNvPr id="2253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253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2537" name="Group 9"/>
          <p:cNvGrpSpPr>
            <a:grpSpLocks/>
          </p:cNvGrpSpPr>
          <p:nvPr/>
        </p:nvGrpSpPr>
        <p:grpSpPr bwMode="auto">
          <a:xfrm>
            <a:off x="7620000" y="-26988"/>
            <a:ext cx="1524000" cy="328613"/>
            <a:chOff x="0" y="0"/>
            <a:chExt cx="960" cy="208"/>
          </a:xfrm>
        </p:grpSpPr>
        <p:sp>
          <p:nvSpPr>
            <p:cNvPr id="2253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253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253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2539" name="Rectangle 11"/>
          <p:cNvSpPr>
            <a:spLocks noGrp="1" noChangeArrowheads="1"/>
          </p:cNvSpPr>
          <p:nvPr>
            <p:ph type="title"/>
          </p:nvPr>
        </p:nvSpPr>
        <p:spPr>
          <a:ln/>
        </p:spPr>
        <p:txBody>
          <a:bodyPr rIns="132080"/>
          <a:lstStyle/>
          <a:p>
            <a:r>
              <a:rPr lang="en-US"/>
              <a:t>Relevance feedback</a:t>
            </a:r>
          </a:p>
        </p:txBody>
      </p:sp>
      <p:sp>
        <p:nvSpPr>
          <p:cNvPr id="22540" name="Rectangle 12"/>
          <p:cNvSpPr>
            <a:spLocks noGrp="1" noChangeArrowheads="1"/>
          </p:cNvSpPr>
          <p:nvPr>
            <p:ph type="body" idx="1"/>
          </p:nvPr>
        </p:nvSpPr>
        <p:spPr>
          <a:ln/>
        </p:spPr>
        <p:txBody>
          <a:bodyPr rIns="132080"/>
          <a:lstStyle/>
          <a:p>
            <a:pPr>
              <a:lnSpc>
                <a:spcPct val="90000"/>
              </a:lnSpc>
            </a:pPr>
            <a:r>
              <a:rPr lang="en-US" sz="2400" dirty="0"/>
              <a:t>In relevance feedback, the user marks a few documents as </a:t>
            </a:r>
            <a:r>
              <a:rPr lang="en-US" sz="2400" dirty="0">
                <a:solidFill>
                  <a:srgbClr val="139CB7"/>
                </a:solidFill>
              </a:rPr>
              <a:t>relevant</a:t>
            </a:r>
            <a:r>
              <a:rPr lang="en-US" sz="2400" dirty="0"/>
              <a:t>/</a:t>
            </a:r>
            <a:r>
              <a:rPr lang="en-US" sz="2400" dirty="0" err="1">
                <a:solidFill>
                  <a:srgbClr val="139CB7"/>
                </a:solidFill>
              </a:rPr>
              <a:t>nonrelevant</a:t>
            </a:r>
            <a:endParaRPr lang="en-US" sz="2400" dirty="0">
              <a:solidFill>
                <a:srgbClr val="139CB7"/>
              </a:solidFill>
            </a:endParaRPr>
          </a:p>
          <a:p>
            <a:pPr>
              <a:lnSpc>
                <a:spcPct val="90000"/>
              </a:lnSpc>
            </a:pPr>
            <a:endParaRPr lang="en-US" sz="2400" dirty="0"/>
          </a:p>
          <a:p>
            <a:pPr>
              <a:lnSpc>
                <a:spcPct val="90000"/>
              </a:lnSpc>
            </a:pPr>
            <a:r>
              <a:rPr lang="en-US" sz="2400" dirty="0"/>
              <a:t>The choices can be viewed as </a:t>
            </a:r>
            <a:r>
              <a:rPr lang="en-US" sz="2400" dirty="0">
                <a:solidFill>
                  <a:srgbClr val="FF0000"/>
                </a:solidFill>
              </a:rPr>
              <a:t>classes</a:t>
            </a:r>
            <a:r>
              <a:rPr lang="en-US" sz="2400" dirty="0"/>
              <a:t> or </a:t>
            </a:r>
            <a:r>
              <a:rPr lang="en-US" sz="2400" dirty="0">
                <a:solidFill>
                  <a:srgbClr val="FF0000"/>
                </a:solidFill>
              </a:rPr>
              <a:t>categories</a:t>
            </a:r>
          </a:p>
          <a:p>
            <a:pPr>
              <a:lnSpc>
                <a:spcPct val="90000"/>
              </a:lnSpc>
            </a:pPr>
            <a:endParaRPr lang="en-US" sz="2400" dirty="0"/>
          </a:p>
          <a:p>
            <a:pPr>
              <a:lnSpc>
                <a:spcPct val="90000"/>
              </a:lnSpc>
            </a:pPr>
            <a:r>
              <a:rPr lang="en-US" sz="2400" dirty="0"/>
              <a:t>The IR system then uses these judgments to build a better model of the information need</a:t>
            </a:r>
          </a:p>
          <a:p>
            <a:pPr>
              <a:lnSpc>
                <a:spcPct val="90000"/>
              </a:lnSpc>
            </a:pPr>
            <a:endParaRPr lang="en-US" sz="2400" dirty="0"/>
          </a:p>
          <a:p>
            <a:pPr>
              <a:lnSpc>
                <a:spcPct val="90000"/>
              </a:lnSpc>
            </a:pPr>
            <a:r>
              <a:rPr lang="en-US" sz="2400" dirty="0"/>
              <a:t>So, relevance feedback can be viewed as a form of </a:t>
            </a:r>
            <a:r>
              <a:rPr lang="en-US" sz="2400" dirty="0">
                <a:solidFill>
                  <a:srgbClr val="357E69"/>
                </a:solidFill>
              </a:rPr>
              <a:t>text classification</a:t>
            </a:r>
            <a:r>
              <a:rPr lang="en-US" sz="2400" dirty="0"/>
              <a:t> (deciding between several classes)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3"/>
          <p:cNvGrpSpPr>
            <a:grpSpLocks/>
          </p:cNvGrpSpPr>
          <p:nvPr/>
        </p:nvGrpSpPr>
        <p:grpSpPr bwMode="auto">
          <a:xfrm>
            <a:off x="0" y="-141288"/>
            <a:ext cx="4178300" cy="557213"/>
            <a:chOff x="0" y="0"/>
            <a:chExt cx="2632" cy="352"/>
          </a:xfrm>
        </p:grpSpPr>
        <p:sp>
          <p:nvSpPr>
            <p:cNvPr id="2355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355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3558" name="Group 6"/>
          <p:cNvGrpSpPr>
            <a:grpSpLocks/>
          </p:cNvGrpSpPr>
          <p:nvPr/>
        </p:nvGrpSpPr>
        <p:grpSpPr bwMode="auto">
          <a:xfrm>
            <a:off x="3733800" y="-26988"/>
            <a:ext cx="3886200" cy="328613"/>
            <a:chOff x="0" y="0"/>
            <a:chExt cx="2448" cy="208"/>
          </a:xfrm>
        </p:grpSpPr>
        <p:sp>
          <p:nvSpPr>
            <p:cNvPr id="235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355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3561" name="Group 9"/>
          <p:cNvGrpSpPr>
            <a:grpSpLocks/>
          </p:cNvGrpSpPr>
          <p:nvPr/>
        </p:nvGrpSpPr>
        <p:grpSpPr bwMode="auto">
          <a:xfrm>
            <a:off x="7620000" y="-26988"/>
            <a:ext cx="1524000" cy="328613"/>
            <a:chOff x="0" y="0"/>
            <a:chExt cx="960" cy="208"/>
          </a:xfrm>
        </p:grpSpPr>
        <p:sp>
          <p:nvSpPr>
            <p:cNvPr id="235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356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356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3563" name="Rectangle 11"/>
          <p:cNvSpPr>
            <a:spLocks noGrp="1" noChangeArrowheads="1"/>
          </p:cNvSpPr>
          <p:nvPr>
            <p:ph type="title"/>
          </p:nvPr>
        </p:nvSpPr>
        <p:spPr>
          <a:ln/>
        </p:spPr>
        <p:txBody>
          <a:bodyPr rIns="132080"/>
          <a:lstStyle/>
          <a:p>
            <a:r>
              <a:rPr lang="en-US"/>
              <a:t>Probabilistic relevance feedback</a:t>
            </a:r>
          </a:p>
        </p:txBody>
      </p:sp>
      <p:sp>
        <p:nvSpPr>
          <p:cNvPr id="23564" name="Rectangle 12"/>
          <p:cNvSpPr>
            <a:spLocks noGrp="1" noChangeArrowheads="1"/>
          </p:cNvSpPr>
          <p:nvPr>
            <p:ph type="body" idx="1"/>
          </p:nvPr>
        </p:nvSpPr>
        <p:spPr>
          <a:ln/>
        </p:spPr>
        <p:txBody>
          <a:bodyPr rIns="132080"/>
          <a:lstStyle/>
          <a:p>
            <a:r>
              <a:rPr lang="en-US" sz="2400" dirty="0"/>
              <a:t>Rather than reweighting in a vector space…</a:t>
            </a:r>
          </a:p>
          <a:p>
            <a:r>
              <a:rPr lang="en-US" sz="2400" dirty="0"/>
              <a:t>If user has told us some relevant and some </a:t>
            </a:r>
            <a:r>
              <a:rPr lang="en-US" sz="2400" dirty="0" err="1"/>
              <a:t>nonrelevant</a:t>
            </a:r>
            <a:r>
              <a:rPr lang="en-US" sz="2400" dirty="0"/>
              <a:t> documents, then we can proceed to build a probabilistic classifier</a:t>
            </a:r>
          </a:p>
          <a:p>
            <a:pPr marL="1182688" lvl="2"/>
            <a:r>
              <a:rPr lang="en-US" dirty="0"/>
              <a:t> such as the Naive Bayes model we will look at today:</a:t>
            </a:r>
          </a:p>
          <a:p>
            <a:pPr marL="782638" lvl="1"/>
            <a:r>
              <a:rPr lang="en-US" dirty="0"/>
              <a:t>P(</a:t>
            </a:r>
            <a:r>
              <a:rPr lang="en-US" dirty="0" err="1"/>
              <a:t>t</a:t>
            </a:r>
            <a:r>
              <a:rPr lang="en-US" baseline="-25000" dirty="0" err="1"/>
              <a:t>k</a:t>
            </a:r>
            <a:r>
              <a:rPr lang="en-US" dirty="0" err="1"/>
              <a:t>|R</a:t>
            </a:r>
            <a:r>
              <a:rPr lang="en-US" dirty="0"/>
              <a:t>) = |</a:t>
            </a:r>
            <a:r>
              <a:rPr lang="en-US" b="1" dirty="0" err="1"/>
              <a:t>D</a:t>
            </a:r>
            <a:r>
              <a:rPr lang="en-US" baseline="-25000" dirty="0" err="1"/>
              <a:t>rk</a:t>
            </a:r>
            <a:r>
              <a:rPr lang="en-US" dirty="0"/>
              <a:t>| / |</a:t>
            </a:r>
            <a:r>
              <a:rPr lang="en-US" b="1" dirty="0" err="1"/>
              <a:t>D</a:t>
            </a:r>
            <a:r>
              <a:rPr lang="en-US" baseline="-25000" dirty="0" err="1"/>
              <a:t>r</a:t>
            </a:r>
            <a:r>
              <a:rPr lang="en-US" dirty="0"/>
              <a:t>|</a:t>
            </a:r>
          </a:p>
          <a:p>
            <a:pPr marL="782638" lvl="1"/>
            <a:r>
              <a:rPr lang="en-US" dirty="0"/>
              <a:t>P(</a:t>
            </a:r>
            <a:r>
              <a:rPr lang="en-US" dirty="0" err="1"/>
              <a:t>t</a:t>
            </a:r>
            <a:r>
              <a:rPr lang="en-US" baseline="-25000" dirty="0" err="1"/>
              <a:t>k</a:t>
            </a:r>
            <a:r>
              <a:rPr lang="en-US" dirty="0" err="1"/>
              <a:t>|NR</a:t>
            </a:r>
            <a:r>
              <a:rPr lang="en-US" dirty="0"/>
              <a:t>) = |</a:t>
            </a:r>
            <a:r>
              <a:rPr lang="en-US" b="1" dirty="0" err="1"/>
              <a:t>D</a:t>
            </a:r>
            <a:r>
              <a:rPr lang="en-US" baseline="-25000" dirty="0" err="1"/>
              <a:t>nrk</a:t>
            </a:r>
            <a:r>
              <a:rPr lang="en-US" dirty="0"/>
              <a:t>| / |</a:t>
            </a:r>
            <a:r>
              <a:rPr lang="en-US" b="1" dirty="0" err="1"/>
              <a:t>D</a:t>
            </a:r>
            <a:r>
              <a:rPr lang="en-US" baseline="-25000" dirty="0" err="1"/>
              <a:t>nr</a:t>
            </a:r>
            <a:r>
              <a:rPr lang="en-US" dirty="0"/>
              <a:t>|</a:t>
            </a:r>
          </a:p>
          <a:p>
            <a:pPr marL="1182688" lvl="2"/>
            <a:r>
              <a:rPr lang="en-US" dirty="0" err="1"/>
              <a:t>t</a:t>
            </a:r>
            <a:r>
              <a:rPr lang="en-US" baseline="-25000" dirty="0" err="1"/>
              <a:t>k</a:t>
            </a:r>
            <a:r>
              <a:rPr lang="en-US" baseline="-25000" dirty="0"/>
              <a:t> </a:t>
            </a:r>
            <a:r>
              <a:rPr lang="en-US" dirty="0"/>
              <a:t>is a term; </a:t>
            </a:r>
            <a:r>
              <a:rPr lang="en-US" b="1" dirty="0" err="1"/>
              <a:t>D</a:t>
            </a:r>
            <a:r>
              <a:rPr lang="en-US" baseline="-25000" dirty="0" err="1"/>
              <a:t>r</a:t>
            </a:r>
            <a:r>
              <a:rPr lang="en-US" dirty="0"/>
              <a:t> is the set of known relevant documents; </a:t>
            </a:r>
            <a:r>
              <a:rPr lang="en-US" b="1" dirty="0" err="1"/>
              <a:t>D</a:t>
            </a:r>
            <a:r>
              <a:rPr lang="en-US" baseline="-25000" dirty="0" err="1"/>
              <a:t>rk</a:t>
            </a:r>
            <a:r>
              <a:rPr lang="en-US" dirty="0"/>
              <a:t> is the subset that contain </a:t>
            </a:r>
            <a:r>
              <a:rPr lang="en-US" dirty="0" err="1"/>
              <a:t>t</a:t>
            </a:r>
            <a:r>
              <a:rPr lang="en-US" baseline="-25000" dirty="0" err="1"/>
              <a:t>k</a:t>
            </a:r>
            <a:r>
              <a:rPr lang="en-US" dirty="0"/>
              <a:t>; </a:t>
            </a:r>
            <a:r>
              <a:rPr lang="en-US" b="1" dirty="0" err="1"/>
              <a:t>D</a:t>
            </a:r>
            <a:r>
              <a:rPr lang="en-US" baseline="-25000" dirty="0" err="1"/>
              <a:t>nr</a:t>
            </a:r>
            <a:r>
              <a:rPr lang="en-US" dirty="0"/>
              <a:t> is the set of known </a:t>
            </a:r>
            <a:r>
              <a:rPr lang="en-US" dirty="0" err="1"/>
              <a:t>nonrelevant</a:t>
            </a:r>
            <a:r>
              <a:rPr lang="en-US" dirty="0"/>
              <a:t> documents; </a:t>
            </a:r>
            <a:r>
              <a:rPr lang="en-US" b="1" dirty="0" err="1"/>
              <a:t>D</a:t>
            </a:r>
            <a:r>
              <a:rPr lang="en-US" baseline="-25000" dirty="0" err="1"/>
              <a:t>nrk</a:t>
            </a:r>
            <a:r>
              <a:rPr lang="en-US" dirty="0"/>
              <a:t> is the subset that contain t</a:t>
            </a:r>
            <a:r>
              <a:rPr lang="en-US" baseline="-25000" dirty="0"/>
              <a:t>k</a:t>
            </a:r>
            <a:r>
              <a:rPr lang="en-US" dirty="0"/>
              <a:t>.</a:t>
            </a:r>
          </a:p>
        </p:txBody>
      </p:sp>
      <p:sp>
        <p:nvSpPr>
          <p:cNvPr id="23565" name="Rectangle 13"/>
          <p:cNvSpPr>
            <a:spLocks/>
          </p:cNvSpPr>
          <p:nvPr/>
        </p:nvSpPr>
        <p:spPr bwMode="auto">
          <a:xfrm>
            <a:off x="7620000" y="-28575"/>
            <a:ext cx="11239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 9.1.2</a:t>
            </a:r>
          </a:p>
        </p:txBody>
      </p:sp>
      <p:sp>
        <p:nvSpPr>
          <p:cNvPr id="2" name="Rounded Rectangular Callout 1"/>
          <p:cNvSpPr/>
          <p:nvPr/>
        </p:nvSpPr>
        <p:spPr bwMode="auto">
          <a:xfrm>
            <a:off x="910394" y="5649665"/>
            <a:ext cx="5821846" cy="931912"/>
          </a:xfrm>
          <a:prstGeom prst="wedgeRoundRectCallout">
            <a:avLst>
              <a:gd name="adj1" fmla="val -42726"/>
              <a:gd name="adj2" fmla="val -233486"/>
              <a:gd name="adj3" fmla="val 16667"/>
            </a:avLst>
          </a:prstGeom>
          <a:gradFill rotWithShape="0">
            <a:gsLst>
              <a:gs pos="0">
                <a:srgbClr val="FFFFFF">
                  <a:alpha val="42000"/>
                </a:srgbClr>
              </a:gs>
              <a:gs pos="100000">
                <a:srgbClr val="437085"/>
              </a:gs>
            </a:gsLst>
            <a:lin ang="0" scaled="1"/>
          </a:gradFill>
          <a:ln w="9525" cap="flat" cmpd="sng" algn="ctr">
            <a:solidFill>
              <a:srgbClr val="000000"/>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algn="ctr"/>
            <a:r>
              <a:rPr lang="en-US" sz="1200" dirty="0"/>
              <a:t>conditional probability of term </a:t>
            </a:r>
            <a:r>
              <a:rPr lang="en-US" sz="1200" dirty="0" err="1"/>
              <a:t>t</a:t>
            </a:r>
            <a:r>
              <a:rPr lang="en-US" sz="1200" baseline="-25000" dirty="0" err="1"/>
              <a:t>k</a:t>
            </a:r>
            <a:r>
              <a:rPr lang="en-US" sz="1200" dirty="0"/>
              <a:t> occurring in a document of class ”Relevant”</a:t>
            </a:r>
          </a:p>
          <a:p>
            <a:pPr algn="ctr"/>
            <a:r>
              <a:rPr lang="en-US" sz="1200" dirty="0"/>
              <a:t>----------------------------------------------------------------------------------------------------------</a:t>
            </a:r>
          </a:p>
          <a:p>
            <a:pPr algn="ctr"/>
            <a:r>
              <a:rPr lang="en-US" sz="1200" dirty="0"/>
              <a:t>a measure of how much evidence  contributes that ”Relevant” is the correct class</a:t>
            </a:r>
            <a:endParaRPr kumimoji="0" lang="he-IL" sz="1200" b="0" i="0" u="none" strike="noStrike" cap="none" normalizeH="0" baseline="0" dirty="0">
              <a:ln>
                <a:noFill/>
              </a:ln>
              <a:solidFill>
                <a:srgbClr val="000000"/>
              </a:solidFill>
              <a:effectLst/>
              <a:sym typeface="Lucida Grande" charset="0"/>
            </a:endParaRPr>
          </a:p>
        </p:txBody>
      </p:sp>
      <p:sp>
        <p:nvSpPr>
          <p:cNvPr id="3" name="Rectangle 15"/>
          <p:cNvSpPr>
            <a:spLocks/>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437085"/>
                    </a:gs>
                  </a:gsLst>
                  <a:lin ang="0" scaled="1"/>
                </a:gra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imes New Roman" pitchFamily="18" charset="0"/>
                <a:cs typeface="Times New Roman" pitchFamily="18" charset="0"/>
              </a:rPr>
              <a:t>conditional probability of term </a:t>
            </a:r>
            <a:r>
              <a:rPr kumimoji="0" lang="en-US" sz="1200" b="0" i="0" u="none" strike="noStrike" cap="none" normalizeH="0" baseline="0">
                <a:ln>
                  <a:noFill/>
                </a:ln>
                <a:solidFill>
                  <a:srgbClr val="000000"/>
                </a:solidFill>
                <a:effectLst/>
                <a:latin typeface="Lucida Grande" charset="0"/>
              </a:rPr>
              <a:t>  </a:t>
            </a:r>
            <a:r>
              <a:rPr kumimoji="0" lang="en-US" sz="1900" b="0" i="0" u="none" strike="noStrike" cap="none" normalizeH="0" baseline="0">
                <a:ln>
                  <a:noFill/>
                </a:ln>
                <a:solidFill>
                  <a:srgbClr val="000000"/>
                </a:solidFill>
                <a:effectLst/>
                <a:latin typeface="Times New Roman" pitchFamily="18" charset="0"/>
                <a:cs typeface="Times New Roman" pitchFamily="18" charset="0"/>
              </a:rPr>
              <a:t> </a:t>
            </a:r>
            <a:r>
              <a:rPr kumimoji="0" lang="en-US" sz="1200" b="0" i="0" u="none" strike="noStrike" cap="none" normalizeH="0" baseline="0">
                <a:ln>
                  <a:noFill/>
                </a:ln>
                <a:solidFill>
                  <a:srgbClr val="000000"/>
                </a:solidFill>
                <a:effectLst/>
                <a:latin typeface="Times New Roman" pitchFamily="18" charset="0"/>
                <a:cs typeface="Times New Roman" pitchFamily="18" charset="0"/>
              </a:rPr>
              <a:t>occurring in a document of class </a:t>
            </a:r>
            <a:r>
              <a:rPr kumimoji="0" lang="en-US" sz="1200" b="0" i="0" u="none" strike="noStrike" cap="none" normalizeH="0" baseline="0">
                <a:ln>
                  <a:noFill/>
                </a:ln>
                <a:solidFill>
                  <a:srgbClr val="000000"/>
                </a:solidFill>
                <a:effectLst/>
                <a:latin typeface="Lucida Grande" charset="0"/>
              </a:rPr>
              <a:t>  </a:t>
            </a:r>
            <a:r>
              <a:rPr kumimoji="0" lang="en-US" sz="1900" b="0" i="0" u="none" strike="noStrike" cap="none" normalizeH="0" baseline="0">
                <a:ln>
                  <a:noFill/>
                </a:ln>
                <a:solidFill>
                  <a:schemeClr val="tx1"/>
                </a:solidFill>
                <a:effectLst/>
                <a:latin typeface="Lucida Grande" charset="0"/>
              </a:rPr>
              <a:t> </a:t>
            </a:r>
            <a:endParaRPr kumimoji="0" lang="en-US" sz="1200" b="0" i="0" u="none" strike="noStrike" cap="none" normalizeH="0" baseline="0">
              <a:ln>
                <a:noFill/>
              </a:ln>
              <a:solidFill>
                <a:schemeClr val="tx1"/>
              </a:solidFill>
              <a:effectLst/>
              <a:latin typeface="Lucida Grande" charset="0"/>
            </a:endParaRPr>
          </a:p>
        </p:txBody>
      </p:sp>
      <p:pic>
        <p:nvPicPr>
          <p:cNvPr id="23568" name="Picture 16" descr="$\tcword_\tcpos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3" y="-144463"/>
            <a:ext cx="1524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3569" name="Picture 17" des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688" y="-144463"/>
            <a:ext cx="104775" cy="304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579" name="Group 3"/>
          <p:cNvGrpSpPr>
            <a:grpSpLocks/>
          </p:cNvGrpSpPr>
          <p:nvPr/>
        </p:nvGrpSpPr>
        <p:grpSpPr bwMode="auto">
          <a:xfrm>
            <a:off x="0" y="-141288"/>
            <a:ext cx="4178300" cy="557213"/>
            <a:chOff x="0" y="0"/>
            <a:chExt cx="2632" cy="352"/>
          </a:xfrm>
        </p:grpSpPr>
        <p:sp>
          <p:nvSpPr>
            <p:cNvPr id="2457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457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4582" name="Group 6"/>
          <p:cNvGrpSpPr>
            <a:grpSpLocks/>
          </p:cNvGrpSpPr>
          <p:nvPr/>
        </p:nvGrpSpPr>
        <p:grpSpPr bwMode="auto">
          <a:xfrm>
            <a:off x="3733800" y="-26988"/>
            <a:ext cx="3886200" cy="328613"/>
            <a:chOff x="0" y="0"/>
            <a:chExt cx="2448" cy="208"/>
          </a:xfrm>
        </p:grpSpPr>
        <p:sp>
          <p:nvSpPr>
            <p:cNvPr id="2458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458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4585" name="Group 9"/>
          <p:cNvGrpSpPr>
            <a:grpSpLocks/>
          </p:cNvGrpSpPr>
          <p:nvPr/>
        </p:nvGrpSpPr>
        <p:grpSpPr bwMode="auto">
          <a:xfrm>
            <a:off x="7620000" y="-26988"/>
            <a:ext cx="1524000" cy="328613"/>
            <a:chOff x="0" y="0"/>
            <a:chExt cx="960" cy="208"/>
          </a:xfrm>
        </p:grpSpPr>
        <p:sp>
          <p:nvSpPr>
            <p:cNvPr id="2458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458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458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4587" name="Rectangle 11"/>
          <p:cNvSpPr>
            <a:spLocks/>
          </p:cNvSpPr>
          <p:nvPr/>
        </p:nvSpPr>
        <p:spPr bwMode="auto">
          <a:xfrm>
            <a:off x="6781800" y="3886200"/>
            <a:ext cx="838200" cy="609600"/>
          </a:xfrm>
          <a:prstGeom prst="rect">
            <a:avLst/>
          </a:prstGeom>
          <a:solidFill>
            <a:srgbClr val="FFFF99"/>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4588" name="Rectangle 12"/>
          <p:cNvSpPr>
            <a:spLocks noGrp="1" noChangeArrowheads="1"/>
          </p:cNvSpPr>
          <p:nvPr>
            <p:ph type="title"/>
          </p:nvPr>
        </p:nvSpPr>
        <p:spPr>
          <a:ln/>
        </p:spPr>
        <p:txBody>
          <a:bodyPr rIns="132080"/>
          <a:lstStyle/>
          <a:p>
            <a:r>
              <a:rPr lang="en-US"/>
              <a:t>Recall a few probability basics</a:t>
            </a:r>
          </a:p>
        </p:txBody>
      </p:sp>
      <p:sp>
        <p:nvSpPr>
          <p:cNvPr id="24589" name="Rectangle 13"/>
          <p:cNvSpPr>
            <a:spLocks noGrp="1" noChangeArrowheads="1"/>
          </p:cNvSpPr>
          <p:nvPr>
            <p:ph type="body" idx="1"/>
          </p:nvPr>
        </p:nvSpPr>
        <p:spPr>
          <a:ln/>
        </p:spPr>
        <p:txBody>
          <a:bodyPr rIns="132080"/>
          <a:lstStyle/>
          <a:p>
            <a:r>
              <a:rPr lang="en-US"/>
              <a:t>For events a and b:</a:t>
            </a:r>
          </a:p>
          <a:p>
            <a:r>
              <a:rPr lang="en-US"/>
              <a:t>Bayes’ Rule</a:t>
            </a:r>
          </a:p>
          <a:p>
            <a:endParaRPr lang="en-US"/>
          </a:p>
          <a:p>
            <a:endParaRPr lang="en-US" sz="3200"/>
          </a:p>
          <a:p>
            <a:endParaRPr lang="en-US"/>
          </a:p>
          <a:p>
            <a:endParaRPr lang="en-US" sz="3200"/>
          </a:p>
          <a:p>
            <a:endParaRPr lang="en-US"/>
          </a:p>
          <a:p>
            <a:endParaRPr lang="en-US" sz="1800"/>
          </a:p>
          <a:p>
            <a:r>
              <a:rPr lang="en-US"/>
              <a:t>Odds:</a:t>
            </a:r>
          </a:p>
        </p:txBody>
      </p:sp>
      <p:pic>
        <p:nvPicPr>
          <p:cNvPr id="24590"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2667000"/>
            <a:ext cx="8280400"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24591"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275" y="5486400"/>
            <a:ext cx="36258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4592" name="Rectangle 16"/>
          <p:cNvSpPr>
            <a:spLocks/>
          </p:cNvSpPr>
          <p:nvPr/>
        </p:nvSpPr>
        <p:spPr bwMode="auto">
          <a:xfrm>
            <a:off x="228600" y="4953000"/>
            <a:ext cx="147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a:solidFill>
                  <a:srgbClr val="00A000"/>
                </a:solidFill>
                <a:ea typeface="Lucida Grande" charset="0"/>
                <a:cs typeface="Lucida Grande" charset="0"/>
              </a:rPr>
              <a:t>Posterior</a:t>
            </a:r>
          </a:p>
        </p:txBody>
      </p:sp>
      <p:sp>
        <p:nvSpPr>
          <p:cNvPr id="24593" name="Line 17"/>
          <p:cNvSpPr>
            <a:spLocks noChangeShapeType="1"/>
          </p:cNvSpPr>
          <p:nvPr/>
        </p:nvSpPr>
        <p:spPr bwMode="auto">
          <a:xfrm rot="10800000">
            <a:off x="838200" y="4648200"/>
            <a:ext cx="152400" cy="381000"/>
          </a:xfrm>
          <a:prstGeom prst="line">
            <a:avLst/>
          </a:prstGeom>
          <a:noFill/>
          <a:ln w="28575" cap="flat">
            <a:solidFill>
              <a:srgbClr val="00A00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4594" name="Rectangle 18"/>
          <p:cNvSpPr>
            <a:spLocks/>
          </p:cNvSpPr>
          <p:nvPr/>
        </p:nvSpPr>
        <p:spPr bwMode="auto">
          <a:xfrm>
            <a:off x="8001000" y="3733800"/>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a:solidFill>
                  <a:srgbClr val="00A000"/>
                </a:solidFill>
                <a:ea typeface="Lucida Grande" charset="0"/>
                <a:cs typeface="Lucida Grande" charset="0"/>
              </a:rPr>
              <a:t>Prior</a:t>
            </a:r>
          </a:p>
        </p:txBody>
      </p:sp>
      <p:sp>
        <p:nvSpPr>
          <p:cNvPr id="24595" name="Line 19"/>
          <p:cNvSpPr>
            <a:spLocks noChangeShapeType="1"/>
          </p:cNvSpPr>
          <p:nvPr/>
        </p:nvSpPr>
        <p:spPr bwMode="auto">
          <a:xfrm flipH="1">
            <a:off x="7620000" y="3962400"/>
            <a:ext cx="381000" cy="152400"/>
          </a:xfrm>
          <a:prstGeom prst="line">
            <a:avLst/>
          </a:prstGeom>
          <a:noFill/>
          <a:ln w="28575" cap="flat">
            <a:solidFill>
              <a:srgbClr val="00A00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3"/>
          <p:cNvGrpSpPr>
            <a:grpSpLocks/>
          </p:cNvGrpSpPr>
          <p:nvPr/>
        </p:nvGrpSpPr>
        <p:grpSpPr bwMode="auto">
          <a:xfrm>
            <a:off x="0" y="-141288"/>
            <a:ext cx="4178300" cy="557213"/>
            <a:chOff x="0" y="0"/>
            <a:chExt cx="2632" cy="352"/>
          </a:xfrm>
        </p:grpSpPr>
        <p:sp>
          <p:nvSpPr>
            <p:cNvPr id="2560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560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5606" name="Group 6"/>
          <p:cNvGrpSpPr>
            <a:grpSpLocks/>
          </p:cNvGrpSpPr>
          <p:nvPr/>
        </p:nvGrpSpPr>
        <p:grpSpPr bwMode="auto">
          <a:xfrm>
            <a:off x="3733800" y="-26988"/>
            <a:ext cx="3886200" cy="328613"/>
            <a:chOff x="0" y="0"/>
            <a:chExt cx="2448" cy="208"/>
          </a:xfrm>
        </p:grpSpPr>
        <p:sp>
          <p:nvSpPr>
            <p:cNvPr id="2560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560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5609" name="Group 9"/>
          <p:cNvGrpSpPr>
            <a:grpSpLocks/>
          </p:cNvGrpSpPr>
          <p:nvPr/>
        </p:nvGrpSpPr>
        <p:grpSpPr bwMode="auto">
          <a:xfrm>
            <a:off x="7620000" y="-26988"/>
            <a:ext cx="1524000" cy="328613"/>
            <a:chOff x="0" y="0"/>
            <a:chExt cx="960" cy="208"/>
          </a:xfrm>
        </p:grpSpPr>
        <p:sp>
          <p:nvSpPr>
            <p:cNvPr id="2560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560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561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5611" name="Rectangle 11"/>
          <p:cNvSpPr>
            <a:spLocks noGrp="1" noChangeArrowheads="1"/>
          </p:cNvSpPr>
          <p:nvPr>
            <p:ph type="title"/>
          </p:nvPr>
        </p:nvSpPr>
        <p:spPr>
          <a:ln/>
        </p:spPr>
        <p:txBody>
          <a:bodyPr rIns="132080"/>
          <a:lstStyle/>
          <a:p>
            <a:r>
              <a:rPr lang="en-US"/>
              <a:t>Bayesian Methods</a:t>
            </a:r>
          </a:p>
        </p:txBody>
      </p:sp>
      <p:sp>
        <p:nvSpPr>
          <p:cNvPr id="25612" name="Rectangle 12"/>
          <p:cNvSpPr>
            <a:spLocks noGrp="1" noChangeArrowheads="1"/>
          </p:cNvSpPr>
          <p:nvPr>
            <p:ph type="body" idx="1"/>
          </p:nvPr>
        </p:nvSpPr>
        <p:spPr>
          <a:ln/>
        </p:spPr>
        <p:txBody>
          <a:bodyPr rIns="132080"/>
          <a:lstStyle/>
          <a:p>
            <a:pPr>
              <a:lnSpc>
                <a:spcPct val="90000"/>
              </a:lnSpc>
            </a:pPr>
            <a:r>
              <a:rPr lang="en-US" sz="2400" dirty="0"/>
              <a:t>Learning and classification methods based on probability theory</a:t>
            </a:r>
          </a:p>
          <a:p>
            <a:pPr>
              <a:lnSpc>
                <a:spcPct val="90000"/>
              </a:lnSpc>
            </a:pPr>
            <a:r>
              <a:rPr lang="en-US" sz="2400" dirty="0"/>
              <a:t>Bayes theorem plays a critical role</a:t>
            </a:r>
          </a:p>
          <a:p>
            <a:pPr>
              <a:lnSpc>
                <a:spcPct val="90000"/>
              </a:lnSpc>
            </a:pPr>
            <a:r>
              <a:rPr lang="en-US" sz="2400" dirty="0"/>
              <a:t>Builds a generative model that approximates how data is produced</a:t>
            </a:r>
          </a:p>
          <a:p>
            <a:pPr>
              <a:lnSpc>
                <a:spcPct val="90000"/>
              </a:lnSpc>
            </a:pPr>
            <a:r>
              <a:rPr lang="en-US" sz="2400" dirty="0"/>
              <a:t>Has </a:t>
            </a:r>
            <a:r>
              <a:rPr lang="en-US" sz="2400" i="1" dirty="0">
                <a:solidFill>
                  <a:srgbClr val="FF0000"/>
                </a:solidFill>
              </a:rPr>
              <a:t>prior probability </a:t>
            </a:r>
            <a:r>
              <a:rPr lang="en-US" sz="2400" dirty="0"/>
              <a:t>of each category given no information about an item.</a:t>
            </a:r>
          </a:p>
          <a:p>
            <a:pPr>
              <a:lnSpc>
                <a:spcPct val="90000"/>
              </a:lnSpc>
            </a:pPr>
            <a:r>
              <a:rPr lang="en-US" sz="2400" dirty="0"/>
              <a:t>Model produces a </a:t>
            </a:r>
            <a:r>
              <a:rPr lang="en-US" sz="2400" i="1" dirty="0">
                <a:solidFill>
                  <a:srgbClr val="FF0000"/>
                </a:solidFill>
              </a:rPr>
              <a:t>posterior probability</a:t>
            </a:r>
          </a:p>
          <a:p>
            <a:pPr marL="782638" lvl="1">
              <a:lnSpc>
                <a:spcPct val="90000"/>
              </a:lnSpc>
            </a:pPr>
            <a:r>
              <a:rPr lang="en-US" sz="2000" dirty="0"/>
              <a:t>Distribution over the possible categories given an item</a:t>
            </a:r>
          </a:p>
          <a:p>
            <a:pPr>
              <a:lnSpc>
                <a:spcPct val="90000"/>
              </a:lnSpc>
            </a:pPr>
            <a:r>
              <a:rPr lang="en-US" sz="2400" dirty="0"/>
              <a:t>Naïve Bayes methods use a </a:t>
            </a:r>
            <a:r>
              <a:rPr lang="en-US" sz="2400" dirty="0">
                <a:solidFill>
                  <a:srgbClr val="139CB7"/>
                </a:solidFill>
              </a:rPr>
              <a:t>bag of words </a:t>
            </a:r>
            <a:r>
              <a:rPr lang="en-US" sz="2400" dirty="0"/>
              <a:t>as the item description</a:t>
            </a:r>
          </a:p>
        </p:txBody>
      </p:sp>
      <p:sp>
        <p:nvSpPr>
          <p:cNvPr id="25613"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Group 3"/>
          <p:cNvGrpSpPr>
            <a:grpSpLocks/>
          </p:cNvGrpSpPr>
          <p:nvPr/>
        </p:nvGrpSpPr>
        <p:grpSpPr bwMode="auto">
          <a:xfrm>
            <a:off x="0" y="-141288"/>
            <a:ext cx="4025900" cy="557213"/>
            <a:chOff x="0" y="0"/>
            <a:chExt cx="2536" cy="352"/>
          </a:xfrm>
        </p:grpSpPr>
        <p:sp>
          <p:nvSpPr>
            <p:cNvPr id="26625"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6626"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6630" name="Group 6"/>
          <p:cNvGrpSpPr>
            <a:grpSpLocks/>
          </p:cNvGrpSpPr>
          <p:nvPr/>
        </p:nvGrpSpPr>
        <p:grpSpPr bwMode="auto">
          <a:xfrm>
            <a:off x="3733800" y="-26988"/>
            <a:ext cx="3886200" cy="328613"/>
            <a:chOff x="0" y="0"/>
            <a:chExt cx="2448" cy="208"/>
          </a:xfrm>
        </p:grpSpPr>
        <p:sp>
          <p:nvSpPr>
            <p:cNvPr id="2662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662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6633" name="Group 9"/>
          <p:cNvGrpSpPr>
            <a:grpSpLocks/>
          </p:cNvGrpSpPr>
          <p:nvPr/>
        </p:nvGrpSpPr>
        <p:grpSpPr bwMode="auto">
          <a:xfrm>
            <a:off x="7620000" y="-26988"/>
            <a:ext cx="1524000" cy="328613"/>
            <a:chOff x="0" y="0"/>
            <a:chExt cx="960" cy="208"/>
          </a:xfrm>
        </p:grpSpPr>
        <p:sp>
          <p:nvSpPr>
            <p:cNvPr id="2663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663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663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6635" name="Rectangle 11"/>
          <p:cNvSpPr>
            <a:spLocks noGrp="1" noChangeArrowheads="1"/>
          </p:cNvSpPr>
          <p:nvPr>
            <p:ph type="title"/>
          </p:nvPr>
        </p:nvSpPr>
        <p:spPr>
          <a:xfrm>
            <a:off x="899592" y="0"/>
            <a:ext cx="7939608" cy="1196752"/>
          </a:xfrm>
          <a:ln/>
        </p:spPr>
        <p:txBody>
          <a:bodyPr rIns="132080"/>
          <a:lstStyle/>
          <a:p>
            <a:r>
              <a:rPr lang="en-US" sz="3600" dirty="0"/>
              <a:t>The bag of words representation</a:t>
            </a:r>
          </a:p>
        </p:txBody>
      </p:sp>
      <p:grpSp>
        <p:nvGrpSpPr>
          <p:cNvPr id="26638" name="Group 14"/>
          <p:cNvGrpSpPr>
            <a:grpSpLocks/>
          </p:cNvGrpSpPr>
          <p:nvPr/>
        </p:nvGrpSpPr>
        <p:grpSpPr bwMode="auto">
          <a:xfrm>
            <a:off x="1905000" y="1803401"/>
            <a:ext cx="4876800" cy="3713832"/>
            <a:chOff x="0" y="0"/>
            <a:chExt cx="3072" cy="2475"/>
          </a:xfrm>
        </p:grpSpPr>
        <p:sp>
          <p:nvSpPr>
            <p:cNvPr id="26636" name="Rectangle 12"/>
            <p:cNvSpPr>
              <a:spLocks/>
            </p:cNvSpPr>
            <p:nvPr/>
          </p:nvSpPr>
          <p:spPr bwMode="auto">
            <a:xfrm>
              <a:off x="0" y="0"/>
              <a:ext cx="3072" cy="2475"/>
            </a:xfrm>
            <a:prstGeom prst="rect">
              <a:avLst/>
            </a:prstGeom>
            <a:solidFill>
              <a:srgbClr val="FCD5B5"/>
            </a:solidFill>
            <a:ln w="28575" cap="flat">
              <a:solidFill>
                <a:schemeClr val="tx1"/>
              </a:solidFill>
              <a:prstDash val="solid"/>
              <a:miter lim="800000"/>
              <a:headEnd type="none" w="med" len="med"/>
              <a:tailEnd type="none" w="med" len="med"/>
            </a:ln>
          </p:spPr>
          <p:txBody>
            <a:bodyPr lIns="0" tIns="0" rIns="0" bIns="0"/>
            <a:lstStyle/>
            <a:p>
              <a:endParaRPr lang="he-IL"/>
            </a:p>
          </p:txBody>
        </p:sp>
        <p:sp>
          <p:nvSpPr>
            <p:cNvPr id="26637" name="Rectangle 13"/>
            <p:cNvSpPr>
              <a:spLocks/>
            </p:cNvSpPr>
            <p:nvPr/>
          </p:nvSpPr>
          <p:spPr bwMode="auto">
            <a:xfrm>
              <a:off x="0" y="0"/>
              <a:ext cx="3072"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nSpc>
                  <a:spcPct val="80000"/>
                </a:lnSpc>
                <a:spcBef>
                  <a:spcPts val="475"/>
                </a:spcBef>
              </a:pPr>
              <a:endParaRPr lang="en-US" sz="2000" dirty="0">
                <a:solidFill>
                  <a:schemeClr val="tx1"/>
                </a:solidFill>
                <a:latin typeface="Courier" charset="0"/>
                <a:ea typeface="Courier" charset="0"/>
                <a:cs typeface="Courier" charset="0"/>
                <a:sym typeface="Courier" charset="0"/>
              </a:endParaRPr>
            </a:p>
            <a:p>
              <a:pPr marL="39688">
                <a:lnSpc>
                  <a:spcPct val="80000"/>
                </a:lnSpc>
                <a:spcBef>
                  <a:spcPts val="475"/>
                </a:spcBef>
              </a:pPr>
              <a:r>
                <a:rPr lang="en-US" sz="2000" dirty="0">
                  <a:solidFill>
                    <a:schemeClr val="tx1"/>
                  </a:solidFill>
                  <a:latin typeface="Courier" charset="0"/>
                  <a:ea typeface="Courier" charset="0"/>
                  <a:cs typeface="Courier" charset="0"/>
                  <a:sym typeface="Courier" charset="0"/>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grpSp>
      <p:sp>
        <p:nvSpPr>
          <p:cNvPr id="26639" name="Rectangle 15"/>
          <p:cNvSpPr>
            <a:spLocks/>
          </p:cNvSpPr>
          <p:nvPr/>
        </p:nvSpPr>
        <p:spPr bwMode="auto">
          <a:xfrm>
            <a:off x="457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40639" bIns="0"/>
          <a:lstStyle/>
          <a:p>
            <a:pPr marL="39688"/>
            <a:r>
              <a:rPr lang="en-US" sz="10600">
                <a:solidFill>
                  <a:schemeClr val="tx1"/>
                </a:solidFill>
                <a:ea typeface="Lucida Grande" charset="0"/>
                <a:cs typeface="Lucida Grande" charset="0"/>
              </a:rPr>
              <a:t>γ(</a:t>
            </a:r>
          </a:p>
        </p:txBody>
      </p:sp>
      <p:sp>
        <p:nvSpPr>
          <p:cNvPr id="26640" name="Rectangle 16"/>
          <p:cNvSpPr>
            <a:spLocks/>
          </p:cNvSpPr>
          <p:nvPr/>
        </p:nvSpPr>
        <p:spPr bwMode="auto">
          <a:xfrm>
            <a:off x="6732588"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0600">
                <a:solidFill>
                  <a:schemeClr val="tx1"/>
                </a:solidFill>
                <a:ea typeface="Lucida Grande" charset="0"/>
                <a:cs typeface="Lucida Grande" charset="0"/>
              </a:rPr>
              <a:t>)=c</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3"/>
          <p:cNvGrpSpPr>
            <a:grpSpLocks/>
          </p:cNvGrpSpPr>
          <p:nvPr/>
        </p:nvGrpSpPr>
        <p:grpSpPr bwMode="auto">
          <a:xfrm>
            <a:off x="0" y="-141288"/>
            <a:ext cx="4178300" cy="557213"/>
            <a:chOff x="0" y="0"/>
            <a:chExt cx="2632" cy="352"/>
          </a:xfrm>
        </p:grpSpPr>
        <p:sp>
          <p:nvSpPr>
            <p:cNvPr id="1024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024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0246" name="Group 6"/>
          <p:cNvGrpSpPr>
            <a:grpSpLocks/>
          </p:cNvGrpSpPr>
          <p:nvPr/>
        </p:nvGrpSpPr>
        <p:grpSpPr bwMode="auto">
          <a:xfrm>
            <a:off x="3733800" y="-26988"/>
            <a:ext cx="3886200" cy="328613"/>
            <a:chOff x="0" y="0"/>
            <a:chExt cx="2448" cy="208"/>
          </a:xfrm>
        </p:grpSpPr>
        <p:sp>
          <p:nvSpPr>
            <p:cNvPr id="1024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024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0249" name="Group 9"/>
          <p:cNvGrpSpPr>
            <a:grpSpLocks/>
          </p:cNvGrpSpPr>
          <p:nvPr/>
        </p:nvGrpSpPr>
        <p:grpSpPr bwMode="auto">
          <a:xfrm>
            <a:off x="7620000" y="-26988"/>
            <a:ext cx="1524000" cy="328613"/>
            <a:chOff x="0" y="0"/>
            <a:chExt cx="960" cy="208"/>
          </a:xfrm>
        </p:grpSpPr>
        <p:sp>
          <p:nvSpPr>
            <p:cNvPr id="1024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024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025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0251" name="Rectangle 11"/>
          <p:cNvSpPr>
            <a:spLocks noGrp="1" noChangeArrowheads="1"/>
          </p:cNvSpPr>
          <p:nvPr>
            <p:ph type="title"/>
          </p:nvPr>
        </p:nvSpPr>
        <p:spPr>
          <a:ln/>
        </p:spPr>
        <p:txBody>
          <a:bodyPr rIns="132080"/>
          <a:lstStyle/>
          <a:p>
            <a:r>
              <a:rPr lang="en-US"/>
              <a:t>Standing queries</a:t>
            </a:r>
          </a:p>
        </p:txBody>
      </p:sp>
      <p:sp>
        <p:nvSpPr>
          <p:cNvPr id="10252" name="Rectangle 12"/>
          <p:cNvSpPr>
            <a:spLocks noGrp="1" noChangeArrowheads="1"/>
          </p:cNvSpPr>
          <p:nvPr>
            <p:ph type="body" idx="1"/>
          </p:nvPr>
        </p:nvSpPr>
        <p:spPr>
          <a:ln/>
        </p:spPr>
        <p:txBody>
          <a:bodyPr rIns="132080"/>
          <a:lstStyle/>
          <a:p>
            <a:r>
              <a:rPr lang="en-US" sz="2400" dirty="0"/>
              <a:t>The path from IR to text classification:</a:t>
            </a:r>
          </a:p>
          <a:p>
            <a:pPr marL="782638" lvl="1"/>
            <a:r>
              <a:rPr lang="en-US" sz="2000" dirty="0"/>
              <a:t>You have an information need to monitor, say:</a:t>
            </a:r>
          </a:p>
          <a:p>
            <a:pPr marL="1182688" lvl="2"/>
            <a:r>
              <a:rPr lang="en-US" sz="1800" dirty="0">
                <a:solidFill>
                  <a:srgbClr val="139CB7"/>
                </a:solidFill>
              </a:rPr>
              <a:t>Unrest in the Niger delta region</a:t>
            </a:r>
          </a:p>
          <a:p>
            <a:pPr marL="782638" lvl="1"/>
            <a:r>
              <a:rPr lang="en-US" sz="2000" dirty="0"/>
              <a:t>You want to rerun an appropriate query periodically to find new news items on this topic</a:t>
            </a:r>
          </a:p>
          <a:p>
            <a:pPr marL="782638" lvl="1"/>
            <a:r>
              <a:rPr lang="en-US" sz="2000" dirty="0"/>
              <a:t>You will be sent new documents that are found </a:t>
            </a:r>
          </a:p>
          <a:p>
            <a:pPr marL="1182688" lvl="2"/>
            <a:r>
              <a:rPr lang="en-US" sz="1800" dirty="0"/>
              <a:t>I.e., it’s not ranking but classification (relevant vs. not relevant)</a:t>
            </a:r>
          </a:p>
          <a:p>
            <a:r>
              <a:rPr lang="en-US" sz="2400" dirty="0"/>
              <a:t>Such queries are called </a:t>
            </a:r>
            <a:r>
              <a:rPr lang="en-US" sz="2400" b="1" dirty="0">
                <a:solidFill>
                  <a:srgbClr val="357E69"/>
                </a:solidFill>
              </a:rPr>
              <a:t>standing queries</a:t>
            </a:r>
            <a:endParaRPr lang="en-US" sz="2400" b="1" dirty="0">
              <a:solidFill>
                <a:srgbClr val="357E69"/>
              </a:solidFill>
              <a:ea typeface="ヒラギノ角ゴ ProN W6" charset="0"/>
              <a:cs typeface="ヒラギノ角ゴ ProN W6" charset="0"/>
            </a:endParaRPr>
          </a:p>
          <a:p>
            <a:pPr marL="782638" lvl="1"/>
            <a:r>
              <a:rPr lang="en-US" sz="2000" dirty="0"/>
              <a:t>Long used by “information professionals”</a:t>
            </a:r>
          </a:p>
          <a:p>
            <a:pPr marL="782638" lvl="1"/>
            <a:r>
              <a:rPr lang="en-US" sz="2000" dirty="0"/>
              <a:t>A modern mass instantiation is </a:t>
            </a:r>
            <a:r>
              <a:rPr lang="en-US" sz="2000" b="1" dirty="0">
                <a:solidFill>
                  <a:srgbClr val="357E69"/>
                </a:solidFill>
              </a:rPr>
              <a:t>Google Alerts</a:t>
            </a:r>
          </a:p>
          <a:p>
            <a:pPr marL="496888" lvl="1" indent="0">
              <a:buNone/>
            </a:pPr>
            <a:r>
              <a:rPr lang="en-US" sz="2000" dirty="0">
                <a:hlinkClick r:id="rId2"/>
              </a:rPr>
              <a:t>http://www.google.com/alerts</a:t>
            </a:r>
            <a:endParaRPr lang="en-US" sz="2000" b="1" dirty="0">
              <a:solidFill>
                <a:srgbClr val="357E69"/>
              </a:solidFill>
              <a:ea typeface="ヒラギノ角ゴ ProN W6" charset="0"/>
              <a:cs typeface="ヒラギノ角ゴ ProN W6" charset="0"/>
            </a:endParaRPr>
          </a:p>
          <a:p>
            <a:r>
              <a:rPr lang="en-US" sz="2400" dirty="0"/>
              <a:t>Standing queries are (hand-written) text classifiers</a:t>
            </a:r>
          </a:p>
        </p:txBody>
      </p:sp>
      <p:sp>
        <p:nvSpPr>
          <p:cNvPr id="10253"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0" y="-141288"/>
            <a:ext cx="4025900" cy="557213"/>
            <a:chOff x="0" y="0"/>
            <a:chExt cx="2536" cy="352"/>
          </a:xfrm>
        </p:grpSpPr>
        <p:sp>
          <p:nvSpPr>
            <p:cNvPr id="27649"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7650"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7654" name="Group 6"/>
          <p:cNvGrpSpPr>
            <a:grpSpLocks/>
          </p:cNvGrpSpPr>
          <p:nvPr/>
        </p:nvGrpSpPr>
        <p:grpSpPr bwMode="auto">
          <a:xfrm>
            <a:off x="3733800" y="-26988"/>
            <a:ext cx="3886200" cy="328613"/>
            <a:chOff x="0" y="0"/>
            <a:chExt cx="2448" cy="208"/>
          </a:xfrm>
        </p:grpSpPr>
        <p:sp>
          <p:nvSpPr>
            <p:cNvPr id="2765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765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7657" name="Group 9"/>
          <p:cNvGrpSpPr>
            <a:grpSpLocks/>
          </p:cNvGrpSpPr>
          <p:nvPr/>
        </p:nvGrpSpPr>
        <p:grpSpPr bwMode="auto">
          <a:xfrm>
            <a:off x="7620000" y="-26988"/>
            <a:ext cx="1524000" cy="328613"/>
            <a:chOff x="0" y="0"/>
            <a:chExt cx="960" cy="208"/>
          </a:xfrm>
        </p:grpSpPr>
        <p:sp>
          <p:nvSpPr>
            <p:cNvPr id="2765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765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765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7660" name="Rectangle 12"/>
          <p:cNvSpPr>
            <a:spLocks/>
          </p:cNvSpPr>
          <p:nvPr/>
        </p:nvSpPr>
        <p:spPr bwMode="auto">
          <a:xfrm>
            <a:off x="1905000" y="1803400"/>
            <a:ext cx="4876800" cy="4368800"/>
          </a:xfrm>
          <a:prstGeom prst="rect">
            <a:avLst/>
          </a:prstGeom>
          <a:solidFill>
            <a:srgbClr val="FCD5B5"/>
          </a:solidFill>
          <a:ln w="28575" cap="flat">
            <a:solidFill>
              <a:schemeClr val="tx1"/>
            </a:solidFill>
            <a:prstDash val="solid"/>
            <a:miter lim="800000"/>
            <a:headEnd type="none" w="med" len="med"/>
            <a:tailEnd type="none" w="med" len="med"/>
          </a:ln>
        </p:spPr>
        <p:txBody>
          <a:bodyPr lIns="0" tIns="0" rIns="0" bIns="0"/>
          <a:lstStyle/>
          <a:p>
            <a:endParaRPr lang="he-IL"/>
          </a:p>
        </p:txBody>
      </p:sp>
      <p:sp>
        <p:nvSpPr>
          <p:cNvPr id="27661" name="Rectangle 13"/>
          <p:cNvSpPr>
            <a:spLocks/>
          </p:cNvSpPr>
          <p:nvPr/>
        </p:nvSpPr>
        <p:spPr bwMode="auto">
          <a:xfrm>
            <a:off x="457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40639" bIns="0"/>
          <a:lstStyle/>
          <a:p>
            <a:pPr marL="39688"/>
            <a:r>
              <a:rPr lang="en-US" sz="10600">
                <a:solidFill>
                  <a:schemeClr val="tx1"/>
                </a:solidFill>
                <a:ea typeface="Lucida Grande" charset="0"/>
                <a:cs typeface="Lucida Grande" charset="0"/>
              </a:rPr>
              <a:t>γ(</a:t>
            </a:r>
          </a:p>
        </p:txBody>
      </p:sp>
      <p:sp>
        <p:nvSpPr>
          <p:cNvPr id="27662" name="Rectangle 14"/>
          <p:cNvSpPr>
            <a:spLocks/>
          </p:cNvSpPr>
          <p:nvPr/>
        </p:nvSpPr>
        <p:spPr bwMode="auto">
          <a:xfrm>
            <a:off x="6732588"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0600">
                <a:solidFill>
                  <a:schemeClr val="tx1"/>
                </a:solidFill>
                <a:ea typeface="Lucida Grande" charset="0"/>
                <a:cs typeface="Lucida Grande" charset="0"/>
              </a:rPr>
              <a:t>)=c</a:t>
            </a:r>
          </a:p>
        </p:txBody>
      </p:sp>
      <p:graphicFrame>
        <p:nvGraphicFramePr>
          <p:cNvPr id="27663" name="Group 15"/>
          <p:cNvGraphicFramePr>
            <a:graphicFrameLocks noGrp="1"/>
          </p:cNvGraphicFramePr>
          <p:nvPr/>
        </p:nvGraphicFramePr>
        <p:xfrm>
          <a:off x="1905000" y="1803400"/>
          <a:ext cx="4876800" cy="4388486"/>
        </p:xfrm>
        <a:graphic>
          <a:graphicData uri="http://schemas.openxmlformats.org/drawingml/2006/table">
            <a:tbl>
              <a:tblPr/>
              <a:tblGrid>
                <a:gridCol w="2925763">
                  <a:extLst>
                    <a:ext uri="{9D8B030D-6E8A-4147-A177-3AD203B41FA5}">
                      <a16:colId xmlns:a16="http://schemas.microsoft.com/office/drawing/2014/main" val="20000"/>
                    </a:ext>
                  </a:extLst>
                </a:gridCol>
                <a:gridCol w="1951037">
                  <a:extLst>
                    <a:ext uri="{9D8B030D-6E8A-4147-A177-3AD203B41FA5}">
                      <a16:colId xmlns:a16="http://schemas.microsoft.com/office/drawing/2014/main" val="20001"/>
                    </a:ext>
                  </a:extLst>
                </a:gridCol>
              </a:tblGrid>
              <a:tr h="660400">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great</a:t>
                      </a: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2</a:t>
                      </a: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3438">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love</a:t>
                      </a: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2</a:t>
                      </a: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688">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recommend</a:t>
                      </a: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1</a:t>
                      </a: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laugh</a:t>
                      </a: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1</a:t>
                      </a: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475">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happy</a:t>
                      </a: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1</a:t>
                      </a: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925">
                <a:tc>
                  <a:txBody>
                    <a:bodyPr/>
                    <a:lstStyle/>
                    <a:p>
                      <a:pPr marL="39688" marR="0" lvl="0" indent="0" algn="ctr"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a:t>
                      </a: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pitchFamily="2" charset="2"/>
                        <a:buNone/>
                        <a:tabLst/>
                      </a:pPr>
                      <a:r>
                        <a:rPr kumimoji="0" lang="en-US" sz="3700" b="0" i="0" u="none" strike="noStrike" cap="none" normalizeH="0" baseline="0">
                          <a:ln>
                            <a:noFill/>
                          </a:ln>
                          <a:solidFill>
                            <a:schemeClr val="tx1"/>
                          </a:solidFill>
                          <a:effectLst/>
                          <a:latin typeface="Courier" charset="0"/>
                          <a:ea typeface="Courier" charset="0"/>
                          <a:cs typeface="Courier" charset="0"/>
                          <a:sym typeface="Courier" charset="0"/>
                        </a:rPr>
                        <a:t>...</a:t>
                      </a: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3" name="Rectangle 11"/>
          <p:cNvSpPr txBox="1">
            <a:spLocks noChangeArrowheads="1"/>
          </p:cNvSpPr>
          <p:nvPr/>
        </p:nvSpPr>
        <p:spPr bwMode="auto">
          <a:xfrm>
            <a:off x="899592" y="0"/>
            <a:ext cx="7939608"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132080" bIns="50800" numCol="1" anchor="b" anchorCtr="0" compatLnSpc="1">
            <a:prstTxWarp prst="textNoShape">
              <a:avLst/>
            </a:prstTxWarp>
          </a:bodyPr>
          <a:lstStyle>
            <a:lvl1pPr marL="39688" algn="l" rtl="0" fontAlgn="base">
              <a:spcBef>
                <a:spcPct val="0"/>
              </a:spcBef>
              <a:spcAft>
                <a:spcPct val="0"/>
              </a:spcAft>
              <a:defRPr sz="4000">
                <a:solidFill>
                  <a:schemeClr val="tx1"/>
                </a:solidFill>
                <a:latin typeface="+mj-lt"/>
                <a:ea typeface="+mj-ea"/>
                <a:cs typeface="+mj-cs"/>
                <a:sym typeface="Lucida Grande" charset="0"/>
              </a:defRPr>
            </a:lvl1pPr>
            <a:lvl2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a:lstStyle>
          <a:p>
            <a:r>
              <a:rPr lang="en-US" sz="3600" kern="0" dirty="0"/>
              <a:t>The bag of words representation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0" y="-141288"/>
            <a:ext cx="4178300" cy="557213"/>
            <a:chOff x="0" y="0"/>
            <a:chExt cx="2632" cy="352"/>
          </a:xfrm>
        </p:grpSpPr>
        <p:sp>
          <p:nvSpPr>
            <p:cNvPr id="2867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867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8678" name="Group 6"/>
          <p:cNvGrpSpPr>
            <a:grpSpLocks/>
          </p:cNvGrpSpPr>
          <p:nvPr/>
        </p:nvGrpSpPr>
        <p:grpSpPr bwMode="auto">
          <a:xfrm>
            <a:off x="3733800" y="-26988"/>
            <a:ext cx="3886200" cy="328613"/>
            <a:chOff x="0" y="0"/>
            <a:chExt cx="2448" cy="208"/>
          </a:xfrm>
        </p:grpSpPr>
        <p:sp>
          <p:nvSpPr>
            <p:cNvPr id="2867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867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8681" name="Group 9"/>
          <p:cNvGrpSpPr>
            <a:grpSpLocks/>
          </p:cNvGrpSpPr>
          <p:nvPr/>
        </p:nvGrpSpPr>
        <p:grpSpPr bwMode="auto">
          <a:xfrm>
            <a:off x="7620000" y="-26988"/>
            <a:ext cx="1524000" cy="328613"/>
            <a:chOff x="0" y="0"/>
            <a:chExt cx="960" cy="208"/>
          </a:xfrm>
        </p:grpSpPr>
        <p:sp>
          <p:nvSpPr>
            <p:cNvPr id="2867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868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868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8683" name="Rectangle 11"/>
          <p:cNvSpPr>
            <a:spLocks noGrp="1" noChangeArrowheads="1"/>
          </p:cNvSpPr>
          <p:nvPr>
            <p:ph type="title"/>
          </p:nvPr>
        </p:nvSpPr>
        <p:spPr>
          <a:ln/>
        </p:spPr>
        <p:txBody>
          <a:bodyPr rIns="132080"/>
          <a:lstStyle/>
          <a:p>
            <a:r>
              <a:rPr lang="en-US"/>
              <a:t>Bayes’ Rule for text classification</a:t>
            </a:r>
          </a:p>
        </p:txBody>
      </p:sp>
      <mc:AlternateContent xmlns:mc="http://schemas.openxmlformats.org/markup-compatibility/2006" xmlns:a14="http://schemas.microsoft.com/office/drawing/2010/main">
        <mc:Choice Requires="a14">
          <p:sp>
            <p:nvSpPr>
              <p:cNvPr id="28684" name="Rectangle 12"/>
              <p:cNvSpPr>
                <a:spLocks noGrp="1" noChangeArrowheads="1"/>
              </p:cNvSpPr>
              <p:nvPr>
                <p:ph type="body" idx="1"/>
              </p:nvPr>
            </p:nvSpPr>
            <p:spPr>
              <a:ln/>
            </p:spPr>
            <p:txBody>
              <a:bodyPr rIns="132080"/>
              <a:lstStyle/>
              <a:p>
                <a:r>
                  <a:rPr lang="en-US" dirty="0"/>
                  <a:t>For a document </a:t>
                </a:r>
                <a:r>
                  <a:rPr lang="en-US" i="1" dirty="0"/>
                  <a:t>d</a:t>
                </a:r>
                <a:r>
                  <a:rPr lang="en-US" dirty="0"/>
                  <a:t> and a class </a:t>
                </a:r>
                <a:r>
                  <a:rPr lang="en-US" i="1" dirty="0"/>
                  <a:t>c</a:t>
                </a:r>
              </a:p>
              <a:p>
                <a:endParaRPr lang="en-US" dirty="0"/>
              </a:p>
              <a:p>
                <a:pPr marL="39688" indent="0">
                  <a:buNone/>
                </a:pPr>
                <a:r>
                  <a:rPr lang="en-US" dirty="0"/>
                  <a:t>               </a:t>
                </a:r>
                <a:r>
                  <a:rPr lang="en-US" i="1" dirty="0"/>
                  <a:t>P(</a:t>
                </a:r>
                <a:r>
                  <a:rPr lang="en-US" i="1" dirty="0" err="1"/>
                  <a:t>c,d</a:t>
                </a:r>
                <a:r>
                  <a:rPr lang="en-US" i="1" dirty="0"/>
                  <a:t>) = P(</a:t>
                </a:r>
                <a:r>
                  <a:rPr lang="en-US" i="1" dirty="0" err="1"/>
                  <a:t>c|d</a:t>
                </a:r>
                <a:r>
                  <a:rPr lang="en-US" i="1" dirty="0"/>
                  <a:t>)P(d) = P(</a:t>
                </a:r>
                <a:r>
                  <a:rPr lang="en-US" i="1" dirty="0" err="1"/>
                  <a:t>d|c</a:t>
                </a:r>
                <a:r>
                  <a:rPr lang="en-US" i="1" dirty="0"/>
                  <a:t>)P(c)</a:t>
                </a:r>
              </a:p>
              <a:p>
                <a:pPr marL="39688" indent="0">
                  <a:buNone/>
                </a:pPr>
                <a:endParaRPr lang="en-US" dirty="0"/>
              </a:p>
              <a:p>
                <a:pPr marL="39688" indent="0">
                  <a:buNone/>
                </a:pPr>
                <a:r>
                  <a:rPr lang="en-US" dirty="0"/>
                  <a:t>				</a:t>
                </a:r>
              </a:p>
              <a:p>
                <a:pPr marL="39688" indent="0">
                  <a:buNone/>
                </a:pPr>
                <a:r>
                  <a:rPr lang="en-US" dirty="0"/>
                  <a:t>		     </a:t>
                </a:r>
                <a:r>
                  <a:rPr lang="en-US" i="1" dirty="0"/>
                  <a:t>P(</a:t>
                </a:r>
                <a:r>
                  <a:rPr lang="en-US" i="1" dirty="0" err="1"/>
                  <a:t>c|d</a:t>
                </a:r>
                <a:r>
                  <a:rPr lang="en-US" i="1" dirty="0"/>
                  <a:t>) =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a:rPr>
                          <m:t>𝑃</m:t>
                        </m:r>
                        <m:d>
                          <m:dPr>
                            <m:ctrlPr>
                              <a:rPr lang="en-US" sz="3600" b="0" i="1" smtClean="0">
                                <a:latin typeface="Cambria Math" panose="02040503050406030204" pitchFamily="18" charset="0"/>
                              </a:rPr>
                            </m:ctrlPr>
                          </m:dPr>
                          <m:e>
                            <m:r>
                              <a:rPr lang="en-US" sz="3600" b="0" i="1" smtClean="0">
                                <a:latin typeface="Cambria Math"/>
                              </a:rPr>
                              <m:t>𝑑</m:t>
                            </m:r>
                          </m:e>
                          <m:e>
                            <m:r>
                              <a:rPr lang="en-US" sz="3600" b="0" i="1" smtClean="0">
                                <a:latin typeface="Cambria Math"/>
                              </a:rPr>
                              <m:t>𝑐</m:t>
                            </m:r>
                          </m:e>
                        </m:d>
                        <m:r>
                          <a:rPr lang="en-US" sz="3600" b="0" i="1" smtClean="0">
                            <a:latin typeface="Cambria Math"/>
                          </a:rPr>
                          <m:t>𝑃</m:t>
                        </m:r>
                        <m:r>
                          <a:rPr lang="en-US" sz="3600" b="0" i="1" smtClean="0">
                            <a:latin typeface="Cambria Math"/>
                          </a:rPr>
                          <m:t>(</m:t>
                        </m:r>
                        <m:r>
                          <a:rPr lang="en-US" sz="3600" b="0" i="1" smtClean="0">
                            <a:latin typeface="Cambria Math"/>
                          </a:rPr>
                          <m:t>𝑐</m:t>
                        </m:r>
                        <m:r>
                          <a:rPr lang="en-US" sz="3600" b="0" i="1" smtClean="0">
                            <a:latin typeface="Cambria Math"/>
                          </a:rPr>
                          <m:t>)</m:t>
                        </m:r>
                      </m:num>
                      <m:den>
                        <m:r>
                          <a:rPr lang="en-US" sz="3600" b="0" i="1" smtClean="0">
                            <a:latin typeface="Cambria Math"/>
                          </a:rPr>
                          <m:t>𝑃</m:t>
                        </m:r>
                        <m:r>
                          <a:rPr lang="en-US" sz="3600" b="0" i="1" smtClean="0">
                            <a:latin typeface="Cambria Math"/>
                          </a:rPr>
                          <m:t>(</m:t>
                        </m:r>
                        <m:r>
                          <a:rPr lang="en-US" sz="3600" b="0" i="1" smtClean="0">
                            <a:latin typeface="Cambria Math"/>
                          </a:rPr>
                          <m:t>𝑑</m:t>
                        </m:r>
                        <m:r>
                          <a:rPr lang="en-US" sz="3600" b="0" i="1" smtClean="0">
                            <a:latin typeface="Cambria Math"/>
                          </a:rPr>
                          <m:t>)</m:t>
                        </m:r>
                      </m:den>
                    </m:f>
                  </m:oMath>
                </a14:m>
                <a:endParaRPr lang="en-US" dirty="0"/>
              </a:p>
            </p:txBody>
          </p:sp>
        </mc:Choice>
        <mc:Fallback xmlns="">
          <p:sp>
            <p:nvSpPr>
              <p:cNvPr id="28684" name="Rectangle 12"/>
              <p:cNvSpPr>
                <a:spLocks noRot="1" noChangeAspect="1" noMove="1" noResize="1" noEditPoints="1" noAdjustHandles="1" noChangeArrowheads="1" noChangeShapeType="1" noTextEdit="1"/>
              </p:cNvSpPr>
              <p:nvPr>
                <p:ph type="body" idx="1"/>
              </p:nvPr>
            </p:nvSpPr>
            <p:spPr>
              <a:blipFill rotWithShape="1">
                <a:blip r:embed="rId2"/>
                <a:stretch>
                  <a:fillRect l="-1259" t="-1160"/>
                </a:stretch>
              </a:blipFill>
              <a:ln/>
            </p:spPr>
            <p:txBody>
              <a:bodyPr/>
              <a:lstStyle/>
              <a:p>
                <a:r>
                  <a:rPr lang="he-IL">
                    <a:noFill/>
                  </a:rPr>
                  <a:t> </a:t>
                </a:r>
              </a:p>
            </p:txBody>
          </p:sp>
        </mc:Fallback>
      </mc:AlternateContent>
      <p:sp>
        <p:nvSpPr>
          <p:cNvPr id="28686" name="Rectangle 14"/>
          <p:cNvSpPr>
            <a:spLocks/>
          </p:cNvSpPr>
          <p:nvPr/>
        </p:nvSpPr>
        <p:spPr bwMode="auto">
          <a:xfrm>
            <a:off x="2216150" y="4149080"/>
            <a:ext cx="4584700" cy="1198562"/>
          </a:xfrm>
          <a:prstGeom prst="rect">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8688" name="Rectangle 16"/>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9" name="Group 3"/>
          <p:cNvGrpSpPr>
            <a:grpSpLocks/>
          </p:cNvGrpSpPr>
          <p:nvPr/>
        </p:nvGrpSpPr>
        <p:grpSpPr bwMode="auto">
          <a:xfrm>
            <a:off x="0" y="-141288"/>
            <a:ext cx="4178300" cy="557213"/>
            <a:chOff x="0" y="0"/>
            <a:chExt cx="2632" cy="352"/>
          </a:xfrm>
        </p:grpSpPr>
        <p:sp>
          <p:nvSpPr>
            <p:cNvPr id="2969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969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29702" name="Group 6"/>
          <p:cNvGrpSpPr>
            <a:grpSpLocks/>
          </p:cNvGrpSpPr>
          <p:nvPr/>
        </p:nvGrpSpPr>
        <p:grpSpPr bwMode="auto">
          <a:xfrm>
            <a:off x="3733800" y="-26988"/>
            <a:ext cx="3886200" cy="328613"/>
            <a:chOff x="0" y="0"/>
            <a:chExt cx="2448" cy="208"/>
          </a:xfrm>
        </p:grpSpPr>
        <p:sp>
          <p:nvSpPr>
            <p:cNvPr id="2970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970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29705" name="Group 9"/>
          <p:cNvGrpSpPr>
            <a:grpSpLocks/>
          </p:cNvGrpSpPr>
          <p:nvPr/>
        </p:nvGrpSpPr>
        <p:grpSpPr bwMode="auto">
          <a:xfrm>
            <a:off x="7620000" y="-26988"/>
            <a:ext cx="1524000" cy="328613"/>
            <a:chOff x="0" y="0"/>
            <a:chExt cx="960" cy="208"/>
          </a:xfrm>
        </p:grpSpPr>
        <p:sp>
          <p:nvSpPr>
            <p:cNvPr id="2970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2970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2970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29707" name="Rectangle 11"/>
          <p:cNvSpPr>
            <a:spLocks noGrp="1" noChangeArrowheads="1"/>
          </p:cNvSpPr>
          <p:nvPr>
            <p:ph type="title"/>
          </p:nvPr>
        </p:nvSpPr>
        <p:spPr>
          <a:ln/>
        </p:spPr>
        <p:txBody>
          <a:bodyPr rIns="132080"/>
          <a:lstStyle/>
          <a:p>
            <a:r>
              <a:rPr lang="en-US"/>
              <a:t>Naive Bayes Classifiers</a:t>
            </a:r>
          </a:p>
        </p:txBody>
      </p:sp>
      <p:sp>
        <p:nvSpPr>
          <p:cNvPr id="29708" name="Rectangle 12"/>
          <p:cNvSpPr>
            <a:spLocks noGrp="1" noChangeArrowheads="1"/>
          </p:cNvSpPr>
          <p:nvPr>
            <p:ph type="body" idx="1"/>
          </p:nvPr>
        </p:nvSpPr>
        <p:spPr>
          <a:xfrm>
            <a:off x="685800" y="1716088"/>
            <a:ext cx="7772400" cy="2894012"/>
          </a:xfrm>
          <a:ln/>
        </p:spPr>
        <p:txBody>
          <a:bodyPr rIns="132080"/>
          <a:lstStyle/>
          <a:p>
            <a:pPr>
              <a:lnSpc>
                <a:spcPct val="115000"/>
              </a:lnSpc>
              <a:buFont typeface="Wingdings" pitchFamily="2" charset="2"/>
              <a:buNone/>
            </a:pPr>
            <a:r>
              <a:rPr lang="en-US" sz="2200" u="sng" dirty="0"/>
              <a:t>Task</a:t>
            </a:r>
            <a:r>
              <a:rPr lang="en-US" sz="2200" dirty="0"/>
              <a:t>: Classify a new instance </a:t>
            </a:r>
            <a:r>
              <a:rPr lang="en-US" sz="2200" i="1" dirty="0"/>
              <a:t>d</a:t>
            </a:r>
            <a:r>
              <a:rPr lang="en-US" sz="2200" dirty="0"/>
              <a:t> based on a tuple of attribute values  </a:t>
            </a:r>
            <a:r>
              <a:rPr lang="en-US" sz="2200" i="1" dirty="0"/>
              <a:t>d = (X</a:t>
            </a:r>
            <a:r>
              <a:rPr lang="en-US" sz="2200" i="1" baseline="-25000" dirty="0"/>
              <a:t>1</a:t>
            </a:r>
            <a:r>
              <a:rPr lang="en-US" sz="2200" i="1" dirty="0"/>
              <a:t>,X</a:t>
            </a:r>
            <a:r>
              <a:rPr lang="en-US" sz="2200" i="1" baseline="-25000" dirty="0"/>
              <a:t>2</a:t>
            </a:r>
            <a:r>
              <a:rPr lang="en-US" sz="2200" i="1" dirty="0"/>
              <a:t>,…,</a:t>
            </a:r>
            <a:r>
              <a:rPr lang="en-US" sz="2200" i="1" dirty="0" err="1"/>
              <a:t>X</a:t>
            </a:r>
            <a:r>
              <a:rPr lang="en-US" sz="2200" i="1" baseline="-25000" dirty="0" err="1"/>
              <a:t>n</a:t>
            </a:r>
            <a:r>
              <a:rPr lang="en-US" sz="2200" i="1" dirty="0"/>
              <a:t>)  </a:t>
            </a:r>
            <a:r>
              <a:rPr lang="en-US" sz="2200" dirty="0"/>
              <a:t>into one of the classes </a:t>
            </a:r>
            <a:r>
              <a:rPr lang="en-US" sz="2200" dirty="0" err="1"/>
              <a:t>c</a:t>
            </a:r>
            <a:r>
              <a:rPr lang="en-US" sz="2200" baseline="-25000" dirty="0" err="1"/>
              <a:t>j</a:t>
            </a:r>
            <a:r>
              <a:rPr lang="en-US" sz="2200" dirty="0"/>
              <a:t> </a:t>
            </a:r>
            <a:r>
              <a:rPr lang="en-US" sz="2200" dirty="0">
                <a:latin typeface="Symbol" pitchFamily="18" charset="2"/>
                <a:ea typeface="Symbol" pitchFamily="18" charset="2"/>
                <a:cs typeface="Symbol" pitchFamily="18" charset="2"/>
                <a:sym typeface="Symbol"/>
              </a:rPr>
              <a:t></a:t>
            </a:r>
            <a:r>
              <a:rPr lang="en-US" sz="2200" dirty="0"/>
              <a:t> C</a:t>
            </a:r>
          </a:p>
        </p:txBody>
      </p:sp>
      <p:pic>
        <p:nvPicPr>
          <p:cNvPr id="29710"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3124200"/>
            <a:ext cx="44370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29711"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4068763"/>
            <a:ext cx="457358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29712"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2563" y="5410200"/>
            <a:ext cx="45164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9713" name="Rectangle 17"/>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
        <p:nvSpPr>
          <p:cNvPr id="29714" name="Rectangle 18"/>
          <p:cNvSpPr>
            <a:spLocks/>
          </p:cNvSpPr>
          <p:nvPr/>
        </p:nvSpPr>
        <p:spPr bwMode="auto">
          <a:xfrm>
            <a:off x="990600" y="6324600"/>
            <a:ext cx="57225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2000" dirty="0">
                <a:solidFill>
                  <a:schemeClr val="tx1"/>
                </a:solidFill>
                <a:ea typeface="Lucida Grande" charset="0"/>
                <a:cs typeface="Lucida Grande" charset="0"/>
              </a:rPr>
              <a:t>MAP is “</a:t>
            </a:r>
            <a:r>
              <a:rPr lang="en-US" sz="2000" dirty="0">
                <a:solidFill>
                  <a:srgbClr val="FF0000"/>
                </a:solidFill>
                <a:ea typeface="Lucida Grande" charset="0"/>
                <a:cs typeface="Lucida Grande" charset="0"/>
              </a:rPr>
              <a:t>maximum a posteriori</a:t>
            </a:r>
            <a:r>
              <a:rPr lang="en-US" sz="2000" dirty="0">
                <a:solidFill>
                  <a:schemeClr val="tx1"/>
                </a:solidFill>
                <a:ea typeface="Lucida Grande" charset="0"/>
                <a:cs typeface="Lucida Grande" charset="0"/>
              </a:rPr>
              <a:t>” = </a:t>
            </a:r>
            <a:r>
              <a:rPr lang="en-US" sz="2000" dirty="0">
                <a:solidFill>
                  <a:srgbClr val="FF0000"/>
                </a:solidFill>
                <a:ea typeface="Lucida Grande" charset="0"/>
                <a:cs typeface="Lucida Grande" charset="0"/>
              </a:rPr>
              <a:t>most likely class</a:t>
            </a:r>
          </a:p>
        </p:txBody>
      </p:sp>
      <p:sp>
        <p:nvSpPr>
          <p:cNvPr id="2" name="TextBox 1"/>
          <p:cNvSpPr txBox="1"/>
          <p:nvPr/>
        </p:nvSpPr>
        <p:spPr>
          <a:xfrm>
            <a:off x="5591725" y="3124200"/>
            <a:ext cx="276419" cy="461665"/>
          </a:xfrm>
          <a:prstGeom prst="rect">
            <a:avLst/>
          </a:prstGeom>
          <a:solidFill>
            <a:schemeClr val="bg1"/>
          </a:solidFill>
        </p:spPr>
        <p:txBody>
          <a:bodyPr wrap="square" rtlCol="0">
            <a:spAutoFit/>
          </a:bodyPr>
          <a:lstStyle/>
          <a:p>
            <a:r>
              <a:rPr lang="en-US" dirty="0"/>
              <a:t>…</a:t>
            </a:r>
          </a:p>
        </p:txBody>
      </p:sp>
      <p:sp>
        <p:nvSpPr>
          <p:cNvPr id="20" name="TextBox 19"/>
          <p:cNvSpPr txBox="1"/>
          <p:nvPr/>
        </p:nvSpPr>
        <p:spPr>
          <a:xfrm>
            <a:off x="5796136" y="4551511"/>
            <a:ext cx="276419" cy="461665"/>
          </a:xfrm>
          <a:prstGeom prst="rect">
            <a:avLst/>
          </a:prstGeom>
          <a:solidFill>
            <a:schemeClr val="bg1"/>
          </a:solidFill>
        </p:spPr>
        <p:txBody>
          <a:bodyPr wrap="square" rtlCol="0">
            <a:spAutoFit/>
          </a:bodyPr>
          <a:lstStyle/>
          <a:p>
            <a:r>
              <a:rPr lang="en-US" dirty="0"/>
              <a:t>…</a:t>
            </a:r>
          </a:p>
        </p:txBody>
      </p:sp>
      <p:sp>
        <p:nvSpPr>
          <p:cNvPr id="21" name="TextBox 20"/>
          <p:cNvSpPr txBox="1"/>
          <p:nvPr/>
        </p:nvSpPr>
        <p:spPr>
          <a:xfrm>
            <a:off x="5148064" y="4047455"/>
            <a:ext cx="276419" cy="461665"/>
          </a:xfrm>
          <a:prstGeom prst="rect">
            <a:avLst/>
          </a:prstGeom>
          <a:solidFill>
            <a:schemeClr val="bg1"/>
          </a:solidFill>
        </p:spPr>
        <p:txBody>
          <a:bodyPr wrap="square" rtlCol="0">
            <a:spAutoFit/>
          </a:bodyPr>
          <a:lstStyle/>
          <a:p>
            <a:r>
              <a:rPr lang="en-US" dirty="0"/>
              <a:t>…</a:t>
            </a:r>
          </a:p>
        </p:txBody>
      </p:sp>
      <p:sp>
        <p:nvSpPr>
          <p:cNvPr id="22" name="TextBox 21"/>
          <p:cNvSpPr txBox="1"/>
          <p:nvPr/>
        </p:nvSpPr>
        <p:spPr>
          <a:xfrm>
            <a:off x="5148064" y="5415607"/>
            <a:ext cx="204411" cy="461665"/>
          </a:xfrm>
          <a:prstGeom prst="rect">
            <a:avLst/>
          </a:prstGeom>
          <a:solidFill>
            <a:schemeClr val="bg1"/>
          </a:solidFill>
        </p:spPr>
        <p:txBody>
          <a:bodyPr wrap="square" rtlCol="0">
            <a:spAutoFit/>
          </a:bodyPr>
          <a:lstStyle/>
          <a:p>
            <a:r>
              <a:rPr lang="en-US" dirty="0"/>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
          <p:cNvGrpSpPr>
            <a:grpSpLocks/>
          </p:cNvGrpSpPr>
          <p:nvPr/>
        </p:nvGrpSpPr>
        <p:grpSpPr bwMode="auto">
          <a:xfrm>
            <a:off x="0" y="-141288"/>
            <a:ext cx="4178300" cy="557213"/>
            <a:chOff x="0" y="0"/>
            <a:chExt cx="2632" cy="352"/>
          </a:xfrm>
        </p:grpSpPr>
        <p:sp>
          <p:nvSpPr>
            <p:cNvPr id="3072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072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0726" name="Group 6"/>
          <p:cNvGrpSpPr>
            <a:grpSpLocks/>
          </p:cNvGrpSpPr>
          <p:nvPr/>
        </p:nvGrpSpPr>
        <p:grpSpPr bwMode="auto">
          <a:xfrm>
            <a:off x="3733800" y="-26988"/>
            <a:ext cx="3886200" cy="328613"/>
            <a:chOff x="0" y="0"/>
            <a:chExt cx="2448" cy="208"/>
          </a:xfrm>
        </p:grpSpPr>
        <p:sp>
          <p:nvSpPr>
            <p:cNvPr id="3072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072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0729" name="Group 9"/>
          <p:cNvGrpSpPr>
            <a:grpSpLocks/>
          </p:cNvGrpSpPr>
          <p:nvPr/>
        </p:nvGrpSpPr>
        <p:grpSpPr bwMode="auto">
          <a:xfrm>
            <a:off x="7620000" y="-26988"/>
            <a:ext cx="1524000" cy="328613"/>
            <a:chOff x="0" y="0"/>
            <a:chExt cx="960" cy="208"/>
          </a:xfrm>
        </p:grpSpPr>
        <p:sp>
          <p:nvSpPr>
            <p:cNvPr id="3072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072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073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0731" name="Rectangle 11"/>
          <p:cNvSpPr>
            <a:spLocks noGrp="1" noChangeArrowheads="1"/>
          </p:cNvSpPr>
          <p:nvPr>
            <p:ph type="title"/>
          </p:nvPr>
        </p:nvSpPr>
        <p:spPr>
          <a:ln/>
        </p:spPr>
        <p:txBody>
          <a:bodyPr rIns="132080"/>
          <a:lstStyle/>
          <a:p>
            <a:r>
              <a:rPr lang="en-US" sz="3600" dirty="0"/>
              <a:t>Naïve Bayes Classifier: </a:t>
            </a:r>
            <a:br>
              <a:rPr lang="en-US" sz="3600" dirty="0"/>
            </a:br>
            <a:r>
              <a:rPr lang="en-US" sz="3600" dirty="0"/>
              <a:t>Naïve Bayes Assumption</a:t>
            </a:r>
          </a:p>
        </p:txBody>
      </p:sp>
      <p:sp>
        <p:nvSpPr>
          <p:cNvPr id="30732" name="Rectangle 12"/>
          <p:cNvSpPr>
            <a:spLocks noGrp="1" noChangeArrowheads="1"/>
          </p:cNvSpPr>
          <p:nvPr>
            <p:ph type="body" idx="1"/>
          </p:nvPr>
        </p:nvSpPr>
        <p:spPr>
          <a:ln/>
        </p:spPr>
        <p:txBody>
          <a:bodyPr rIns="132080"/>
          <a:lstStyle/>
          <a:p>
            <a:r>
              <a:rPr lang="en-US" dirty="0">
                <a:latin typeface="Times New Roman Italic" charset="0"/>
                <a:cs typeface="Times New Roman Italic" charset="0"/>
                <a:sym typeface="Times New Roman Italic" charset="0"/>
              </a:rPr>
              <a:t>P</a:t>
            </a:r>
            <a:r>
              <a:rPr lang="en-US" dirty="0">
                <a:latin typeface="Times New Roman" pitchFamily="18" charset="0"/>
                <a:cs typeface="Times New Roman" pitchFamily="18" charset="0"/>
                <a:sym typeface="Times New Roman" pitchFamily="18" charset="0"/>
              </a:rPr>
              <a:t>(</a:t>
            </a:r>
            <a:r>
              <a:rPr lang="en-US" dirty="0" err="1">
                <a:latin typeface="Times New Roman Italic" charset="0"/>
                <a:cs typeface="Times New Roman Italic" charset="0"/>
                <a:sym typeface="Times New Roman Italic" charset="0"/>
              </a:rPr>
              <a:t>c</a:t>
            </a:r>
            <a:r>
              <a:rPr lang="en-US" baseline="-25000" dirty="0" err="1">
                <a:latin typeface="Times New Roman Italic" charset="0"/>
                <a:cs typeface="Times New Roman Italic" charset="0"/>
                <a:sym typeface="Times New Roman Italic" charset="0"/>
              </a:rPr>
              <a:t>j</a:t>
            </a:r>
            <a:r>
              <a:rPr lang="en-US" dirty="0">
                <a:latin typeface="Times New Roman" pitchFamily="18" charset="0"/>
                <a:cs typeface="Times New Roman" pitchFamily="18" charset="0"/>
                <a:sym typeface="Times New Roman" pitchFamily="18" charset="0"/>
              </a:rPr>
              <a:t>)</a:t>
            </a:r>
            <a:endParaRPr lang="en-US" dirty="0">
              <a:latin typeface="Times New Roman" pitchFamily="18" charset="0"/>
              <a:ea typeface="ヒラギノ明朝 ProN W3" charset="0"/>
              <a:cs typeface="ヒラギノ明朝 ProN W3" charset="0"/>
              <a:sym typeface="Times New Roman" pitchFamily="18" charset="0"/>
            </a:endParaRPr>
          </a:p>
          <a:p>
            <a:pPr marL="782638" lvl="1"/>
            <a:r>
              <a:rPr lang="en-US" dirty="0"/>
              <a:t>Can be estimated from the frequency of classes in the training examples.</a:t>
            </a:r>
          </a:p>
          <a:p>
            <a:r>
              <a:rPr lang="en-US" dirty="0">
                <a:latin typeface="Times New Roman Italic" charset="0"/>
                <a:cs typeface="Times New Roman Italic" charset="0"/>
                <a:sym typeface="Times New Roman Italic" charset="0"/>
              </a:rPr>
              <a:t>P</a:t>
            </a:r>
            <a:r>
              <a:rPr lang="en-US" dirty="0">
                <a:latin typeface="Times New Roman" pitchFamily="18" charset="0"/>
                <a:cs typeface="Times New Roman" pitchFamily="18" charset="0"/>
                <a:sym typeface="Times New Roman" pitchFamily="18" charset="0"/>
              </a:rPr>
              <a:t>(</a:t>
            </a:r>
            <a:r>
              <a:rPr lang="en-US" dirty="0">
                <a:latin typeface="Times New Roman Italic" charset="0"/>
                <a:cs typeface="Times New Roman Italic" charset="0"/>
                <a:sym typeface="Times New Roman Italic" charset="0"/>
              </a:rPr>
              <a:t>x</a:t>
            </a:r>
            <a:r>
              <a:rPr lang="en-US" baseline="-25000" dirty="0">
                <a:latin typeface="Times New Roman Italic" charset="0"/>
                <a:cs typeface="Times New Roman Italic" charset="0"/>
                <a:sym typeface="Times New Roman Italic" charset="0"/>
              </a:rPr>
              <a:t>1</a:t>
            </a:r>
            <a:r>
              <a:rPr lang="en-US" dirty="0">
                <a:latin typeface="Times New Roman Italic" charset="0"/>
                <a:cs typeface="Times New Roman Italic" charset="0"/>
                <a:sym typeface="Times New Roman Italic" charset="0"/>
              </a:rPr>
              <a:t>,x</a:t>
            </a:r>
            <a:r>
              <a:rPr lang="en-US" baseline="-25000" dirty="0">
                <a:latin typeface="Times New Roman Italic" charset="0"/>
                <a:cs typeface="Times New Roman Italic" charset="0"/>
                <a:sym typeface="Times New Roman Italic" charset="0"/>
              </a:rPr>
              <a:t>2</a:t>
            </a:r>
            <a:r>
              <a:rPr lang="en-US" dirty="0">
                <a:latin typeface="Times New Roman Italic" charset="0"/>
                <a:cs typeface="Times New Roman Italic" charset="0"/>
                <a:sym typeface="Times New Roman Italic" charset="0"/>
              </a:rPr>
              <a:t>,…,</a:t>
            </a:r>
            <a:r>
              <a:rPr lang="en-US" dirty="0" err="1">
                <a:latin typeface="Times New Roman Italic" charset="0"/>
                <a:cs typeface="Times New Roman Italic" charset="0"/>
                <a:sym typeface="Times New Roman Italic" charset="0"/>
              </a:rPr>
              <a:t>x</a:t>
            </a:r>
            <a:r>
              <a:rPr lang="en-US" baseline="-25000" dirty="0" err="1">
                <a:latin typeface="Times New Roman Italic" charset="0"/>
                <a:cs typeface="Times New Roman Italic" charset="0"/>
                <a:sym typeface="Times New Roman Italic" charset="0"/>
              </a:rPr>
              <a:t>n</a:t>
            </a:r>
            <a:r>
              <a:rPr lang="en-US" dirty="0" err="1">
                <a:latin typeface="Times New Roman Italic" charset="0"/>
                <a:cs typeface="Times New Roman Italic" charset="0"/>
                <a:sym typeface="Times New Roman Italic" charset="0"/>
              </a:rPr>
              <a:t>|c</a:t>
            </a:r>
            <a:r>
              <a:rPr lang="en-US" baseline="-25000" dirty="0" err="1">
                <a:latin typeface="Times New Roman Italic" charset="0"/>
                <a:cs typeface="Times New Roman Italic" charset="0"/>
                <a:sym typeface="Times New Roman Italic" charset="0"/>
              </a:rPr>
              <a:t>j</a:t>
            </a:r>
            <a:r>
              <a:rPr lang="en-US" dirty="0">
                <a:latin typeface="Times New Roman" pitchFamily="18" charset="0"/>
                <a:cs typeface="Times New Roman" pitchFamily="18" charset="0"/>
                <a:sym typeface="Times New Roman" pitchFamily="18" charset="0"/>
              </a:rPr>
              <a:t>) </a:t>
            </a:r>
            <a:endParaRPr lang="en-US" dirty="0">
              <a:latin typeface="Times New Roman" pitchFamily="18" charset="0"/>
              <a:ea typeface="ヒラギノ明朝 ProN W3" charset="0"/>
              <a:cs typeface="ヒラギノ明朝 ProN W3" charset="0"/>
              <a:sym typeface="Times New Roman" pitchFamily="18" charset="0"/>
            </a:endParaRPr>
          </a:p>
          <a:p>
            <a:pPr marL="782638" lvl="1"/>
            <a:r>
              <a:rPr lang="en-US" dirty="0"/>
              <a:t>Could only be estimated if a very, very large number of training examples was available.</a:t>
            </a:r>
          </a:p>
          <a:p>
            <a:pPr>
              <a:buFont typeface="Wingdings" pitchFamily="2" charset="2"/>
              <a:buNone/>
            </a:pPr>
            <a:r>
              <a:rPr lang="en-US" sz="2400" dirty="0">
                <a:solidFill>
                  <a:srgbClr val="FF0000"/>
                </a:solidFill>
              </a:rPr>
              <a:t>Naïve Bayes Conditional Independence Assumption:</a:t>
            </a:r>
          </a:p>
          <a:p>
            <a:r>
              <a:rPr lang="en-US" sz="2400" dirty="0"/>
              <a:t>Assume that the probability of observing the conjunction of attributes is equal to the </a:t>
            </a:r>
            <a:r>
              <a:rPr lang="en-US" sz="2400" i="1" dirty="0"/>
              <a:t>product of the individual probabilities P(</a:t>
            </a:r>
            <a:r>
              <a:rPr lang="en-US" sz="2400" i="1" dirty="0" err="1"/>
              <a:t>x</a:t>
            </a:r>
            <a:r>
              <a:rPr lang="en-US" sz="2400" i="1" baseline="-25000" dirty="0" err="1"/>
              <a:t>i</a:t>
            </a:r>
            <a:r>
              <a:rPr lang="en-US" sz="2400" i="1" dirty="0" err="1"/>
              <a:t>|c</a:t>
            </a:r>
            <a:r>
              <a:rPr lang="en-US" sz="2400" i="1" baseline="-25000" dirty="0" err="1"/>
              <a:t>j</a:t>
            </a:r>
            <a:r>
              <a:rPr lang="en-US" sz="2400" i="1" dirty="0"/>
              <a:t>)</a:t>
            </a:r>
            <a:r>
              <a:rPr lang="en-US" sz="2400" dirty="0"/>
              <a:t>.</a:t>
            </a:r>
          </a:p>
        </p:txBody>
      </p:sp>
      <p:sp>
        <p:nvSpPr>
          <p:cNvPr id="30733"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7" name="Group 3"/>
          <p:cNvGrpSpPr>
            <a:grpSpLocks/>
          </p:cNvGrpSpPr>
          <p:nvPr/>
        </p:nvGrpSpPr>
        <p:grpSpPr bwMode="auto">
          <a:xfrm>
            <a:off x="0" y="-141288"/>
            <a:ext cx="4178300" cy="557213"/>
            <a:chOff x="0" y="0"/>
            <a:chExt cx="2632" cy="352"/>
          </a:xfrm>
        </p:grpSpPr>
        <p:sp>
          <p:nvSpPr>
            <p:cNvPr id="3174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174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1750" name="Group 6"/>
          <p:cNvGrpSpPr>
            <a:grpSpLocks/>
          </p:cNvGrpSpPr>
          <p:nvPr/>
        </p:nvGrpSpPr>
        <p:grpSpPr bwMode="auto">
          <a:xfrm>
            <a:off x="3733800" y="-26988"/>
            <a:ext cx="3886200" cy="328613"/>
            <a:chOff x="0" y="0"/>
            <a:chExt cx="2448" cy="208"/>
          </a:xfrm>
        </p:grpSpPr>
        <p:sp>
          <p:nvSpPr>
            <p:cNvPr id="3174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174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1753" name="Group 9"/>
          <p:cNvGrpSpPr>
            <a:grpSpLocks/>
          </p:cNvGrpSpPr>
          <p:nvPr/>
        </p:nvGrpSpPr>
        <p:grpSpPr bwMode="auto">
          <a:xfrm>
            <a:off x="7620000" y="-26988"/>
            <a:ext cx="1524000" cy="328613"/>
            <a:chOff x="0" y="0"/>
            <a:chExt cx="960" cy="208"/>
          </a:xfrm>
        </p:grpSpPr>
        <p:sp>
          <p:nvSpPr>
            <p:cNvPr id="3175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175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175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nvGrpSpPr>
          <p:cNvPr id="31783" name="Group 39"/>
          <p:cNvGrpSpPr>
            <a:grpSpLocks/>
          </p:cNvGrpSpPr>
          <p:nvPr/>
        </p:nvGrpSpPr>
        <p:grpSpPr bwMode="auto">
          <a:xfrm>
            <a:off x="1698625" y="1772816"/>
            <a:ext cx="4868863" cy="1847850"/>
            <a:chOff x="0" y="0"/>
            <a:chExt cx="3067" cy="1164"/>
          </a:xfrm>
        </p:grpSpPr>
        <p:grpSp>
          <p:nvGrpSpPr>
            <p:cNvPr id="31757" name="Group 13"/>
            <p:cNvGrpSpPr>
              <a:grpSpLocks/>
            </p:cNvGrpSpPr>
            <p:nvPr/>
          </p:nvGrpSpPr>
          <p:grpSpPr bwMode="auto">
            <a:xfrm>
              <a:off x="1425" y="0"/>
              <a:ext cx="392" cy="272"/>
              <a:chOff x="0" y="0"/>
              <a:chExt cx="392" cy="272"/>
            </a:xfrm>
          </p:grpSpPr>
          <p:sp>
            <p:nvSpPr>
              <p:cNvPr id="31755" name="Oval 11"/>
              <p:cNvSpPr>
                <a:spLocks/>
              </p:cNvSpPr>
              <p:nvPr/>
            </p:nvSpPr>
            <p:spPr bwMode="auto">
              <a:xfrm>
                <a:off x="0" y="48"/>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1756" name="Rectangle 12"/>
              <p:cNvSpPr>
                <a:spLocks/>
              </p:cNvSpPr>
              <p:nvPr/>
            </p:nvSpPr>
            <p:spPr bwMode="auto">
              <a:xfrm>
                <a:off x="43" y="0"/>
                <a:ext cx="30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Flu</a:t>
                </a:r>
              </a:p>
            </p:txBody>
          </p:sp>
        </p:grpSp>
        <p:grpSp>
          <p:nvGrpSpPr>
            <p:cNvPr id="31760" name="Group 16"/>
            <p:cNvGrpSpPr>
              <a:grpSpLocks/>
            </p:cNvGrpSpPr>
            <p:nvPr/>
          </p:nvGrpSpPr>
          <p:grpSpPr bwMode="auto">
            <a:xfrm>
              <a:off x="177" y="736"/>
              <a:ext cx="384" cy="304"/>
              <a:chOff x="0" y="0"/>
              <a:chExt cx="384" cy="304"/>
            </a:xfrm>
          </p:grpSpPr>
          <p:sp>
            <p:nvSpPr>
              <p:cNvPr id="31758" name="Oval 14"/>
              <p:cNvSpPr>
                <a:spLocks/>
              </p:cNvSpPr>
              <p:nvPr/>
            </p:nvSpPr>
            <p:spPr bwMode="auto">
              <a:xfrm>
                <a:off x="0" y="32"/>
                <a:ext cx="384" cy="240"/>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1759" name="Rectangle 15"/>
              <p:cNvSpPr>
                <a:spLocks/>
              </p:cNvSpPr>
              <p:nvPr/>
            </p:nvSpPr>
            <p:spPr bwMode="auto">
              <a:xfrm>
                <a:off x="60"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1</a:t>
                </a:r>
              </a:p>
            </p:txBody>
          </p:sp>
        </p:grpSp>
        <p:grpSp>
          <p:nvGrpSpPr>
            <p:cNvPr id="31763" name="Group 19"/>
            <p:cNvGrpSpPr>
              <a:grpSpLocks/>
            </p:cNvGrpSpPr>
            <p:nvPr/>
          </p:nvGrpSpPr>
          <p:grpSpPr bwMode="auto">
            <a:xfrm>
              <a:off x="705" y="736"/>
              <a:ext cx="392" cy="304"/>
              <a:chOff x="0" y="0"/>
              <a:chExt cx="392" cy="304"/>
            </a:xfrm>
          </p:grpSpPr>
          <p:sp>
            <p:nvSpPr>
              <p:cNvPr id="31761" name="Oval 17"/>
              <p:cNvSpPr>
                <a:spLocks/>
              </p:cNvSpPr>
              <p:nvPr/>
            </p:nvSpPr>
            <p:spPr bwMode="auto">
              <a:xfrm>
                <a:off x="0" y="32"/>
                <a:ext cx="392" cy="240"/>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1762" name="Rectangle 18"/>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2</a:t>
                </a:r>
              </a:p>
            </p:txBody>
          </p:sp>
        </p:grpSp>
        <p:grpSp>
          <p:nvGrpSpPr>
            <p:cNvPr id="31766" name="Group 22"/>
            <p:cNvGrpSpPr>
              <a:grpSpLocks/>
            </p:cNvGrpSpPr>
            <p:nvPr/>
          </p:nvGrpSpPr>
          <p:grpSpPr bwMode="auto">
            <a:xfrm>
              <a:off x="2337" y="736"/>
              <a:ext cx="392" cy="304"/>
              <a:chOff x="0" y="0"/>
              <a:chExt cx="392" cy="304"/>
            </a:xfrm>
          </p:grpSpPr>
          <p:sp>
            <p:nvSpPr>
              <p:cNvPr id="31764" name="Oval 20"/>
              <p:cNvSpPr>
                <a:spLocks/>
              </p:cNvSpPr>
              <p:nvPr/>
            </p:nvSpPr>
            <p:spPr bwMode="auto">
              <a:xfrm>
                <a:off x="0" y="32"/>
                <a:ext cx="392" cy="240"/>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1765" name="Rectangle 21"/>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5</a:t>
                </a:r>
              </a:p>
            </p:txBody>
          </p:sp>
        </p:grpSp>
        <p:grpSp>
          <p:nvGrpSpPr>
            <p:cNvPr id="31769" name="Group 25"/>
            <p:cNvGrpSpPr>
              <a:grpSpLocks/>
            </p:cNvGrpSpPr>
            <p:nvPr/>
          </p:nvGrpSpPr>
          <p:grpSpPr bwMode="auto">
            <a:xfrm>
              <a:off x="1329" y="736"/>
              <a:ext cx="392" cy="304"/>
              <a:chOff x="0" y="0"/>
              <a:chExt cx="392" cy="304"/>
            </a:xfrm>
          </p:grpSpPr>
          <p:sp>
            <p:nvSpPr>
              <p:cNvPr id="31767" name="Oval 23"/>
              <p:cNvSpPr>
                <a:spLocks/>
              </p:cNvSpPr>
              <p:nvPr/>
            </p:nvSpPr>
            <p:spPr bwMode="auto">
              <a:xfrm>
                <a:off x="0" y="32"/>
                <a:ext cx="392" cy="240"/>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1768" name="Rectangle 24"/>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3</a:t>
                </a:r>
              </a:p>
            </p:txBody>
          </p:sp>
        </p:grpSp>
        <p:sp>
          <p:nvSpPr>
            <p:cNvPr id="31770" name="Line 26"/>
            <p:cNvSpPr>
              <a:spLocks noChangeShapeType="1"/>
            </p:cNvSpPr>
            <p:nvPr/>
          </p:nvSpPr>
          <p:spPr bwMode="auto">
            <a:xfrm flipH="1">
              <a:off x="369" y="224"/>
              <a:ext cx="1252" cy="544"/>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1771" name="Line 27"/>
            <p:cNvSpPr>
              <a:spLocks noChangeShapeType="1"/>
            </p:cNvSpPr>
            <p:nvPr/>
          </p:nvSpPr>
          <p:spPr bwMode="auto">
            <a:xfrm flipH="1">
              <a:off x="901" y="224"/>
              <a:ext cx="720" cy="544"/>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1772" name="Line 28"/>
            <p:cNvSpPr>
              <a:spLocks noChangeShapeType="1"/>
            </p:cNvSpPr>
            <p:nvPr/>
          </p:nvSpPr>
          <p:spPr bwMode="auto">
            <a:xfrm flipH="1">
              <a:off x="1525" y="224"/>
              <a:ext cx="96" cy="544"/>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1773" name="Line 29"/>
            <p:cNvSpPr>
              <a:spLocks noChangeShapeType="1"/>
            </p:cNvSpPr>
            <p:nvPr/>
          </p:nvSpPr>
          <p:spPr bwMode="auto">
            <a:xfrm>
              <a:off x="1621" y="224"/>
              <a:ext cx="912" cy="544"/>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nvGrpSpPr>
            <p:cNvPr id="31776" name="Group 32"/>
            <p:cNvGrpSpPr>
              <a:grpSpLocks/>
            </p:cNvGrpSpPr>
            <p:nvPr/>
          </p:nvGrpSpPr>
          <p:grpSpPr bwMode="auto">
            <a:xfrm>
              <a:off x="1857" y="736"/>
              <a:ext cx="392" cy="304"/>
              <a:chOff x="0" y="0"/>
              <a:chExt cx="392" cy="304"/>
            </a:xfrm>
          </p:grpSpPr>
          <p:sp>
            <p:nvSpPr>
              <p:cNvPr id="31774" name="Oval 30"/>
              <p:cNvSpPr>
                <a:spLocks/>
              </p:cNvSpPr>
              <p:nvPr/>
            </p:nvSpPr>
            <p:spPr bwMode="auto">
              <a:xfrm>
                <a:off x="0" y="32"/>
                <a:ext cx="392" cy="240"/>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1775" name="Rectangle 31"/>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4</a:t>
                </a:r>
              </a:p>
            </p:txBody>
          </p:sp>
        </p:grpSp>
        <p:sp>
          <p:nvSpPr>
            <p:cNvPr id="31777" name="Line 33"/>
            <p:cNvSpPr>
              <a:spLocks noChangeShapeType="1"/>
            </p:cNvSpPr>
            <p:nvPr/>
          </p:nvSpPr>
          <p:spPr bwMode="auto">
            <a:xfrm>
              <a:off x="1621" y="224"/>
              <a:ext cx="432" cy="544"/>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1778" name="Rectangle 34"/>
            <p:cNvSpPr>
              <a:spLocks/>
            </p:cNvSpPr>
            <p:nvPr/>
          </p:nvSpPr>
          <p:spPr bwMode="auto">
            <a:xfrm>
              <a:off x="1871" y="948"/>
              <a:ext cx="3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fever</a:t>
              </a:r>
            </a:p>
          </p:txBody>
        </p:sp>
        <p:sp>
          <p:nvSpPr>
            <p:cNvPr id="31779" name="Rectangle 35"/>
            <p:cNvSpPr>
              <a:spLocks/>
            </p:cNvSpPr>
            <p:nvPr/>
          </p:nvSpPr>
          <p:spPr bwMode="auto">
            <a:xfrm>
              <a:off x="719" y="948"/>
              <a:ext cx="35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sinus</a:t>
              </a:r>
            </a:p>
          </p:txBody>
        </p:sp>
        <p:sp>
          <p:nvSpPr>
            <p:cNvPr id="31780" name="Rectangle 36"/>
            <p:cNvSpPr>
              <a:spLocks/>
            </p:cNvSpPr>
            <p:nvPr/>
          </p:nvSpPr>
          <p:spPr bwMode="auto">
            <a:xfrm>
              <a:off x="1301" y="948"/>
              <a:ext cx="3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cough</a:t>
              </a:r>
            </a:p>
          </p:txBody>
        </p:sp>
        <p:sp>
          <p:nvSpPr>
            <p:cNvPr id="31781" name="Rectangle 37"/>
            <p:cNvSpPr>
              <a:spLocks/>
            </p:cNvSpPr>
            <p:nvPr/>
          </p:nvSpPr>
          <p:spPr bwMode="auto">
            <a:xfrm>
              <a:off x="0" y="948"/>
              <a:ext cx="6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runnynose</a:t>
              </a:r>
            </a:p>
          </p:txBody>
        </p:sp>
        <p:sp>
          <p:nvSpPr>
            <p:cNvPr id="31782" name="Rectangle 38"/>
            <p:cNvSpPr>
              <a:spLocks/>
            </p:cNvSpPr>
            <p:nvPr/>
          </p:nvSpPr>
          <p:spPr bwMode="auto">
            <a:xfrm>
              <a:off x="2303" y="948"/>
              <a:ext cx="76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muscle-ache</a:t>
              </a:r>
            </a:p>
          </p:txBody>
        </p:sp>
      </p:grpSp>
      <p:sp>
        <p:nvSpPr>
          <p:cNvPr id="31784" name="Rectangle 40"/>
          <p:cNvSpPr>
            <a:spLocks noGrp="1" noChangeArrowheads="1"/>
          </p:cNvSpPr>
          <p:nvPr>
            <p:ph type="title"/>
          </p:nvPr>
        </p:nvSpPr>
        <p:spPr>
          <a:xfrm>
            <a:off x="457200" y="0"/>
            <a:ext cx="8229600" cy="1268760"/>
          </a:xfrm>
          <a:ln/>
        </p:spPr>
        <p:txBody>
          <a:bodyPr rIns="132080"/>
          <a:lstStyle/>
          <a:p>
            <a:r>
              <a:rPr lang="en-US" sz="3600" dirty="0"/>
              <a:t>The Multivariate Bernoulli NB Classifier</a:t>
            </a:r>
            <a:endParaRPr lang="en-US" sz="2400" dirty="0">
              <a:solidFill>
                <a:srgbClr val="139CB7"/>
              </a:solidFill>
            </a:endParaRPr>
          </a:p>
        </p:txBody>
      </p:sp>
      <p:sp>
        <p:nvSpPr>
          <p:cNvPr id="31785" name="Rectangle 41"/>
          <p:cNvSpPr>
            <a:spLocks noGrp="1" noChangeArrowheads="1"/>
          </p:cNvSpPr>
          <p:nvPr>
            <p:ph type="body" idx="1"/>
          </p:nvPr>
        </p:nvSpPr>
        <p:spPr>
          <a:xfrm>
            <a:off x="683568" y="3861048"/>
            <a:ext cx="7774632" cy="2996952"/>
          </a:xfrm>
          <a:ln/>
        </p:spPr>
        <p:txBody>
          <a:bodyPr rIns="132080"/>
          <a:lstStyle/>
          <a:p>
            <a:r>
              <a:rPr lang="en-US" sz="2400" b="1" dirty="0">
                <a:solidFill>
                  <a:srgbClr val="00A000"/>
                </a:solidFill>
              </a:rPr>
              <a:t>Conditional Independence Assumption:</a:t>
            </a:r>
            <a:r>
              <a:rPr lang="en-US" sz="2400" dirty="0"/>
              <a:t> features detect term presence and are independent of each other given the class:</a:t>
            </a:r>
          </a:p>
          <a:p>
            <a:endParaRPr lang="en-US" dirty="0"/>
          </a:p>
          <a:p>
            <a:endParaRPr lang="en-US" sz="2400" dirty="0"/>
          </a:p>
          <a:p>
            <a:r>
              <a:rPr lang="en-US" sz="2400" dirty="0"/>
              <a:t>This model is appropriate for </a:t>
            </a:r>
            <a:r>
              <a:rPr lang="en-US" sz="2400" i="1" dirty="0"/>
              <a:t>binary variables</a:t>
            </a:r>
          </a:p>
        </p:txBody>
      </p:sp>
      <p:pic>
        <p:nvPicPr>
          <p:cNvPr id="31786" name="Picture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085184"/>
            <a:ext cx="76263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31787" name="Rectangle 4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Sec.13.3</a:t>
            </a:r>
          </a:p>
        </p:txBody>
      </p:sp>
      <p:sp>
        <p:nvSpPr>
          <p:cNvPr id="45" name="TextBox 44"/>
          <p:cNvSpPr txBox="1"/>
          <p:nvPr/>
        </p:nvSpPr>
        <p:spPr>
          <a:xfrm>
            <a:off x="6455821" y="5055567"/>
            <a:ext cx="276419" cy="461665"/>
          </a:xfrm>
          <a:prstGeom prst="rect">
            <a:avLst/>
          </a:prstGeom>
          <a:solidFill>
            <a:schemeClr val="bg1"/>
          </a:solidFill>
        </p:spPr>
        <p:txBody>
          <a:bodyPr wrap="square" rtlCol="0">
            <a:spAutoFit/>
          </a:bodyPr>
          <a:lstStyle/>
          <a:p>
            <a:r>
              <a:rPr lang="en-US" dirty="0"/>
              <a:t>…</a:t>
            </a:r>
          </a:p>
        </p:txBody>
      </p:sp>
      <p:sp>
        <p:nvSpPr>
          <p:cNvPr id="46" name="TextBox 45"/>
          <p:cNvSpPr txBox="1"/>
          <p:nvPr/>
        </p:nvSpPr>
        <p:spPr>
          <a:xfrm>
            <a:off x="1619672" y="5055567"/>
            <a:ext cx="276419" cy="461665"/>
          </a:xfrm>
          <a:prstGeom prst="rect">
            <a:avLst/>
          </a:prstGeom>
          <a:solidFill>
            <a:schemeClr val="bg1"/>
          </a:solidFill>
        </p:spPr>
        <p:txBody>
          <a:bodyPr wrap="square" rtlCol="0">
            <a:spAutoFit/>
          </a:bodyPr>
          <a:lstStyle/>
          <a:p>
            <a:r>
              <a:rPr lang="en-US" dirty="0"/>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Group 3"/>
          <p:cNvGrpSpPr>
            <a:grpSpLocks/>
          </p:cNvGrpSpPr>
          <p:nvPr/>
        </p:nvGrpSpPr>
        <p:grpSpPr bwMode="auto">
          <a:xfrm>
            <a:off x="0" y="-141288"/>
            <a:ext cx="4178300" cy="557213"/>
            <a:chOff x="0" y="0"/>
            <a:chExt cx="2632" cy="352"/>
          </a:xfrm>
        </p:grpSpPr>
        <p:sp>
          <p:nvSpPr>
            <p:cNvPr id="3276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277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2774" name="Group 6"/>
          <p:cNvGrpSpPr>
            <a:grpSpLocks/>
          </p:cNvGrpSpPr>
          <p:nvPr/>
        </p:nvGrpSpPr>
        <p:grpSpPr bwMode="auto">
          <a:xfrm>
            <a:off x="3733800" y="-26988"/>
            <a:ext cx="3886200" cy="328613"/>
            <a:chOff x="0" y="0"/>
            <a:chExt cx="2448" cy="208"/>
          </a:xfrm>
        </p:grpSpPr>
        <p:sp>
          <p:nvSpPr>
            <p:cNvPr id="3277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277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2777" name="Group 9"/>
          <p:cNvGrpSpPr>
            <a:grpSpLocks/>
          </p:cNvGrpSpPr>
          <p:nvPr/>
        </p:nvGrpSpPr>
        <p:grpSpPr bwMode="auto">
          <a:xfrm>
            <a:off x="7620000" y="-26988"/>
            <a:ext cx="1524000" cy="328613"/>
            <a:chOff x="0" y="0"/>
            <a:chExt cx="960" cy="208"/>
          </a:xfrm>
        </p:grpSpPr>
        <p:sp>
          <p:nvSpPr>
            <p:cNvPr id="3277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277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277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2779" name="Rectangle 11"/>
          <p:cNvSpPr>
            <a:spLocks noGrp="1" noChangeArrowheads="1"/>
          </p:cNvSpPr>
          <p:nvPr>
            <p:ph type="title"/>
          </p:nvPr>
        </p:nvSpPr>
        <p:spPr>
          <a:ln/>
        </p:spPr>
        <p:txBody>
          <a:bodyPr rIns="132080"/>
          <a:lstStyle/>
          <a:p>
            <a:r>
              <a:rPr lang="en-US"/>
              <a:t>Learning the Model</a:t>
            </a:r>
          </a:p>
        </p:txBody>
      </p:sp>
      <p:sp>
        <p:nvSpPr>
          <p:cNvPr id="32780" name="Rectangle 12"/>
          <p:cNvSpPr>
            <a:spLocks noGrp="1" noChangeArrowheads="1"/>
          </p:cNvSpPr>
          <p:nvPr>
            <p:ph type="body" idx="1"/>
          </p:nvPr>
        </p:nvSpPr>
        <p:spPr>
          <a:xfrm>
            <a:off x="827584" y="3478213"/>
            <a:ext cx="7357566" cy="2914650"/>
          </a:xfrm>
          <a:ln/>
        </p:spPr>
        <p:txBody>
          <a:bodyPr rIns="132080"/>
          <a:lstStyle/>
          <a:p>
            <a:r>
              <a:rPr lang="en-US" sz="2400" dirty="0"/>
              <a:t>First attempt: maximum likelihood estimates</a:t>
            </a:r>
          </a:p>
          <a:p>
            <a:pPr marL="782638" lvl="1"/>
            <a:r>
              <a:rPr lang="en-US" sz="2000" dirty="0"/>
              <a:t>simply use the frequencies in the data</a:t>
            </a:r>
          </a:p>
        </p:txBody>
      </p:sp>
      <p:pic>
        <p:nvPicPr>
          <p:cNvPr id="3278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516563"/>
            <a:ext cx="4878288" cy="108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nvGrpSpPr>
          <p:cNvPr id="32809" name="Group 41"/>
          <p:cNvGrpSpPr>
            <a:grpSpLocks/>
          </p:cNvGrpSpPr>
          <p:nvPr/>
        </p:nvGrpSpPr>
        <p:grpSpPr bwMode="auto">
          <a:xfrm>
            <a:off x="2435225" y="1677988"/>
            <a:ext cx="4333875" cy="1484312"/>
            <a:chOff x="0" y="0"/>
            <a:chExt cx="2729" cy="935"/>
          </a:xfrm>
        </p:grpSpPr>
        <p:grpSp>
          <p:nvGrpSpPr>
            <p:cNvPr id="32784" name="Group 16"/>
            <p:cNvGrpSpPr>
              <a:grpSpLocks/>
            </p:cNvGrpSpPr>
            <p:nvPr/>
          </p:nvGrpSpPr>
          <p:grpSpPr bwMode="auto">
            <a:xfrm>
              <a:off x="1123" y="0"/>
              <a:ext cx="353" cy="272"/>
              <a:chOff x="0" y="0"/>
              <a:chExt cx="352" cy="272"/>
            </a:xfrm>
          </p:grpSpPr>
          <p:sp>
            <p:nvSpPr>
              <p:cNvPr id="32782" name="Oval 14"/>
              <p:cNvSpPr>
                <a:spLocks/>
              </p:cNvSpPr>
              <p:nvPr/>
            </p:nvSpPr>
            <p:spPr bwMode="auto">
              <a:xfrm>
                <a:off x="0" y="56"/>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783" name="Rectangle 15"/>
              <p:cNvSpPr>
                <a:spLocks/>
              </p:cNvSpPr>
              <p:nvPr/>
            </p:nvSpPr>
            <p:spPr bwMode="auto">
              <a:xfrm>
                <a:off x="86" y="0"/>
                <a:ext cx="1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C</a:t>
                </a:r>
              </a:p>
            </p:txBody>
          </p:sp>
        </p:grpSp>
        <p:grpSp>
          <p:nvGrpSpPr>
            <p:cNvPr id="32787" name="Group 19"/>
            <p:cNvGrpSpPr>
              <a:grpSpLocks/>
            </p:cNvGrpSpPr>
            <p:nvPr/>
          </p:nvGrpSpPr>
          <p:grpSpPr bwMode="auto">
            <a:xfrm>
              <a:off x="0" y="631"/>
              <a:ext cx="352" cy="304"/>
              <a:chOff x="0" y="0"/>
              <a:chExt cx="352" cy="304"/>
            </a:xfrm>
          </p:grpSpPr>
          <p:sp>
            <p:nvSpPr>
              <p:cNvPr id="32785" name="Oval 17"/>
              <p:cNvSpPr>
                <a:spLocks/>
              </p:cNvSpPr>
              <p:nvPr/>
            </p:nvSpPr>
            <p:spPr bwMode="auto">
              <a:xfrm>
                <a:off x="0" y="72"/>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786" name="Rectangle 18"/>
              <p:cNvSpPr>
                <a:spLocks/>
              </p:cNvSpPr>
              <p:nvPr/>
            </p:nvSpPr>
            <p:spPr bwMode="auto">
              <a:xfrm>
                <a:off x="45" y="0"/>
                <a:ext cx="2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1</a:t>
                </a:r>
              </a:p>
            </p:txBody>
          </p:sp>
        </p:grpSp>
        <p:grpSp>
          <p:nvGrpSpPr>
            <p:cNvPr id="32790" name="Group 22"/>
            <p:cNvGrpSpPr>
              <a:grpSpLocks/>
            </p:cNvGrpSpPr>
            <p:nvPr/>
          </p:nvGrpSpPr>
          <p:grpSpPr bwMode="auto">
            <a:xfrm>
              <a:off x="475" y="631"/>
              <a:ext cx="353" cy="304"/>
              <a:chOff x="0" y="0"/>
              <a:chExt cx="352" cy="304"/>
            </a:xfrm>
          </p:grpSpPr>
          <p:sp>
            <p:nvSpPr>
              <p:cNvPr id="32788" name="Oval 20"/>
              <p:cNvSpPr>
                <a:spLocks/>
              </p:cNvSpPr>
              <p:nvPr/>
            </p:nvSpPr>
            <p:spPr bwMode="auto">
              <a:xfrm>
                <a:off x="0" y="72"/>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789" name="Rectangle 21"/>
              <p:cNvSpPr>
                <a:spLocks/>
              </p:cNvSpPr>
              <p:nvPr/>
            </p:nvSpPr>
            <p:spPr bwMode="auto">
              <a:xfrm>
                <a:off x="45" y="0"/>
                <a:ext cx="2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2</a:t>
                </a:r>
              </a:p>
            </p:txBody>
          </p:sp>
        </p:grpSp>
        <p:grpSp>
          <p:nvGrpSpPr>
            <p:cNvPr id="32793" name="Group 25"/>
            <p:cNvGrpSpPr>
              <a:grpSpLocks/>
            </p:cNvGrpSpPr>
            <p:nvPr/>
          </p:nvGrpSpPr>
          <p:grpSpPr bwMode="auto">
            <a:xfrm>
              <a:off x="1944" y="631"/>
              <a:ext cx="352" cy="304"/>
              <a:chOff x="0" y="0"/>
              <a:chExt cx="352" cy="304"/>
            </a:xfrm>
          </p:grpSpPr>
          <p:sp>
            <p:nvSpPr>
              <p:cNvPr id="32791" name="Oval 23"/>
              <p:cNvSpPr>
                <a:spLocks/>
              </p:cNvSpPr>
              <p:nvPr/>
            </p:nvSpPr>
            <p:spPr bwMode="auto">
              <a:xfrm>
                <a:off x="0" y="72"/>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792" name="Rectangle 24"/>
              <p:cNvSpPr>
                <a:spLocks/>
              </p:cNvSpPr>
              <p:nvPr/>
            </p:nvSpPr>
            <p:spPr bwMode="auto">
              <a:xfrm>
                <a:off x="45" y="0"/>
                <a:ext cx="2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5</a:t>
                </a:r>
              </a:p>
            </p:txBody>
          </p:sp>
        </p:grpSp>
        <p:grpSp>
          <p:nvGrpSpPr>
            <p:cNvPr id="32796" name="Group 28"/>
            <p:cNvGrpSpPr>
              <a:grpSpLocks/>
            </p:cNvGrpSpPr>
            <p:nvPr/>
          </p:nvGrpSpPr>
          <p:grpSpPr bwMode="auto">
            <a:xfrm>
              <a:off x="1036" y="631"/>
              <a:ext cx="353" cy="304"/>
              <a:chOff x="0" y="0"/>
              <a:chExt cx="352" cy="304"/>
            </a:xfrm>
          </p:grpSpPr>
          <p:sp>
            <p:nvSpPr>
              <p:cNvPr id="32794" name="Oval 26"/>
              <p:cNvSpPr>
                <a:spLocks/>
              </p:cNvSpPr>
              <p:nvPr/>
            </p:nvSpPr>
            <p:spPr bwMode="auto">
              <a:xfrm>
                <a:off x="0" y="72"/>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795" name="Rectangle 27"/>
              <p:cNvSpPr>
                <a:spLocks/>
              </p:cNvSpPr>
              <p:nvPr/>
            </p:nvSpPr>
            <p:spPr bwMode="auto">
              <a:xfrm>
                <a:off x="45" y="0"/>
                <a:ext cx="2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3</a:t>
                </a:r>
              </a:p>
            </p:txBody>
          </p:sp>
        </p:grpSp>
        <p:sp>
          <p:nvSpPr>
            <p:cNvPr id="32797" name="Line 29"/>
            <p:cNvSpPr>
              <a:spLocks noChangeShapeType="1"/>
            </p:cNvSpPr>
            <p:nvPr/>
          </p:nvSpPr>
          <p:spPr bwMode="auto">
            <a:xfrm flipH="1">
              <a:off x="176" y="223"/>
              <a:ext cx="1123" cy="473"/>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2798" name="Line 30"/>
            <p:cNvSpPr>
              <a:spLocks noChangeShapeType="1"/>
            </p:cNvSpPr>
            <p:nvPr/>
          </p:nvSpPr>
          <p:spPr bwMode="auto">
            <a:xfrm flipH="1">
              <a:off x="651" y="223"/>
              <a:ext cx="648" cy="473"/>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2799" name="Line 31"/>
            <p:cNvSpPr>
              <a:spLocks noChangeShapeType="1"/>
            </p:cNvSpPr>
            <p:nvPr/>
          </p:nvSpPr>
          <p:spPr bwMode="auto">
            <a:xfrm flipH="1">
              <a:off x="1213" y="223"/>
              <a:ext cx="86" cy="473"/>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2800" name="Line 32"/>
            <p:cNvSpPr>
              <a:spLocks noChangeShapeType="1"/>
            </p:cNvSpPr>
            <p:nvPr/>
          </p:nvSpPr>
          <p:spPr bwMode="auto">
            <a:xfrm>
              <a:off x="1299" y="223"/>
              <a:ext cx="821" cy="473"/>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nvGrpSpPr>
            <p:cNvPr id="32803" name="Group 35"/>
            <p:cNvGrpSpPr>
              <a:grpSpLocks/>
            </p:cNvGrpSpPr>
            <p:nvPr/>
          </p:nvGrpSpPr>
          <p:grpSpPr bwMode="auto">
            <a:xfrm>
              <a:off x="1512" y="631"/>
              <a:ext cx="352" cy="304"/>
              <a:chOff x="0" y="0"/>
              <a:chExt cx="352" cy="304"/>
            </a:xfrm>
          </p:grpSpPr>
          <p:sp>
            <p:nvSpPr>
              <p:cNvPr id="32801" name="Oval 33"/>
              <p:cNvSpPr>
                <a:spLocks/>
              </p:cNvSpPr>
              <p:nvPr/>
            </p:nvSpPr>
            <p:spPr bwMode="auto">
              <a:xfrm>
                <a:off x="0" y="72"/>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802" name="Rectangle 34"/>
              <p:cNvSpPr>
                <a:spLocks/>
              </p:cNvSpPr>
              <p:nvPr/>
            </p:nvSpPr>
            <p:spPr bwMode="auto">
              <a:xfrm>
                <a:off x="45" y="0"/>
                <a:ext cx="2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4</a:t>
                </a:r>
              </a:p>
            </p:txBody>
          </p:sp>
        </p:grpSp>
        <p:grpSp>
          <p:nvGrpSpPr>
            <p:cNvPr id="32806" name="Group 38"/>
            <p:cNvGrpSpPr>
              <a:grpSpLocks/>
            </p:cNvGrpSpPr>
            <p:nvPr/>
          </p:nvGrpSpPr>
          <p:grpSpPr bwMode="auto">
            <a:xfrm>
              <a:off x="2376" y="631"/>
              <a:ext cx="353" cy="304"/>
              <a:chOff x="0" y="0"/>
              <a:chExt cx="352" cy="304"/>
            </a:xfrm>
          </p:grpSpPr>
          <p:sp>
            <p:nvSpPr>
              <p:cNvPr id="32804" name="Oval 36"/>
              <p:cNvSpPr>
                <a:spLocks/>
              </p:cNvSpPr>
              <p:nvPr/>
            </p:nvSpPr>
            <p:spPr bwMode="auto">
              <a:xfrm>
                <a:off x="0" y="72"/>
                <a:ext cx="352" cy="159"/>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2805" name="Rectangle 37"/>
              <p:cNvSpPr>
                <a:spLocks/>
              </p:cNvSpPr>
              <p:nvPr/>
            </p:nvSpPr>
            <p:spPr bwMode="auto">
              <a:xfrm>
                <a:off x="45" y="0"/>
                <a:ext cx="2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6</a:t>
                </a:r>
              </a:p>
            </p:txBody>
          </p:sp>
        </p:grpSp>
        <p:sp>
          <p:nvSpPr>
            <p:cNvPr id="32807" name="Line 39"/>
            <p:cNvSpPr>
              <a:spLocks noChangeShapeType="1"/>
            </p:cNvSpPr>
            <p:nvPr/>
          </p:nvSpPr>
          <p:spPr bwMode="auto">
            <a:xfrm>
              <a:off x="1299" y="223"/>
              <a:ext cx="389" cy="473"/>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2808" name="Line 40"/>
            <p:cNvSpPr>
              <a:spLocks noChangeShapeType="1"/>
            </p:cNvSpPr>
            <p:nvPr/>
          </p:nvSpPr>
          <p:spPr bwMode="auto">
            <a:xfrm>
              <a:off x="1299" y="223"/>
              <a:ext cx="1253" cy="473"/>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pic>
        <p:nvPicPr>
          <p:cNvPr id="32810"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6688" y="4283075"/>
            <a:ext cx="2979711" cy="101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32811" name="Rectangle 4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Sec.13.3</a:t>
            </a:r>
          </a:p>
        </p:txBody>
      </p:sp>
      <p:sp>
        <p:nvSpPr>
          <p:cNvPr id="2" name="Speech Bubble: Rectangle with Corners Rounded 1">
            <a:extLst>
              <a:ext uri="{FF2B5EF4-FFF2-40B4-BE49-F238E27FC236}">
                <a16:creationId xmlns:a16="http://schemas.microsoft.com/office/drawing/2014/main" id="{0DC8BD0C-CD6B-4822-9DC9-CA22360AB82F}"/>
              </a:ext>
            </a:extLst>
          </p:cNvPr>
          <p:cNvSpPr/>
          <p:nvPr/>
        </p:nvSpPr>
        <p:spPr bwMode="auto">
          <a:xfrm>
            <a:off x="6081460" y="4127499"/>
            <a:ext cx="1730900" cy="684213"/>
          </a:xfrm>
          <a:prstGeom prst="wedgeRoundRectCallout">
            <a:avLst>
              <a:gd name="adj1" fmla="val -86574"/>
              <a:gd name="adj2" fmla="val -293"/>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#documents belonging to </a:t>
            </a:r>
            <a:r>
              <a:rPr kumimoji="0" lang="en-US" sz="1600" b="0" i="0" u="none" strike="noStrike" cap="none" normalizeH="0" baseline="0" dirty="0" err="1">
                <a:ln>
                  <a:noFill/>
                </a:ln>
                <a:solidFill>
                  <a:srgbClr val="000000"/>
                </a:solidFill>
                <a:effectLst/>
                <a:latin typeface="Lucida Grande" charset="0"/>
                <a:ea typeface="ヒラギノ角ゴ ProN W3" charset="0"/>
                <a:cs typeface="ヒラギノ角ゴ ProN W3" charset="0"/>
                <a:sym typeface="Lucida Grande" charset="0"/>
              </a:rPr>
              <a:t>c</a:t>
            </a:r>
            <a:r>
              <a:rPr kumimoji="0" lang="en-US" sz="1600" b="0" i="0" u="none" strike="noStrike" cap="none" normalizeH="0" baseline="-25000" dirty="0" err="1">
                <a:ln>
                  <a:noFill/>
                </a:ln>
                <a:solidFill>
                  <a:srgbClr val="000000"/>
                </a:solidFill>
                <a:effectLst/>
                <a:latin typeface="Lucida Grande" charset="0"/>
                <a:ea typeface="ヒラギノ角ゴ ProN W3" charset="0"/>
                <a:cs typeface="ヒラギノ角ゴ ProN W3" charset="0"/>
                <a:sym typeface="Lucida Grande" charset="0"/>
              </a:rPr>
              <a:t>j</a:t>
            </a:r>
            <a:endParaRPr kumimoji="0" lang="en-IL" sz="1600" b="0" i="0" u="none" strike="noStrike" cap="none" normalizeH="0" baseline="-25000" dirty="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46" name="Speech Bubble: Rectangle with Corners Rounded 45">
            <a:extLst>
              <a:ext uri="{FF2B5EF4-FFF2-40B4-BE49-F238E27FC236}">
                <a16:creationId xmlns:a16="http://schemas.microsoft.com/office/drawing/2014/main" id="{4A030E77-D41A-4490-9BFA-B00B46FC5BF9}"/>
              </a:ext>
            </a:extLst>
          </p:cNvPr>
          <p:cNvSpPr/>
          <p:nvPr/>
        </p:nvSpPr>
        <p:spPr bwMode="auto">
          <a:xfrm>
            <a:off x="7117825" y="5064275"/>
            <a:ext cx="1797575" cy="1076025"/>
          </a:xfrm>
          <a:prstGeom prst="wedgeRoundRectCallout">
            <a:avLst>
              <a:gd name="adj1" fmla="val -86574"/>
              <a:gd name="adj2" fmla="val -293"/>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#documents containing x</a:t>
            </a:r>
            <a:r>
              <a:rPr kumimoji="0" lang="en-US" sz="1600" b="0" i="0" u="none" strike="noStrike" cap="none" normalizeH="0" baseline="-25000" dirty="0">
                <a:ln>
                  <a:noFill/>
                </a:ln>
                <a:solidFill>
                  <a:srgbClr val="000000"/>
                </a:solidFill>
                <a:effectLst/>
                <a:latin typeface="Lucida Grande" charset="0"/>
                <a:ea typeface="ヒラギノ角ゴ ProN W3" charset="0"/>
                <a:cs typeface="ヒラギノ角ゴ ProN W3" charset="0"/>
                <a:sym typeface="Lucida Grande" charset="0"/>
              </a:rPr>
              <a:t>i</a:t>
            </a:r>
            <a:r>
              <a:rPr kumimoji="0" lang="en-US" sz="16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 and belonging to </a:t>
            </a:r>
            <a:r>
              <a:rPr kumimoji="0" lang="en-US" sz="1600" b="0" i="0" u="none" strike="noStrike" cap="none" normalizeH="0" baseline="0" dirty="0" err="1">
                <a:ln>
                  <a:noFill/>
                </a:ln>
                <a:solidFill>
                  <a:srgbClr val="000000"/>
                </a:solidFill>
                <a:effectLst/>
                <a:latin typeface="Lucida Grande" charset="0"/>
                <a:ea typeface="ヒラギノ角ゴ ProN W3" charset="0"/>
                <a:cs typeface="ヒラギノ角ゴ ProN W3" charset="0"/>
                <a:sym typeface="Lucida Grande" charset="0"/>
              </a:rPr>
              <a:t>c</a:t>
            </a:r>
            <a:r>
              <a:rPr kumimoji="0" lang="en-US" sz="1600" b="0" i="0" u="none" strike="noStrike" cap="none" normalizeH="0" baseline="-25000" dirty="0" err="1">
                <a:ln>
                  <a:noFill/>
                </a:ln>
                <a:solidFill>
                  <a:srgbClr val="000000"/>
                </a:solidFill>
                <a:effectLst/>
                <a:latin typeface="Lucida Grande" charset="0"/>
                <a:ea typeface="ヒラギノ角ゴ ProN W3" charset="0"/>
                <a:cs typeface="ヒラギノ角ゴ ProN W3" charset="0"/>
                <a:sym typeface="Lucida Grande" charset="0"/>
              </a:rPr>
              <a:t>j</a:t>
            </a:r>
            <a:endParaRPr kumimoji="0" lang="en-IL" sz="1600" b="0" i="0" u="none" strike="noStrike" cap="none" normalizeH="0" baseline="-25000" dirty="0">
              <a:ln>
                <a:noFill/>
              </a:ln>
              <a:solidFill>
                <a:srgbClr val="000000"/>
              </a:solidFill>
              <a:effectLst/>
              <a:latin typeface="Lucida Grande" charset="0"/>
              <a:ea typeface="ヒラギノ角ゴ ProN W3" charset="0"/>
              <a:cs typeface="ヒラギノ角ゴ ProN W3" charset="0"/>
              <a:sym typeface="Lucida Gran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Group 3"/>
          <p:cNvGrpSpPr>
            <a:grpSpLocks/>
          </p:cNvGrpSpPr>
          <p:nvPr/>
        </p:nvGrpSpPr>
        <p:grpSpPr bwMode="auto">
          <a:xfrm>
            <a:off x="0" y="-141288"/>
            <a:ext cx="4025900" cy="557213"/>
            <a:chOff x="0" y="0"/>
            <a:chExt cx="2536" cy="352"/>
          </a:xfrm>
        </p:grpSpPr>
        <p:sp>
          <p:nvSpPr>
            <p:cNvPr id="33793"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3794"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3798" name="Group 6"/>
          <p:cNvGrpSpPr>
            <a:grpSpLocks/>
          </p:cNvGrpSpPr>
          <p:nvPr/>
        </p:nvGrpSpPr>
        <p:grpSpPr bwMode="auto">
          <a:xfrm>
            <a:off x="3733800" y="-26988"/>
            <a:ext cx="3886200" cy="328613"/>
            <a:chOff x="0" y="0"/>
            <a:chExt cx="2448" cy="208"/>
          </a:xfrm>
        </p:grpSpPr>
        <p:sp>
          <p:nvSpPr>
            <p:cNvPr id="3379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379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3801" name="Group 9"/>
          <p:cNvGrpSpPr>
            <a:grpSpLocks/>
          </p:cNvGrpSpPr>
          <p:nvPr/>
        </p:nvGrpSpPr>
        <p:grpSpPr bwMode="auto">
          <a:xfrm>
            <a:off x="7620000" y="-26988"/>
            <a:ext cx="1524000" cy="328613"/>
            <a:chOff x="0" y="0"/>
            <a:chExt cx="960" cy="208"/>
          </a:xfrm>
        </p:grpSpPr>
        <p:sp>
          <p:nvSpPr>
            <p:cNvPr id="3379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380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380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3803" name="Rectangle 11"/>
          <p:cNvSpPr>
            <a:spLocks noGrp="1" noChangeArrowheads="1"/>
          </p:cNvSpPr>
          <p:nvPr>
            <p:ph type="title"/>
          </p:nvPr>
        </p:nvSpPr>
        <p:spPr>
          <a:ln/>
        </p:spPr>
        <p:txBody>
          <a:bodyPr rIns="132080"/>
          <a:lstStyle/>
          <a:p>
            <a:r>
              <a:rPr lang="en-US"/>
              <a:t>Problem with Maximum Likelihood</a:t>
            </a:r>
          </a:p>
        </p:txBody>
      </p:sp>
      <p:sp>
        <p:nvSpPr>
          <p:cNvPr id="33804" name="Rectangle 12"/>
          <p:cNvSpPr>
            <a:spLocks noGrp="1" noChangeArrowheads="1"/>
          </p:cNvSpPr>
          <p:nvPr>
            <p:ph type="body" idx="1"/>
          </p:nvPr>
        </p:nvSpPr>
        <p:spPr>
          <a:xfrm>
            <a:off x="0" y="3929063"/>
            <a:ext cx="8820472" cy="2928937"/>
          </a:xfrm>
          <a:ln/>
        </p:spPr>
        <p:txBody>
          <a:bodyPr rIns="132080"/>
          <a:lstStyle/>
          <a:p>
            <a:pPr>
              <a:lnSpc>
                <a:spcPct val="90000"/>
              </a:lnSpc>
            </a:pPr>
            <a:r>
              <a:rPr lang="en-US" sz="2000" dirty="0"/>
              <a:t>What if we have seen no training documents with the word </a:t>
            </a:r>
            <a:r>
              <a:rPr lang="en-US" sz="2000" b="1" dirty="0"/>
              <a:t>muscle-ache </a:t>
            </a:r>
            <a:r>
              <a:rPr lang="en-US" sz="2000" dirty="0"/>
              <a:t> and classified in the topic </a:t>
            </a:r>
            <a:r>
              <a:rPr lang="en-US" sz="2000" b="1" dirty="0"/>
              <a:t>Flu</a:t>
            </a:r>
            <a:r>
              <a:rPr lang="en-US" sz="2000" dirty="0"/>
              <a:t>?</a:t>
            </a:r>
          </a:p>
          <a:p>
            <a:pPr marL="782638" lvl="1">
              <a:lnSpc>
                <a:spcPct val="90000"/>
              </a:lnSpc>
            </a:pPr>
            <a:endParaRPr lang="en-US" sz="1800" dirty="0"/>
          </a:p>
          <a:p>
            <a:pPr marL="782638" lvl="1">
              <a:lnSpc>
                <a:spcPct val="90000"/>
              </a:lnSpc>
            </a:pPr>
            <a:endParaRPr lang="en-US" sz="1800" dirty="0"/>
          </a:p>
          <a:p>
            <a:pPr marL="782638" lvl="1">
              <a:lnSpc>
                <a:spcPct val="90000"/>
              </a:lnSpc>
            </a:pPr>
            <a:endParaRPr lang="en-US" sz="1800" dirty="0"/>
          </a:p>
          <a:p>
            <a:pPr>
              <a:lnSpc>
                <a:spcPct val="90000"/>
              </a:lnSpc>
            </a:pPr>
            <a:r>
              <a:rPr lang="en-US" sz="2000" dirty="0"/>
              <a:t>Zero probabilities cannot be conditioned away, no matter the other evidence!</a:t>
            </a:r>
          </a:p>
        </p:txBody>
      </p:sp>
      <p:pic>
        <p:nvPicPr>
          <p:cNvPr id="3380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42" y="4622800"/>
            <a:ext cx="57594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33806"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906" y="5805264"/>
            <a:ext cx="4770214" cy="68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nvGrpSpPr>
          <p:cNvPr id="33835" name="Group 43"/>
          <p:cNvGrpSpPr>
            <a:grpSpLocks/>
          </p:cNvGrpSpPr>
          <p:nvPr/>
        </p:nvGrpSpPr>
        <p:grpSpPr bwMode="auto">
          <a:xfrm>
            <a:off x="1978025" y="1600200"/>
            <a:ext cx="4868863" cy="1847850"/>
            <a:chOff x="0" y="0"/>
            <a:chExt cx="3067" cy="1164"/>
          </a:xfrm>
        </p:grpSpPr>
        <p:grpSp>
          <p:nvGrpSpPr>
            <p:cNvPr id="33809" name="Group 17"/>
            <p:cNvGrpSpPr>
              <a:grpSpLocks/>
            </p:cNvGrpSpPr>
            <p:nvPr/>
          </p:nvGrpSpPr>
          <p:grpSpPr bwMode="auto">
            <a:xfrm>
              <a:off x="1425" y="0"/>
              <a:ext cx="392" cy="272"/>
              <a:chOff x="0" y="0"/>
              <a:chExt cx="392" cy="272"/>
            </a:xfrm>
          </p:grpSpPr>
          <p:sp>
            <p:nvSpPr>
              <p:cNvPr id="33807" name="Oval 15"/>
              <p:cNvSpPr>
                <a:spLocks/>
              </p:cNvSpPr>
              <p:nvPr/>
            </p:nvSpPr>
            <p:spPr bwMode="auto">
              <a:xfrm>
                <a:off x="0" y="48"/>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3808" name="Rectangle 16"/>
              <p:cNvSpPr>
                <a:spLocks/>
              </p:cNvSpPr>
              <p:nvPr/>
            </p:nvSpPr>
            <p:spPr bwMode="auto">
              <a:xfrm>
                <a:off x="43" y="0"/>
                <a:ext cx="30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Flu</a:t>
                </a:r>
              </a:p>
            </p:txBody>
          </p:sp>
        </p:grpSp>
        <p:grpSp>
          <p:nvGrpSpPr>
            <p:cNvPr id="33812" name="Group 20"/>
            <p:cNvGrpSpPr>
              <a:grpSpLocks/>
            </p:cNvGrpSpPr>
            <p:nvPr/>
          </p:nvGrpSpPr>
          <p:grpSpPr bwMode="auto">
            <a:xfrm>
              <a:off x="177" y="704"/>
              <a:ext cx="392" cy="304"/>
              <a:chOff x="0" y="0"/>
              <a:chExt cx="392" cy="304"/>
            </a:xfrm>
          </p:grpSpPr>
          <p:sp>
            <p:nvSpPr>
              <p:cNvPr id="33810" name="Oval 18"/>
              <p:cNvSpPr>
                <a:spLocks/>
              </p:cNvSpPr>
              <p:nvPr/>
            </p:nvSpPr>
            <p:spPr bwMode="auto">
              <a:xfrm>
                <a:off x="0" y="64"/>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3811" name="Rectangle 19"/>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1</a:t>
                </a:r>
              </a:p>
            </p:txBody>
          </p:sp>
        </p:grpSp>
        <p:grpSp>
          <p:nvGrpSpPr>
            <p:cNvPr id="33815" name="Group 23"/>
            <p:cNvGrpSpPr>
              <a:grpSpLocks/>
            </p:cNvGrpSpPr>
            <p:nvPr/>
          </p:nvGrpSpPr>
          <p:grpSpPr bwMode="auto">
            <a:xfrm>
              <a:off x="705" y="704"/>
              <a:ext cx="392" cy="304"/>
              <a:chOff x="0" y="0"/>
              <a:chExt cx="392" cy="304"/>
            </a:xfrm>
          </p:grpSpPr>
          <p:sp>
            <p:nvSpPr>
              <p:cNvPr id="33813" name="Oval 21"/>
              <p:cNvSpPr>
                <a:spLocks/>
              </p:cNvSpPr>
              <p:nvPr/>
            </p:nvSpPr>
            <p:spPr bwMode="auto">
              <a:xfrm>
                <a:off x="0" y="64"/>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3814" name="Rectangle 22"/>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2</a:t>
                </a:r>
              </a:p>
            </p:txBody>
          </p:sp>
        </p:grpSp>
        <p:grpSp>
          <p:nvGrpSpPr>
            <p:cNvPr id="33818" name="Group 26"/>
            <p:cNvGrpSpPr>
              <a:grpSpLocks/>
            </p:cNvGrpSpPr>
            <p:nvPr/>
          </p:nvGrpSpPr>
          <p:grpSpPr bwMode="auto">
            <a:xfrm>
              <a:off x="2337" y="704"/>
              <a:ext cx="392" cy="304"/>
              <a:chOff x="0" y="0"/>
              <a:chExt cx="392" cy="304"/>
            </a:xfrm>
          </p:grpSpPr>
          <p:sp>
            <p:nvSpPr>
              <p:cNvPr id="33816" name="Oval 24"/>
              <p:cNvSpPr>
                <a:spLocks/>
              </p:cNvSpPr>
              <p:nvPr/>
            </p:nvSpPr>
            <p:spPr bwMode="auto">
              <a:xfrm>
                <a:off x="0" y="64"/>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3817" name="Rectangle 25"/>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5</a:t>
                </a:r>
              </a:p>
            </p:txBody>
          </p:sp>
        </p:grpSp>
        <p:grpSp>
          <p:nvGrpSpPr>
            <p:cNvPr id="33821" name="Group 29"/>
            <p:cNvGrpSpPr>
              <a:grpSpLocks/>
            </p:cNvGrpSpPr>
            <p:nvPr/>
          </p:nvGrpSpPr>
          <p:grpSpPr bwMode="auto">
            <a:xfrm>
              <a:off x="1329" y="704"/>
              <a:ext cx="392" cy="304"/>
              <a:chOff x="0" y="0"/>
              <a:chExt cx="392" cy="304"/>
            </a:xfrm>
          </p:grpSpPr>
          <p:sp>
            <p:nvSpPr>
              <p:cNvPr id="33819" name="Oval 27"/>
              <p:cNvSpPr>
                <a:spLocks/>
              </p:cNvSpPr>
              <p:nvPr/>
            </p:nvSpPr>
            <p:spPr bwMode="auto">
              <a:xfrm>
                <a:off x="0" y="64"/>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3820" name="Rectangle 28"/>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3</a:t>
                </a:r>
              </a:p>
            </p:txBody>
          </p:sp>
        </p:grpSp>
        <p:sp>
          <p:nvSpPr>
            <p:cNvPr id="33822" name="Line 30"/>
            <p:cNvSpPr>
              <a:spLocks noChangeShapeType="1"/>
            </p:cNvSpPr>
            <p:nvPr/>
          </p:nvSpPr>
          <p:spPr bwMode="auto">
            <a:xfrm flipH="1">
              <a:off x="373" y="233"/>
              <a:ext cx="1248" cy="526"/>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3823" name="Line 31"/>
            <p:cNvSpPr>
              <a:spLocks noChangeShapeType="1"/>
            </p:cNvSpPr>
            <p:nvPr/>
          </p:nvSpPr>
          <p:spPr bwMode="auto">
            <a:xfrm flipH="1">
              <a:off x="901" y="233"/>
              <a:ext cx="720" cy="526"/>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3824" name="Line 32"/>
            <p:cNvSpPr>
              <a:spLocks noChangeShapeType="1"/>
            </p:cNvSpPr>
            <p:nvPr/>
          </p:nvSpPr>
          <p:spPr bwMode="auto">
            <a:xfrm flipH="1">
              <a:off x="1525" y="233"/>
              <a:ext cx="96" cy="526"/>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3825" name="Line 33"/>
            <p:cNvSpPr>
              <a:spLocks noChangeShapeType="1"/>
            </p:cNvSpPr>
            <p:nvPr/>
          </p:nvSpPr>
          <p:spPr bwMode="auto">
            <a:xfrm>
              <a:off x="1621" y="233"/>
              <a:ext cx="912" cy="526"/>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nvGrpSpPr>
            <p:cNvPr id="33828" name="Group 36"/>
            <p:cNvGrpSpPr>
              <a:grpSpLocks/>
            </p:cNvGrpSpPr>
            <p:nvPr/>
          </p:nvGrpSpPr>
          <p:grpSpPr bwMode="auto">
            <a:xfrm>
              <a:off x="1857" y="704"/>
              <a:ext cx="392" cy="304"/>
              <a:chOff x="0" y="0"/>
              <a:chExt cx="392" cy="304"/>
            </a:xfrm>
          </p:grpSpPr>
          <p:sp>
            <p:nvSpPr>
              <p:cNvPr id="33826" name="Oval 34"/>
              <p:cNvSpPr>
                <a:spLocks/>
              </p:cNvSpPr>
              <p:nvPr/>
            </p:nvSpPr>
            <p:spPr bwMode="auto">
              <a:xfrm>
                <a:off x="0" y="64"/>
                <a:ext cx="392" cy="176"/>
              </a:xfrm>
              <a:prstGeom prst="ellipse">
                <a:avLst/>
              </a:prstGeom>
              <a:solidFill>
                <a:srgbClr val="FF9966"/>
              </a:solidFill>
              <a:ln w="28575" cap="flat">
                <a:solidFill>
                  <a:schemeClr val="tx1"/>
                </a:solidFill>
                <a:prstDash val="solid"/>
                <a:round/>
                <a:headEnd type="none" w="med" len="med"/>
                <a:tailEnd type="none" w="med" len="med"/>
              </a:ln>
            </p:spPr>
            <p:txBody>
              <a:bodyPr lIns="0" tIns="0" rIns="0" bIns="0"/>
              <a:lstStyle/>
              <a:p>
                <a:endParaRPr lang="he-IL"/>
              </a:p>
            </p:txBody>
          </p:sp>
          <p:sp>
            <p:nvSpPr>
              <p:cNvPr id="33827" name="Rectangle 35"/>
              <p:cNvSpPr>
                <a:spLocks/>
              </p:cNvSpPr>
              <p:nvPr/>
            </p:nvSpPr>
            <p:spPr bwMode="auto">
              <a:xfrm>
                <a:off x="64" y="0"/>
                <a:ext cx="2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sz="2000">
                    <a:solidFill>
                      <a:schemeClr val="tx1"/>
                    </a:solidFill>
                    <a:latin typeface="Comic Sans MS Bold" charset="0"/>
                    <a:ea typeface="Comic Sans MS Bold" charset="0"/>
                    <a:cs typeface="Comic Sans MS Bold" charset="0"/>
                    <a:sym typeface="Comic Sans MS Bold" charset="0"/>
                  </a:rPr>
                  <a:t>X</a:t>
                </a:r>
                <a:r>
                  <a:rPr lang="en-US" sz="2000" baseline="-25000">
                    <a:solidFill>
                      <a:schemeClr val="tx1"/>
                    </a:solidFill>
                    <a:latin typeface="Comic Sans MS Bold" charset="0"/>
                    <a:ea typeface="Comic Sans MS Bold" charset="0"/>
                    <a:cs typeface="Comic Sans MS Bold" charset="0"/>
                    <a:sym typeface="Comic Sans MS Bold" charset="0"/>
                  </a:rPr>
                  <a:t>4</a:t>
                </a:r>
              </a:p>
            </p:txBody>
          </p:sp>
        </p:grpSp>
        <p:sp>
          <p:nvSpPr>
            <p:cNvPr id="33829" name="Line 37"/>
            <p:cNvSpPr>
              <a:spLocks noChangeShapeType="1"/>
            </p:cNvSpPr>
            <p:nvPr/>
          </p:nvSpPr>
          <p:spPr bwMode="auto">
            <a:xfrm>
              <a:off x="1621" y="233"/>
              <a:ext cx="432" cy="526"/>
            </a:xfrm>
            <a:prstGeom prst="line">
              <a:avLst/>
            </a:prstGeom>
            <a:noFill/>
            <a:ln w="38100" cap="flat">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3830" name="Rectangle 38"/>
            <p:cNvSpPr>
              <a:spLocks/>
            </p:cNvSpPr>
            <p:nvPr/>
          </p:nvSpPr>
          <p:spPr bwMode="auto">
            <a:xfrm>
              <a:off x="1871" y="948"/>
              <a:ext cx="3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fever</a:t>
              </a:r>
            </a:p>
          </p:txBody>
        </p:sp>
        <p:sp>
          <p:nvSpPr>
            <p:cNvPr id="33831" name="Rectangle 39"/>
            <p:cNvSpPr>
              <a:spLocks/>
            </p:cNvSpPr>
            <p:nvPr/>
          </p:nvSpPr>
          <p:spPr bwMode="auto">
            <a:xfrm>
              <a:off x="719" y="948"/>
              <a:ext cx="35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sinus</a:t>
              </a:r>
            </a:p>
          </p:txBody>
        </p:sp>
        <p:sp>
          <p:nvSpPr>
            <p:cNvPr id="33832" name="Rectangle 40"/>
            <p:cNvSpPr>
              <a:spLocks/>
            </p:cNvSpPr>
            <p:nvPr/>
          </p:nvSpPr>
          <p:spPr bwMode="auto">
            <a:xfrm>
              <a:off x="1301" y="948"/>
              <a:ext cx="3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cough</a:t>
              </a:r>
            </a:p>
          </p:txBody>
        </p:sp>
        <p:sp>
          <p:nvSpPr>
            <p:cNvPr id="33833" name="Rectangle 41"/>
            <p:cNvSpPr>
              <a:spLocks/>
            </p:cNvSpPr>
            <p:nvPr/>
          </p:nvSpPr>
          <p:spPr bwMode="auto">
            <a:xfrm>
              <a:off x="0" y="948"/>
              <a:ext cx="6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runnynose</a:t>
              </a:r>
            </a:p>
          </p:txBody>
        </p:sp>
        <p:sp>
          <p:nvSpPr>
            <p:cNvPr id="33834" name="Rectangle 42"/>
            <p:cNvSpPr>
              <a:spLocks/>
            </p:cNvSpPr>
            <p:nvPr/>
          </p:nvSpPr>
          <p:spPr bwMode="auto">
            <a:xfrm>
              <a:off x="2303" y="948"/>
              <a:ext cx="76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400">
                  <a:solidFill>
                    <a:schemeClr val="tx1"/>
                  </a:solidFill>
                  <a:latin typeface="Comic Sans MS Bold" charset="0"/>
                  <a:ea typeface="Comic Sans MS Bold" charset="0"/>
                  <a:cs typeface="Comic Sans MS Bold" charset="0"/>
                  <a:sym typeface="Comic Sans MS Bold" charset="0"/>
                </a:rPr>
                <a:t>muscle-ache</a:t>
              </a:r>
            </a:p>
          </p:txBody>
        </p:sp>
      </p:grpSp>
      <p:pic>
        <p:nvPicPr>
          <p:cNvPr id="33836" name="Picture 4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52813"/>
            <a:ext cx="7626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33837" name="Rectangle 45"/>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Sec.13.3</a:t>
            </a:r>
          </a:p>
        </p:txBody>
      </p:sp>
      <p:sp>
        <p:nvSpPr>
          <p:cNvPr id="47" name="TextBox 46"/>
          <p:cNvSpPr txBox="1"/>
          <p:nvPr/>
        </p:nvSpPr>
        <p:spPr>
          <a:xfrm>
            <a:off x="1403648" y="3471391"/>
            <a:ext cx="288032" cy="461665"/>
          </a:xfrm>
          <a:prstGeom prst="rect">
            <a:avLst/>
          </a:prstGeom>
          <a:solidFill>
            <a:schemeClr val="bg1"/>
          </a:solidFill>
        </p:spPr>
        <p:txBody>
          <a:bodyPr wrap="square" rtlCol="0">
            <a:spAutoFit/>
          </a:bodyPr>
          <a:lstStyle/>
          <a:p>
            <a:pPr algn="ctr"/>
            <a:r>
              <a:rPr lang="en-US" dirty="0"/>
              <a:t>…</a:t>
            </a:r>
          </a:p>
        </p:txBody>
      </p:sp>
      <p:sp>
        <p:nvSpPr>
          <p:cNvPr id="48" name="TextBox 47"/>
          <p:cNvSpPr txBox="1"/>
          <p:nvPr/>
        </p:nvSpPr>
        <p:spPr>
          <a:xfrm>
            <a:off x="6228184" y="3501008"/>
            <a:ext cx="288032" cy="461665"/>
          </a:xfrm>
          <a:prstGeom prst="rect">
            <a:avLst/>
          </a:prstGeom>
          <a:solidFill>
            <a:schemeClr val="bg1"/>
          </a:solidFill>
        </p:spPr>
        <p:txBody>
          <a:bodyPr wrap="square" rtlCol="0">
            <a:spAutoFit/>
          </a:bodyPr>
          <a:lstStyle/>
          <a:p>
            <a:pPr algn="ctr"/>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3"/>
          <p:cNvGrpSpPr>
            <a:grpSpLocks/>
          </p:cNvGrpSpPr>
          <p:nvPr/>
        </p:nvGrpSpPr>
        <p:grpSpPr bwMode="auto">
          <a:xfrm>
            <a:off x="0" y="-141288"/>
            <a:ext cx="4025900" cy="557213"/>
            <a:chOff x="0" y="0"/>
            <a:chExt cx="2536" cy="352"/>
          </a:xfrm>
        </p:grpSpPr>
        <p:sp>
          <p:nvSpPr>
            <p:cNvPr id="34817"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4818"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4822" name="Group 6"/>
          <p:cNvGrpSpPr>
            <a:grpSpLocks/>
          </p:cNvGrpSpPr>
          <p:nvPr/>
        </p:nvGrpSpPr>
        <p:grpSpPr bwMode="auto">
          <a:xfrm>
            <a:off x="3733800" y="-26988"/>
            <a:ext cx="3886200" cy="328613"/>
            <a:chOff x="0" y="0"/>
            <a:chExt cx="2448" cy="208"/>
          </a:xfrm>
        </p:grpSpPr>
        <p:sp>
          <p:nvSpPr>
            <p:cNvPr id="3482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482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4825" name="Group 9"/>
          <p:cNvGrpSpPr>
            <a:grpSpLocks/>
          </p:cNvGrpSpPr>
          <p:nvPr/>
        </p:nvGrpSpPr>
        <p:grpSpPr bwMode="auto">
          <a:xfrm>
            <a:off x="7620000" y="-26988"/>
            <a:ext cx="1524000" cy="328613"/>
            <a:chOff x="0" y="0"/>
            <a:chExt cx="960" cy="208"/>
          </a:xfrm>
        </p:grpSpPr>
        <p:sp>
          <p:nvSpPr>
            <p:cNvPr id="3482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482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482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4827" name="Rectangle 11"/>
          <p:cNvSpPr>
            <a:spLocks noGrp="1" noChangeArrowheads="1"/>
          </p:cNvSpPr>
          <p:nvPr>
            <p:ph type="title"/>
          </p:nvPr>
        </p:nvSpPr>
        <p:spPr>
          <a:ln/>
        </p:spPr>
        <p:txBody>
          <a:bodyPr rIns="132080"/>
          <a:lstStyle/>
          <a:p>
            <a:r>
              <a:rPr lang="en-US"/>
              <a:t>Smoothing to Avoid Overfitting</a:t>
            </a:r>
          </a:p>
        </p:txBody>
      </p:sp>
      <p:pic>
        <p:nvPicPr>
          <p:cNvPr id="34828"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60198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34829" name="Rectangle 13"/>
          <p:cNvSpPr>
            <a:spLocks noGrp="1" noChangeArrowheads="1"/>
          </p:cNvSpPr>
          <p:nvPr>
            <p:ph type="body" idx="1"/>
          </p:nvPr>
        </p:nvSpPr>
        <p:spPr>
          <a:xfrm>
            <a:off x="381000" y="3856038"/>
            <a:ext cx="7391400" cy="2314575"/>
          </a:xfrm>
          <a:ln/>
        </p:spPr>
        <p:txBody>
          <a:bodyPr rIns="132080"/>
          <a:lstStyle/>
          <a:p>
            <a:r>
              <a:rPr lang="en-US" dirty="0"/>
              <a:t>Somewhat more subtle version</a:t>
            </a:r>
          </a:p>
        </p:txBody>
      </p:sp>
      <p:grpSp>
        <p:nvGrpSpPr>
          <p:cNvPr id="34832" name="Group 16"/>
          <p:cNvGrpSpPr>
            <a:grpSpLocks/>
          </p:cNvGrpSpPr>
          <p:nvPr/>
        </p:nvGrpSpPr>
        <p:grpSpPr bwMode="auto">
          <a:xfrm>
            <a:off x="2411760" y="2770188"/>
            <a:ext cx="4317916" cy="792162"/>
            <a:chOff x="0" y="0"/>
            <a:chExt cx="1944" cy="499"/>
          </a:xfrm>
        </p:grpSpPr>
        <p:sp>
          <p:nvSpPr>
            <p:cNvPr id="34830" name="AutoShape 14"/>
            <p:cNvSpPr>
              <a:spLocks/>
            </p:cNvSpPr>
            <p:nvPr/>
          </p:nvSpPr>
          <p:spPr bwMode="auto">
            <a:xfrm>
              <a:off x="0" y="0"/>
              <a:ext cx="1944" cy="462"/>
            </a:xfrm>
            <a:custGeom>
              <a:avLst/>
              <a:gdLst/>
              <a:ahLst/>
              <a:cxnLst/>
              <a:rect l="0" t="0" r="r" b="b"/>
              <a:pathLst>
                <a:path w="21600" h="21600">
                  <a:moveTo>
                    <a:pt x="3393" y="5925"/>
                  </a:moveTo>
                  <a:cubicBezTo>
                    <a:pt x="1519" y="5925"/>
                    <a:pt x="0" y="7094"/>
                    <a:pt x="0" y="8537"/>
                  </a:cubicBezTo>
                  <a:lnTo>
                    <a:pt x="0" y="12456"/>
                  </a:lnTo>
                  <a:lnTo>
                    <a:pt x="0" y="18987"/>
                  </a:lnTo>
                  <a:cubicBezTo>
                    <a:pt x="0" y="20430"/>
                    <a:pt x="1519" y="21600"/>
                    <a:pt x="3393" y="21600"/>
                  </a:cubicBezTo>
                  <a:lnTo>
                    <a:pt x="11875" y="21600"/>
                  </a:lnTo>
                  <a:lnTo>
                    <a:pt x="16965" y="21600"/>
                  </a:lnTo>
                  <a:cubicBezTo>
                    <a:pt x="18839" y="21600"/>
                    <a:pt x="20358" y="20430"/>
                    <a:pt x="20358" y="18987"/>
                  </a:cubicBezTo>
                  <a:lnTo>
                    <a:pt x="20358" y="12456"/>
                  </a:lnTo>
                  <a:lnTo>
                    <a:pt x="20358" y="8537"/>
                  </a:lnTo>
                  <a:cubicBezTo>
                    <a:pt x="20358" y="7094"/>
                    <a:pt x="18839" y="5925"/>
                    <a:pt x="16965" y="5925"/>
                  </a:cubicBezTo>
                  <a:lnTo>
                    <a:pt x="21600" y="0"/>
                  </a:lnTo>
                  <a:lnTo>
                    <a:pt x="11875" y="5925"/>
                  </a:lnTo>
                  <a:close/>
                  <a:moveTo>
                    <a:pt x="3393" y="5925"/>
                  </a:move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4831" name="Rectangle 15"/>
            <p:cNvSpPr>
              <a:spLocks/>
            </p:cNvSpPr>
            <p:nvPr/>
          </p:nvSpPr>
          <p:spPr bwMode="auto">
            <a:xfrm>
              <a:off x="0" y="139"/>
              <a:ext cx="187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88091" bIns="38100"/>
            <a:lstStyle/>
            <a:p>
              <a:pPr marL="11113" algn="ctr"/>
              <a:r>
                <a:rPr lang="en-US" dirty="0">
                  <a:solidFill>
                    <a:schemeClr val="tx1"/>
                  </a:solidFill>
                  <a:ea typeface="Lucida Grande" charset="0"/>
                  <a:cs typeface="Lucida Grande" charset="0"/>
                </a:rPr>
                <a:t># of values of</a:t>
              </a:r>
              <a:r>
                <a:rPr lang="en-US" dirty="0">
                  <a:solidFill>
                    <a:schemeClr val="tx1"/>
                  </a:solidFill>
                  <a:latin typeface="Arial Unicode MS" pitchFamily="34" charset="-128"/>
                  <a:ea typeface="Arial Unicode MS" pitchFamily="34" charset="-128"/>
                  <a:cs typeface="Arial Unicode MS" pitchFamily="34" charset="-128"/>
                  <a:sym typeface="Arial Unicode MS" pitchFamily="34" charset="-128"/>
                </a:rPr>
                <a:t> </a:t>
              </a:r>
              <a:r>
                <a:rPr lang="en-US" dirty="0">
                  <a:solidFill>
                    <a:schemeClr val="tx1"/>
                  </a:solidFill>
                  <a:latin typeface="Comic Sans MS" pitchFamily="66" charset="0"/>
                  <a:ea typeface="Comic Sans MS" pitchFamily="66" charset="0"/>
                  <a:cs typeface="Comic Sans MS" pitchFamily="66" charset="0"/>
                  <a:sym typeface="Comic Sans MS" pitchFamily="66" charset="0"/>
                </a:rPr>
                <a:t>X</a:t>
              </a:r>
              <a:r>
                <a:rPr lang="en-US" baseline="-25000" dirty="0">
                  <a:solidFill>
                    <a:schemeClr val="tx1"/>
                  </a:solidFill>
                  <a:latin typeface="Comic Sans MS" pitchFamily="66" charset="0"/>
                  <a:ea typeface="Comic Sans MS" pitchFamily="66" charset="0"/>
                  <a:cs typeface="Comic Sans MS" pitchFamily="66" charset="0"/>
                  <a:sym typeface="Comic Sans MS" pitchFamily="66" charset="0"/>
                </a:rPr>
                <a:t>i </a:t>
              </a:r>
              <a:r>
                <a:rPr lang="en-US" dirty="0">
                  <a:solidFill>
                    <a:schemeClr val="tx1"/>
                  </a:solidFill>
                  <a:ea typeface="Lucida Grande" charset="0"/>
                  <a:cs typeface="Lucida Grande" charset="0"/>
                  <a:sym typeface="Comic Sans MS" pitchFamily="66" charset="0"/>
                </a:rPr>
                <a:t>(# of terms)</a:t>
              </a:r>
            </a:p>
          </p:txBody>
        </p:sp>
      </p:grpSp>
      <p:pic>
        <p:nvPicPr>
          <p:cNvPr id="34833"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724400"/>
            <a:ext cx="7246938"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nvGrpSpPr>
          <p:cNvPr id="34836" name="Group 20"/>
          <p:cNvGrpSpPr>
            <a:grpSpLocks/>
          </p:cNvGrpSpPr>
          <p:nvPr/>
        </p:nvGrpSpPr>
        <p:grpSpPr bwMode="auto">
          <a:xfrm>
            <a:off x="5638800" y="3733800"/>
            <a:ext cx="3048000" cy="1169988"/>
            <a:chOff x="0" y="0"/>
            <a:chExt cx="1920" cy="737"/>
          </a:xfrm>
        </p:grpSpPr>
        <p:sp>
          <p:nvSpPr>
            <p:cNvPr id="34834" name="AutoShape 18"/>
            <p:cNvSpPr>
              <a:spLocks/>
            </p:cNvSpPr>
            <p:nvPr/>
          </p:nvSpPr>
          <p:spPr bwMode="auto">
            <a:xfrm>
              <a:off x="0" y="0"/>
              <a:ext cx="1920" cy="737"/>
            </a:xfrm>
            <a:custGeom>
              <a:avLst/>
              <a:gdLst/>
              <a:ahLst/>
              <a:cxnLst/>
              <a:rect l="0" t="0" r="r" b="b"/>
              <a:pathLst>
                <a:path w="21600" h="21600">
                  <a:moveTo>
                    <a:pt x="3600" y="0"/>
                  </a:moveTo>
                  <a:cubicBezTo>
                    <a:pt x="1612" y="0"/>
                    <a:pt x="0" y="1260"/>
                    <a:pt x="0" y="2814"/>
                  </a:cubicBezTo>
                  <a:lnTo>
                    <a:pt x="0" y="9847"/>
                  </a:lnTo>
                  <a:lnTo>
                    <a:pt x="0" y="14068"/>
                  </a:lnTo>
                  <a:cubicBezTo>
                    <a:pt x="0" y="15621"/>
                    <a:pt x="1612" y="16881"/>
                    <a:pt x="3600" y="16881"/>
                  </a:cubicBezTo>
                  <a:lnTo>
                    <a:pt x="12600" y="16881"/>
                  </a:lnTo>
                  <a:lnTo>
                    <a:pt x="11603" y="21600"/>
                  </a:lnTo>
                  <a:lnTo>
                    <a:pt x="18000" y="16881"/>
                  </a:lnTo>
                  <a:cubicBezTo>
                    <a:pt x="19988" y="16881"/>
                    <a:pt x="21600" y="15621"/>
                    <a:pt x="21600" y="14068"/>
                  </a:cubicBezTo>
                  <a:lnTo>
                    <a:pt x="21600" y="9847"/>
                  </a:lnTo>
                  <a:lnTo>
                    <a:pt x="21600" y="2814"/>
                  </a:lnTo>
                  <a:cubicBezTo>
                    <a:pt x="21600" y="1260"/>
                    <a:pt x="19988" y="0"/>
                    <a:pt x="18000" y="0"/>
                  </a:cubicBezTo>
                  <a:lnTo>
                    <a:pt x="12600" y="0"/>
                  </a:lnTo>
                  <a:close/>
                  <a:moveTo>
                    <a:pt x="3600" y="0"/>
                  </a:move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4835" name="Rectangle 19"/>
            <p:cNvSpPr>
              <a:spLocks/>
            </p:cNvSpPr>
            <p:nvPr/>
          </p:nvSpPr>
          <p:spPr bwMode="auto">
            <a:xfrm>
              <a:off x="72" y="21"/>
              <a:ext cx="17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88091" bIns="38100"/>
            <a:lstStyle/>
            <a:p>
              <a:pPr marL="11113" algn="ctr"/>
              <a:r>
                <a:rPr lang="en-US">
                  <a:solidFill>
                    <a:schemeClr val="tx1"/>
                  </a:solidFill>
                  <a:ea typeface="Lucida Grande" charset="0"/>
                  <a:cs typeface="Lucida Grande" charset="0"/>
                </a:rPr>
                <a:t>overall fraction in data where </a:t>
              </a:r>
              <a:r>
                <a:rPr lang="en-US">
                  <a:solidFill>
                    <a:schemeClr val="tx1"/>
                  </a:solidFill>
                  <a:latin typeface="Comic Sans MS" pitchFamily="66" charset="0"/>
                  <a:ea typeface="Comic Sans MS" pitchFamily="66" charset="0"/>
                  <a:cs typeface="Comic Sans MS" pitchFamily="66" charset="0"/>
                  <a:sym typeface="Comic Sans MS" pitchFamily="66" charset="0"/>
                </a:rPr>
                <a:t>X</a:t>
              </a:r>
              <a:r>
                <a:rPr lang="en-US" baseline="-25000">
                  <a:solidFill>
                    <a:schemeClr val="tx1"/>
                  </a:solidFill>
                  <a:latin typeface="Comic Sans MS" pitchFamily="66" charset="0"/>
                  <a:ea typeface="Comic Sans MS" pitchFamily="66" charset="0"/>
                  <a:cs typeface="Comic Sans MS" pitchFamily="66" charset="0"/>
                  <a:sym typeface="Comic Sans MS" pitchFamily="66" charset="0"/>
                </a:rPr>
                <a:t>i</a:t>
              </a:r>
              <a:r>
                <a:rPr lang="en-US">
                  <a:solidFill>
                    <a:schemeClr val="tx1"/>
                  </a:solidFill>
                  <a:latin typeface="Comic Sans MS" pitchFamily="66" charset="0"/>
                  <a:ea typeface="Comic Sans MS" pitchFamily="66" charset="0"/>
                  <a:cs typeface="Comic Sans MS" pitchFamily="66" charset="0"/>
                  <a:sym typeface="Comic Sans MS" pitchFamily="66" charset="0"/>
                </a:rPr>
                <a:t>=x</a:t>
              </a:r>
              <a:r>
                <a:rPr lang="en-US" baseline="-25000">
                  <a:solidFill>
                    <a:schemeClr val="tx1"/>
                  </a:solidFill>
                  <a:latin typeface="Comic Sans MS" pitchFamily="66" charset="0"/>
                  <a:ea typeface="Comic Sans MS" pitchFamily="66" charset="0"/>
                  <a:cs typeface="Comic Sans MS" pitchFamily="66" charset="0"/>
                  <a:sym typeface="Comic Sans MS" pitchFamily="66" charset="0"/>
                </a:rPr>
                <a:t>i,k</a:t>
              </a:r>
            </a:p>
          </p:txBody>
        </p:sp>
      </p:grpSp>
      <p:grpSp>
        <p:nvGrpSpPr>
          <p:cNvPr id="34839" name="Group 23"/>
          <p:cNvGrpSpPr>
            <a:grpSpLocks/>
          </p:cNvGrpSpPr>
          <p:nvPr/>
        </p:nvGrpSpPr>
        <p:grpSpPr bwMode="auto">
          <a:xfrm>
            <a:off x="6172200" y="5730875"/>
            <a:ext cx="2819400" cy="1050925"/>
            <a:chOff x="0" y="0"/>
            <a:chExt cx="1776" cy="661"/>
          </a:xfrm>
        </p:grpSpPr>
        <p:sp>
          <p:nvSpPr>
            <p:cNvPr id="34837" name="AutoShape 21"/>
            <p:cNvSpPr>
              <a:spLocks/>
            </p:cNvSpPr>
            <p:nvPr/>
          </p:nvSpPr>
          <p:spPr bwMode="auto">
            <a:xfrm>
              <a:off x="0" y="0"/>
              <a:ext cx="1776" cy="661"/>
            </a:xfrm>
            <a:custGeom>
              <a:avLst/>
              <a:gdLst/>
              <a:ahLst/>
              <a:cxnLst/>
              <a:rect l="0" t="0" r="r" b="b"/>
              <a:pathLst>
                <a:path w="21600" h="21600">
                  <a:moveTo>
                    <a:pt x="3600" y="4346"/>
                  </a:moveTo>
                  <a:cubicBezTo>
                    <a:pt x="1612" y="4346"/>
                    <a:pt x="0" y="5634"/>
                    <a:pt x="0" y="7222"/>
                  </a:cubicBezTo>
                  <a:lnTo>
                    <a:pt x="0" y="11535"/>
                  </a:lnTo>
                  <a:lnTo>
                    <a:pt x="0" y="18724"/>
                  </a:lnTo>
                  <a:cubicBezTo>
                    <a:pt x="0" y="20313"/>
                    <a:pt x="1612" y="21600"/>
                    <a:pt x="3600" y="21600"/>
                  </a:cubicBezTo>
                  <a:lnTo>
                    <a:pt x="9000" y="21600"/>
                  </a:lnTo>
                  <a:lnTo>
                    <a:pt x="18000" y="21600"/>
                  </a:lnTo>
                  <a:cubicBezTo>
                    <a:pt x="19988" y="21600"/>
                    <a:pt x="21600" y="20313"/>
                    <a:pt x="21600" y="18724"/>
                  </a:cubicBezTo>
                  <a:lnTo>
                    <a:pt x="21600" y="11535"/>
                  </a:lnTo>
                  <a:lnTo>
                    <a:pt x="21600" y="7222"/>
                  </a:lnTo>
                  <a:cubicBezTo>
                    <a:pt x="21600" y="5634"/>
                    <a:pt x="19988" y="4346"/>
                    <a:pt x="18000" y="4346"/>
                  </a:cubicBezTo>
                  <a:lnTo>
                    <a:pt x="9000" y="4346"/>
                  </a:lnTo>
                  <a:lnTo>
                    <a:pt x="2055" y="0"/>
                  </a:lnTo>
                  <a:lnTo>
                    <a:pt x="3600" y="4346"/>
                  </a:lnTo>
                  <a:close/>
                  <a:moveTo>
                    <a:pt x="3600" y="4346"/>
                  </a:move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4838" name="Rectangle 22"/>
            <p:cNvSpPr>
              <a:spLocks/>
            </p:cNvSpPr>
            <p:nvPr/>
          </p:nvSpPr>
          <p:spPr bwMode="auto">
            <a:xfrm>
              <a:off x="63" y="152"/>
              <a:ext cx="16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88091" bIns="38100"/>
            <a:lstStyle/>
            <a:p>
              <a:pPr marL="11113" algn="ctr"/>
              <a:r>
                <a:rPr lang="en-US">
                  <a:solidFill>
                    <a:schemeClr val="tx1"/>
                  </a:solidFill>
                  <a:ea typeface="Lucida Grande" charset="0"/>
                  <a:cs typeface="Lucida Grande" charset="0"/>
                </a:rPr>
                <a:t>extent of</a:t>
              </a:r>
            </a:p>
            <a:p>
              <a:pPr marL="11113" algn="ctr"/>
              <a:r>
                <a:rPr lang="en-US">
                  <a:solidFill>
                    <a:schemeClr val="tx1"/>
                  </a:solidFill>
                  <a:ea typeface="Lucida Grande" charset="0"/>
                  <a:cs typeface="Lucida Grande" charset="0"/>
                </a:rPr>
                <a:t>smoothing</a:t>
              </a:r>
            </a:p>
          </p:txBody>
        </p:sp>
      </p:grpSp>
      <p:sp>
        <p:nvSpPr>
          <p:cNvPr id="34840" name="Rectangle 24"/>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Sec.13.3</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language model</a:t>
            </a:r>
            <a:endParaRPr lang="he-IL" dirty="0"/>
          </a:p>
        </p:txBody>
      </p:sp>
      <p:sp>
        <p:nvSpPr>
          <p:cNvPr id="3" name="Content Placeholder 2"/>
          <p:cNvSpPr>
            <a:spLocks noGrp="1"/>
          </p:cNvSpPr>
          <p:nvPr>
            <p:ph idx="1"/>
          </p:nvPr>
        </p:nvSpPr>
        <p:spPr/>
        <p:txBody>
          <a:bodyPr/>
          <a:lstStyle/>
          <a:p>
            <a:r>
              <a:rPr lang="en-US" sz="2400" b="1" dirty="0"/>
              <a:t>Intuition</a:t>
            </a:r>
            <a:r>
              <a:rPr lang="en-US" sz="2400" dirty="0"/>
              <a:t>:</a:t>
            </a:r>
          </a:p>
          <a:p>
            <a:pPr lvl="1"/>
            <a:r>
              <a:rPr lang="en-US" sz="2000" u="sng" dirty="0"/>
              <a:t>Human</a:t>
            </a:r>
            <a:r>
              <a:rPr lang="en-US" sz="2000" dirty="0"/>
              <a:t>: coming up with good queries is to think of words that would likely appear in a relevant document</a:t>
            </a:r>
          </a:p>
          <a:p>
            <a:pPr lvl="1"/>
            <a:r>
              <a:rPr lang="en-US" sz="2000" u="sng" dirty="0"/>
              <a:t>Idea</a:t>
            </a:r>
            <a:r>
              <a:rPr lang="en-US" sz="2000" dirty="0"/>
              <a:t>: a document is a good match to a query if the document model is likely to generate the query, which will in turn happen if the document contains the query words often</a:t>
            </a:r>
          </a:p>
          <a:p>
            <a:endParaRPr lang="en-US" sz="2400" dirty="0"/>
          </a:p>
          <a:p>
            <a:r>
              <a:rPr lang="en-US" sz="2400" b="1" dirty="0"/>
              <a:t>Approach</a:t>
            </a:r>
            <a:r>
              <a:rPr lang="en-US" sz="2400" dirty="0"/>
              <a:t>: builds a probabilistic language model </a:t>
            </a:r>
            <a:r>
              <a:rPr lang="en-US" sz="2400" i="1" dirty="0" err="1"/>
              <a:t>M</a:t>
            </a:r>
            <a:r>
              <a:rPr lang="en-US" sz="2400" i="1" baseline="-25000" dirty="0" err="1"/>
              <a:t>d</a:t>
            </a:r>
            <a:r>
              <a:rPr lang="en-US" sz="2400" i="1" dirty="0"/>
              <a:t> </a:t>
            </a:r>
            <a:r>
              <a:rPr lang="en-US" sz="2400" dirty="0"/>
              <a:t>from each document </a:t>
            </a:r>
            <a:r>
              <a:rPr lang="en-US" sz="2400" i="1" dirty="0"/>
              <a:t>d</a:t>
            </a:r>
            <a:r>
              <a:rPr lang="en-US" sz="2400" dirty="0"/>
              <a:t>, and ranks documents based on the probability of the model generating the query: </a:t>
            </a:r>
            <a:r>
              <a:rPr lang="en-US" sz="2400" i="1" dirty="0"/>
              <a:t>P(</a:t>
            </a:r>
            <a:r>
              <a:rPr lang="en-US" sz="2400" i="1" dirty="0" err="1"/>
              <a:t>q|M</a:t>
            </a:r>
            <a:r>
              <a:rPr lang="en-US" sz="2400" i="1" baseline="-25000" dirty="0" err="1"/>
              <a:t>d</a:t>
            </a:r>
            <a:r>
              <a:rPr lang="en-US" sz="2400" i="1" dirty="0"/>
              <a:t>)</a:t>
            </a:r>
            <a:r>
              <a:rPr lang="en-US" sz="2400" dirty="0"/>
              <a:t>.</a:t>
            </a:r>
            <a:endParaRPr lang="he-IL" sz="2400" dirty="0"/>
          </a:p>
        </p:txBody>
      </p:sp>
      <p:sp>
        <p:nvSpPr>
          <p:cNvPr id="4" name="Slide Number Placeholder 3"/>
          <p:cNvSpPr>
            <a:spLocks noGrp="1"/>
          </p:cNvSpPr>
          <p:nvPr>
            <p:ph type="sldNum" sz="quarter" idx="10"/>
          </p:nvPr>
        </p:nvSpPr>
        <p:spPr/>
        <p:txBody>
          <a:bodyPr/>
          <a:lstStyle/>
          <a:p>
            <a:fld id="{68AD3BE3-934D-49BE-80FC-372FCC6B38F4}" type="slidenum">
              <a:rPr lang="en-US" smtClean="0"/>
              <a:pPr/>
              <a:t>28</a:t>
            </a:fld>
            <a:endParaRPr lang="en-US"/>
          </a:p>
        </p:txBody>
      </p:sp>
    </p:spTree>
    <p:extLst>
      <p:ext uri="{BB962C8B-B14F-4D97-AF65-F5344CB8AC3E}">
        <p14:creationId xmlns:p14="http://schemas.microsoft.com/office/powerpoint/2010/main" val="39627480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t>Recap: language model</a:t>
            </a:r>
            <a:endParaRPr lang="he-IL" dirty="0"/>
          </a:p>
        </p:txBody>
      </p:sp>
      <p:sp>
        <p:nvSpPr>
          <p:cNvPr id="3" name="Content Placeholder 2"/>
          <p:cNvSpPr>
            <a:spLocks noGrp="1"/>
          </p:cNvSpPr>
          <p:nvPr>
            <p:ph idx="1"/>
          </p:nvPr>
        </p:nvSpPr>
        <p:spPr>
          <a:xfrm>
            <a:off x="323528" y="1600200"/>
            <a:ext cx="8496944" cy="5257800"/>
          </a:xfrm>
        </p:spPr>
        <p:txBody>
          <a:bodyPr/>
          <a:lstStyle/>
          <a:p>
            <a:endParaRPr lang="en-US" dirty="0"/>
          </a:p>
          <a:p>
            <a:endParaRPr lang="en-US" dirty="0"/>
          </a:p>
          <a:p>
            <a:endParaRPr lang="en-US" dirty="0"/>
          </a:p>
          <a:p>
            <a:endParaRPr lang="en-US" dirty="0"/>
          </a:p>
          <a:p>
            <a:r>
              <a:rPr lang="en-US" sz="2000" dirty="0"/>
              <a:t>The full set of strings that can be generated is called the </a:t>
            </a:r>
            <a:r>
              <a:rPr lang="en-US" sz="2000" i="1" dirty="0">
                <a:solidFill>
                  <a:srgbClr val="FF0000"/>
                </a:solidFill>
              </a:rPr>
              <a:t>language</a:t>
            </a:r>
            <a:r>
              <a:rPr lang="en-US" sz="2000" dirty="0"/>
              <a:t> of the automaton.</a:t>
            </a:r>
          </a:p>
          <a:p>
            <a:r>
              <a:rPr lang="en-US" sz="2000" dirty="0"/>
              <a:t>If each node has a probability distribution over generating different terms, we have a </a:t>
            </a:r>
            <a:r>
              <a:rPr lang="en-US" sz="2000" i="1" dirty="0">
                <a:solidFill>
                  <a:srgbClr val="FF0000"/>
                </a:solidFill>
              </a:rPr>
              <a:t>language model</a:t>
            </a:r>
            <a:r>
              <a:rPr lang="en-US" sz="2000" dirty="0"/>
              <a:t>.</a:t>
            </a:r>
          </a:p>
          <a:p>
            <a:r>
              <a:rPr lang="en-US" sz="2000" dirty="0"/>
              <a:t>A </a:t>
            </a:r>
            <a:r>
              <a:rPr lang="en-US" sz="2000" i="1" dirty="0">
                <a:solidFill>
                  <a:srgbClr val="FF0000"/>
                </a:solidFill>
              </a:rPr>
              <a:t>language model</a:t>
            </a:r>
            <a:r>
              <a:rPr lang="en-US" sz="2000" dirty="0"/>
              <a:t> is a function that puts a probability measure over strings drawn from some vocabulary. That is, for a language model M over an alphabet </a:t>
            </a:r>
            <a:r>
              <a:rPr lang="en-US" sz="2000" dirty="0">
                <a:sym typeface="Symbol"/>
              </a:rPr>
              <a:t>: </a:t>
            </a:r>
            <a:endParaRPr lang="en-US" sz="2000" dirty="0"/>
          </a:p>
        </p:txBody>
      </p:sp>
      <p:sp>
        <p:nvSpPr>
          <p:cNvPr id="4" name="Slide Number Placeholder 3"/>
          <p:cNvSpPr>
            <a:spLocks noGrp="1"/>
          </p:cNvSpPr>
          <p:nvPr>
            <p:ph type="sldNum" sz="quarter" idx="10"/>
          </p:nvPr>
        </p:nvSpPr>
        <p:spPr/>
        <p:txBody>
          <a:bodyPr/>
          <a:lstStyle/>
          <a:p>
            <a:fld id="{68AD3BE3-934D-49BE-80FC-372FCC6B38F4}" type="slidenum">
              <a:rPr lang="en-US" smtClean="0"/>
              <a:pPr/>
              <a:t>29</a:t>
            </a:fld>
            <a:endParaRPr lang="en-US"/>
          </a:p>
        </p:txBody>
      </p:sp>
      <p:pic>
        <p:nvPicPr>
          <p:cNvPr id="1026" name="Picture 2" descr="\begin{figure}&#10;% latex2html id marker 15157&#10;\begin{pspicture}(0,0)(5,3)&#10;\rput(1,...&#10;...omaton and a double circle indicates a (possible) finishing&#10;state.}\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56792"/>
            <a:ext cx="5739189" cy="20164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egin{displaymath}&#10;\sum_{s \in \Sigma^{*}} P(s) = 1&#10;\end{displaym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5802891"/>
            <a:ext cx="1224136" cy="57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6297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3"/>
          <p:cNvGrpSpPr>
            <a:grpSpLocks/>
          </p:cNvGrpSpPr>
          <p:nvPr/>
        </p:nvGrpSpPr>
        <p:grpSpPr bwMode="auto">
          <a:xfrm>
            <a:off x="0" y="-141288"/>
            <a:ext cx="3975100" cy="557213"/>
            <a:chOff x="0" y="0"/>
            <a:chExt cx="2504" cy="352"/>
          </a:xfrm>
        </p:grpSpPr>
        <p:sp>
          <p:nvSpPr>
            <p:cNvPr id="11265" name="Rectangle 1"/>
            <p:cNvSpPr>
              <a:spLocks/>
            </p:cNvSpPr>
            <p:nvPr/>
          </p:nvSpPr>
          <p:spPr bwMode="auto">
            <a:xfrm>
              <a:off x="0" y="89"/>
              <a:ext cx="2504"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1266" name="Rectangle 2"/>
            <p:cNvSpPr>
              <a:spLocks/>
            </p:cNvSpPr>
            <p:nvPr/>
          </p:nvSpPr>
          <p:spPr bwMode="auto">
            <a:xfrm>
              <a:off x="0" y="0"/>
              <a:ext cx="25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1270" name="Group 6"/>
          <p:cNvGrpSpPr>
            <a:grpSpLocks/>
          </p:cNvGrpSpPr>
          <p:nvPr/>
        </p:nvGrpSpPr>
        <p:grpSpPr bwMode="auto">
          <a:xfrm>
            <a:off x="3733800" y="-26988"/>
            <a:ext cx="3886200" cy="328613"/>
            <a:chOff x="0" y="0"/>
            <a:chExt cx="2448" cy="208"/>
          </a:xfrm>
        </p:grpSpPr>
        <p:sp>
          <p:nvSpPr>
            <p:cNvPr id="112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126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1273" name="Group 9"/>
          <p:cNvGrpSpPr>
            <a:grpSpLocks/>
          </p:cNvGrpSpPr>
          <p:nvPr/>
        </p:nvGrpSpPr>
        <p:grpSpPr bwMode="auto">
          <a:xfrm>
            <a:off x="7620000" y="-26988"/>
            <a:ext cx="1524000" cy="328613"/>
            <a:chOff x="0" y="0"/>
            <a:chExt cx="960" cy="208"/>
          </a:xfrm>
        </p:grpSpPr>
        <p:sp>
          <p:nvSpPr>
            <p:cNvPr id="112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127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1274" name="Rectangle 10"/>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3</a:t>
            </a:r>
          </a:p>
        </p:txBody>
      </p:sp>
      <p:pic>
        <p:nvPicPr>
          <p:cNvPr id="11275"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693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t>Recap: language model</a:t>
            </a:r>
            <a:endParaRPr lang="he-IL" dirty="0"/>
          </a:p>
        </p:txBody>
      </p:sp>
      <p:sp>
        <p:nvSpPr>
          <p:cNvPr id="3" name="Content Placeholder 2"/>
          <p:cNvSpPr>
            <a:spLocks noGrp="1"/>
          </p:cNvSpPr>
          <p:nvPr>
            <p:ph idx="1"/>
          </p:nvPr>
        </p:nvSpPr>
        <p:spPr>
          <a:xfrm>
            <a:off x="323528" y="1600200"/>
            <a:ext cx="8496944" cy="5257800"/>
          </a:xfrm>
        </p:spPr>
        <p:txBody>
          <a:bodyPr/>
          <a:lstStyle/>
          <a:p>
            <a:endParaRPr lang="en-US" dirty="0"/>
          </a:p>
          <a:p>
            <a:endParaRPr lang="en-US" dirty="0"/>
          </a:p>
          <a:p>
            <a:endParaRPr lang="en-US" dirty="0"/>
          </a:p>
          <a:p>
            <a:endParaRPr lang="en-US" dirty="0"/>
          </a:p>
          <a:p>
            <a:endParaRPr lang="en-US" sz="2000" dirty="0"/>
          </a:p>
          <a:p>
            <a:r>
              <a:rPr lang="en-US" sz="2000" dirty="0"/>
              <a:t>Simple kind of language model – a probabilistic finite automaton consisting of just a </a:t>
            </a:r>
            <a:r>
              <a:rPr lang="en-US" sz="2000" i="1" dirty="0"/>
              <a:t>single node </a:t>
            </a:r>
            <a:r>
              <a:rPr lang="en-US" sz="2000" dirty="0"/>
              <a:t>with a </a:t>
            </a:r>
            <a:r>
              <a:rPr lang="en-US" sz="2000" i="1" dirty="0"/>
              <a:t>single probability distribution </a:t>
            </a:r>
            <a:r>
              <a:rPr lang="en-US" sz="2000" dirty="0"/>
              <a:t>over producing different terms, so that </a:t>
            </a:r>
          </a:p>
          <a:p>
            <a:r>
              <a:rPr lang="en-US" sz="2000" dirty="0"/>
              <a:t>After generating each word, we decide whether to stop or to loop around and then produce another word</a:t>
            </a:r>
          </a:p>
          <a:p>
            <a:pPr lvl="1"/>
            <a:r>
              <a:rPr lang="en-US" sz="1600" dirty="0"/>
              <a:t>so the model also requires a probability of stopping in the finishing state. </a:t>
            </a:r>
          </a:p>
          <a:p>
            <a:r>
              <a:rPr lang="en-US" sz="2000" dirty="0"/>
              <a:t>Such a model places a probability distribution over </a:t>
            </a:r>
            <a:r>
              <a:rPr lang="en-US" sz="2000" i="1" dirty="0"/>
              <a:t>any</a:t>
            </a:r>
            <a:r>
              <a:rPr lang="en-US" sz="2000" dirty="0"/>
              <a:t> </a:t>
            </a:r>
            <a:r>
              <a:rPr lang="en-US" sz="2000" i="1" dirty="0"/>
              <a:t>sequence of words</a:t>
            </a:r>
            <a:endParaRPr lang="he-IL" sz="2000" i="1" dirty="0"/>
          </a:p>
          <a:p>
            <a:endParaRPr lang="en-US" dirty="0"/>
          </a:p>
          <a:p>
            <a:pPr marL="39688"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68AD3BE3-934D-49BE-80FC-372FCC6B38F4}" type="slidenum">
              <a:rPr lang="en-US" smtClean="0"/>
              <a:pPr/>
              <a:t>30</a:t>
            </a:fld>
            <a:endParaRPr lang="en-US"/>
          </a:p>
        </p:txBody>
      </p:sp>
      <p:pic>
        <p:nvPicPr>
          <p:cNvPr id="1028" name="Picture 4" descr="\begin{figure}&#10;% latex2html id marker 15187&#10;\begin{tabular}[b]{c}&#10;\begin{pspictu...&#10;... show a partial specification of the state emission&#10;probabilities.}\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56792"/>
            <a:ext cx="5739189" cy="207851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um_{t \in V} P(t)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762026"/>
            <a:ext cx="1080120" cy="34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0273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 example</a:t>
            </a:r>
            <a:endParaRPr lang="he-IL" dirty="0"/>
          </a:p>
        </p:txBody>
      </p:sp>
      <p:sp>
        <p:nvSpPr>
          <p:cNvPr id="3" name="Content Placeholder 2"/>
          <p:cNvSpPr>
            <a:spLocks noGrp="1"/>
          </p:cNvSpPr>
          <p:nvPr>
            <p:ph idx="1"/>
          </p:nvPr>
        </p:nvSpPr>
        <p:spPr/>
        <p:txBody>
          <a:bodyPr/>
          <a:lstStyle/>
          <a:p>
            <a:r>
              <a:rPr lang="en-US" sz="2000" dirty="0"/>
              <a:t>To find the probability of a word sequence, we just multiply the probabilities which the model gives to each word in the sequence, together with the probability of continuing or stopping after producing each word. </a:t>
            </a:r>
            <a:r>
              <a:rPr lang="en-US" sz="2400" dirty="0"/>
              <a:t> </a:t>
            </a:r>
            <a:br>
              <a:rPr lang="en-US" sz="2400" dirty="0"/>
            </a:br>
            <a:r>
              <a:rPr lang="en-US" sz="2400" dirty="0"/>
              <a:t>			   </a:t>
            </a:r>
          </a:p>
          <a:p>
            <a:pPr marL="39688" indent="0">
              <a:buNone/>
            </a:pPr>
            <a:r>
              <a:rPr lang="en-US" sz="2400" dirty="0"/>
              <a:t>                                   </a:t>
            </a:r>
            <a:r>
              <a:rPr lang="en-US" sz="1800" dirty="0"/>
              <a:t>=</a:t>
            </a:r>
            <a:br>
              <a:rPr lang="en-US" dirty="0"/>
            </a:br>
            <a:r>
              <a:rPr lang="en-US" dirty="0"/>
              <a:t>                                                                </a:t>
            </a:r>
            <a:r>
              <a:rPr lang="en-US" sz="1800" dirty="0"/>
              <a:t>=</a:t>
            </a:r>
          </a:p>
          <a:p>
            <a:endParaRPr lang="en-US" sz="2000" dirty="0"/>
          </a:p>
          <a:p>
            <a:endParaRPr lang="en-US" sz="2000" dirty="0"/>
          </a:p>
          <a:p>
            <a:r>
              <a:rPr lang="en-US" sz="2000" dirty="0"/>
              <a:t>Most of the time, we will omit to include STOP and  (1 - STOP) probabilities (as do most other authors).</a:t>
            </a:r>
            <a:endParaRPr lang="he-IL" sz="2000" dirty="0"/>
          </a:p>
        </p:txBody>
      </p:sp>
      <p:sp>
        <p:nvSpPr>
          <p:cNvPr id="4" name="Slide Number Placeholder 3"/>
          <p:cNvSpPr>
            <a:spLocks noGrp="1"/>
          </p:cNvSpPr>
          <p:nvPr>
            <p:ph type="sldNum" sz="quarter" idx="10"/>
          </p:nvPr>
        </p:nvSpPr>
        <p:spPr/>
        <p:txBody>
          <a:bodyPr/>
          <a:lstStyle/>
          <a:p>
            <a:fld id="{68AD3BE3-934D-49BE-80FC-372FCC6B38F4}" type="slidenum">
              <a:rPr lang="en-US" smtClean="0"/>
              <a:pPr/>
              <a:t>31</a:t>
            </a:fld>
            <a:endParaRPr lang="en-US"/>
          </a:p>
        </p:txBody>
      </p:sp>
      <p:pic>
        <p:nvPicPr>
          <p:cNvPr id="4098" name="Picture 2" descr="$\displaystyle P(\mbox{frog said that toad likes fr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72973"/>
            <a:ext cx="2657717" cy="38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splaystyle (0.01 \times 0.03 \times 0.04 \times 0.01 \times 0.02 \times 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501009"/>
            <a:ext cx="3076687" cy="36003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splaystyle \times (0.8 \times 0.8 \times 0.8 \times 0.8 \times 0.8 \times 0.8 \times 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945349"/>
            <a:ext cx="3024336" cy="34774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isplaystyle 0.0000000000015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5387" y="3945349"/>
            <a:ext cx="1467053" cy="3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1632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3"/>
          <p:cNvGrpSpPr>
            <a:grpSpLocks/>
          </p:cNvGrpSpPr>
          <p:nvPr/>
        </p:nvGrpSpPr>
        <p:grpSpPr bwMode="auto">
          <a:xfrm>
            <a:off x="0" y="-141288"/>
            <a:ext cx="4178300" cy="557213"/>
            <a:chOff x="0" y="0"/>
            <a:chExt cx="2632" cy="352"/>
          </a:xfrm>
        </p:grpSpPr>
        <p:sp>
          <p:nvSpPr>
            <p:cNvPr id="3788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789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7894" name="Group 6"/>
          <p:cNvGrpSpPr>
            <a:grpSpLocks/>
          </p:cNvGrpSpPr>
          <p:nvPr/>
        </p:nvGrpSpPr>
        <p:grpSpPr bwMode="auto">
          <a:xfrm>
            <a:off x="3733800" y="-26988"/>
            <a:ext cx="3886200" cy="328613"/>
            <a:chOff x="0" y="0"/>
            <a:chExt cx="2448" cy="208"/>
          </a:xfrm>
        </p:grpSpPr>
        <p:sp>
          <p:nvSpPr>
            <p:cNvPr id="3789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789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7897" name="Group 9"/>
          <p:cNvGrpSpPr>
            <a:grpSpLocks/>
          </p:cNvGrpSpPr>
          <p:nvPr/>
        </p:nvGrpSpPr>
        <p:grpSpPr bwMode="auto">
          <a:xfrm>
            <a:off x="7620000" y="-26988"/>
            <a:ext cx="1524000" cy="328613"/>
            <a:chOff x="0" y="0"/>
            <a:chExt cx="960" cy="208"/>
          </a:xfrm>
        </p:grpSpPr>
        <p:sp>
          <p:nvSpPr>
            <p:cNvPr id="3789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789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789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7899" name="Rectangle 11"/>
          <p:cNvSpPr>
            <a:spLocks noGrp="1" noChangeArrowheads="1"/>
          </p:cNvSpPr>
          <p:nvPr>
            <p:ph type="title"/>
          </p:nvPr>
        </p:nvSpPr>
        <p:spPr>
          <a:ln/>
        </p:spPr>
        <p:txBody>
          <a:bodyPr rIns="132080"/>
          <a:lstStyle/>
          <a:p>
            <a:r>
              <a:rPr lang="en-US" dirty="0">
                <a:solidFill>
                  <a:srgbClr val="FF0000"/>
                </a:solidFill>
              </a:rPr>
              <a:t>unigram model</a:t>
            </a:r>
            <a:endParaRPr lang="en-US" dirty="0"/>
          </a:p>
        </p:txBody>
      </p:sp>
      <p:sp>
        <p:nvSpPr>
          <p:cNvPr id="37900" name="Rectangle 12"/>
          <p:cNvSpPr>
            <a:spLocks noGrp="1" noChangeArrowheads="1"/>
          </p:cNvSpPr>
          <p:nvPr>
            <p:ph type="body" idx="1"/>
          </p:nvPr>
        </p:nvSpPr>
        <p:spPr>
          <a:xfrm>
            <a:off x="539552" y="1752600"/>
            <a:ext cx="7918648" cy="3086100"/>
          </a:xfrm>
          <a:ln/>
        </p:spPr>
        <p:txBody>
          <a:bodyPr rIns="132080"/>
          <a:lstStyle/>
          <a:p>
            <a:r>
              <a:rPr lang="en-US" sz="2400" dirty="0"/>
              <a:t>Model probability of generating strings (each word in turn) in a language (all strings over alphabet ∑). </a:t>
            </a:r>
          </a:p>
        </p:txBody>
      </p:sp>
      <p:sp>
        <p:nvSpPr>
          <p:cNvPr id="37901" name="Rectangle 13"/>
          <p:cNvSpPr>
            <a:spLocks/>
          </p:cNvSpPr>
          <p:nvPr/>
        </p:nvSpPr>
        <p:spPr bwMode="auto">
          <a:xfrm>
            <a:off x="457200" y="3505200"/>
            <a:ext cx="24511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0.2	the</a:t>
            </a:r>
          </a:p>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0.1	a</a:t>
            </a:r>
          </a:p>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0.01	man</a:t>
            </a:r>
          </a:p>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0.01	woman</a:t>
            </a:r>
          </a:p>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0.03	said</a:t>
            </a:r>
          </a:p>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0.02	likes</a:t>
            </a:r>
          </a:p>
          <a:p>
            <a:pPr marL="39688">
              <a:spcBef>
                <a:spcPts val="1150"/>
              </a:spcBef>
            </a:pPr>
            <a:r>
              <a:rPr lang="en-US" sz="2000">
                <a:solidFill>
                  <a:schemeClr val="tx1"/>
                </a:solidFill>
                <a:latin typeface="Times New Roman" pitchFamily="18" charset="0"/>
                <a:cs typeface="Times New Roman" pitchFamily="18" charset="0"/>
                <a:sym typeface="Times New Roman" pitchFamily="18" charset="0"/>
              </a:rPr>
              <a:t>…</a:t>
            </a:r>
          </a:p>
        </p:txBody>
      </p:sp>
      <p:sp>
        <p:nvSpPr>
          <p:cNvPr id="37902" name="Rectangle 14"/>
          <p:cNvSpPr>
            <a:spLocks/>
          </p:cNvSpPr>
          <p:nvPr/>
        </p:nvSpPr>
        <p:spPr bwMode="auto">
          <a:xfrm>
            <a:off x="3505200" y="3657600"/>
            <a:ext cx="622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the</a:t>
            </a:r>
          </a:p>
        </p:txBody>
      </p:sp>
      <p:sp>
        <p:nvSpPr>
          <p:cNvPr id="37903" name="Rectangle 15"/>
          <p:cNvSpPr>
            <a:spLocks/>
          </p:cNvSpPr>
          <p:nvPr/>
        </p:nvSpPr>
        <p:spPr bwMode="auto">
          <a:xfrm>
            <a:off x="4419600" y="36576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man</a:t>
            </a:r>
          </a:p>
        </p:txBody>
      </p:sp>
      <p:sp>
        <p:nvSpPr>
          <p:cNvPr id="37904" name="Rectangle 16"/>
          <p:cNvSpPr>
            <a:spLocks/>
          </p:cNvSpPr>
          <p:nvPr/>
        </p:nvSpPr>
        <p:spPr bwMode="auto">
          <a:xfrm>
            <a:off x="5257800" y="36576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likes</a:t>
            </a:r>
          </a:p>
        </p:txBody>
      </p:sp>
      <p:sp>
        <p:nvSpPr>
          <p:cNvPr id="37905" name="Rectangle 17"/>
          <p:cNvSpPr>
            <a:spLocks/>
          </p:cNvSpPr>
          <p:nvPr/>
        </p:nvSpPr>
        <p:spPr bwMode="auto">
          <a:xfrm>
            <a:off x="6324600" y="36576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the</a:t>
            </a:r>
          </a:p>
        </p:txBody>
      </p:sp>
      <p:sp>
        <p:nvSpPr>
          <p:cNvPr id="37906" name="Rectangle 18"/>
          <p:cNvSpPr>
            <a:spLocks/>
          </p:cNvSpPr>
          <p:nvPr/>
        </p:nvSpPr>
        <p:spPr bwMode="auto">
          <a:xfrm>
            <a:off x="7086600" y="3657600"/>
            <a:ext cx="1384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woman</a:t>
            </a:r>
          </a:p>
        </p:txBody>
      </p:sp>
      <p:grpSp>
        <p:nvGrpSpPr>
          <p:cNvPr id="37912" name="Group 24"/>
          <p:cNvGrpSpPr>
            <a:grpSpLocks/>
          </p:cNvGrpSpPr>
          <p:nvPr/>
        </p:nvGrpSpPr>
        <p:grpSpPr bwMode="auto">
          <a:xfrm>
            <a:off x="3581400" y="4191000"/>
            <a:ext cx="4191000" cy="1588"/>
            <a:chOff x="0" y="0"/>
            <a:chExt cx="2640" cy="1"/>
          </a:xfrm>
        </p:grpSpPr>
        <p:sp>
          <p:nvSpPr>
            <p:cNvPr id="37907" name="Line 19"/>
            <p:cNvSpPr>
              <a:spLocks noChangeShapeType="1"/>
            </p:cNvSpPr>
            <p:nvPr/>
          </p:nvSpPr>
          <p:spPr bwMode="auto">
            <a:xfrm>
              <a:off x="0" y="0"/>
              <a:ext cx="288" cy="1"/>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7908" name="Line 20"/>
            <p:cNvSpPr>
              <a:spLocks noChangeShapeType="1"/>
            </p:cNvSpPr>
            <p:nvPr/>
          </p:nvSpPr>
          <p:spPr bwMode="auto">
            <a:xfrm>
              <a:off x="576" y="0"/>
              <a:ext cx="288" cy="1"/>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7909" name="Line 21"/>
            <p:cNvSpPr>
              <a:spLocks noChangeShapeType="1"/>
            </p:cNvSpPr>
            <p:nvPr/>
          </p:nvSpPr>
          <p:spPr bwMode="auto">
            <a:xfrm>
              <a:off x="1152" y="0"/>
              <a:ext cx="288" cy="1"/>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7910" name="Line 22"/>
            <p:cNvSpPr>
              <a:spLocks noChangeShapeType="1"/>
            </p:cNvSpPr>
            <p:nvPr/>
          </p:nvSpPr>
          <p:spPr bwMode="auto">
            <a:xfrm>
              <a:off x="1728" y="0"/>
              <a:ext cx="288" cy="1"/>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7911" name="Line 23"/>
            <p:cNvSpPr>
              <a:spLocks noChangeShapeType="1"/>
            </p:cNvSpPr>
            <p:nvPr/>
          </p:nvSpPr>
          <p:spPr bwMode="auto">
            <a:xfrm>
              <a:off x="2352" y="0"/>
              <a:ext cx="288" cy="1"/>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sp>
        <p:nvSpPr>
          <p:cNvPr id="37913" name="Rectangle 25"/>
          <p:cNvSpPr>
            <a:spLocks/>
          </p:cNvSpPr>
          <p:nvPr/>
        </p:nvSpPr>
        <p:spPr bwMode="auto">
          <a:xfrm>
            <a:off x="3505200" y="4419600"/>
            <a:ext cx="622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0.2</a:t>
            </a:r>
          </a:p>
        </p:txBody>
      </p:sp>
      <p:sp>
        <p:nvSpPr>
          <p:cNvPr id="37914" name="Rectangle 26"/>
          <p:cNvSpPr>
            <a:spLocks/>
          </p:cNvSpPr>
          <p:nvPr/>
        </p:nvSpPr>
        <p:spPr bwMode="auto">
          <a:xfrm>
            <a:off x="4419600" y="44196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0.01</a:t>
            </a:r>
          </a:p>
        </p:txBody>
      </p:sp>
      <p:sp>
        <p:nvSpPr>
          <p:cNvPr id="37915" name="Rectangle 27"/>
          <p:cNvSpPr>
            <a:spLocks/>
          </p:cNvSpPr>
          <p:nvPr/>
        </p:nvSpPr>
        <p:spPr bwMode="auto">
          <a:xfrm>
            <a:off x="5257800" y="44196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0.02</a:t>
            </a:r>
          </a:p>
        </p:txBody>
      </p:sp>
      <p:sp>
        <p:nvSpPr>
          <p:cNvPr id="37916" name="Rectangle 28"/>
          <p:cNvSpPr>
            <a:spLocks/>
          </p:cNvSpPr>
          <p:nvPr/>
        </p:nvSpPr>
        <p:spPr bwMode="auto">
          <a:xfrm>
            <a:off x="6324600" y="44196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0.2</a:t>
            </a:r>
          </a:p>
        </p:txBody>
      </p:sp>
      <p:sp>
        <p:nvSpPr>
          <p:cNvPr id="37917" name="Rectangle 29"/>
          <p:cNvSpPr>
            <a:spLocks/>
          </p:cNvSpPr>
          <p:nvPr/>
        </p:nvSpPr>
        <p:spPr bwMode="auto">
          <a:xfrm>
            <a:off x="7086600" y="4419600"/>
            <a:ext cx="1384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0.01</a:t>
            </a:r>
          </a:p>
        </p:txBody>
      </p:sp>
      <p:grpSp>
        <p:nvGrpSpPr>
          <p:cNvPr id="37920" name="Group 32"/>
          <p:cNvGrpSpPr>
            <a:grpSpLocks/>
          </p:cNvGrpSpPr>
          <p:nvPr/>
        </p:nvGrpSpPr>
        <p:grpSpPr bwMode="auto">
          <a:xfrm>
            <a:off x="3733800" y="4953000"/>
            <a:ext cx="4191000" cy="914400"/>
            <a:chOff x="0" y="0"/>
            <a:chExt cx="2640" cy="576"/>
          </a:xfrm>
        </p:grpSpPr>
        <p:sp>
          <p:nvSpPr>
            <p:cNvPr id="37918" name="Freeform 30"/>
            <p:cNvSpPr>
              <a:spLocks/>
            </p:cNvSpPr>
            <p:nvPr/>
          </p:nvSpPr>
          <p:spPr bwMode="auto">
            <a:xfrm>
              <a:off x="0" y="0"/>
              <a:ext cx="2640" cy="336"/>
            </a:xfrm>
            <a:custGeom>
              <a:avLst/>
              <a:gdLst>
                <a:gd name="T0" fmla="*/ 0 w 21600"/>
                <a:gd name="T1" fmla="*/ 3014 h 21117"/>
                <a:gd name="T2" fmla="*/ 10996 w 21600"/>
                <a:gd name="T3" fmla="*/ 21098 h 21117"/>
                <a:gd name="T4" fmla="*/ 21600 w 21600"/>
                <a:gd name="T5" fmla="*/ 0 h 21117"/>
              </a:gdLst>
              <a:ahLst/>
              <a:cxnLst>
                <a:cxn ang="0">
                  <a:pos x="T0" y="T1"/>
                </a:cxn>
                <a:cxn ang="0">
                  <a:pos x="T2" y="T3"/>
                </a:cxn>
                <a:cxn ang="0">
                  <a:pos x="T4" y="T5"/>
                </a:cxn>
              </a:cxnLst>
              <a:rect l="0" t="0" r="r" b="b"/>
              <a:pathLst>
                <a:path w="21600" h="21117">
                  <a:moveTo>
                    <a:pt x="0" y="3014"/>
                  </a:moveTo>
                  <a:cubicBezTo>
                    <a:pt x="3698" y="12307"/>
                    <a:pt x="7396" y="21600"/>
                    <a:pt x="10996" y="21098"/>
                  </a:cubicBezTo>
                  <a:cubicBezTo>
                    <a:pt x="14596" y="20595"/>
                    <a:pt x="19833" y="3516"/>
                    <a:pt x="21600" y="0"/>
                  </a:cubicBezTo>
                </a:path>
              </a:pathLst>
            </a:custGeom>
            <a:noFill/>
            <a:ln w="9525" cap="flat">
              <a:solidFill>
                <a:srgbClr val="00E4A8"/>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7919" name="Rectangle 31"/>
            <p:cNvSpPr>
              <a:spLocks/>
            </p:cNvSpPr>
            <p:nvPr/>
          </p:nvSpPr>
          <p:spPr bwMode="auto">
            <a:xfrm>
              <a:off x="1296" y="288"/>
              <a:ext cx="872" cy="288"/>
            </a:xfrm>
            <a:prstGeom prst="rect">
              <a:avLst/>
            </a:prstGeom>
            <a:noFill/>
            <a:ln w="9525" cap="flat">
              <a:solidFill>
                <a:srgbClr val="00E4A8"/>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40639" bIns="0"/>
            <a:lstStyle/>
            <a:p>
              <a:pPr marL="39688">
                <a:spcBef>
                  <a:spcPts val="1350"/>
                </a:spcBef>
              </a:pPr>
              <a:r>
                <a:rPr lang="en-US">
                  <a:solidFill>
                    <a:srgbClr val="00AB7E"/>
                  </a:solidFill>
                  <a:latin typeface="Times New Roman" pitchFamily="18" charset="0"/>
                  <a:cs typeface="Times New Roman" pitchFamily="18" charset="0"/>
                  <a:sym typeface="Times New Roman" pitchFamily="18" charset="0"/>
                </a:rPr>
                <a:t>multiply</a:t>
              </a:r>
            </a:p>
          </p:txBody>
        </p:sp>
      </p:grpSp>
      <p:sp>
        <p:nvSpPr>
          <p:cNvPr id="37921" name="Rectangle 33"/>
          <p:cNvSpPr>
            <a:spLocks/>
          </p:cNvSpPr>
          <p:nvPr/>
        </p:nvSpPr>
        <p:spPr bwMode="auto">
          <a:xfrm>
            <a:off x="609600" y="3048000"/>
            <a:ext cx="1384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Model M</a:t>
            </a:r>
          </a:p>
        </p:txBody>
      </p:sp>
      <p:sp>
        <p:nvSpPr>
          <p:cNvPr id="37922" name="Rectangle 34"/>
          <p:cNvSpPr>
            <a:spLocks/>
          </p:cNvSpPr>
          <p:nvPr/>
        </p:nvSpPr>
        <p:spPr bwMode="auto">
          <a:xfrm>
            <a:off x="5791200" y="5943600"/>
            <a:ext cx="2984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a:solidFill>
                  <a:schemeClr val="tx1"/>
                </a:solidFill>
                <a:latin typeface="Times New Roman" pitchFamily="18" charset="0"/>
                <a:cs typeface="Times New Roman" pitchFamily="18" charset="0"/>
                <a:sym typeface="Times New Roman" pitchFamily="18" charset="0"/>
              </a:rPr>
              <a:t>P(s | M) = 0.00000008 </a:t>
            </a:r>
          </a:p>
        </p:txBody>
      </p:sp>
      <p:sp>
        <p:nvSpPr>
          <p:cNvPr id="37923" name="Rectangle 35"/>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9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9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9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9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9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9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9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9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9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9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79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792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922"/>
                                        </p:tgtEl>
                                        <p:attrNameLst>
                                          <p:attrName>style.visibility</p:attrName>
                                        </p:attrNameLst>
                                      </p:cBhvr>
                                      <p:to>
                                        <p:strVal val="visible"/>
                                      </p:to>
                                    </p:set>
                                    <p:anim calcmode="lin" valueType="num">
                                      <p:cBhvr additive="base">
                                        <p:cTn id="55" dur="500" fill="hold"/>
                                        <p:tgtEl>
                                          <p:spTgt spid="37922"/>
                                        </p:tgtEl>
                                        <p:attrNameLst>
                                          <p:attrName>ppt_x</p:attrName>
                                        </p:attrNameLst>
                                      </p:cBhvr>
                                      <p:tavLst>
                                        <p:tav tm="0">
                                          <p:val>
                                            <p:strVal val="0-#ppt_w/2"/>
                                          </p:val>
                                        </p:tav>
                                        <p:tav tm="100000">
                                          <p:val>
                                            <p:strVal val="#ppt_x"/>
                                          </p:val>
                                        </p:tav>
                                      </p:tavLst>
                                    </p:anim>
                                    <p:anim calcmode="lin" valueType="num">
                                      <p:cBhvr additive="base">
                                        <p:cTn id="56" dur="500" fill="hold"/>
                                        <p:tgtEl>
                                          <p:spTgt spid="37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2" grpId="0" autoUpdateAnimBg="0"/>
      <p:bldP spid="37903" grpId="0" autoUpdateAnimBg="0"/>
      <p:bldP spid="37904" grpId="0" autoUpdateAnimBg="0"/>
      <p:bldP spid="37905" grpId="0" autoUpdateAnimBg="0"/>
      <p:bldP spid="37906" grpId="0" autoUpdateAnimBg="0"/>
      <p:bldP spid="37913" grpId="0" autoUpdateAnimBg="0"/>
      <p:bldP spid="37914" grpId="0" autoUpdateAnimBg="0"/>
      <p:bldP spid="37915" grpId="0" autoUpdateAnimBg="0"/>
      <p:bldP spid="37916" grpId="0" autoUpdateAnimBg="0"/>
      <p:bldP spid="37917" grpId="0" autoUpdateAnimBg="0"/>
      <p:bldP spid="379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5" name="Group 3"/>
          <p:cNvGrpSpPr>
            <a:grpSpLocks/>
          </p:cNvGrpSpPr>
          <p:nvPr/>
        </p:nvGrpSpPr>
        <p:grpSpPr bwMode="auto">
          <a:xfrm>
            <a:off x="0" y="-141288"/>
            <a:ext cx="4178300" cy="557213"/>
            <a:chOff x="0" y="0"/>
            <a:chExt cx="2632" cy="352"/>
          </a:xfrm>
        </p:grpSpPr>
        <p:sp>
          <p:nvSpPr>
            <p:cNvPr id="3891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891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8918" name="Group 6"/>
          <p:cNvGrpSpPr>
            <a:grpSpLocks/>
          </p:cNvGrpSpPr>
          <p:nvPr/>
        </p:nvGrpSpPr>
        <p:grpSpPr bwMode="auto">
          <a:xfrm>
            <a:off x="3733800" y="-26988"/>
            <a:ext cx="3886200" cy="328613"/>
            <a:chOff x="0" y="0"/>
            <a:chExt cx="2448" cy="208"/>
          </a:xfrm>
        </p:grpSpPr>
        <p:sp>
          <p:nvSpPr>
            <p:cNvPr id="3891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891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8921" name="Group 9"/>
          <p:cNvGrpSpPr>
            <a:grpSpLocks/>
          </p:cNvGrpSpPr>
          <p:nvPr/>
        </p:nvGrpSpPr>
        <p:grpSpPr bwMode="auto">
          <a:xfrm>
            <a:off x="7620000" y="-26988"/>
            <a:ext cx="1524000" cy="328613"/>
            <a:chOff x="0" y="0"/>
            <a:chExt cx="960" cy="208"/>
          </a:xfrm>
        </p:grpSpPr>
        <p:sp>
          <p:nvSpPr>
            <p:cNvPr id="3891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892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892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8923" name="Rectangle 11"/>
          <p:cNvSpPr>
            <a:spLocks noGrp="1" noChangeArrowheads="1"/>
          </p:cNvSpPr>
          <p:nvPr>
            <p:ph type="title"/>
          </p:nvPr>
        </p:nvSpPr>
        <p:spPr>
          <a:ln/>
        </p:spPr>
        <p:txBody>
          <a:bodyPr rIns="132080"/>
          <a:lstStyle/>
          <a:p>
            <a:r>
              <a:rPr lang="en-US" dirty="0"/>
              <a:t>Ranking documents</a:t>
            </a:r>
          </a:p>
        </p:txBody>
      </p:sp>
      <p:sp>
        <p:nvSpPr>
          <p:cNvPr id="38924" name="Rectangle 12"/>
          <p:cNvSpPr>
            <a:spLocks noGrp="1" noChangeArrowheads="1"/>
          </p:cNvSpPr>
          <p:nvPr>
            <p:ph type="body" idx="1"/>
          </p:nvPr>
        </p:nvSpPr>
        <p:spPr>
          <a:xfrm>
            <a:off x="685800" y="1752600"/>
            <a:ext cx="7772400" cy="2798763"/>
          </a:xfrm>
          <a:ln/>
        </p:spPr>
        <p:txBody>
          <a:bodyPr rIns="132080"/>
          <a:lstStyle/>
          <a:p>
            <a:r>
              <a:rPr lang="en-US"/>
              <a:t>Model probability of generating any string</a:t>
            </a:r>
          </a:p>
        </p:txBody>
      </p:sp>
      <p:sp>
        <p:nvSpPr>
          <p:cNvPr id="38928" name="Rectangle 16"/>
          <p:cNvSpPr>
            <a:spLocks/>
          </p:cNvSpPr>
          <p:nvPr/>
        </p:nvSpPr>
        <p:spPr bwMode="auto">
          <a:xfrm>
            <a:off x="228600" y="2667000"/>
            <a:ext cx="2133600" cy="3962400"/>
          </a:xfrm>
          <a:prstGeom prst="rect">
            <a:avLst/>
          </a:prstGeom>
          <a:noFill/>
          <a:ln w="9525" cap="flat">
            <a:solidFill>
              <a:srgbClr val="00E4A8"/>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8929" name="Rectangle 17"/>
          <p:cNvSpPr>
            <a:spLocks/>
          </p:cNvSpPr>
          <p:nvPr/>
        </p:nvSpPr>
        <p:spPr bwMode="auto">
          <a:xfrm>
            <a:off x="2438400" y="2667000"/>
            <a:ext cx="2133600" cy="3962400"/>
          </a:xfrm>
          <a:prstGeom prst="rect">
            <a:avLst/>
          </a:prstGeom>
          <a:noFill/>
          <a:ln w="9525"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8953" name="Rectangle 41"/>
          <p:cNvSpPr>
            <a:spLocks/>
          </p:cNvSpPr>
          <p:nvPr/>
        </p:nvSpPr>
        <p:spPr bwMode="auto">
          <a:xfrm>
            <a:off x="5410200" y="5517232"/>
            <a:ext cx="2679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50"/>
              </a:spcBef>
            </a:pPr>
            <a:r>
              <a:rPr lang="en-US" dirty="0">
                <a:solidFill>
                  <a:schemeClr val="tx1"/>
                </a:solidFill>
                <a:latin typeface="Times New Roman" pitchFamily="18" charset="0"/>
                <a:cs typeface="Times New Roman" pitchFamily="18" charset="0"/>
                <a:sym typeface="Times New Roman" pitchFamily="18" charset="0"/>
              </a:rPr>
              <a:t>P(s|M</a:t>
            </a:r>
            <a:r>
              <a:rPr lang="en-US" baseline="-25000" dirty="0">
                <a:solidFill>
                  <a:schemeClr val="tx1"/>
                </a:solidFill>
                <a:latin typeface="Times New Roman" pitchFamily="18" charset="0"/>
                <a:cs typeface="Times New Roman" pitchFamily="18" charset="0"/>
                <a:sym typeface="Times New Roman" pitchFamily="18" charset="0"/>
              </a:rPr>
              <a:t>1</a:t>
            </a:r>
            <a:r>
              <a:rPr lang="en-US" dirty="0">
                <a:solidFill>
                  <a:schemeClr val="tx1"/>
                </a:solidFill>
                <a:latin typeface="Times New Roman" pitchFamily="18" charset="0"/>
                <a:cs typeface="Times New Roman" pitchFamily="18" charset="0"/>
                <a:sym typeface="Times New Roman" pitchFamily="18" charset="0"/>
              </a:rPr>
              <a:t>)  &gt;  P(s|M</a:t>
            </a:r>
            <a:r>
              <a:rPr lang="en-US" baseline="-25000" dirty="0">
                <a:solidFill>
                  <a:schemeClr val="tx1"/>
                </a:solidFill>
                <a:latin typeface="Times New Roman" pitchFamily="18" charset="0"/>
                <a:cs typeface="Times New Roman" pitchFamily="18" charset="0"/>
                <a:sym typeface="Times New Roman" pitchFamily="18" charset="0"/>
              </a:rPr>
              <a:t>2</a:t>
            </a:r>
            <a:r>
              <a:rPr lang="en-US" dirty="0">
                <a:solidFill>
                  <a:schemeClr val="tx1"/>
                </a:solidFill>
                <a:latin typeface="Times New Roman" pitchFamily="18" charset="0"/>
                <a:cs typeface="Times New Roman" pitchFamily="18" charset="0"/>
                <a:sym typeface="Times New Roman" pitchFamily="18" charset="0"/>
              </a:rPr>
              <a:t>)</a:t>
            </a:r>
          </a:p>
        </p:txBody>
      </p:sp>
      <p:sp>
        <p:nvSpPr>
          <p:cNvPr id="38955" name="Rectangle 43"/>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Sec.13.2.1</a:t>
            </a:r>
          </a:p>
        </p:txBody>
      </p:sp>
      <p:pic>
        <p:nvPicPr>
          <p:cNvPr id="5122" name="Picture 2" descr="\begin{figure}\begin{tabular}{\vert ll\vert ll\vert}&#10;\hline&#10;\multicolumn{2}{\ver...&#10;...2 \\&#10;\ldots &amp; \ldots &amp; \ldots &amp; \ldots \\ \hline&#10;\end{tabular}\par&#10;\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41674"/>
            <a:ext cx="3223306" cy="31956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egin{example}&#10;\begin{tabular}[t]{lllllllll}&#10;$s$\ &amp; frog &amp; said &amp; that &amp; toad &amp;...&#10;...column{5}{l}{$P(s\vert M_2) = 0.000000000000000384 $}&#10;\end{tabular}\end{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287" y="3429000"/>
            <a:ext cx="4606542" cy="12314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4177287" y="3429000"/>
            <a:ext cx="250697" cy="21602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Tree>
    <p:extLst>
      <p:ext uri="{BB962C8B-B14F-4D97-AF65-F5344CB8AC3E}">
        <p14:creationId xmlns:p14="http://schemas.microsoft.com/office/powerpoint/2010/main" val="19526934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3"/>
          <p:cNvGrpSpPr>
            <a:grpSpLocks/>
          </p:cNvGrpSpPr>
          <p:nvPr/>
        </p:nvGrpSpPr>
        <p:grpSpPr bwMode="auto">
          <a:xfrm>
            <a:off x="0" y="-141288"/>
            <a:ext cx="4178300" cy="557213"/>
            <a:chOff x="0" y="0"/>
            <a:chExt cx="2632" cy="352"/>
          </a:xfrm>
        </p:grpSpPr>
        <p:sp>
          <p:nvSpPr>
            <p:cNvPr id="3993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993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39942" name="Group 6"/>
          <p:cNvGrpSpPr>
            <a:grpSpLocks/>
          </p:cNvGrpSpPr>
          <p:nvPr/>
        </p:nvGrpSpPr>
        <p:grpSpPr bwMode="auto">
          <a:xfrm>
            <a:off x="3733800" y="-26988"/>
            <a:ext cx="3886200" cy="328613"/>
            <a:chOff x="0" y="0"/>
            <a:chExt cx="2448" cy="208"/>
          </a:xfrm>
        </p:grpSpPr>
        <p:sp>
          <p:nvSpPr>
            <p:cNvPr id="3994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994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39945" name="Group 9"/>
          <p:cNvGrpSpPr>
            <a:grpSpLocks/>
          </p:cNvGrpSpPr>
          <p:nvPr/>
        </p:nvGrpSpPr>
        <p:grpSpPr bwMode="auto">
          <a:xfrm>
            <a:off x="7620000" y="-26988"/>
            <a:ext cx="1524000" cy="328613"/>
            <a:chOff x="0" y="0"/>
            <a:chExt cx="960" cy="208"/>
          </a:xfrm>
        </p:grpSpPr>
        <p:sp>
          <p:nvSpPr>
            <p:cNvPr id="3994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3994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3994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9947" name="Rectangle 11"/>
          <p:cNvSpPr>
            <a:spLocks noGrp="1" noChangeArrowheads="1"/>
          </p:cNvSpPr>
          <p:nvPr>
            <p:ph type="title"/>
          </p:nvPr>
        </p:nvSpPr>
        <p:spPr>
          <a:ln/>
        </p:spPr>
        <p:txBody>
          <a:bodyPr rIns="132080"/>
          <a:lstStyle/>
          <a:p>
            <a:r>
              <a:rPr lang="en-US" sz="3600"/>
              <a:t>Unigram and higher-order models</a:t>
            </a:r>
          </a:p>
        </p:txBody>
      </p:sp>
      <p:sp>
        <p:nvSpPr>
          <p:cNvPr id="39948" name="Rectangle 12"/>
          <p:cNvSpPr>
            <a:spLocks noGrp="1" noChangeArrowheads="1"/>
          </p:cNvSpPr>
          <p:nvPr>
            <p:ph type="body" idx="1"/>
          </p:nvPr>
        </p:nvSpPr>
        <p:spPr>
          <a:ln/>
        </p:spPr>
        <p:txBody>
          <a:bodyPr rIns="132080"/>
          <a:lstStyle/>
          <a:p>
            <a:endParaRPr lang="en-US" dirty="0"/>
          </a:p>
          <a:p>
            <a:r>
              <a:rPr lang="en-US" dirty="0"/>
              <a:t> </a:t>
            </a:r>
          </a:p>
          <a:p>
            <a:endParaRPr lang="en-US" dirty="0"/>
          </a:p>
          <a:p>
            <a:r>
              <a:rPr lang="en-US" dirty="0"/>
              <a:t>Unigram Language Models </a:t>
            </a:r>
          </a:p>
          <a:p>
            <a:endParaRPr lang="en-US" dirty="0"/>
          </a:p>
          <a:p>
            <a:r>
              <a:rPr lang="en-US" dirty="0"/>
              <a:t>Bigram (generally, n-gram) Language Models</a:t>
            </a:r>
          </a:p>
          <a:p>
            <a:endParaRPr lang="en-US" dirty="0"/>
          </a:p>
          <a:p>
            <a:r>
              <a:rPr lang="en-US" dirty="0"/>
              <a:t>Other Language Models</a:t>
            </a:r>
          </a:p>
          <a:p>
            <a:pPr marL="782638" lvl="1"/>
            <a:r>
              <a:rPr lang="en-US" dirty="0"/>
              <a:t>Grammar-based models (</a:t>
            </a:r>
            <a:r>
              <a:rPr lang="en-US" dirty="0">
                <a:hlinkClick r:id="rId2"/>
              </a:rPr>
              <a:t>PCFG</a:t>
            </a:r>
            <a:r>
              <a:rPr lang="en-US" dirty="0"/>
              <a:t>s), etc.</a:t>
            </a:r>
          </a:p>
          <a:p>
            <a:pPr marL="1182688" lvl="2"/>
            <a:r>
              <a:rPr lang="en-US" dirty="0"/>
              <a:t>Probably not the first thing to try in IR</a:t>
            </a:r>
          </a:p>
        </p:txBody>
      </p:sp>
      <p:grpSp>
        <p:nvGrpSpPr>
          <p:cNvPr id="39951" name="Group 15"/>
          <p:cNvGrpSpPr>
            <a:grpSpLocks/>
          </p:cNvGrpSpPr>
          <p:nvPr/>
        </p:nvGrpSpPr>
        <p:grpSpPr bwMode="auto">
          <a:xfrm>
            <a:off x="1295400" y="2286000"/>
            <a:ext cx="2222500" cy="482600"/>
            <a:chOff x="0" y="0"/>
            <a:chExt cx="1400" cy="304"/>
          </a:xfrm>
        </p:grpSpPr>
        <p:sp>
          <p:nvSpPr>
            <p:cNvPr id="39949" name="Rectangle 13"/>
            <p:cNvSpPr>
              <a:spLocks/>
            </p:cNvSpPr>
            <p:nvPr/>
          </p:nvSpPr>
          <p:spPr bwMode="auto">
            <a:xfrm>
              <a:off x="0" y="0"/>
              <a:ext cx="14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a:solidFill>
                    <a:schemeClr val="tx1"/>
                  </a:solidFill>
                  <a:ea typeface="Lucida Grande" charset="0"/>
                  <a:cs typeface="Lucida Grande" charset="0"/>
                </a:rPr>
                <a:t>=  P (    )</a:t>
              </a:r>
            </a:p>
          </p:txBody>
        </p:sp>
        <p:sp>
          <p:nvSpPr>
            <p:cNvPr id="39950" name="Oval 14"/>
            <p:cNvSpPr>
              <a:spLocks/>
            </p:cNvSpPr>
            <p:nvPr/>
          </p:nvSpPr>
          <p:spPr bwMode="auto">
            <a:xfrm>
              <a:off x="613"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55" name="Group 19"/>
          <p:cNvGrpSpPr>
            <a:grpSpLocks/>
          </p:cNvGrpSpPr>
          <p:nvPr/>
        </p:nvGrpSpPr>
        <p:grpSpPr bwMode="auto">
          <a:xfrm>
            <a:off x="2667000" y="2286000"/>
            <a:ext cx="2222500" cy="482600"/>
            <a:chOff x="0" y="0"/>
            <a:chExt cx="1400" cy="304"/>
          </a:xfrm>
        </p:grpSpPr>
        <p:sp>
          <p:nvSpPr>
            <p:cNvPr id="39952" name="Rectangle 16"/>
            <p:cNvSpPr>
              <a:spLocks/>
            </p:cNvSpPr>
            <p:nvPr/>
          </p:nvSpPr>
          <p:spPr bwMode="auto">
            <a:xfrm>
              <a:off x="0" y="0"/>
              <a:ext cx="14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a:solidFill>
                    <a:schemeClr val="tx1"/>
                  </a:solidFill>
                  <a:ea typeface="Lucida Grande" charset="0"/>
                  <a:cs typeface="Lucida Grande" charset="0"/>
                </a:rPr>
                <a:t> P (    |    )</a:t>
              </a:r>
            </a:p>
          </p:txBody>
        </p:sp>
        <p:sp>
          <p:nvSpPr>
            <p:cNvPr id="39953" name="Oval 17"/>
            <p:cNvSpPr>
              <a:spLocks/>
            </p:cNvSpPr>
            <p:nvPr/>
          </p:nvSpPr>
          <p:spPr bwMode="auto">
            <a:xfrm>
              <a:off x="746"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54" name="Oval 18"/>
            <p:cNvSpPr>
              <a:spLocks/>
            </p:cNvSpPr>
            <p:nvPr/>
          </p:nvSpPr>
          <p:spPr bwMode="auto">
            <a:xfrm rot="10800000">
              <a:off x="432"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60" name="Group 24"/>
          <p:cNvGrpSpPr>
            <a:grpSpLocks/>
          </p:cNvGrpSpPr>
          <p:nvPr/>
        </p:nvGrpSpPr>
        <p:grpSpPr bwMode="auto">
          <a:xfrm>
            <a:off x="4267200" y="2286000"/>
            <a:ext cx="2908300" cy="482600"/>
            <a:chOff x="0" y="0"/>
            <a:chExt cx="1832" cy="304"/>
          </a:xfrm>
        </p:grpSpPr>
        <p:sp>
          <p:nvSpPr>
            <p:cNvPr id="39956" name="Oval 20"/>
            <p:cNvSpPr>
              <a:spLocks/>
            </p:cNvSpPr>
            <p:nvPr/>
          </p:nvSpPr>
          <p:spPr bwMode="auto">
            <a:xfrm>
              <a:off x="432"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57" name="Rectangle 21"/>
            <p:cNvSpPr>
              <a:spLocks/>
            </p:cNvSpPr>
            <p:nvPr/>
          </p:nvSpPr>
          <p:spPr bwMode="auto">
            <a:xfrm>
              <a:off x="0" y="0"/>
              <a:ext cx="18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a:solidFill>
                    <a:schemeClr val="tx1"/>
                  </a:solidFill>
                  <a:ea typeface="Lucida Grande" charset="0"/>
                  <a:cs typeface="Lucida Grande" charset="0"/>
                </a:rPr>
                <a:t> P (    |      )</a:t>
              </a:r>
            </a:p>
          </p:txBody>
        </p:sp>
        <p:sp>
          <p:nvSpPr>
            <p:cNvPr id="39958" name="Oval 22"/>
            <p:cNvSpPr>
              <a:spLocks/>
            </p:cNvSpPr>
            <p:nvPr/>
          </p:nvSpPr>
          <p:spPr bwMode="auto">
            <a:xfrm>
              <a:off x="691"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59" name="Oval 23"/>
            <p:cNvSpPr>
              <a:spLocks/>
            </p:cNvSpPr>
            <p:nvPr/>
          </p:nvSpPr>
          <p:spPr bwMode="auto">
            <a:xfrm rot="10800000">
              <a:off x="883"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66" name="Group 30"/>
          <p:cNvGrpSpPr>
            <a:grpSpLocks/>
          </p:cNvGrpSpPr>
          <p:nvPr/>
        </p:nvGrpSpPr>
        <p:grpSpPr bwMode="auto">
          <a:xfrm>
            <a:off x="6127751" y="2286000"/>
            <a:ext cx="2908300" cy="482600"/>
            <a:chOff x="68" y="0"/>
            <a:chExt cx="1832" cy="304"/>
          </a:xfrm>
        </p:grpSpPr>
        <p:sp>
          <p:nvSpPr>
            <p:cNvPr id="39961" name="Oval 25"/>
            <p:cNvSpPr>
              <a:spLocks/>
            </p:cNvSpPr>
            <p:nvPr/>
          </p:nvSpPr>
          <p:spPr bwMode="auto">
            <a:xfrm>
              <a:off x="432" y="144"/>
              <a:ext cx="96" cy="96"/>
            </a:xfrm>
            <a:prstGeom prst="ellipse">
              <a:avLst/>
            </a:prstGeom>
            <a:solidFill>
              <a:srgbClr val="0000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62" name="Oval 26"/>
            <p:cNvSpPr>
              <a:spLocks/>
            </p:cNvSpPr>
            <p:nvPr/>
          </p:nvSpPr>
          <p:spPr bwMode="auto">
            <a:xfrm>
              <a:off x="1104"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63" name="Rectangle 27"/>
            <p:cNvSpPr>
              <a:spLocks/>
            </p:cNvSpPr>
            <p:nvPr/>
          </p:nvSpPr>
          <p:spPr bwMode="auto">
            <a:xfrm>
              <a:off x="68" y="0"/>
              <a:ext cx="18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dirty="0">
                  <a:solidFill>
                    <a:schemeClr val="tx1"/>
                  </a:solidFill>
                  <a:ea typeface="Lucida Grande" charset="0"/>
                  <a:cs typeface="Lucida Grande" charset="0"/>
                </a:rPr>
                <a:t>P (    |          )</a:t>
              </a:r>
            </a:p>
          </p:txBody>
        </p:sp>
        <p:sp>
          <p:nvSpPr>
            <p:cNvPr id="39964" name="Oval 28"/>
            <p:cNvSpPr>
              <a:spLocks/>
            </p:cNvSpPr>
            <p:nvPr/>
          </p:nvSpPr>
          <p:spPr bwMode="auto">
            <a:xfrm>
              <a:off x="788"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65" name="Oval 29"/>
            <p:cNvSpPr>
              <a:spLocks/>
            </p:cNvSpPr>
            <p:nvPr/>
          </p:nvSpPr>
          <p:spPr bwMode="auto">
            <a:xfrm rot="10800000">
              <a:off x="980"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72" name="Group 36"/>
          <p:cNvGrpSpPr>
            <a:grpSpLocks/>
          </p:cNvGrpSpPr>
          <p:nvPr/>
        </p:nvGrpSpPr>
        <p:grpSpPr bwMode="auto">
          <a:xfrm>
            <a:off x="1525364" y="3581400"/>
            <a:ext cx="5422900" cy="482600"/>
            <a:chOff x="0" y="0"/>
            <a:chExt cx="3416" cy="304"/>
          </a:xfrm>
        </p:grpSpPr>
        <p:sp>
          <p:nvSpPr>
            <p:cNvPr id="39967" name="Rectangle 31"/>
            <p:cNvSpPr>
              <a:spLocks/>
            </p:cNvSpPr>
            <p:nvPr/>
          </p:nvSpPr>
          <p:spPr bwMode="auto">
            <a:xfrm>
              <a:off x="0" y="0"/>
              <a:ext cx="34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a:solidFill>
                    <a:schemeClr val="tx1"/>
                  </a:solidFill>
                  <a:ea typeface="Lucida Grande" charset="0"/>
                  <a:cs typeface="Lucida Grande" charset="0"/>
                </a:rPr>
                <a:t> P (    )  P (    ) P (    ) P (    )</a:t>
              </a:r>
            </a:p>
          </p:txBody>
        </p:sp>
        <p:sp>
          <p:nvSpPr>
            <p:cNvPr id="39968" name="Oval 32"/>
            <p:cNvSpPr>
              <a:spLocks/>
            </p:cNvSpPr>
            <p:nvPr/>
          </p:nvSpPr>
          <p:spPr bwMode="auto">
            <a:xfrm>
              <a:off x="422"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69" name="Oval 33"/>
            <p:cNvSpPr>
              <a:spLocks/>
            </p:cNvSpPr>
            <p:nvPr/>
          </p:nvSpPr>
          <p:spPr bwMode="auto">
            <a:xfrm rot="10800000">
              <a:off x="1103"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70" name="Oval 34"/>
            <p:cNvSpPr>
              <a:spLocks/>
            </p:cNvSpPr>
            <p:nvPr/>
          </p:nvSpPr>
          <p:spPr bwMode="auto">
            <a:xfrm>
              <a:off x="1738"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71" name="Oval 35"/>
            <p:cNvSpPr>
              <a:spLocks/>
            </p:cNvSpPr>
            <p:nvPr/>
          </p:nvSpPr>
          <p:spPr bwMode="auto">
            <a:xfrm>
              <a:off x="2373" y="144"/>
              <a:ext cx="96" cy="96"/>
            </a:xfrm>
            <a:prstGeom prst="ellipse">
              <a:avLst/>
            </a:prstGeom>
            <a:solidFill>
              <a:srgbClr val="0000FF"/>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78" name="Group 42"/>
          <p:cNvGrpSpPr>
            <a:grpSpLocks/>
          </p:cNvGrpSpPr>
          <p:nvPr/>
        </p:nvGrpSpPr>
        <p:grpSpPr bwMode="auto">
          <a:xfrm>
            <a:off x="533400" y="1676400"/>
            <a:ext cx="2908300" cy="482600"/>
            <a:chOff x="0" y="0"/>
            <a:chExt cx="1832" cy="304"/>
          </a:xfrm>
        </p:grpSpPr>
        <p:sp>
          <p:nvSpPr>
            <p:cNvPr id="39973" name="Rectangle 37"/>
            <p:cNvSpPr>
              <a:spLocks/>
            </p:cNvSpPr>
            <p:nvPr/>
          </p:nvSpPr>
          <p:spPr bwMode="auto">
            <a:xfrm>
              <a:off x="0" y="0"/>
              <a:ext cx="18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a:solidFill>
                    <a:schemeClr val="tx1"/>
                  </a:solidFill>
                  <a:ea typeface="Lucida Grande" charset="0"/>
                  <a:cs typeface="Lucida Grande" charset="0"/>
                </a:rPr>
                <a:t> P (             )</a:t>
              </a:r>
            </a:p>
          </p:txBody>
        </p:sp>
        <p:sp>
          <p:nvSpPr>
            <p:cNvPr id="39974" name="Oval 38"/>
            <p:cNvSpPr>
              <a:spLocks/>
            </p:cNvSpPr>
            <p:nvPr/>
          </p:nvSpPr>
          <p:spPr bwMode="auto">
            <a:xfrm>
              <a:off x="815"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75" name="Oval 39"/>
            <p:cNvSpPr>
              <a:spLocks/>
            </p:cNvSpPr>
            <p:nvPr/>
          </p:nvSpPr>
          <p:spPr bwMode="auto">
            <a:xfrm>
              <a:off x="431"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76" name="Oval 40"/>
            <p:cNvSpPr>
              <a:spLocks/>
            </p:cNvSpPr>
            <p:nvPr/>
          </p:nvSpPr>
          <p:spPr bwMode="auto">
            <a:xfrm>
              <a:off x="1008" y="144"/>
              <a:ext cx="96" cy="96"/>
            </a:xfrm>
            <a:prstGeom prst="ellipse">
              <a:avLst/>
            </a:prstGeom>
            <a:solidFill>
              <a:srgbClr val="0000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77" name="Oval 41"/>
            <p:cNvSpPr>
              <a:spLocks/>
            </p:cNvSpPr>
            <p:nvPr/>
          </p:nvSpPr>
          <p:spPr bwMode="auto">
            <a:xfrm rot="10800000">
              <a:off x="623"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87" name="Group 51"/>
          <p:cNvGrpSpPr>
            <a:grpSpLocks/>
          </p:cNvGrpSpPr>
          <p:nvPr/>
        </p:nvGrpSpPr>
        <p:grpSpPr bwMode="auto">
          <a:xfrm>
            <a:off x="1619252" y="4572000"/>
            <a:ext cx="6642100" cy="482600"/>
            <a:chOff x="60" y="0"/>
            <a:chExt cx="4184" cy="304"/>
          </a:xfrm>
        </p:grpSpPr>
        <p:sp>
          <p:nvSpPr>
            <p:cNvPr id="39979" name="Rectangle 43"/>
            <p:cNvSpPr>
              <a:spLocks/>
            </p:cNvSpPr>
            <p:nvPr/>
          </p:nvSpPr>
          <p:spPr bwMode="auto">
            <a:xfrm>
              <a:off x="60" y="0"/>
              <a:ext cx="41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b="1" dirty="0">
                  <a:solidFill>
                    <a:schemeClr val="tx1"/>
                  </a:solidFill>
                  <a:ea typeface="Lucida Grande" charset="0"/>
                  <a:cs typeface="Lucida Grande" charset="0"/>
                </a:rPr>
                <a:t> P (    )  P (   |    ) P (   |    )  P (   |    )</a:t>
              </a:r>
            </a:p>
          </p:txBody>
        </p:sp>
        <p:sp>
          <p:nvSpPr>
            <p:cNvPr id="39980" name="Oval 44"/>
            <p:cNvSpPr>
              <a:spLocks/>
            </p:cNvSpPr>
            <p:nvPr/>
          </p:nvSpPr>
          <p:spPr bwMode="auto">
            <a:xfrm>
              <a:off x="480"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1" name="Oval 45"/>
            <p:cNvSpPr>
              <a:spLocks/>
            </p:cNvSpPr>
            <p:nvPr/>
          </p:nvSpPr>
          <p:spPr bwMode="auto">
            <a:xfrm rot="10800000">
              <a:off x="1104"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2" name="Oval 46"/>
            <p:cNvSpPr>
              <a:spLocks/>
            </p:cNvSpPr>
            <p:nvPr/>
          </p:nvSpPr>
          <p:spPr bwMode="auto">
            <a:xfrm>
              <a:off x="1965"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3" name="Oval 47"/>
            <p:cNvSpPr>
              <a:spLocks/>
            </p:cNvSpPr>
            <p:nvPr/>
          </p:nvSpPr>
          <p:spPr bwMode="auto">
            <a:xfrm>
              <a:off x="2873" y="144"/>
              <a:ext cx="96" cy="96"/>
            </a:xfrm>
            <a:prstGeom prst="ellipse">
              <a:avLst/>
            </a:prstGeom>
            <a:solidFill>
              <a:srgbClr val="0000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4" name="Oval 48"/>
            <p:cNvSpPr>
              <a:spLocks/>
            </p:cNvSpPr>
            <p:nvPr/>
          </p:nvSpPr>
          <p:spPr bwMode="auto">
            <a:xfrm>
              <a:off x="1421"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5" name="Oval 49"/>
            <p:cNvSpPr>
              <a:spLocks/>
            </p:cNvSpPr>
            <p:nvPr/>
          </p:nvSpPr>
          <p:spPr bwMode="auto">
            <a:xfrm rot="10800000">
              <a:off x="2238" y="144"/>
              <a:ext cx="96" cy="96"/>
            </a:xfrm>
            <a:prstGeom prst="ellipse">
              <a:avLst/>
            </a:prstGeom>
            <a:solidFill>
              <a:srgbClr val="FFFF00"/>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6" name="Oval 50"/>
            <p:cNvSpPr>
              <a:spLocks/>
            </p:cNvSpPr>
            <p:nvPr/>
          </p:nvSpPr>
          <p:spPr bwMode="auto">
            <a:xfrm>
              <a:off x="3190" y="144"/>
              <a:ext cx="96" cy="96"/>
            </a:xfrm>
            <a:prstGeom prst="ellipse">
              <a:avLst/>
            </a:prstGeom>
            <a:solidFill>
              <a:srgbClr val="FF0000"/>
            </a:solidFill>
            <a:ln w="9525" cap="flat">
              <a:solidFill>
                <a:schemeClr val="tx1"/>
              </a:solidFill>
              <a:prstDash val="solid"/>
              <a:miter lim="800000"/>
              <a:headEnd type="none" w="med" len="med"/>
              <a:tailEnd type="none" w="med" len="med"/>
            </a:ln>
          </p:spPr>
          <p:txBody>
            <a:bodyPr lIns="0" tIns="0" rIns="0" bIns="0"/>
            <a:lstStyle/>
            <a:p>
              <a:endParaRPr lang="he-IL"/>
            </a:p>
          </p:txBody>
        </p:sp>
      </p:grpSp>
      <p:grpSp>
        <p:nvGrpSpPr>
          <p:cNvPr id="39990" name="Group 54"/>
          <p:cNvGrpSpPr>
            <a:grpSpLocks/>
          </p:cNvGrpSpPr>
          <p:nvPr/>
        </p:nvGrpSpPr>
        <p:grpSpPr bwMode="auto">
          <a:xfrm>
            <a:off x="6248400" y="3048000"/>
            <a:ext cx="2667000" cy="914400"/>
            <a:chOff x="0" y="0"/>
            <a:chExt cx="1680" cy="576"/>
          </a:xfrm>
        </p:grpSpPr>
        <p:sp>
          <p:nvSpPr>
            <p:cNvPr id="39988" name="AutoShape 52"/>
            <p:cNvSpPr>
              <a:spLocks/>
            </p:cNvSpPr>
            <p:nvPr/>
          </p:nvSpPr>
          <p:spPr bwMode="auto">
            <a:xfrm>
              <a:off x="0" y="0"/>
              <a:ext cx="1680" cy="576"/>
            </a:xfrm>
            <a:custGeom>
              <a:avLst/>
              <a:gdLst/>
              <a:ahLst/>
              <a:cxnLst/>
              <a:rect l="0" t="0" r="r" b="b"/>
              <a:pathLst>
                <a:path w="21600" h="21600">
                  <a:moveTo>
                    <a:pt x="7200" y="0"/>
                  </a:moveTo>
                  <a:lnTo>
                    <a:pt x="7200" y="8100"/>
                  </a:lnTo>
                  <a:lnTo>
                    <a:pt x="3600" y="8100"/>
                  </a:lnTo>
                  <a:lnTo>
                    <a:pt x="3600" y="5400"/>
                  </a:lnTo>
                  <a:lnTo>
                    <a:pt x="0" y="10800"/>
                  </a:lnTo>
                  <a:lnTo>
                    <a:pt x="3600" y="16200"/>
                  </a:lnTo>
                  <a:lnTo>
                    <a:pt x="3600" y="13500"/>
                  </a:lnTo>
                  <a:lnTo>
                    <a:pt x="7200" y="13500"/>
                  </a:lnTo>
                  <a:lnTo>
                    <a:pt x="7200" y="21600"/>
                  </a:lnTo>
                  <a:lnTo>
                    <a:pt x="21600" y="21600"/>
                  </a:lnTo>
                  <a:lnTo>
                    <a:pt x="21600" y="0"/>
                  </a:lnTo>
                  <a:close/>
                  <a:moveTo>
                    <a:pt x="7200" y="0"/>
                  </a:moveTo>
                </a:path>
              </a:pathLst>
            </a:custGeom>
            <a:solidFill>
              <a:srgbClr val="FFFF66"/>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39989" name="Rectangle 53"/>
            <p:cNvSpPr>
              <a:spLocks/>
            </p:cNvSpPr>
            <p:nvPr/>
          </p:nvSpPr>
          <p:spPr bwMode="auto">
            <a:xfrm>
              <a:off x="661" y="32"/>
              <a:ext cx="91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9525" algn="ctr"/>
              <a:r>
                <a:rPr lang="en-US">
                  <a:solidFill>
                    <a:schemeClr val="tx1"/>
                  </a:solidFill>
                  <a:ea typeface="Lucida Grande" charset="0"/>
                  <a:cs typeface="Lucida Grande" charset="0"/>
                </a:rPr>
                <a:t>Easy.</a:t>
              </a:r>
            </a:p>
            <a:p>
              <a:pPr marL="9525" algn="ctr"/>
              <a:r>
                <a:rPr lang="en-US">
                  <a:solidFill>
                    <a:schemeClr val="tx1"/>
                  </a:solidFill>
                  <a:ea typeface="Lucida Grande" charset="0"/>
                  <a:cs typeface="Lucida Grande" charset="0"/>
                </a:rPr>
                <a:t>Effective!</a:t>
              </a:r>
            </a:p>
          </p:txBody>
        </p:sp>
      </p:grpSp>
      <p:sp>
        <p:nvSpPr>
          <p:cNvPr id="39991" name="Rectangle 55"/>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Sec.13.2.1</a:t>
            </a:r>
          </a:p>
        </p:txBody>
      </p:sp>
      <p:sp>
        <p:nvSpPr>
          <p:cNvPr id="2" name="Rounded Rectangular Callout 1"/>
          <p:cNvSpPr/>
          <p:nvPr/>
        </p:nvSpPr>
        <p:spPr bwMode="auto">
          <a:xfrm>
            <a:off x="971600" y="2732796"/>
            <a:ext cx="1600423" cy="408172"/>
          </a:xfrm>
          <a:prstGeom prst="wedgeRoundRectCallout">
            <a:avLst>
              <a:gd name="adj1" fmla="val 20216"/>
              <a:gd name="adj2" fmla="val 90775"/>
              <a:gd name="adj3" fmla="val 16667"/>
            </a:avLst>
          </a:prstGeom>
          <a:gradFill rotWithShape="0">
            <a:gsLst>
              <a:gs pos="0">
                <a:srgbClr val="FFFFFF">
                  <a:alpha val="63000"/>
                </a:srgbClr>
              </a:gs>
              <a:gs pos="100000">
                <a:srgbClr val="437085"/>
              </a:gs>
            </a:gsLst>
            <a:lin ang="0" scaled="1"/>
          </a:gra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r>
              <a:rPr lang="en-US" sz="1800" dirty="0"/>
              <a:t>bag-of-words</a:t>
            </a:r>
            <a:endParaRPr kumimoji="0" lang="he-IL" sz="1800" b="0" i="0" u="none" strike="noStrike" cap="none" normalizeH="0" baseline="0" dirty="0">
              <a:ln>
                <a:noFill/>
              </a:ln>
              <a:solidFill>
                <a:srgbClr val="000000"/>
              </a:solidFill>
              <a:effectLst/>
              <a:sym typeface="Lucida Grande"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3" name="Group 3"/>
          <p:cNvGrpSpPr>
            <a:grpSpLocks/>
          </p:cNvGrpSpPr>
          <p:nvPr/>
        </p:nvGrpSpPr>
        <p:grpSpPr bwMode="auto">
          <a:xfrm>
            <a:off x="0" y="-141288"/>
            <a:ext cx="4178300" cy="557213"/>
            <a:chOff x="0" y="0"/>
            <a:chExt cx="2632" cy="352"/>
          </a:xfrm>
        </p:grpSpPr>
        <p:sp>
          <p:nvSpPr>
            <p:cNvPr id="4096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096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0966" name="Group 6"/>
          <p:cNvGrpSpPr>
            <a:grpSpLocks/>
          </p:cNvGrpSpPr>
          <p:nvPr/>
        </p:nvGrpSpPr>
        <p:grpSpPr bwMode="auto">
          <a:xfrm>
            <a:off x="3733800" y="-26988"/>
            <a:ext cx="3886200" cy="328613"/>
            <a:chOff x="0" y="0"/>
            <a:chExt cx="2448" cy="208"/>
          </a:xfrm>
        </p:grpSpPr>
        <p:sp>
          <p:nvSpPr>
            <p:cNvPr id="409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096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0969" name="Group 9"/>
          <p:cNvGrpSpPr>
            <a:grpSpLocks/>
          </p:cNvGrpSpPr>
          <p:nvPr/>
        </p:nvGrpSpPr>
        <p:grpSpPr bwMode="auto">
          <a:xfrm>
            <a:off x="7620000" y="-26988"/>
            <a:ext cx="1524000" cy="328613"/>
            <a:chOff x="0" y="0"/>
            <a:chExt cx="960" cy="208"/>
          </a:xfrm>
        </p:grpSpPr>
        <p:sp>
          <p:nvSpPr>
            <p:cNvPr id="409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096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097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0971" name="Rectangle 11"/>
          <p:cNvSpPr>
            <a:spLocks noGrp="1" noChangeArrowheads="1"/>
          </p:cNvSpPr>
          <p:nvPr>
            <p:ph type="title"/>
          </p:nvPr>
        </p:nvSpPr>
        <p:spPr>
          <a:ln/>
        </p:spPr>
        <p:txBody>
          <a:bodyPr rIns="132080"/>
          <a:lstStyle/>
          <a:p>
            <a:r>
              <a:rPr lang="en-US" sz="3600"/>
              <a:t>Naïve Bayes via a class conditional language model = multinomial NB</a:t>
            </a:r>
          </a:p>
        </p:txBody>
      </p:sp>
      <p:sp>
        <p:nvSpPr>
          <p:cNvPr id="40972" name="Rectangle 12"/>
          <p:cNvSpPr>
            <a:spLocks noGrp="1" noChangeArrowheads="1"/>
          </p:cNvSpPr>
          <p:nvPr>
            <p:ph type="body" idx="1"/>
          </p:nvPr>
        </p:nvSpPr>
        <p:spPr>
          <a:xfrm>
            <a:off x="762000" y="4724400"/>
            <a:ext cx="7772400" cy="2133600"/>
          </a:xfrm>
          <a:ln/>
        </p:spPr>
        <p:txBody>
          <a:bodyPr rIns="132080"/>
          <a:lstStyle/>
          <a:p>
            <a:r>
              <a:rPr lang="en-US"/>
              <a:t>The probability of the words is done as a class-specific unigram language model</a:t>
            </a:r>
          </a:p>
        </p:txBody>
      </p:sp>
      <p:grpSp>
        <p:nvGrpSpPr>
          <p:cNvPr id="40975" name="Group 15"/>
          <p:cNvGrpSpPr>
            <a:grpSpLocks/>
          </p:cNvGrpSpPr>
          <p:nvPr/>
        </p:nvGrpSpPr>
        <p:grpSpPr bwMode="auto">
          <a:xfrm>
            <a:off x="4191000" y="1905000"/>
            <a:ext cx="685800" cy="609600"/>
            <a:chOff x="0" y="0"/>
            <a:chExt cx="432" cy="384"/>
          </a:xfrm>
        </p:grpSpPr>
        <p:sp>
          <p:nvSpPr>
            <p:cNvPr id="40973" name="Oval 13"/>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74" name="Rectangle 14"/>
            <p:cNvSpPr>
              <a:spLocks/>
            </p:cNvSpPr>
            <p:nvPr/>
          </p:nvSpPr>
          <p:spPr bwMode="auto">
            <a:xfrm>
              <a:off x="108" y="56"/>
              <a:ext cx="21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C</a:t>
              </a:r>
            </a:p>
          </p:txBody>
        </p:sp>
      </p:grpSp>
      <p:grpSp>
        <p:nvGrpSpPr>
          <p:cNvPr id="40978" name="Group 18"/>
          <p:cNvGrpSpPr>
            <a:grpSpLocks/>
          </p:cNvGrpSpPr>
          <p:nvPr/>
        </p:nvGrpSpPr>
        <p:grpSpPr bwMode="auto">
          <a:xfrm>
            <a:off x="1752600" y="3657600"/>
            <a:ext cx="685800" cy="609600"/>
            <a:chOff x="0" y="0"/>
            <a:chExt cx="432" cy="384"/>
          </a:xfrm>
        </p:grpSpPr>
        <p:sp>
          <p:nvSpPr>
            <p:cNvPr id="40976" name="Oval 16"/>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77" name="Rectangle 17"/>
            <p:cNvSpPr>
              <a:spLocks/>
            </p:cNvSpPr>
            <p:nvPr/>
          </p:nvSpPr>
          <p:spPr bwMode="auto">
            <a:xfrm>
              <a:off x="60" y="36"/>
              <a:ext cx="3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w</a:t>
              </a:r>
              <a:r>
                <a:rPr lang="en-US" baseline="-25000">
                  <a:solidFill>
                    <a:schemeClr val="tx1"/>
                  </a:solidFill>
                  <a:ea typeface="Lucida Grande" charset="0"/>
                  <a:cs typeface="Lucida Grande" charset="0"/>
                </a:rPr>
                <a:t>1</a:t>
              </a:r>
            </a:p>
          </p:txBody>
        </p:sp>
      </p:grpSp>
      <p:grpSp>
        <p:nvGrpSpPr>
          <p:cNvPr id="40981" name="Group 21"/>
          <p:cNvGrpSpPr>
            <a:grpSpLocks/>
          </p:cNvGrpSpPr>
          <p:nvPr/>
        </p:nvGrpSpPr>
        <p:grpSpPr bwMode="auto">
          <a:xfrm>
            <a:off x="2895600" y="3657600"/>
            <a:ext cx="685800" cy="609600"/>
            <a:chOff x="0" y="0"/>
            <a:chExt cx="432" cy="384"/>
          </a:xfrm>
        </p:grpSpPr>
        <p:sp>
          <p:nvSpPr>
            <p:cNvPr id="40979" name="Oval 19"/>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80" name="Rectangle 20"/>
            <p:cNvSpPr>
              <a:spLocks/>
            </p:cNvSpPr>
            <p:nvPr/>
          </p:nvSpPr>
          <p:spPr bwMode="auto">
            <a:xfrm>
              <a:off x="60" y="36"/>
              <a:ext cx="3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w</a:t>
              </a:r>
              <a:r>
                <a:rPr lang="en-US" baseline="-25000">
                  <a:solidFill>
                    <a:schemeClr val="tx1"/>
                  </a:solidFill>
                  <a:ea typeface="Lucida Grande" charset="0"/>
                  <a:cs typeface="Lucida Grande" charset="0"/>
                </a:rPr>
                <a:t>2</a:t>
              </a:r>
            </a:p>
          </p:txBody>
        </p:sp>
      </p:grpSp>
      <p:grpSp>
        <p:nvGrpSpPr>
          <p:cNvPr id="40984" name="Group 24"/>
          <p:cNvGrpSpPr>
            <a:grpSpLocks/>
          </p:cNvGrpSpPr>
          <p:nvPr/>
        </p:nvGrpSpPr>
        <p:grpSpPr bwMode="auto">
          <a:xfrm>
            <a:off x="3962400" y="3657600"/>
            <a:ext cx="685800" cy="609600"/>
            <a:chOff x="0" y="0"/>
            <a:chExt cx="432" cy="384"/>
          </a:xfrm>
        </p:grpSpPr>
        <p:sp>
          <p:nvSpPr>
            <p:cNvPr id="40982" name="Oval 22"/>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83" name="Rectangle 23"/>
            <p:cNvSpPr>
              <a:spLocks/>
            </p:cNvSpPr>
            <p:nvPr/>
          </p:nvSpPr>
          <p:spPr bwMode="auto">
            <a:xfrm>
              <a:off x="60" y="36"/>
              <a:ext cx="3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w</a:t>
              </a:r>
              <a:r>
                <a:rPr lang="en-US" baseline="-25000">
                  <a:solidFill>
                    <a:schemeClr val="tx1"/>
                  </a:solidFill>
                  <a:ea typeface="Lucida Grande" charset="0"/>
                  <a:cs typeface="Lucida Grande" charset="0"/>
                </a:rPr>
                <a:t>3</a:t>
              </a:r>
            </a:p>
          </p:txBody>
        </p:sp>
      </p:grpSp>
      <p:grpSp>
        <p:nvGrpSpPr>
          <p:cNvPr id="40987" name="Group 27"/>
          <p:cNvGrpSpPr>
            <a:grpSpLocks/>
          </p:cNvGrpSpPr>
          <p:nvPr/>
        </p:nvGrpSpPr>
        <p:grpSpPr bwMode="auto">
          <a:xfrm>
            <a:off x="5029200" y="3657600"/>
            <a:ext cx="685800" cy="609600"/>
            <a:chOff x="0" y="0"/>
            <a:chExt cx="432" cy="384"/>
          </a:xfrm>
        </p:grpSpPr>
        <p:sp>
          <p:nvSpPr>
            <p:cNvPr id="40985" name="Oval 25"/>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86" name="Rectangle 26"/>
            <p:cNvSpPr>
              <a:spLocks/>
            </p:cNvSpPr>
            <p:nvPr/>
          </p:nvSpPr>
          <p:spPr bwMode="auto">
            <a:xfrm>
              <a:off x="60" y="36"/>
              <a:ext cx="3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w</a:t>
              </a:r>
              <a:r>
                <a:rPr lang="en-US" baseline="-25000">
                  <a:solidFill>
                    <a:schemeClr val="tx1"/>
                  </a:solidFill>
                  <a:ea typeface="Lucida Grande" charset="0"/>
                  <a:cs typeface="Lucida Grande" charset="0"/>
                </a:rPr>
                <a:t>4</a:t>
              </a:r>
            </a:p>
          </p:txBody>
        </p:sp>
      </p:grpSp>
      <p:grpSp>
        <p:nvGrpSpPr>
          <p:cNvPr id="40990" name="Group 30"/>
          <p:cNvGrpSpPr>
            <a:grpSpLocks/>
          </p:cNvGrpSpPr>
          <p:nvPr/>
        </p:nvGrpSpPr>
        <p:grpSpPr bwMode="auto">
          <a:xfrm>
            <a:off x="6019800" y="3657600"/>
            <a:ext cx="685800" cy="609600"/>
            <a:chOff x="0" y="0"/>
            <a:chExt cx="432" cy="384"/>
          </a:xfrm>
        </p:grpSpPr>
        <p:sp>
          <p:nvSpPr>
            <p:cNvPr id="40988" name="Oval 28"/>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89" name="Rectangle 29"/>
            <p:cNvSpPr>
              <a:spLocks/>
            </p:cNvSpPr>
            <p:nvPr/>
          </p:nvSpPr>
          <p:spPr bwMode="auto">
            <a:xfrm>
              <a:off x="60" y="36"/>
              <a:ext cx="3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w</a:t>
              </a:r>
              <a:r>
                <a:rPr lang="en-US" baseline="-25000">
                  <a:solidFill>
                    <a:schemeClr val="tx1"/>
                  </a:solidFill>
                  <a:ea typeface="Lucida Grande" charset="0"/>
                  <a:cs typeface="Lucida Grande" charset="0"/>
                </a:rPr>
                <a:t>5</a:t>
              </a:r>
            </a:p>
          </p:txBody>
        </p:sp>
      </p:grpSp>
      <p:grpSp>
        <p:nvGrpSpPr>
          <p:cNvPr id="40993" name="Group 33"/>
          <p:cNvGrpSpPr>
            <a:grpSpLocks/>
          </p:cNvGrpSpPr>
          <p:nvPr/>
        </p:nvGrpSpPr>
        <p:grpSpPr bwMode="auto">
          <a:xfrm>
            <a:off x="7010400" y="3657600"/>
            <a:ext cx="685800" cy="609600"/>
            <a:chOff x="0" y="0"/>
            <a:chExt cx="432" cy="384"/>
          </a:xfrm>
        </p:grpSpPr>
        <p:sp>
          <p:nvSpPr>
            <p:cNvPr id="40991" name="Oval 31"/>
            <p:cNvSpPr>
              <a:spLocks/>
            </p:cNvSpPr>
            <p:nvPr/>
          </p:nvSpPr>
          <p:spPr bwMode="auto">
            <a:xfrm>
              <a:off x="0" y="0"/>
              <a:ext cx="432" cy="384"/>
            </a:xfrm>
            <a:prstGeom prst="ellipse">
              <a:avLst/>
            </a:prstGeom>
            <a:solidFill>
              <a:srgbClr val="C0504D"/>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0992" name="Rectangle 32"/>
            <p:cNvSpPr>
              <a:spLocks/>
            </p:cNvSpPr>
            <p:nvPr/>
          </p:nvSpPr>
          <p:spPr bwMode="auto">
            <a:xfrm>
              <a:off x="60" y="36"/>
              <a:ext cx="31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ea typeface="Lucida Grande" charset="0"/>
                  <a:cs typeface="Lucida Grande" charset="0"/>
                </a:rPr>
                <a:t>w</a:t>
              </a:r>
              <a:r>
                <a:rPr lang="en-US" baseline="-25000">
                  <a:solidFill>
                    <a:schemeClr val="tx1"/>
                  </a:solidFill>
                  <a:ea typeface="Lucida Grande" charset="0"/>
                  <a:cs typeface="Lucida Grande" charset="0"/>
                </a:rPr>
                <a:t>6</a:t>
              </a:r>
            </a:p>
          </p:txBody>
        </p:sp>
      </p:grpSp>
      <p:sp>
        <p:nvSpPr>
          <p:cNvPr id="40994" name="Line 34"/>
          <p:cNvSpPr>
            <a:spLocks noChangeShapeType="1"/>
          </p:cNvSpPr>
          <p:nvPr/>
        </p:nvSpPr>
        <p:spPr bwMode="auto">
          <a:xfrm flipH="1">
            <a:off x="2362200" y="2438400"/>
            <a:ext cx="1905000" cy="1219200"/>
          </a:xfrm>
          <a:prstGeom prst="line">
            <a:avLst/>
          </a:prstGeom>
          <a:noFill/>
          <a:ln w="28575"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0995" name="Line 35"/>
          <p:cNvSpPr>
            <a:spLocks noChangeShapeType="1"/>
          </p:cNvSpPr>
          <p:nvPr/>
        </p:nvSpPr>
        <p:spPr bwMode="auto">
          <a:xfrm flipH="1">
            <a:off x="3276600" y="2514600"/>
            <a:ext cx="1066800" cy="1066800"/>
          </a:xfrm>
          <a:prstGeom prst="line">
            <a:avLst/>
          </a:prstGeom>
          <a:noFill/>
          <a:ln w="28575"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0996" name="Line 36"/>
          <p:cNvSpPr>
            <a:spLocks noChangeShapeType="1"/>
          </p:cNvSpPr>
          <p:nvPr/>
        </p:nvSpPr>
        <p:spPr bwMode="auto">
          <a:xfrm flipH="1">
            <a:off x="4267200" y="2590800"/>
            <a:ext cx="228600" cy="990600"/>
          </a:xfrm>
          <a:prstGeom prst="line">
            <a:avLst/>
          </a:prstGeom>
          <a:noFill/>
          <a:ln w="28575"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0997" name="Line 37"/>
          <p:cNvSpPr>
            <a:spLocks noChangeShapeType="1"/>
          </p:cNvSpPr>
          <p:nvPr/>
        </p:nvSpPr>
        <p:spPr bwMode="auto">
          <a:xfrm>
            <a:off x="4648200" y="2514600"/>
            <a:ext cx="609600" cy="1066800"/>
          </a:xfrm>
          <a:prstGeom prst="line">
            <a:avLst/>
          </a:prstGeom>
          <a:noFill/>
          <a:ln w="28575"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0998" name="Line 38"/>
          <p:cNvSpPr>
            <a:spLocks noChangeShapeType="1"/>
          </p:cNvSpPr>
          <p:nvPr/>
        </p:nvSpPr>
        <p:spPr bwMode="auto">
          <a:xfrm>
            <a:off x="4724400" y="2514600"/>
            <a:ext cx="1447800" cy="1066800"/>
          </a:xfrm>
          <a:prstGeom prst="line">
            <a:avLst/>
          </a:prstGeom>
          <a:noFill/>
          <a:ln w="28575"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0999" name="Line 39"/>
          <p:cNvSpPr>
            <a:spLocks noChangeShapeType="1"/>
          </p:cNvSpPr>
          <p:nvPr/>
        </p:nvSpPr>
        <p:spPr bwMode="auto">
          <a:xfrm>
            <a:off x="4800600" y="2438400"/>
            <a:ext cx="2362200" cy="1219200"/>
          </a:xfrm>
          <a:prstGeom prst="line">
            <a:avLst/>
          </a:prstGeom>
          <a:noFill/>
          <a:ln w="28575"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1000" name="Rectangle 40"/>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7" name="Group 3"/>
          <p:cNvGrpSpPr>
            <a:grpSpLocks/>
          </p:cNvGrpSpPr>
          <p:nvPr/>
        </p:nvGrpSpPr>
        <p:grpSpPr bwMode="auto">
          <a:xfrm>
            <a:off x="0" y="-141288"/>
            <a:ext cx="4178300" cy="557213"/>
            <a:chOff x="0" y="0"/>
            <a:chExt cx="2632" cy="352"/>
          </a:xfrm>
        </p:grpSpPr>
        <p:sp>
          <p:nvSpPr>
            <p:cNvPr id="4198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198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1990" name="Group 6"/>
          <p:cNvGrpSpPr>
            <a:grpSpLocks/>
          </p:cNvGrpSpPr>
          <p:nvPr/>
        </p:nvGrpSpPr>
        <p:grpSpPr bwMode="auto">
          <a:xfrm>
            <a:off x="3733800" y="-26988"/>
            <a:ext cx="3886200" cy="328613"/>
            <a:chOff x="0" y="0"/>
            <a:chExt cx="2448" cy="208"/>
          </a:xfrm>
        </p:grpSpPr>
        <p:sp>
          <p:nvSpPr>
            <p:cNvPr id="4198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198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1993" name="Group 9"/>
          <p:cNvGrpSpPr>
            <a:grpSpLocks/>
          </p:cNvGrpSpPr>
          <p:nvPr/>
        </p:nvGrpSpPr>
        <p:grpSpPr bwMode="auto">
          <a:xfrm>
            <a:off x="7620000" y="-26988"/>
            <a:ext cx="1524000" cy="328613"/>
            <a:chOff x="0" y="0"/>
            <a:chExt cx="960" cy="208"/>
          </a:xfrm>
        </p:grpSpPr>
        <p:sp>
          <p:nvSpPr>
            <p:cNvPr id="4199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199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199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1995" name="Rectangle 11"/>
          <p:cNvSpPr>
            <a:spLocks noGrp="1" noChangeArrowheads="1"/>
          </p:cNvSpPr>
          <p:nvPr>
            <p:ph type="title"/>
          </p:nvPr>
        </p:nvSpPr>
        <p:spPr>
          <a:ln/>
        </p:spPr>
        <p:txBody>
          <a:bodyPr rIns="132080"/>
          <a:lstStyle/>
          <a:p>
            <a:r>
              <a:rPr lang="en-US" sz="3200"/>
              <a:t>Using Multinomial Naive Bayes Classifiers to Classify Text: Basic method</a:t>
            </a:r>
          </a:p>
        </p:txBody>
      </p:sp>
      <p:sp>
        <p:nvSpPr>
          <p:cNvPr id="41996" name="Rectangle 12"/>
          <p:cNvSpPr>
            <a:spLocks noGrp="1" noChangeArrowheads="1"/>
          </p:cNvSpPr>
          <p:nvPr>
            <p:ph type="body" idx="1"/>
          </p:nvPr>
        </p:nvSpPr>
        <p:spPr>
          <a:xfrm>
            <a:off x="685800" y="1752600"/>
            <a:ext cx="7772400" cy="2449513"/>
          </a:xfrm>
          <a:ln/>
        </p:spPr>
        <p:txBody>
          <a:bodyPr rIns="132080"/>
          <a:lstStyle/>
          <a:p>
            <a:r>
              <a:rPr lang="en-US" sz="2400"/>
              <a:t>Attributes are text positions, values are words.</a:t>
            </a:r>
          </a:p>
        </p:txBody>
      </p:sp>
      <p:sp>
        <p:nvSpPr>
          <p:cNvPr id="41997" name="Rectangle 13"/>
          <p:cNvSpPr>
            <a:spLocks/>
          </p:cNvSpPr>
          <p:nvPr/>
        </p:nvSpPr>
        <p:spPr bwMode="auto">
          <a:xfrm>
            <a:off x="457200" y="4343400"/>
            <a:ext cx="84709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575"/>
              </a:spcBef>
              <a:buClr>
                <a:srgbClr val="A50021"/>
              </a:buClr>
              <a:buSzPct val="60000"/>
              <a:buFont typeface="Wingdings" pitchFamily="2" charset="2"/>
              <a:buChar char="n"/>
            </a:pPr>
            <a:r>
              <a:rPr lang="en-US" dirty="0">
                <a:solidFill>
                  <a:schemeClr val="tx1"/>
                </a:solidFill>
                <a:ea typeface="Lucida Grande" charset="0"/>
                <a:cs typeface="Lucida Grande" charset="0"/>
              </a:rPr>
              <a:t>Still too many possibilities</a:t>
            </a:r>
          </a:p>
          <a:p>
            <a:pPr marL="382588" indent="-342900">
              <a:spcBef>
                <a:spcPts val="575"/>
              </a:spcBef>
              <a:buClr>
                <a:srgbClr val="A50021"/>
              </a:buClr>
              <a:buSzPct val="60000"/>
              <a:buFont typeface="Wingdings" pitchFamily="2" charset="2"/>
              <a:buChar char="n"/>
            </a:pPr>
            <a:r>
              <a:rPr lang="en-US" dirty="0">
                <a:solidFill>
                  <a:schemeClr val="tx1"/>
                </a:solidFill>
                <a:ea typeface="Lucida Grande" charset="0"/>
                <a:cs typeface="Lucida Grande" charset="0"/>
              </a:rPr>
              <a:t>Assume that classification is independent of the positions of the words</a:t>
            </a:r>
          </a:p>
          <a:p>
            <a:pPr marL="382588" indent="-342900">
              <a:spcBef>
                <a:spcPts val="513"/>
              </a:spcBef>
              <a:buClr>
                <a:srgbClr val="000000"/>
              </a:buClr>
              <a:buSzPct val="55000"/>
              <a:buFont typeface="Wingdings" pitchFamily="2" charset="2"/>
              <a:buChar char="n"/>
            </a:pPr>
            <a:r>
              <a:rPr lang="en-US" sz="2200" dirty="0">
                <a:solidFill>
                  <a:schemeClr val="tx1"/>
                </a:solidFill>
                <a:ea typeface="Lucida Grande" charset="0"/>
                <a:cs typeface="Lucida Grande" charset="0"/>
              </a:rPr>
              <a:t>Use same parameters for each position</a:t>
            </a:r>
          </a:p>
          <a:p>
            <a:pPr marL="382588" indent="-342900">
              <a:spcBef>
                <a:spcPts val="513"/>
              </a:spcBef>
              <a:buClr>
                <a:srgbClr val="000000"/>
              </a:buClr>
              <a:buSzPct val="55000"/>
              <a:buFont typeface="Wingdings" pitchFamily="2" charset="2"/>
              <a:buChar char="n"/>
            </a:pPr>
            <a:r>
              <a:rPr lang="en-US" sz="2200" dirty="0">
                <a:solidFill>
                  <a:schemeClr val="tx1"/>
                </a:solidFill>
                <a:ea typeface="Lucida Grande" charset="0"/>
                <a:cs typeface="Lucida Grande" charset="0"/>
              </a:rPr>
              <a:t>Result is bag of words model</a:t>
            </a:r>
          </a:p>
        </p:txBody>
      </p:sp>
      <p:pic>
        <p:nvPicPr>
          <p:cNvPr id="41998"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514600"/>
            <a:ext cx="77787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41999" name="Rectangle 15"/>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9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1" name="Group 3"/>
          <p:cNvGrpSpPr>
            <a:grpSpLocks/>
          </p:cNvGrpSpPr>
          <p:nvPr/>
        </p:nvGrpSpPr>
        <p:grpSpPr bwMode="auto">
          <a:xfrm>
            <a:off x="0" y="-141288"/>
            <a:ext cx="4178300" cy="557213"/>
            <a:chOff x="0" y="0"/>
            <a:chExt cx="2632" cy="352"/>
          </a:xfrm>
        </p:grpSpPr>
        <p:sp>
          <p:nvSpPr>
            <p:cNvPr id="4300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301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3014" name="Group 6"/>
          <p:cNvGrpSpPr>
            <a:grpSpLocks/>
          </p:cNvGrpSpPr>
          <p:nvPr/>
        </p:nvGrpSpPr>
        <p:grpSpPr bwMode="auto">
          <a:xfrm>
            <a:off x="3733800" y="-26988"/>
            <a:ext cx="3886200" cy="328613"/>
            <a:chOff x="0" y="0"/>
            <a:chExt cx="2448" cy="208"/>
          </a:xfrm>
        </p:grpSpPr>
        <p:sp>
          <p:nvSpPr>
            <p:cNvPr id="430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301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3017" name="Group 9"/>
          <p:cNvGrpSpPr>
            <a:grpSpLocks/>
          </p:cNvGrpSpPr>
          <p:nvPr/>
        </p:nvGrpSpPr>
        <p:grpSpPr bwMode="auto">
          <a:xfrm>
            <a:off x="7620000" y="-26988"/>
            <a:ext cx="1524000" cy="328613"/>
            <a:chOff x="0" y="0"/>
            <a:chExt cx="960" cy="208"/>
          </a:xfrm>
        </p:grpSpPr>
        <p:sp>
          <p:nvSpPr>
            <p:cNvPr id="430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301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301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3019" name="Rectangle 11"/>
          <p:cNvSpPr>
            <a:spLocks noGrp="1" noChangeArrowheads="1"/>
          </p:cNvSpPr>
          <p:nvPr>
            <p:ph type="title"/>
          </p:nvPr>
        </p:nvSpPr>
        <p:spPr>
          <a:ln/>
        </p:spPr>
        <p:txBody>
          <a:bodyPr rIns="132080"/>
          <a:lstStyle/>
          <a:p>
            <a:r>
              <a:rPr lang="en-US"/>
              <a:t>Naive Bayes and Language Modeling</a:t>
            </a:r>
          </a:p>
        </p:txBody>
      </p:sp>
      <p:sp>
        <p:nvSpPr>
          <p:cNvPr id="43020" name="Rectangle 12"/>
          <p:cNvSpPr>
            <a:spLocks noGrp="1" noChangeArrowheads="1"/>
          </p:cNvSpPr>
          <p:nvPr>
            <p:ph type="body" idx="1"/>
          </p:nvPr>
        </p:nvSpPr>
        <p:spPr>
          <a:ln/>
        </p:spPr>
        <p:txBody>
          <a:bodyPr rIns="132080"/>
          <a:lstStyle/>
          <a:p>
            <a:r>
              <a:rPr lang="en-US"/>
              <a:t>Naïve Bayes classifiers can use any sort of feature</a:t>
            </a:r>
          </a:p>
          <a:p>
            <a:pPr marL="782638" lvl="1"/>
            <a:r>
              <a:rPr lang="en-US"/>
              <a:t>URL, email address, dictionaries, network features</a:t>
            </a:r>
          </a:p>
          <a:p>
            <a:r>
              <a:rPr lang="en-US"/>
              <a:t>But if, as in the previous slides</a:t>
            </a:r>
          </a:p>
          <a:p>
            <a:pPr marL="782638" lvl="1"/>
            <a:r>
              <a:rPr lang="en-US"/>
              <a:t>We use </a:t>
            </a:r>
            <a:r>
              <a:rPr lang="en-US" b="1"/>
              <a:t>only</a:t>
            </a:r>
            <a:r>
              <a:rPr lang="en-US"/>
              <a:t> word features </a:t>
            </a:r>
          </a:p>
          <a:p>
            <a:pPr marL="782638" lvl="1"/>
            <a:r>
              <a:rPr lang="en-US"/>
              <a:t>we use </a:t>
            </a:r>
            <a:r>
              <a:rPr lang="en-US" b="1"/>
              <a:t>all</a:t>
            </a:r>
            <a:r>
              <a:rPr lang="en-US"/>
              <a:t> of the words in the text (not a subset)</a:t>
            </a:r>
          </a:p>
          <a:p>
            <a:r>
              <a:rPr lang="en-US"/>
              <a:t>Then </a:t>
            </a:r>
          </a:p>
          <a:p>
            <a:pPr marL="782638" lvl="1"/>
            <a:r>
              <a:rPr lang="en-US"/>
              <a:t>Naïve Bayes is basically the same as language modeling</a:t>
            </a:r>
          </a:p>
        </p:txBody>
      </p:sp>
      <p:sp>
        <p:nvSpPr>
          <p:cNvPr id="43021" name="Rectangle 13"/>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32</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5" name="Group 3"/>
          <p:cNvGrpSpPr>
            <a:grpSpLocks/>
          </p:cNvGrpSpPr>
          <p:nvPr/>
        </p:nvGrpSpPr>
        <p:grpSpPr bwMode="auto">
          <a:xfrm>
            <a:off x="0" y="-141288"/>
            <a:ext cx="4178300" cy="557213"/>
            <a:chOff x="0" y="0"/>
            <a:chExt cx="2632" cy="352"/>
          </a:xfrm>
        </p:grpSpPr>
        <p:sp>
          <p:nvSpPr>
            <p:cNvPr id="4403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403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4038" name="Group 6"/>
          <p:cNvGrpSpPr>
            <a:grpSpLocks/>
          </p:cNvGrpSpPr>
          <p:nvPr/>
        </p:nvGrpSpPr>
        <p:grpSpPr bwMode="auto">
          <a:xfrm>
            <a:off x="3733800" y="-26988"/>
            <a:ext cx="3886200" cy="328613"/>
            <a:chOff x="0" y="0"/>
            <a:chExt cx="2448" cy="208"/>
          </a:xfrm>
        </p:grpSpPr>
        <p:sp>
          <p:nvSpPr>
            <p:cNvPr id="4403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403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4041" name="Group 9"/>
          <p:cNvGrpSpPr>
            <a:grpSpLocks/>
          </p:cNvGrpSpPr>
          <p:nvPr/>
        </p:nvGrpSpPr>
        <p:grpSpPr bwMode="auto">
          <a:xfrm>
            <a:off x="7620000" y="-26988"/>
            <a:ext cx="1524000" cy="328613"/>
            <a:chOff x="0" y="0"/>
            <a:chExt cx="960" cy="208"/>
          </a:xfrm>
        </p:grpSpPr>
        <p:sp>
          <p:nvSpPr>
            <p:cNvPr id="4403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404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404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4043" name="Rectangle 11"/>
          <p:cNvSpPr>
            <a:spLocks/>
          </p:cNvSpPr>
          <p:nvPr/>
        </p:nvSpPr>
        <p:spPr bwMode="auto">
          <a:xfrm>
            <a:off x="457200" y="4800600"/>
            <a:ext cx="81915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1182688" indent="-228600">
              <a:lnSpc>
                <a:spcPct val="70000"/>
              </a:lnSpc>
              <a:spcBef>
                <a:spcPts val="450"/>
              </a:spcBef>
              <a:buClr>
                <a:srgbClr val="A50021"/>
              </a:buClr>
              <a:buSzPct val="50000"/>
              <a:buFont typeface="Wingdings" pitchFamily="2" charset="2"/>
              <a:buChar char="n"/>
            </a:pPr>
            <a:r>
              <a:rPr lang="en-US" sz="2000" dirty="0" err="1">
                <a:solidFill>
                  <a:schemeClr val="tx1"/>
                </a:solidFill>
                <a:latin typeface="Times New Roman Italic" charset="0"/>
                <a:cs typeface="Times New Roman Italic" charset="0"/>
                <a:sym typeface="Times New Roman Italic" charset="0"/>
              </a:rPr>
              <a:t>Text</a:t>
            </a:r>
            <a:r>
              <a:rPr lang="en-US" sz="2000" baseline="-25000" dirty="0" err="1">
                <a:solidFill>
                  <a:schemeClr val="tx1"/>
                </a:solidFill>
                <a:latin typeface="Times New Roman Italic" charset="0"/>
                <a:cs typeface="Times New Roman Italic" charset="0"/>
                <a:sym typeface="Times New Roman Italic" charset="0"/>
              </a:rPr>
              <a:t>j</a:t>
            </a:r>
            <a:r>
              <a:rPr lang="en-US" sz="2000" dirty="0">
                <a:solidFill>
                  <a:schemeClr val="tx1"/>
                </a:solidFill>
                <a:latin typeface="Times New Roman Italic" charset="0"/>
                <a:cs typeface="Times New Roman Italic" charset="0"/>
                <a:sym typeface="Times New Roman Italic" charset="0"/>
              </a:rPr>
              <a:t> </a:t>
            </a:r>
            <a:r>
              <a:rPr lang="en-US" sz="2000" dirty="0">
                <a:solidFill>
                  <a:schemeClr val="tx1"/>
                </a:solidFill>
                <a:latin typeface="Symbol" pitchFamily="18" charset="2"/>
                <a:cs typeface="Times New Roman Italic" charset="0"/>
                <a:sym typeface="Symbol" pitchFamily="18" charset="2"/>
              </a:rPr>
              <a:t> </a:t>
            </a:r>
            <a:r>
              <a:rPr lang="en-US" sz="2000" dirty="0">
                <a:solidFill>
                  <a:schemeClr val="tx1"/>
                </a:solidFill>
                <a:latin typeface="Times New Roman" pitchFamily="18" charset="0"/>
                <a:cs typeface="Times New Roman" pitchFamily="18" charset="0"/>
                <a:sym typeface="Times New Roman" pitchFamily="18" charset="0"/>
              </a:rPr>
              <a:t> is a </a:t>
            </a:r>
            <a:r>
              <a:rPr lang="en-US" sz="2000" dirty="0">
                <a:solidFill>
                  <a:schemeClr val="tx1"/>
                </a:solidFill>
                <a:ea typeface="Lucida Grande" charset="0"/>
                <a:cs typeface="Lucida Grande" charset="0"/>
              </a:rPr>
              <a:t>single document containing all </a:t>
            </a:r>
            <a:r>
              <a:rPr lang="en-US" sz="2000" dirty="0" err="1">
                <a:solidFill>
                  <a:schemeClr val="tx1"/>
                </a:solidFill>
                <a:latin typeface="Times New Roman Italic" charset="0"/>
                <a:cs typeface="Times New Roman Italic" charset="0"/>
                <a:sym typeface="Times New Roman Italic" charset="0"/>
              </a:rPr>
              <a:t>docs</a:t>
            </a:r>
            <a:r>
              <a:rPr lang="en-US" sz="2000" baseline="-25000" dirty="0" err="1">
                <a:solidFill>
                  <a:schemeClr val="tx1"/>
                </a:solidFill>
                <a:latin typeface="Times New Roman Italic" charset="0"/>
                <a:cs typeface="Times New Roman Italic" charset="0"/>
                <a:sym typeface="Times New Roman Italic" charset="0"/>
              </a:rPr>
              <a:t>j</a:t>
            </a:r>
            <a:endParaRPr lang="en-US" sz="2000" baseline="-25000" dirty="0">
              <a:solidFill>
                <a:schemeClr val="tx1"/>
              </a:solidFill>
              <a:latin typeface="Times New Roman Italic" charset="0"/>
              <a:cs typeface="Times New Roman Italic" charset="0"/>
              <a:sym typeface="Times New Roman Italic" charset="0"/>
            </a:endParaRPr>
          </a:p>
          <a:p>
            <a:pPr marL="1182688" indent="-228600">
              <a:lnSpc>
                <a:spcPct val="70000"/>
              </a:lnSpc>
              <a:spcBef>
                <a:spcPts val="475"/>
              </a:spcBef>
              <a:buClr>
                <a:srgbClr val="A50021"/>
              </a:buClr>
              <a:buSzPct val="80000"/>
              <a:buFont typeface="Wingdings" pitchFamily="2" charset="2"/>
              <a:buChar char="n"/>
            </a:pPr>
            <a:r>
              <a:rPr lang="en-US" sz="2000" dirty="0">
                <a:solidFill>
                  <a:schemeClr val="tx1"/>
                </a:solidFill>
                <a:ea typeface="Lucida Grande" charset="0"/>
                <a:cs typeface="Lucida Grande" charset="0"/>
              </a:rPr>
              <a:t>for each word </a:t>
            </a:r>
            <a:r>
              <a:rPr lang="en-US" sz="2000" dirty="0" err="1">
                <a:solidFill>
                  <a:schemeClr val="tx1"/>
                </a:solidFill>
                <a:latin typeface="Times New Roman Italic" charset="0"/>
                <a:cs typeface="Times New Roman Italic" charset="0"/>
                <a:sym typeface="Times New Roman Italic" charset="0"/>
              </a:rPr>
              <a:t>x</a:t>
            </a:r>
            <a:r>
              <a:rPr lang="en-US" sz="2000" baseline="-25000" dirty="0" err="1">
                <a:solidFill>
                  <a:schemeClr val="tx1"/>
                </a:solidFill>
                <a:latin typeface="Times New Roman Italic" charset="0"/>
                <a:cs typeface="Times New Roman Italic" charset="0"/>
                <a:sym typeface="Times New Roman Italic" charset="0"/>
              </a:rPr>
              <a:t>k</a:t>
            </a:r>
            <a:r>
              <a:rPr lang="en-US" sz="2000" dirty="0">
                <a:solidFill>
                  <a:schemeClr val="tx1"/>
                </a:solidFill>
                <a:latin typeface="Times New Roman Italic" charset="0"/>
                <a:cs typeface="Times New Roman Italic" charset="0"/>
                <a:sym typeface="Times New Roman Italic" charset="0"/>
              </a:rPr>
              <a:t> </a:t>
            </a:r>
            <a:r>
              <a:rPr lang="en-US" sz="2000" dirty="0">
                <a:solidFill>
                  <a:schemeClr val="tx1"/>
                </a:solidFill>
                <a:ea typeface="Lucida Grande" charset="0"/>
                <a:cs typeface="Lucida Grande" charset="0"/>
              </a:rPr>
              <a:t>in </a:t>
            </a:r>
            <a:r>
              <a:rPr lang="en-US" sz="2000" dirty="0">
                <a:solidFill>
                  <a:schemeClr val="tx1"/>
                </a:solidFill>
                <a:latin typeface="Times New Roman Italic" charset="0"/>
                <a:cs typeface="Times New Roman Italic" charset="0"/>
                <a:sym typeface="Times New Roman Italic" charset="0"/>
              </a:rPr>
              <a:t>Vocabulary</a:t>
            </a:r>
          </a:p>
          <a:p>
            <a:pPr marL="1182688" indent="-228600">
              <a:spcBef>
                <a:spcPts val="450"/>
              </a:spcBef>
              <a:buClr>
                <a:srgbClr val="000000"/>
              </a:buClr>
              <a:buSzPct val="55000"/>
              <a:buFont typeface="Wingdings" pitchFamily="2" charset="2"/>
              <a:buChar char="n"/>
            </a:pPr>
            <a:r>
              <a:rPr lang="en-US" sz="2000" dirty="0" err="1">
                <a:solidFill>
                  <a:schemeClr val="tx1"/>
                </a:solidFill>
                <a:latin typeface="Times New Roman Italic" charset="0"/>
                <a:cs typeface="Times New Roman Italic" charset="0"/>
                <a:sym typeface="Times New Roman Italic" charset="0"/>
              </a:rPr>
              <a:t>n</a:t>
            </a:r>
            <a:r>
              <a:rPr lang="en-US" sz="2000" baseline="-25000" dirty="0" err="1">
                <a:solidFill>
                  <a:schemeClr val="tx1"/>
                </a:solidFill>
                <a:latin typeface="Times New Roman Italic" charset="0"/>
                <a:cs typeface="Times New Roman Italic" charset="0"/>
                <a:sym typeface="Times New Roman Italic" charset="0"/>
              </a:rPr>
              <a:t>k</a:t>
            </a:r>
            <a:r>
              <a:rPr lang="en-US" sz="2000" dirty="0">
                <a:solidFill>
                  <a:schemeClr val="tx1"/>
                </a:solidFill>
                <a:latin typeface="Times New Roman Italic" charset="0"/>
                <a:cs typeface="Times New Roman Italic" charset="0"/>
                <a:sym typeface="Times New Roman Italic" charset="0"/>
              </a:rPr>
              <a:t> </a:t>
            </a:r>
            <a:r>
              <a:rPr lang="en-US" sz="2000" dirty="0">
                <a:solidFill>
                  <a:schemeClr val="tx1"/>
                </a:solidFill>
                <a:latin typeface="Symbol" pitchFamily="18" charset="2"/>
                <a:cs typeface="Times New Roman Italic" charset="0"/>
                <a:sym typeface="Symbol" pitchFamily="18" charset="2"/>
              </a:rPr>
              <a:t> </a:t>
            </a:r>
            <a:r>
              <a:rPr lang="en-US" sz="2000" dirty="0">
                <a:solidFill>
                  <a:schemeClr val="tx1"/>
                </a:solidFill>
                <a:latin typeface="Times New Roman" pitchFamily="18" charset="0"/>
                <a:cs typeface="Times New Roman" pitchFamily="18" charset="0"/>
                <a:sym typeface="Times New Roman" pitchFamily="18" charset="0"/>
              </a:rPr>
              <a:t>is a </a:t>
            </a:r>
            <a:r>
              <a:rPr lang="en-US" sz="2000" dirty="0">
                <a:solidFill>
                  <a:schemeClr val="tx1"/>
                </a:solidFill>
                <a:ea typeface="Lucida Grande" charset="0"/>
                <a:cs typeface="Lucida Grande" charset="0"/>
              </a:rPr>
              <a:t>number of occurrences of</a:t>
            </a:r>
            <a:r>
              <a:rPr lang="en-US" sz="2000" dirty="0">
                <a:solidFill>
                  <a:schemeClr val="tx1"/>
                </a:solidFill>
                <a:latin typeface="Times New Roman" pitchFamily="18" charset="0"/>
                <a:cs typeface="Times New Roman" pitchFamily="18" charset="0"/>
                <a:sym typeface="Times New Roman" pitchFamily="18" charset="0"/>
              </a:rPr>
              <a:t> </a:t>
            </a:r>
            <a:r>
              <a:rPr lang="en-US" sz="2000" dirty="0" err="1">
                <a:solidFill>
                  <a:schemeClr val="tx1"/>
                </a:solidFill>
                <a:latin typeface="Times New Roman Italic" charset="0"/>
                <a:cs typeface="Times New Roman Italic" charset="0"/>
                <a:sym typeface="Times New Roman Italic" charset="0"/>
              </a:rPr>
              <a:t>x</a:t>
            </a:r>
            <a:r>
              <a:rPr lang="en-US" sz="2000" baseline="-25000" dirty="0" err="1">
                <a:solidFill>
                  <a:schemeClr val="tx1"/>
                </a:solidFill>
                <a:latin typeface="Times New Roman Italic" charset="0"/>
                <a:cs typeface="Times New Roman Italic" charset="0"/>
                <a:sym typeface="Times New Roman Italic" charset="0"/>
              </a:rPr>
              <a:t>k</a:t>
            </a:r>
            <a:r>
              <a:rPr lang="en-US" sz="2000" dirty="0">
                <a:solidFill>
                  <a:schemeClr val="tx1"/>
                </a:solidFill>
                <a:latin typeface="Times New Roman Italic" charset="0"/>
                <a:cs typeface="Times New Roman Italic" charset="0"/>
                <a:sym typeface="Times New Roman Italic" charset="0"/>
              </a:rPr>
              <a:t> </a:t>
            </a:r>
            <a:r>
              <a:rPr lang="en-US" sz="2000" dirty="0">
                <a:solidFill>
                  <a:schemeClr val="tx1"/>
                </a:solidFill>
                <a:ea typeface="Lucida Grande" charset="0"/>
                <a:cs typeface="Lucida Grande" charset="0"/>
              </a:rPr>
              <a:t>in </a:t>
            </a:r>
            <a:r>
              <a:rPr lang="en-US" sz="2000" dirty="0" err="1">
                <a:solidFill>
                  <a:schemeClr val="tx1"/>
                </a:solidFill>
                <a:latin typeface="Times New Roman Italic" charset="0"/>
                <a:cs typeface="Times New Roman Italic" charset="0"/>
                <a:sym typeface="Times New Roman Italic" charset="0"/>
              </a:rPr>
              <a:t>Text</a:t>
            </a:r>
            <a:r>
              <a:rPr lang="en-US" sz="2000" baseline="-25000" dirty="0" err="1">
                <a:solidFill>
                  <a:schemeClr val="tx1"/>
                </a:solidFill>
                <a:latin typeface="Times New Roman Italic" charset="0"/>
                <a:cs typeface="Times New Roman Italic" charset="0"/>
                <a:sym typeface="Times New Roman Italic" charset="0"/>
              </a:rPr>
              <a:t>j</a:t>
            </a:r>
            <a:endParaRPr lang="en-US" sz="2000" baseline="-25000" dirty="0">
              <a:solidFill>
                <a:schemeClr val="tx1"/>
              </a:solidFill>
              <a:latin typeface="Times New Roman Italic" charset="0"/>
              <a:cs typeface="Times New Roman Italic" charset="0"/>
              <a:sym typeface="Times New Roman Italic" charset="0"/>
            </a:endParaRPr>
          </a:p>
          <a:p>
            <a:pPr marL="1182688" indent="-228600">
              <a:spcBef>
                <a:spcPts val="450"/>
              </a:spcBef>
              <a:buClr>
                <a:srgbClr val="000000"/>
              </a:buClr>
              <a:buSzPct val="55000"/>
              <a:buFont typeface="Wingdings" pitchFamily="2" charset="2"/>
              <a:buChar char="n"/>
            </a:pPr>
            <a:r>
              <a:rPr lang="en-US" sz="2000" baseline="-25000" dirty="0">
                <a:solidFill>
                  <a:schemeClr val="tx1"/>
                </a:solidFill>
                <a:latin typeface="Times New Roman Italic" charset="0"/>
                <a:cs typeface="Times New Roman Italic" charset="0"/>
                <a:sym typeface="Times New Roman Italic" charset="0"/>
              </a:rPr>
              <a:t> </a:t>
            </a:r>
          </a:p>
        </p:txBody>
      </p:sp>
      <p:sp>
        <p:nvSpPr>
          <p:cNvPr id="44044" name="Rectangle 12"/>
          <p:cNvSpPr>
            <a:spLocks noGrp="1" noChangeArrowheads="1"/>
          </p:cNvSpPr>
          <p:nvPr>
            <p:ph type="title"/>
          </p:nvPr>
        </p:nvSpPr>
        <p:spPr>
          <a:ln/>
        </p:spPr>
        <p:txBody>
          <a:bodyPr rIns="132080"/>
          <a:lstStyle/>
          <a:p>
            <a:r>
              <a:rPr lang="en-US"/>
              <a:t>Multinomial Naive Bayes: Learning</a:t>
            </a:r>
          </a:p>
        </p:txBody>
      </p:sp>
      <p:sp>
        <p:nvSpPr>
          <p:cNvPr id="44045" name="Rectangle 13"/>
          <p:cNvSpPr>
            <a:spLocks noGrp="1" noChangeArrowheads="1"/>
          </p:cNvSpPr>
          <p:nvPr>
            <p:ph type="body" idx="1"/>
          </p:nvPr>
        </p:nvSpPr>
        <p:spPr>
          <a:xfrm>
            <a:off x="685800" y="1752600"/>
            <a:ext cx="8229600" cy="4765675"/>
          </a:xfrm>
          <a:ln/>
        </p:spPr>
        <p:txBody>
          <a:bodyPr rIns="132080"/>
          <a:lstStyle/>
          <a:p>
            <a:pPr>
              <a:lnSpc>
                <a:spcPct val="90000"/>
              </a:lnSpc>
            </a:pPr>
            <a:r>
              <a:rPr lang="en-US" sz="2200" dirty="0"/>
              <a:t>From training corpus, extract </a:t>
            </a:r>
            <a:r>
              <a:rPr lang="en-US" sz="2200" dirty="0">
                <a:latin typeface="Times New Roman Italic" charset="0"/>
                <a:cs typeface="Times New Roman Italic" charset="0"/>
                <a:sym typeface="Times New Roman Italic" charset="0"/>
              </a:rPr>
              <a:t>Vocabulary</a:t>
            </a:r>
            <a:endParaRPr lang="en-US" sz="2200" dirty="0">
              <a:latin typeface="Times New Roman Italic" charset="0"/>
              <a:ea typeface="ヒラギノ明朝 ProN W3" charset="0"/>
              <a:cs typeface="ヒラギノ明朝 ProN W3" charset="0"/>
              <a:sym typeface="Times New Roman Italic" charset="0"/>
            </a:endParaRPr>
          </a:p>
          <a:p>
            <a:pPr>
              <a:lnSpc>
                <a:spcPct val="90000"/>
              </a:lnSpc>
            </a:pPr>
            <a:r>
              <a:rPr lang="en-US" sz="2200" dirty="0"/>
              <a:t>Calculate required </a:t>
            </a:r>
            <a:r>
              <a:rPr lang="en-US" sz="2200" dirty="0">
                <a:latin typeface="Times New Roman Italic" charset="0"/>
                <a:cs typeface="Times New Roman Italic" charset="0"/>
                <a:sym typeface="Times New Roman Italic" charset="0"/>
              </a:rPr>
              <a:t>P</a:t>
            </a:r>
            <a:r>
              <a:rPr lang="en-US" sz="2200" dirty="0">
                <a:latin typeface="Times New Roman" pitchFamily="18" charset="0"/>
                <a:cs typeface="Times New Roman" pitchFamily="18" charset="0"/>
                <a:sym typeface="Times New Roman" pitchFamily="18" charset="0"/>
              </a:rPr>
              <a:t>(</a:t>
            </a:r>
            <a:r>
              <a:rPr lang="en-US" sz="2200" dirty="0" err="1">
                <a:latin typeface="Times New Roman Italic" charset="0"/>
                <a:cs typeface="Times New Roman Italic" charset="0"/>
                <a:sym typeface="Times New Roman Italic" charset="0"/>
              </a:rPr>
              <a:t>c</a:t>
            </a:r>
            <a:r>
              <a:rPr lang="en-US" sz="2200" baseline="-25000" dirty="0" err="1">
                <a:latin typeface="Times New Roman Italic" charset="0"/>
                <a:cs typeface="Times New Roman Italic" charset="0"/>
                <a:sym typeface="Times New Roman Italic" charset="0"/>
              </a:rPr>
              <a:t>j</a:t>
            </a:r>
            <a:r>
              <a:rPr lang="en-US" sz="2200" dirty="0">
                <a:latin typeface="Times New Roman" pitchFamily="18" charset="0"/>
                <a:cs typeface="Times New Roman" pitchFamily="18" charset="0"/>
                <a:sym typeface="Times New Roman" pitchFamily="18" charset="0"/>
              </a:rPr>
              <a:t>)</a:t>
            </a:r>
            <a:r>
              <a:rPr lang="en-US" sz="2200" dirty="0">
                <a:latin typeface="Times New Roman Italic" charset="0"/>
                <a:cs typeface="Times New Roman Italic" charset="0"/>
                <a:sym typeface="Times New Roman Italic" charset="0"/>
              </a:rPr>
              <a:t> </a:t>
            </a:r>
            <a:r>
              <a:rPr lang="en-US" sz="2200" dirty="0"/>
              <a:t>and </a:t>
            </a:r>
            <a:r>
              <a:rPr lang="en-US" sz="2200" dirty="0">
                <a:latin typeface="Times New Roman Italic" charset="0"/>
                <a:cs typeface="Times New Roman Italic" charset="0"/>
                <a:sym typeface="Times New Roman Italic" charset="0"/>
              </a:rPr>
              <a:t>P</a:t>
            </a:r>
            <a:r>
              <a:rPr lang="en-US" sz="2200" dirty="0">
                <a:latin typeface="Times New Roman" pitchFamily="18" charset="0"/>
                <a:cs typeface="Times New Roman" pitchFamily="18" charset="0"/>
                <a:sym typeface="Times New Roman" pitchFamily="18" charset="0"/>
              </a:rPr>
              <a:t>(</a:t>
            </a:r>
            <a:r>
              <a:rPr lang="en-US" sz="2200" dirty="0" err="1">
                <a:latin typeface="Times New Roman Italic" charset="0"/>
                <a:cs typeface="Times New Roman Italic" charset="0"/>
                <a:sym typeface="Times New Roman Italic" charset="0"/>
              </a:rPr>
              <a:t>x</a:t>
            </a:r>
            <a:r>
              <a:rPr lang="en-US" sz="2200" baseline="-25000" dirty="0" err="1">
                <a:latin typeface="Times New Roman Italic" charset="0"/>
                <a:cs typeface="Times New Roman Italic" charset="0"/>
                <a:sym typeface="Times New Roman Italic" charset="0"/>
              </a:rPr>
              <a:t>k</a:t>
            </a:r>
            <a:r>
              <a:rPr lang="en-US" sz="2200" dirty="0">
                <a:latin typeface="Times New Roman Italic" charset="0"/>
                <a:cs typeface="Times New Roman Italic" charset="0"/>
                <a:sym typeface="Times New Roman Italic" charset="0"/>
              </a:rPr>
              <a:t> | </a:t>
            </a:r>
            <a:r>
              <a:rPr lang="en-US" sz="2200" dirty="0" err="1">
                <a:latin typeface="Times New Roman Italic" charset="0"/>
                <a:cs typeface="Times New Roman Italic" charset="0"/>
                <a:sym typeface="Times New Roman Italic" charset="0"/>
              </a:rPr>
              <a:t>c</a:t>
            </a:r>
            <a:r>
              <a:rPr lang="en-US" sz="2200" baseline="-25000" dirty="0" err="1">
                <a:latin typeface="Times New Roman Italic" charset="0"/>
                <a:cs typeface="Times New Roman Italic" charset="0"/>
                <a:sym typeface="Times New Roman Italic" charset="0"/>
              </a:rPr>
              <a:t>j</a:t>
            </a:r>
            <a:r>
              <a:rPr lang="en-US" sz="2200" dirty="0">
                <a:latin typeface="Times New Roman" pitchFamily="18" charset="0"/>
                <a:cs typeface="Times New Roman" pitchFamily="18" charset="0"/>
                <a:sym typeface="Times New Roman" pitchFamily="18" charset="0"/>
              </a:rPr>
              <a:t>)</a:t>
            </a:r>
            <a:r>
              <a:rPr lang="en-US" sz="2200" dirty="0">
                <a:latin typeface="Times New Roman Italic" charset="0"/>
                <a:cs typeface="Times New Roman Italic" charset="0"/>
                <a:sym typeface="Times New Roman Italic" charset="0"/>
              </a:rPr>
              <a:t> </a:t>
            </a:r>
            <a:r>
              <a:rPr lang="en-US" sz="2200" dirty="0"/>
              <a:t>terms</a:t>
            </a:r>
          </a:p>
          <a:p>
            <a:pPr marL="782638" lvl="1">
              <a:lnSpc>
                <a:spcPct val="90000"/>
              </a:lnSpc>
            </a:pPr>
            <a:r>
              <a:rPr lang="en-US" sz="2000" dirty="0"/>
              <a:t>For each </a:t>
            </a:r>
            <a:r>
              <a:rPr lang="en-US" sz="2000" dirty="0" err="1">
                <a:latin typeface="Times New Roman Italic" charset="0"/>
                <a:cs typeface="Times New Roman Italic" charset="0"/>
                <a:sym typeface="Times New Roman Italic" charset="0"/>
              </a:rPr>
              <a:t>c</a:t>
            </a:r>
            <a:r>
              <a:rPr lang="en-US" sz="2000" baseline="-25000" dirty="0" err="1">
                <a:latin typeface="Times New Roman Italic" charset="0"/>
                <a:cs typeface="Times New Roman Italic" charset="0"/>
                <a:sym typeface="Times New Roman Italic" charset="0"/>
              </a:rPr>
              <a:t>j</a:t>
            </a:r>
            <a:r>
              <a:rPr lang="en-US" sz="2000" baseline="-25000" dirty="0">
                <a:latin typeface="Times New Roman Italic" charset="0"/>
                <a:cs typeface="Times New Roman Italic" charset="0"/>
                <a:sym typeface="Times New Roman Italic" charset="0"/>
              </a:rPr>
              <a:t> </a:t>
            </a:r>
            <a:r>
              <a:rPr lang="en-US" sz="2000" dirty="0"/>
              <a:t>in </a:t>
            </a:r>
            <a:r>
              <a:rPr lang="en-US" sz="2000" dirty="0">
                <a:latin typeface="Times New Roman Italic" charset="0"/>
                <a:cs typeface="Times New Roman Italic" charset="0"/>
                <a:sym typeface="Times New Roman Italic" charset="0"/>
              </a:rPr>
              <a:t>C</a:t>
            </a:r>
            <a:r>
              <a:rPr lang="en-US" sz="2000" dirty="0">
                <a:latin typeface="Times New Roman" pitchFamily="18" charset="0"/>
                <a:cs typeface="Times New Roman" pitchFamily="18" charset="0"/>
                <a:sym typeface="Times New Roman" pitchFamily="18" charset="0"/>
              </a:rPr>
              <a:t> </a:t>
            </a:r>
            <a:r>
              <a:rPr lang="en-US" sz="2000" dirty="0"/>
              <a:t>do</a:t>
            </a:r>
          </a:p>
          <a:p>
            <a:pPr marL="1182688" lvl="2">
              <a:lnSpc>
                <a:spcPct val="90000"/>
              </a:lnSpc>
            </a:pPr>
            <a:r>
              <a:rPr lang="en-US" dirty="0" err="1">
                <a:latin typeface="Times New Roman Italic" charset="0"/>
                <a:cs typeface="Times New Roman Italic" charset="0"/>
                <a:sym typeface="Times New Roman Italic" charset="0"/>
              </a:rPr>
              <a:t>docs</a:t>
            </a:r>
            <a:r>
              <a:rPr lang="en-US" baseline="-25000" dirty="0" err="1">
                <a:latin typeface="Times New Roman Italic" charset="0"/>
                <a:cs typeface="Times New Roman Italic" charset="0"/>
                <a:sym typeface="Times New Roman Italic" charset="0"/>
              </a:rPr>
              <a:t>j</a:t>
            </a:r>
            <a:r>
              <a:rPr lang="en-US" dirty="0">
                <a:latin typeface="Times New Roman Italic" charset="0"/>
                <a:cs typeface="Times New Roman Italic" charset="0"/>
                <a:sym typeface="Times New Roman Italic" charset="0"/>
              </a:rPr>
              <a:t>  </a:t>
            </a:r>
            <a:r>
              <a:rPr lang="en-US" dirty="0">
                <a:sym typeface="Times New Roman Italic" charset="0"/>
              </a:rPr>
              <a:t>is a</a:t>
            </a:r>
            <a:r>
              <a:rPr lang="en-US" dirty="0">
                <a:latin typeface="Times New Roman Italic" charset="0"/>
                <a:cs typeface="Times New Roman Italic" charset="0"/>
                <a:sym typeface="Times New Roman Italic" charset="0"/>
              </a:rPr>
              <a:t> </a:t>
            </a:r>
            <a:r>
              <a:rPr lang="en-US" dirty="0"/>
              <a:t>subset of documents for which the target class is </a:t>
            </a:r>
            <a:r>
              <a:rPr lang="en-US" dirty="0" err="1">
                <a:latin typeface="Times New Roman Italic" charset="0"/>
                <a:cs typeface="Times New Roman Italic" charset="0"/>
                <a:sym typeface="Times New Roman Italic" charset="0"/>
              </a:rPr>
              <a:t>c</a:t>
            </a:r>
            <a:r>
              <a:rPr lang="en-US" baseline="-25000" dirty="0" err="1">
                <a:latin typeface="Times New Roman Italic" charset="0"/>
                <a:cs typeface="Times New Roman Italic" charset="0"/>
                <a:sym typeface="Times New Roman Italic" charset="0"/>
              </a:rPr>
              <a:t>j</a:t>
            </a:r>
            <a:endParaRPr lang="en-US" baseline="-25000" dirty="0">
              <a:latin typeface="Times New Roman Italic" charset="0"/>
              <a:ea typeface="ヒラギノ明朝 ProN W3" charset="0"/>
              <a:cs typeface="ヒラギノ明朝 ProN W3" charset="0"/>
              <a:sym typeface="Times New Roman Italic" charset="0"/>
            </a:endParaRPr>
          </a:p>
          <a:p>
            <a:pPr marL="954088" lvl="2" indent="0">
              <a:lnSpc>
                <a:spcPct val="90000"/>
              </a:lnSpc>
              <a:buNone/>
            </a:pPr>
            <a:r>
              <a:rPr lang="en-US" baseline="-25000" dirty="0">
                <a:latin typeface="Times New Roman Italic" charset="0"/>
                <a:cs typeface="Times New Roman Italic" charset="0"/>
                <a:sym typeface="Times New Roman Italic" charset="0"/>
              </a:rPr>
              <a:t> </a:t>
            </a:r>
            <a:endParaRPr lang="en-US" dirty="0">
              <a:sym typeface="Times New Roman Italic" charset="0"/>
            </a:endParaRPr>
          </a:p>
        </p:txBody>
      </p:sp>
      <p:pic>
        <p:nvPicPr>
          <p:cNvPr id="4404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6775" y="5943600"/>
            <a:ext cx="29273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4404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648075"/>
            <a:ext cx="2743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44048" name="Rectangle 16"/>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9" name="Group 3"/>
          <p:cNvGrpSpPr>
            <a:grpSpLocks/>
          </p:cNvGrpSpPr>
          <p:nvPr/>
        </p:nvGrpSpPr>
        <p:grpSpPr bwMode="auto">
          <a:xfrm>
            <a:off x="0" y="-141288"/>
            <a:ext cx="4178300" cy="557213"/>
            <a:chOff x="0" y="0"/>
            <a:chExt cx="2632" cy="352"/>
          </a:xfrm>
        </p:grpSpPr>
        <p:sp>
          <p:nvSpPr>
            <p:cNvPr id="4505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505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5062" name="Group 6"/>
          <p:cNvGrpSpPr>
            <a:grpSpLocks/>
          </p:cNvGrpSpPr>
          <p:nvPr/>
        </p:nvGrpSpPr>
        <p:grpSpPr bwMode="auto">
          <a:xfrm>
            <a:off x="3733800" y="-26988"/>
            <a:ext cx="3886200" cy="328613"/>
            <a:chOff x="0" y="0"/>
            <a:chExt cx="2448" cy="208"/>
          </a:xfrm>
        </p:grpSpPr>
        <p:sp>
          <p:nvSpPr>
            <p:cNvPr id="4506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506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5065" name="Group 9"/>
          <p:cNvGrpSpPr>
            <a:grpSpLocks/>
          </p:cNvGrpSpPr>
          <p:nvPr/>
        </p:nvGrpSpPr>
        <p:grpSpPr bwMode="auto">
          <a:xfrm>
            <a:off x="7620000" y="-26988"/>
            <a:ext cx="1524000" cy="328613"/>
            <a:chOff x="0" y="0"/>
            <a:chExt cx="960" cy="208"/>
          </a:xfrm>
        </p:grpSpPr>
        <p:sp>
          <p:nvSpPr>
            <p:cNvPr id="4506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506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506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5067" name="Rectangle 11"/>
          <p:cNvSpPr>
            <a:spLocks noGrp="1" noChangeArrowheads="1"/>
          </p:cNvSpPr>
          <p:nvPr>
            <p:ph type="title"/>
          </p:nvPr>
        </p:nvSpPr>
        <p:spPr>
          <a:ln/>
        </p:spPr>
        <p:txBody>
          <a:bodyPr rIns="132080"/>
          <a:lstStyle/>
          <a:p>
            <a:r>
              <a:rPr lang="en-US"/>
              <a:t>Naive Bayes: Classifying</a:t>
            </a:r>
          </a:p>
        </p:txBody>
      </p:sp>
      <p:sp>
        <p:nvSpPr>
          <p:cNvPr id="45068" name="Rectangle 12"/>
          <p:cNvSpPr>
            <a:spLocks noGrp="1" noChangeArrowheads="1"/>
          </p:cNvSpPr>
          <p:nvPr>
            <p:ph type="body" idx="1"/>
          </p:nvPr>
        </p:nvSpPr>
        <p:spPr>
          <a:xfrm>
            <a:off x="457200" y="1885950"/>
            <a:ext cx="8534400" cy="3638550"/>
          </a:xfrm>
          <a:ln/>
        </p:spPr>
        <p:txBody>
          <a:bodyPr rIns="132080"/>
          <a:lstStyle/>
          <a:p>
            <a:r>
              <a:rPr lang="en-US" sz="2200" dirty="0">
                <a:latin typeface="Times New Roman" pitchFamily="18" charset="0"/>
                <a:cs typeface="Times New Roman" pitchFamily="18" charset="0"/>
                <a:sym typeface="Times New Roman" pitchFamily="18" charset="0"/>
              </a:rPr>
              <a:t>positions </a:t>
            </a:r>
            <a:r>
              <a:rPr lang="en-US" sz="2200" dirty="0"/>
              <a:t> - all word positions in current document      			which contain tokens found in </a:t>
            </a:r>
            <a:r>
              <a:rPr lang="en-US" sz="2200" dirty="0">
                <a:latin typeface="Times New Roman Italic" charset="0"/>
                <a:cs typeface="Times New Roman Italic" charset="0"/>
                <a:sym typeface="Times New Roman Italic" charset="0"/>
              </a:rPr>
              <a:t>Vocabulary</a:t>
            </a:r>
            <a:endParaRPr lang="en-US" sz="2200" dirty="0">
              <a:latin typeface="Times New Roman Italic" charset="0"/>
              <a:ea typeface="ヒラギノ明朝 ProN W3" charset="0"/>
              <a:cs typeface="ヒラギノ明朝 ProN W3" charset="0"/>
              <a:sym typeface="Times New Roman Italic" charset="0"/>
            </a:endParaRPr>
          </a:p>
          <a:p>
            <a:r>
              <a:rPr lang="en-US" sz="2200" dirty="0"/>
              <a:t>Return </a:t>
            </a:r>
            <a:r>
              <a:rPr lang="en-US" sz="2200" dirty="0" err="1">
                <a:latin typeface="Times New Roman Italic" charset="0"/>
                <a:cs typeface="Times New Roman Italic" charset="0"/>
                <a:sym typeface="Times New Roman Italic" charset="0"/>
              </a:rPr>
              <a:t>c</a:t>
            </a:r>
            <a:r>
              <a:rPr lang="en-US" sz="2200" baseline="-25000" dirty="0" err="1">
                <a:latin typeface="Times New Roman Italic" charset="0"/>
                <a:cs typeface="Times New Roman Italic" charset="0"/>
                <a:sym typeface="Times New Roman Italic" charset="0"/>
              </a:rPr>
              <a:t>NB</a:t>
            </a:r>
            <a:r>
              <a:rPr lang="en-US" sz="2200" dirty="0"/>
              <a:t>, where</a:t>
            </a:r>
            <a:r>
              <a:rPr lang="en-US" sz="2200" dirty="0">
                <a:latin typeface="Times New Roman" pitchFamily="18" charset="0"/>
                <a:cs typeface="Times New Roman" pitchFamily="18" charset="0"/>
                <a:sym typeface="Times New Roman" pitchFamily="18" charset="0"/>
              </a:rPr>
              <a:t> </a:t>
            </a:r>
            <a:endParaRPr lang="en-US" sz="2200" dirty="0">
              <a:latin typeface="Times New Roman" pitchFamily="18" charset="0"/>
              <a:ea typeface="ヒラギノ明朝 ProN W3" charset="0"/>
              <a:cs typeface="ヒラギノ明朝 ProN W3" charset="0"/>
              <a:sym typeface="Times New Roman" pitchFamily="18" charset="0"/>
            </a:endParaRPr>
          </a:p>
        </p:txBody>
      </p:sp>
      <p:pic>
        <p:nvPicPr>
          <p:cNvPr id="45069"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49738"/>
            <a:ext cx="58674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45070" name="Rectangle 14"/>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3"/>
          <p:cNvGrpSpPr>
            <a:grpSpLocks/>
          </p:cNvGrpSpPr>
          <p:nvPr/>
        </p:nvGrpSpPr>
        <p:grpSpPr bwMode="auto">
          <a:xfrm>
            <a:off x="0" y="-141288"/>
            <a:ext cx="4178300" cy="557213"/>
            <a:chOff x="0" y="0"/>
            <a:chExt cx="2632" cy="352"/>
          </a:xfrm>
        </p:grpSpPr>
        <p:sp>
          <p:nvSpPr>
            <p:cNvPr id="1228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229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2294" name="Group 6"/>
          <p:cNvGrpSpPr>
            <a:grpSpLocks/>
          </p:cNvGrpSpPr>
          <p:nvPr/>
        </p:nvGrpSpPr>
        <p:grpSpPr bwMode="auto">
          <a:xfrm>
            <a:off x="3733800" y="-26988"/>
            <a:ext cx="3886200" cy="328613"/>
            <a:chOff x="0" y="0"/>
            <a:chExt cx="2448" cy="208"/>
          </a:xfrm>
        </p:grpSpPr>
        <p:sp>
          <p:nvSpPr>
            <p:cNvPr id="1229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229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2297" name="Group 9"/>
          <p:cNvGrpSpPr>
            <a:grpSpLocks/>
          </p:cNvGrpSpPr>
          <p:nvPr/>
        </p:nvGrpSpPr>
        <p:grpSpPr bwMode="auto">
          <a:xfrm>
            <a:off x="7620000" y="-26988"/>
            <a:ext cx="1524000" cy="328613"/>
            <a:chOff x="0" y="0"/>
            <a:chExt cx="960" cy="208"/>
          </a:xfrm>
        </p:grpSpPr>
        <p:sp>
          <p:nvSpPr>
            <p:cNvPr id="1229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229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229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2299" name="Rectangle 11"/>
          <p:cNvSpPr>
            <a:spLocks noGrp="1" noChangeArrowheads="1"/>
          </p:cNvSpPr>
          <p:nvPr>
            <p:ph type="title"/>
          </p:nvPr>
        </p:nvSpPr>
        <p:spPr>
          <a:ln/>
        </p:spPr>
        <p:txBody>
          <a:bodyPr rIns="132080"/>
          <a:lstStyle/>
          <a:p>
            <a:r>
              <a:rPr lang="en-US" sz="3600" dirty="0"/>
              <a:t>Spam filtering</a:t>
            </a:r>
            <a:br>
              <a:rPr lang="en-US" sz="3600" dirty="0"/>
            </a:br>
            <a:r>
              <a:rPr lang="en-US" sz="3200" dirty="0"/>
              <a:t>Another text classification task</a:t>
            </a:r>
            <a:endParaRPr lang="en-US" sz="3600" dirty="0"/>
          </a:p>
        </p:txBody>
      </p:sp>
      <p:sp>
        <p:nvSpPr>
          <p:cNvPr id="12300" name="Rectangle 12"/>
          <p:cNvSpPr>
            <a:spLocks noGrp="1" noChangeArrowheads="1"/>
          </p:cNvSpPr>
          <p:nvPr>
            <p:ph type="body" idx="1"/>
          </p:nvPr>
        </p:nvSpPr>
        <p:spPr>
          <a:ln/>
        </p:spPr>
        <p:txBody>
          <a:bodyPr rIns="132080"/>
          <a:lstStyle/>
          <a:p>
            <a:pPr>
              <a:buFont typeface="Wingdings" pitchFamily="2" charset="2"/>
              <a:buNone/>
            </a:pPr>
            <a:r>
              <a:rPr lang="en-US" sz="1400" dirty="0"/>
              <a:t>From: "" &lt;takworlld@hotmail.com&gt;</a:t>
            </a:r>
          </a:p>
          <a:p>
            <a:pPr>
              <a:buFont typeface="Wingdings" pitchFamily="2" charset="2"/>
              <a:buNone/>
            </a:pPr>
            <a:r>
              <a:rPr lang="en-US" sz="1400" dirty="0"/>
              <a:t>Subject: real estate is the only way... gem  </a:t>
            </a:r>
            <a:r>
              <a:rPr lang="en-US" sz="1400" dirty="0" err="1"/>
              <a:t>oalvgkay</a:t>
            </a:r>
            <a:endParaRPr lang="en-US" sz="1400" dirty="0"/>
          </a:p>
          <a:p>
            <a:pPr>
              <a:buFont typeface="Wingdings" pitchFamily="2" charset="2"/>
              <a:buNone/>
            </a:pPr>
            <a:endParaRPr lang="en-US" sz="1100" dirty="0">
              <a:ea typeface=".Aqua かな" charset="0"/>
              <a:cs typeface=".Aqua かな" charset="0"/>
            </a:endParaRPr>
          </a:p>
          <a:p>
            <a:pPr>
              <a:buFont typeface="Wingdings" pitchFamily="2" charset="2"/>
              <a:buNone/>
            </a:pPr>
            <a:r>
              <a:rPr lang="en-US" sz="1400" dirty="0"/>
              <a:t>Anyone can buy real estate with no money down</a:t>
            </a:r>
          </a:p>
          <a:p>
            <a:pPr>
              <a:buFont typeface="Wingdings" pitchFamily="2" charset="2"/>
              <a:buNone/>
            </a:pPr>
            <a:endParaRPr lang="en-US" sz="1100" dirty="0">
              <a:ea typeface=".Aqua かな" charset="0"/>
              <a:cs typeface=".Aqua かな" charset="0"/>
            </a:endParaRPr>
          </a:p>
          <a:p>
            <a:pPr>
              <a:buFont typeface="Wingdings" pitchFamily="2" charset="2"/>
              <a:buNone/>
            </a:pPr>
            <a:r>
              <a:rPr lang="en-US" sz="1400" dirty="0"/>
              <a:t>Stop paying rent TODAY !</a:t>
            </a:r>
          </a:p>
          <a:p>
            <a:pPr>
              <a:buFont typeface="Wingdings" pitchFamily="2" charset="2"/>
              <a:buNone/>
            </a:pPr>
            <a:endParaRPr lang="en-US" sz="1100" dirty="0">
              <a:ea typeface=".Aqua かな" charset="0"/>
              <a:cs typeface=".Aqua かな" charset="0"/>
            </a:endParaRPr>
          </a:p>
          <a:p>
            <a:pPr>
              <a:buFont typeface="Wingdings" pitchFamily="2" charset="2"/>
              <a:buNone/>
            </a:pPr>
            <a:r>
              <a:rPr lang="en-US" sz="1400" dirty="0"/>
              <a:t>There is no need to spend hundreds or even thousands for similar courses</a:t>
            </a:r>
          </a:p>
          <a:p>
            <a:pPr>
              <a:buFont typeface="Wingdings" pitchFamily="2" charset="2"/>
              <a:buNone/>
            </a:pPr>
            <a:endParaRPr lang="en-US" sz="1100" dirty="0">
              <a:ea typeface=".Aqua かな" charset="0"/>
              <a:cs typeface=".Aqua かな" charset="0"/>
            </a:endParaRPr>
          </a:p>
          <a:p>
            <a:pPr>
              <a:buFont typeface="Wingdings" pitchFamily="2" charset="2"/>
              <a:buNone/>
            </a:pPr>
            <a:r>
              <a:rPr lang="en-US" sz="1400" dirty="0"/>
              <a:t>I am 22 years old and I have already purchased 6 properties using the</a:t>
            </a:r>
          </a:p>
          <a:p>
            <a:pPr>
              <a:buFont typeface="Wingdings" pitchFamily="2" charset="2"/>
              <a:buNone/>
            </a:pPr>
            <a:r>
              <a:rPr lang="en-US" sz="1400" dirty="0"/>
              <a:t>methods outlined in this truly INCREDIBLE </a:t>
            </a:r>
            <a:r>
              <a:rPr lang="en-US" sz="1400" dirty="0" err="1"/>
              <a:t>ebook</a:t>
            </a:r>
            <a:r>
              <a:rPr lang="en-US" sz="1400" dirty="0"/>
              <a:t>.</a:t>
            </a:r>
          </a:p>
          <a:p>
            <a:pPr>
              <a:buFont typeface="Wingdings" pitchFamily="2" charset="2"/>
              <a:buNone/>
            </a:pPr>
            <a:endParaRPr lang="en-US" sz="1100" dirty="0">
              <a:ea typeface=".Aqua かな" charset="0"/>
              <a:cs typeface=".Aqua かな" charset="0"/>
            </a:endParaRPr>
          </a:p>
          <a:p>
            <a:pPr>
              <a:buFont typeface="Wingdings" pitchFamily="2" charset="2"/>
              <a:buNone/>
            </a:pPr>
            <a:r>
              <a:rPr lang="en-US" sz="1400" dirty="0"/>
              <a:t>Change your life NOW !</a:t>
            </a:r>
          </a:p>
          <a:p>
            <a:pPr>
              <a:buFont typeface="Wingdings" pitchFamily="2" charset="2"/>
              <a:buNone/>
            </a:pPr>
            <a:endParaRPr lang="en-US" sz="1100" dirty="0">
              <a:ea typeface=".Aqua かな" charset="0"/>
              <a:cs typeface=".Aqua かな" charset="0"/>
            </a:endParaRPr>
          </a:p>
          <a:p>
            <a:pPr>
              <a:buFont typeface="Wingdings" pitchFamily="2" charset="2"/>
              <a:buNone/>
            </a:pPr>
            <a:r>
              <a:rPr lang="en-US" sz="1400" dirty="0"/>
              <a:t>=================================================</a:t>
            </a:r>
          </a:p>
          <a:p>
            <a:pPr>
              <a:buFont typeface="Wingdings" pitchFamily="2" charset="2"/>
              <a:buNone/>
            </a:pPr>
            <a:r>
              <a:rPr lang="en-US" sz="1400" dirty="0"/>
              <a:t>Click Below to order:</a:t>
            </a:r>
          </a:p>
          <a:p>
            <a:pPr>
              <a:buFont typeface="Wingdings" pitchFamily="2" charset="2"/>
              <a:buNone/>
            </a:pPr>
            <a:r>
              <a:rPr lang="en-US" sz="1400" dirty="0"/>
              <a:t>http://www.wholesaledaily.com/sales/nmd.htm</a:t>
            </a:r>
          </a:p>
          <a:p>
            <a:pPr>
              <a:buFont typeface="Wingdings" pitchFamily="2" charset="2"/>
              <a:buNone/>
            </a:pPr>
            <a:r>
              <a:rPr lang="en-US" sz="1400" dirty="0"/>
              <a:t>=================================================</a:t>
            </a:r>
          </a:p>
        </p:txBody>
      </p:sp>
      <p:sp>
        <p:nvSpPr>
          <p:cNvPr id="1230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Group 3"/>
          <p:cNvGrpSpPr>
            <a:grpSpLocks/>
          </p:cNvGrpSpPr>
          <p:nvPr/>
        </p:nvGrpSpPr>
        <p:grpSpPr bwMode="auto">
          <a:xfrm>
            <a:off x="0" y="-141288"/>
            <a:ext cx="4178300" cy="557213"/>
            <a:chOff x="0" y="0"/>
            <a:chExt cx="2632" cy="352"/>
          </a:xfrm>
        </p:grpSpPr>
        <p:sp>
          <p:nvSpPr>
            <p:cNvPr id="4608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608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6086" name="Group 6"/>
          <p:cNvGrpSpPr>
            <a:grpSpLocks/>
          </p:cNvGrpSpPr>
          <p:nvPr/>
        </p:nvGrpSpPr>
        <p:grpSpPr bwMode="auto">
          <a:xfrm>
            <a:off x="3733800" y="-26988"/>
            <a:ext cx="3886200" cy="328613"/>
            <a:chOff x="0" y="0"/>
            <a:chExt cx="2448" cy="208"/>
          </a:xfrm>
        </p:grpSpPr>
        <p:sp>
          <p:nvSpPr>
            <p:cNvPr id="4608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608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6089" name="Group 9"/>
          <p:cNvGrpSpPr>
            <a:grpSpLocks/>
          </p:cNvGrpSpPr>
          <p:nvPr/>
        </p:nvGrpSpPr>
        <p:grpSpPr bwMode="auto">
          <a:xfrm>
            <a:off x="7620000" y="-26988"/>
            <a:ext cx="1524000" cy="328613"/>
            <a:chOff x="0" y="0"/>
            <a:chExt cx="960" cy="208"/>
          </a:xfrm>
        </p:grpSpPr>
        <p:sp>
          <p:nvSpPr>
            <p:cNvPr id="4608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608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609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6091" name="Rectangle 11"/>
          <p:cNvSpPr>
            <a:spLocks noGrp="1" noChangeArrowheads="1"/>
          </p:cNvSpPr>
          <p:nvPr>
            <p:ph type="title"/>
          </p:nvPr>
        </p:nvSpPr>
        <p:spPr>
          <a:ln/>
        </p:spPr>
        <p:txBody>
          <a:bodyPr rIns="132080"/>
          <a:lstStyle/>
          <a:p>
            <a:r>
              <a:rPr lang="en-US"/>
              <a:t>Naive Bayes: Time Complexity</a:t>
            </a:r>
          </a:p>
        </p:txBody>
      </p:sp>
      <p:sp>
        <p:nvSpPr>
          <p:cNvPr id="46092" name="Rectangle 12"/>
          <p:cNvSpPr>
            <a:spLocks noGrp="1" noChangeArrowheads="1"/>
          </p:cNvSpPr>
          <p:nvPr>
            <p:ph type="body" idx="1"/>
          </p:nvPr>
        </p:nvSpPr>
        <p:spPr>
          <a:xfrm>
            <a:off x="685800" y="1865313"/>
            <a:ext cx="7924800" cy="4992687"/>
          </a:xfrm>
          <a:ln/>
        </p:spPr>
        <p:txBody>
          <a:bodyPr rIns="132080"/>
          <a:lstStyle/>
          <a:p>
            <a:r>
              <a:rPr lang="en-US">
                <a:solidFill>
                  <a:srgbClr val="FF0000"/>
                </a:solidFill>
              </a:rPr>
              <a:t>Training Time</a:t>
            </a:r>
            <a:r>
              <a:rPr lang="en-US"/>
              <a:t>:  O(|D|L</a:t>
            </a:r>
            <a:r>
              <a:rPr lang="en-US" baseline="-25000"/>
              <a:t>ave</a:t>
            </a:r>
            <a:r>
              <a:rPr lang="en-US"/>
              <a:t> + |C||V|))                      </a:t>
            </a:r>
            <a:r>
              <a:rPr lang="en-US" sz="2200"/>
              <a:t>where L</a:t>
            </a:r>
            <a:r>
              <a:rPr lang="en-US" sz="2200" baseline="-25000"/>
              <a:t>ave</a:t>
            </a:r>
            <a:r>
              <a:rPr lang="en-US" sz="2200"/>
              <a:t> is the average length of a document in D.</a:t>
            </a:r>
          </a:p>
          <a:p>
            <a:pPr marL="782638" lvl="1"/>
            <a:r>
              <a:rPr lang="en-US" sz="2000"/>
              <a:t>Assumes all counts are</a:t>
            </a:r>
            <a:r>
              <a:rPr lang="en-US" sz="2000" baseline="-25000"/>
              <a:t> </a:t>
            </a:r>
            <a:r>
              <a:rPr lang="en-US" sz="2000"/>
              <a:t>pre-computed in O(|D|L</a:t>
            </a:r>
            <a:r>
              <a:rPr lang="en-US" sz="2000" baseline="-25000"/>
              <a:t>ave</a:t>
            </a:r>
            <a:r>
              <a:rPr lang="en-US" sz="2000"/>
              <a:t>) time during one pass through all of the data.</a:t>
            </a:r>
          </a:p>
          <a:p>
            <a:pPr marL="782638" lvl="1"/>
            <a:r>
              <a:rPr lang="en-US" sz="2000"/>
              <a:t>Generally just O(|D|L</a:t>
            </a:r>
            <a:r>
              <a:rPr lang="en-US" sz="2000" baseline="-25000"/>
              <a:t>ave</a:t>
            </a:r>
            <a:r>
              <a:rPr lang="en-US" sz="2000"/>
              <a:t>) since usually |C||V| &lt; |D|L</a:t>
            </a:r>
            <a:r>
              <a:rPr lang="en-US" sz="2000" baseline="-25000"/>
              <a:t>ave</a:t>
            </a:r>
            <a:r>
              <a:rPr lang="en-US"/>
              <a:t> </a:t>
            </a:r>
          </a:p>
          <a:p>
            <a:r>
              <a:rPr lang="en-US">
                <a:solidFill>
                  <a:srgbClr val="FF0000"/>
                </a:solidFill>
              </a:rPr>
              <a:t>Test Time</a:t>
            </a:r>
            <a:r>
              <a:rPr lang="en-US"/>
              <a:t>: O(|C| L</a:t>
            </a:r>
            <a:r>
              <a:rPr lang="en-US" baseline="-25000"/>
              <a:t>t</a:t>
            </a:r>
            <a:r>
              <a:rPr lang="en-US"/>
              <a:t>)                                                  </a:t>
            </a:r>
            <a:r>
              <a:rPr lang="en-US" sz="2200"/>
              <a:t>where L</a:t>
            </a:r>
            <a:r>
              <a:rPr lang="en-US" sz="2200" baseline="-25000"/>
              <a:t>t  </a:t>
            </a:r>
            <a:r>
              <a:rPr lang="en-US" sz="2200"/>
              <a:t>is the average length of a test document.</a:t>
            </a:r>
          </a:p>
          <a:p>
            <a:endParaRPr lang="en-US" sz="2200"/>
          </a:p>
          <a:p>
            <a:r>
              <a:rPr lang="en-US" sz="2200"/>
              <a:t>Very efficient overall, linearly proportional to the time needed to just read in all the data.</a:t>
            </a:r>
          </a:p>
        </p:txBody>
      </p:sp>
      <p:grpSp>
        <p:nvGrpSpPr>
          <p:cNvPr id="46095" name="Group 15"/>
          <p:cNvGrpSpPr>
            <a:grpSpLocks/>
          </p:cNvGrpSpPr>
          <p:nvPr/>
        </p:nvGrpSpPr>
        <p:grpSpPr bwMode="auto">
          <a:xfrm>
            <a:off x="7315200" y="3048000"/>
            <a:ext cx="1371600" cy="609600"/>
            <a:chOff x="0" y="0"/>
            <a:chExt cx="864" cy="384"/>
          </a:xfrm>
        </p:grpSpPr>
        <p:sp>
          <p:nvSpPr>
            <p:cNvPr id="46093" name="AutoShape 13"/>
            <p:cNvSpPr>
              <a:spLocks/>
            </p:cNvSpPr>
            <p:nvPr/>
          </p:nvSpPr>
          <p:spPr bwMode="auto">
            <a:xfrm>
              <a:off x="0" y="0"/>
              <a:ext cx="864" cy="384"/>
            </a:xfrm>
            <a:custGeom>
              <a:avLst/>
              <a:gdLst/>
              <a:ahLst/>
              <a:cxnLst/>
              <a:rect l="0" t="0" r="r" b="b"/>
              <a:pathLst>
                <a:path w="21600" h="21600">
                  <a:moveTo>
                    <a:pt x="7200" y="0"/>
                  </a:moveTo>
                  <a:lnTo>
                    <a:pt x="7200" y="8100"/>
                  </a:lnTo>
                  <a:lnTo>
                    <a:pt x="3600" y="8100"/>
                  </a:lnTo>
                  <a:lnTo>
                    <a:pt x="3600" y="5400"/>
                  </a:lnTo>
                  <a:lnTo>
                    <a:pt x="0" y="10800"/>
                  </a:lnTo>
                  <a:lnTo>
                    <a:pt x="3600" y="16200"/>
                  </a:lnTo>
                  <a:lnTo>
                    <a:pt x="3600" y="13500"/>
                  </a:lnTo>
                  <a:lnTo>
                    <a:pt x="7200" y="13500"/>
                  </a:lnTo>
                  <a:lnTo>
                    <a:pt x="7200" y="21600"/>
                  </a:lnTo>
                  <a:lnTo>
                    <a:pt x="21600" y="21600"/>
                  </a:lnTo>
                  <a:lnTo>
                    <a:pt x="21600" y="0"/>
                  </a:lnTo>
                  <a:close/>
                  <a:moveTo>
                    <a:pt x="7200" y="0"/>
                  </a:moveTo>
                </a:path>
              </a:pathLst>
            </a:custGeom>
            <a:solidFill>
              <a:srgbClr val="437085">
                <a:alpha val="49803"/>
              </a:srgbClr>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46094" name="Rectangle 14"/>
            <p:cNvSpPr>
              <a:spLocks/>
            </p:cNvSpPr>
            <p:nvPr/>
          </p:nvSpPr>
          <p:spPr bwMode="auto">
            <a:xfrm>
              <a:off x="307" y="56"/>
              <a:ext cx="53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9525" algn="ctr"/>
              <a:r>
                <a:rPr lang="en-US">
                  <a:solidFill>
                    <a:schemeClr val="tx1"/>
                  </a:solidFill>
                  <a:latin typeface="Times New Roman" pitchFamily="18" charset="0"/>
                  <a:cs typeface="Times New Roman" pitchFamily="18" charset="0"/>
                  <a:sym typeface="Times New Roman" pitchFamily="18" charset="0"/>
                </a:rPr>
                <a:t>Why?</a:t>
              </a:r>
            </a:p>
          </p:txBody>
        </p:sp>
      </p:grpSp>
      <p:sp>
        <p:nvSpPr>
          <p:cNvPr id="46096" name="Rectangle 16"/>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Group 3"/>
          <p:cNvGrpSpPr>
            <a:grpSpLocks/>
          </p:cNvGrpSpPr>
          <p:nvPr/>
        </p:nvGrpSpPr>
        <p:grpSpPr bwMode="auto">
          <a:xfrm>
            <a:off x="0" y="-141288"/>
            <a:ext cx="4178300" cy="557213"/>
            <a:chOff x="0" y="0"/>
            <a:chExt cx="2632" cy="352"/>
          </a:xfrm>
        </p:grpSpPr>
        <p:sp>
          <p:nvSpPr>
            <p:cNvPr id="4710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710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7110" name="Group 6"/>
          <p:cNvGrpSpPr>
            <a:grpSpLocks/>
          </p:cNvGrpSpPr>
          <p:nvPr/>
        </p:nvGrpSpPr>
        <p:grpSpPr bwMode="auto">
          <a:xfrm>
            <a:off x="3733800" y="-26988"/>
            <a:ext cx="3886200" cy="328613"/>
            <a:chOff x="0" y="0"/>
            <a:chExt cx="2448" cy="208"/>
          </a:xfrm>
        </p:grpSpPr>
        <p:sp>
          <p:nvSpPr>
            <p:cNvPr id="4710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710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7113" name="Group 9"/>
          <p:cNvGrpSpPr>
            <a:grpSpLocks/>
          </p:cNvGrpSpPr>
          <p:nvPr/>
        </p:nvGrpSpPr>
        <p:grpSpPr bwMode="auto">
          <a:xfrm>
            <a:off x="7620000" y="-26988"/>
            <a:ext cx="1524000" cy="328613"/>
            <a:chOff x="0" y="0"/>
            <a:chExt cx="960" cy="208"/>
          </a:xfrm>
        </p:grpSpPr>
        <p:sp>
          <p:nvSpPr>
            <p:cNvPr id="4711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711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711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7115" name="Rectangle 11"/>
          <p:cNvSpPr>
            <a:spLocks noGrp="1" noChangeArrowheads="1"/>
          </p:cNvSpPr>
          <p:nvPr>
            <p:ph type="title"/>
          </p:nvPr>
        </p:nvSpPr>
        <p:spPr>
          <a:ln/>
        </p:spPr>
        <p:txBody>
          <a:bodyPr rIns="132080"/>
          <a:lstStyle/>
          <a:p>
            <a:r>
              <a:rPr lang="en-US"/>
              <a:t>Underflow Prevention: using logs</a:t>
            </a:r>
          </a:p>
        </p:txBody>
      </p:sp>
      <mc:AlternateContent xmlns:mc="http://schemas.openxmlformats.org/markup-compatibility/2006">
        <mc:Choice xmlns:a14="http://schemas.microsoft.com/office/drawing/2010/main" Requires="a14">
          <p:sp>
            <p:nvSpPr>
              <p:cNvPr id="47116" name="Rectangle 12"/>
              <p:cNvSpPr>
                <a:spLocks noGrp="1" noChangeArrowheads="1"/>
              </p:cNvSpPr>
              <p:nvPr>
                <p:ph type="body" idx="1"/>
              </p:nvPr>
            </p:nvSpPr>
            <p:spPr>
              <a:ln/>
            </p:spPr>
            <p:txBody>
              <a:bodyPr rIns="132080"/>
              <a:lstStyle/>
              <a:p>
                <a:r>
                  <a:rPr lang="en-US" sz="2000" dirty="0"/>
                  <a:t>Multiplying lots of probabilities, which are between 0 and 1 by definition, can result in floating-point underflow.</a:t>
                </a:r>
              </a:p>
              <a:p>
                <a:endParaRPr lang="en-US" sz="2000" b="1" i="1" dirty="0"/>
              </a:p>
              <a:p>
                <a:r>
                  <a:rPr lang="en-US" sz="2000" b="1" i="1" dirty="0"/>
                  <a:t>log(x*y) = log(x) + log(y), </a:t>
                </a:r>
                <a:r>
                  <a:rPr lang="en-US" sz="2000" dirty="0"/>
                  <a:t>it is better to perform all computations by summing logs of probabilities rather than multiplying probabilities.</a:t>
                </a:r>
              </a:p>
              <a:p>
                <a:endParaRPr lang="en-US" sz="2000" dirty="0"/>
              </a:p>
              <a:p>
                <a:r>
                  <a:rPr lang="en-US" sz="2000" dirty="0"/>
                  <a:t>Class with highest final un-normalized log probability score is still the most probable.</a:t>
                </a:r>
              </a:p>
              <a:p>
                <a:endParaRPr lang="en-US" sz="2000" dirty="0"/>
              </a:p>
              <a:p>
                <a:pPr marL="39688"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𝐶</m:t>
                      </m:r>
                      <m:r>
                        <a:rPr lang="en-US" sz="2400" b="0" i="1" baseline="-25000" smtClean="0">
                          <a:latin typeface="Cambria Math"/>
                        </a:rPr>
                        <m:t>𝑁𝐵</m:t>
                      </m:r>
                      <m:r>
                        <a:rPr lang="en-US" sz="2400" b="0" i="1" smtClean="0">
                          <a:latin typeface="Cambria Math"/>
                        </a:rPr>
                        <m:t>= </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a:rPr>
                                <m:t>argmax</m:t>
                              </m:r>
                            </m:e>
                            <m:lim>
                              <m:r>
                                <a:rPr lang="en-US" sz="2400" b="0" i="1" smtClean="0">
                                  <a:latin typeface="Cambria Math"/>
                                </a:rPr>
                                <m:t>𝑐</m:t>
                              </m:r>
                              <m:r>
                                <a:rPr lang="en-US" sz="2400" b="0" i="1" baseline="-25000" smtClean="0">
                                  <a:latin typeface="Cambria Math"/>
                                </a:rPr>
                                <m:t>𝑗</m:t>
                              </m:r>
                            </m:lim>
                          </m:limLow>
                        </m:fName>
                        <m:e>
                          <m:r>
                            <a:rPr lang="en-US" sz="2400" b="0" i="1" smtClean="0">
                              <a:latin typeface="Cambria Math"/>
                            </a:rPr>
                            <m:t>[</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𝑃</m:t>
                              </m:r>
                              <m:d>
                                <m:dPr>
                                  <m:ctrlPr>
                                    <a:rPr lang="en-US" sz="2400" b="0" i="1" smtClean="0">
                                      <a:latin typeface="Cambria Math" panose="02040503050406030204" pitchFamily="18" charset="0"/>
                                    </a:rPr>
                                  </m:ctrlPr>
                                </m:dPr>
                                <m:e>
                                  <m:r>
                                    <a:rPr lang="en-US" sz="2400" b="0" i="1" smtClean="0">
                                      <a:latin typeface="Cambria Math"/>
                                    </a:rPr>
                                    <m:t>𝑐</m:t>
                                  </m:r>
                                  <m:r>
                                    <a:rPr lang="en-US" sz="2400" b="0" i="1" baseline="-25000" smtClean="0">
                                      <a:latin typeface="Cambria Math"/>
                                    </a:rPr>
                                    <m:t>𝑗</m:t>
                                  </m:r>
                                </m:e>
                              </m:d>
                              <m:r>
                                <a:rPr lang="en-US" sz="2400" b="0" i="1" smtClean="0">
                                  <a:latin typeface="Cambria Math"/>
                                </a:rPr>
                                <m:t>+</m:t>
                              </m:r>
                              <m:nary>
                                <m:naryPr>
                                  <m:chr m:val="∑"/>
                                  <m:ctrlPr>
                                    <a:rPr lang="pt-BR" sz="2400" b="0" i="1" smtClean="0">
                                      <a:latin typeface="Cambria Math" panose="02040503050406030204" pitchFamily="18" charset="0"/>
                                    </a:rPr>
                                  </m:ctrlPr>
                                </m:naryPr>
                                <m:sub>
                                  <m:r>
                                    <m:rPr>
                                      <m:brk m:alnAt="23"/>
                                    </m:rPr>
                                    <a:rPr lang="en-US" sz="2400" b="0" i="1" smtClean="0">
                                      <a:latin typeface="Cambria Math"/>
                                    </a:rPr>
                                    <m:t>𝑖</m:t>
                                  </m:r>
                                  <m:r>
                                    <a:rPr lang="en-US" sz="2400" b="0" i="1" smtClean="0">
                                      <a:latin typeface="Cambria Math"/>
                                    </a:rPr>
                                    <m:t>=</m:t>
                                  </m:r>
                                  <m:r>
                                    <m:rPr>
                                      <m:brk m:alnAt="23"/>
                                    </m:rPr>
                                    <a:rPr lang="en-US" sz="2400" b="0" i="1" smtClean="0">
                                      <a:latin typeface="Cambria Math"/>
                                    </a:rPr>
                                    <m:t>0</m:t>
                                  </m:r>
                                </m:sub>
                                <m:sup>
                                  <m:r>
                                    <a:rPr lang="en-US" sz="2400" b="0" i="1" smtClean="0">
                                      <a:latin typeface="Cambria Math"/>
                                    </a:rPr>
                                    <m:t>|</m:t>
                                  </m:r>
                                  <m:r>
                                    <m:rPr>
                                      <m:brk m:alnAt="23"/>
                                    </m:rPr>
                                    <a:rPr lang="en-US" sz="2400" i="1">
                                      <a:latin typeface="Cambria Math"/>
                                    </a:rPr>
                                    <m:t>𝑝</m:t>
                                  </m:r>
                                  <m:r>
                                    <a:rPr lang="en-US" sz="2400" i="1">
                                      <a:latin typeface="Cambria Math"/>
                                    </a:rPr>
                                    <m:t>𝑜𝑠𝑖𝑡𝑖𝑜𝑛𝑠</m:t>
                                  </m:r>
                                  <m:r>
                                    <a:rPr lang="en-US" sz="2400" b="0" i="1" smtClean="0">
                                      <a:latin typeface="Cambria Math"/>
                                    </a:rPr>
                                    <m:t>|</m:t>
                                  </m:r>
                                </m:sup>
                                <m:e>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𝑃</m:t>
                                      </m:r>
                                      <m:r>
                                        <a:rPr lang="en-US" sz="2400" b="0" i="1" smtClean="0">
                                          <a:latin typeface="Cambria Math"/>
                                        </a:rPr>
                                        <m:t>(</m:t>
                                      </m:r>
                                      <m:r>
                                        <a:rPr lang="en-US" sz="2400" b="0" i="1" smtClean="0">
                                          <a:latin typeface="Cambria Math"/>
                                        </a:rPr>
                                        <m:t>𝑥𝑖</m:t>
                                      </m:r>
                                      <m:r>
                                        <a:rPr lang="en-US" sz="2400" b="0" i="1" smtClean="0">
                                          <a:latin typeface="Cambria Math"/>
                                        </a:rPr>
                                        <m:t>|</m:t>
                                      </m:r>
                                      <m:r>
                                        <a:rPr lang="en-US" sz="2400" b="0" i="1" smtClean="0">
                                          <a:latin typeface="Cambria Math"/>
                                        </a:rPr>
                                        <m:t>𝑐𝑗</m:t>
                                      </m:r>
                                      <m:r>
                                        <a:rPr lang="en-US" sz="2400" b="0" i="1" smtClean="0">
                                          <a:latin typeface="Cambria Math"/>
                                        </a:rPr>
                                        <m:t>)</m:t>
                                      </m:r>
                                    </m:e>
                                  </m:func>
                                </m:e>
                              </m:nary>
                            </m:e>
                          </m:func>
                          <m:r>
                            <a:rPr lang="en-US" sz="2400" b="0" i="1" smtClean="0">
                              <a:latin typeface="Cambria Math"/>
                            </a:rPr>
                            <m:t>]</m:t>
                          </m:r>
                        </m:e>
                      </m:func>
                    </m:oMath>
                  </m:oMathPara>
                </a14:m>
                <a:endParaRPr lang="en-US" sz="2400" dirty="0"/>
              </a:p>
              <a:p>
                <a:r>
                  <a:rPr lang="en-US" sz="2000" dirty="0"/>
                  <a:t>Note that model is now just max of sum of weights…</a:t>
                </a:r>
              </a:p>
            </p:txBody>
          </p:sp>
        </mc:Choice>
        <mc:Fallback>
          <p:sp>
            <p:nvSpPr>
              <p:cNvPr id="47116" name="Rectangle 12"/>
              <p:cNvSpPr>
                <a:spLocks noGrp="1" noRot="1" noChangeAspect="1" noMove="1" noResize="1" noEditPoints="1" noAdjustHandles="1" noChangeArrowheads="1" noChangeShapeType="1" noTextEdit="1"/>
              </p:cNvSpPr>
              <p:nvPr>
                <p:ph type="body" idx="1"/>
              </p:nvPr>
            </p:nvSpPr>
            <p:spPr>
              <a:blipFill>
                <a:blip r:embed="rId2"/>
                <a:stretch>
                  <a:fillRect l="-667" t="-464"/>
                </a:stretch>
              </a:blipFill>
              <a:ln/>
            </p:spPr>
            <p:txBody>
              <a:bodyPr/>
              <a:lstStyle/>
              <a:p>
                <a:r>
                  <a:rPr lang="en-IL">
                    <a:noFill/>
                  </a:rPr>
                  <a:t> </a:t>
                </a:r>
              </a:p>
            </p:txBody>
          </p:sp>
        </mc:Fallback>
      </mc:AlternateContent>
      <p:sp>
        <p:nvSpPr>
          <p:cNvPr id="47118" name="Rectangle 14"/>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Sec.13.2</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3"/>
          <p:cNvGrpSpPr>
            <a:grpSpLocks/>
          </p:cNvGrpSpPr>
          <p:nvPr/>
        </p:nvGrpSpPr>
        <p:grpSpPr bwMode="auto">
          <a:xfrm>
            <a:off x="0" y="-141288"/>
            <a:ext cx="4178300" cy="557213"/>
            <a:chOff x="0" y="0"/>
            <a:chExt cx="2632" cy="352"/>
          </a:xfrm>
        </p:grpSpPr>
        <p:sp>
          <p:nvSpPr>
            <p:cNvPr id="4812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8134" name="Group 6"/>
          <p:cNvGrpSpPr>
            <a:grpSpLocks/>
          </p:cNvGrpSpPr>
          <p:nvPr/>
        </p:nvGrpSpPr>
        <p:grpSpPr bwMode="auto">
          <a:xfrm>
            <a:off x="3733800" y="-26988"/>
            <a:ext cx="3886200" cy="328613"/>
            <a:chOff x="0" y="0"/>
            <a:chExt cx="2448" cy="208"/>
          </a:xfrm>
        </p:grpSpPr>
        <p:sp>
          <p:nvSpPr>
            <p:cNvPr id="4813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8137" name="Group 9"/>
          <p:cNvGrpSpPr>
            <a:grpSpLocks/>
          </p:cNvGrpSpPr>
          <p:nvPr/>
        </p:nvGrpSpPr>
        <p:grpSpPr bwMode="auto">
          <a:xfrm>
            <a:off x="7620000" y="-26988"/>
            <a:ext cx="1524000" cy="328613"/>
            <a:chOff x="0" y="0"/>
            <a:chExt cx="960" cy="208"/>
          </a:xfrm>
        </p:grpSpPr>
        <p:sp>
          <p:nvSpPr>
            <p:cNvPr id="4813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813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8139" name="Rectangle 11"/>
          <p:cNvSpPr>
            <a:spLocks noGrp="1" noChangeArrowheads="1"/>
          </p:cNvSpPr>
          <p:nvPr>
            <p:ph type="title"/>
          </p:nvPr>
        </p:nvSpPr>
        <p:spPr>
          <a:ln/>
        </p:spPr>
        <p:txBody>
          <a:bodyPr rIns="132080"/>
          <a:lstStyle/>
          <a:p>
            <a:r>
              <a:rPr lang="en-US"/>
              <a:t>Example</a:t>
            </a:r>
          </a:p>
        </p:txBody>
      </p:sp>
      <p:graphicFrame>
        <p:nvGraphicFramePr>
          <p:cNvPr id="48140" name="Group 12"/>
          <p:cNvGraphicFramePr>
            <a:graphicFrameLocks noGrp="1"/>
          </p:cNvGraphicFramePr>
          <p:nvPr/>
        </p:nvGraphicFramePr>
        <p:xfrm>
          <a:off x="457200" y="1600200"/>
          <a:ext cx="8229600" cy="2235202"/>
        </p:xfrm>
        <a:graphic>
          <a:graphicData uri="http://schemas.openxmlformats.org/drawingml/2006/table">
            <a:tbl>
              <a:tblPr/>
              <a:tblGrid>
                <a:gridCol w="1395413">
                  <a:extLst>
                    <a:ext uri="{9D8B030D-6E8A-4147-A177-3AD203B41FA5}">
                      <a16:colId xmlns:a16="http://schemas.microsoft.com/office/drawing/2014/main" val="20000"/>
                    </a:ext>
                  </a:extLst>
                </a:gridCol>
                <a:gridCol w="735012">
                  <a:extLst>
                    <a:ext uri="{9D8B030D-6E8A-4147-A177-3AD203B41FA5}">
                      <a16:colId xmlns:a16="http://schemas.microsoft.com/office/drawing/2014/main" val="20001"/>
                    </a:ext>
                  </a:extLst>
                </a:gridCol>
                <a:gridCol w="5030788">
                  <a:extLst>
                    <a:ext uri="{9D8B030D-6E8A-4147-A177-3AD203B41FA5}">
                      <a16:colId xmlns:a16="http://schemas.microsoft.com/office/drawing/2014/main" val="20002"/>
                    </a:ext>
                  </a:extLst>
                </a:gridCol>
                <a:gridCol w="1068387">
                  <a:extLst>
                    <a:ext uri="{9D8B030D-6E8A-4147-A177-3AD203B41FA5}">
                      <a16:colId xmlns:a16="http://schemas.microsoft.com/office/drawing/2014/main" val="20003"/>
                    </a:ext>
                  </a:extLst>
                </a:gridCol>
              </a:tblGrid>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1" i="0" u="none" strike="noStrike" cap="none" normalizeH="0" baseline="0" dirty="0">
                        <a:ln>
                          <a:noFill/>
                        </a:ln>
                        <a:solidFill>
                          <a:srgbClr val="FFFFFF"/>
                        </a:solidFill>
                        <a:effectLst/>
                        <a:latin typeface="Lucida Grande" charset="0"/>
                        <a:ea typeface="ヒラギノ角ゴ ProN W6" charset="0"/>
                        <a:cs typeface="ヒラギノ角ゴ ProN W6"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Doc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Words</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Class</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extLst>
                  <a:ext uri="{0D108BD9-81ED-4DB2-BD59-A6C34878D82A}">
                    <a16:rowId xmlns:a16="http://schemas.microsoft.com/office/drawing/2014/main" val="10000"/>
                  </a:ext>
                </a:extLst>
              </a:tr>
              <a:tr h="371475">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Training</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1</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Beijing Chinese</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dirty="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2</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Chinese Shanghai</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2"/>
                  </a:ext>
                </a:extLst>
              </a:tr>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3</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Macao</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3"/>
                  </a:ext>
                </a:extLst>
              </a:tr>
              <a:tr h="371475">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4</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Tokyo Japan Chinese</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j</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4"/>
                  </a:ext>
                </a:extLst>
              </a:tr>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Test</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5</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Chinese Chinese Tokyo Japan</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extLst>
                  <a:ext uri="{0D108BD9-81ED-4DB2-BD59-A6C34878D82A}">
                    <a16:rowId xmlns:a16="http://schemas.microsoft.com/office/drawing/2014/main" val="10005"/>
                  </a:ext>
                </a:extLst>
              </a:tr>
            </a:tbl>
          </a:graphicData>
        </a:graphic>
      </p:graphicFrame>
      <p:sp>
        <p:nvSpPr>
          <p:cNvPr id="48223" name="Rectangle 95"/>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37</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3"/>
          <p:cNvGrpSpPr>
            <a:grpSpLocks/>
          </p:cNvGrpSpPr>
          <p:nvPr/>
        </p:nvGrpSpPr>
        <p:grpSpPr bwMode="auto">
          <a:xfrm>
            <a:off x="0" y="-141288"/>
            <a:ext cx="4178300" cy="557213"/>
            <a:chOff x="0" y="0"/>
            <a:chExt cx="2632" cy="352"/>
          </a:xfrm>
        </p:grpSpPr>
        <p:sp>
          <p:nvSpPr>
            <p:cNvPr id="4915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915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9158" name="Group 6"/>
          <p:cNvGrpSpPr>
            <a:grpSpLocks/>
          </p:cNvGrpSpPr>
          <p:nvPr/>
        </p:nvGrpSpPr>
        <p:grpSpPr bwMode="auto">
          <a:xfrm>
            <a:off x="3733800" y="-26988"/>
            <a:ext cx="3886200" cy="328613"/>
            <a:chOff x="0" y="0"/>
            <a:chExt cx="2448" cy="208"/>
          </a:xfrm>
        </p:grpSpPr>
        <p:sp>
          <p:nvSpPr>
            <p:cNvPr id="491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915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9161" name="Group 9"/>
          <p:cNvGrpSpPr>
            <a:grpSpLocks/>
          </p:cNvGrpSpPr>
          <p:nvPr/>
        </p:nvGrpSpPr>
        <p:grpSpPr bwMode="auto">
          <a:xfrm>
            <a:off x="7620000" y="-26988"/>
            <a:ext cx="1524000" cy="328613"/>
            <a:chOff x="0" y="0"/>
            <a:chExt cx="960" cy="208"/>
          </a:xfrm>
        </p:grpSpPr>
        <p:sp>
          <p:nvSpPr>
            <p:cNvPr id="491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916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916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9163" name="Rectangle 11"/>
          <p:cNvSpPr>
            <a:spLocks noGrp="1" noChangeArrowheads="1"/>
          </p:cNvSpPr>
          <p:nvPr>
            <p:ph type="title"/>
          </p:nvPr>
        </p:nvSpPr>
        <p:spPr>
          <a:ln/>
        </p:spPr>
        <p:txBody>
          <a:bodyPr rIns="132080"/>
          <a:lstStyle/>
          <a:p>
            <a:r>
              <a:rPr lang="en-US"/>
              <a:t>Two Naive Bayes Models</a:t>
            </a:r>
          </a:p>
        </p:txBody>
      </p:sp>
      <p:sp>
        <p:nvSpPr>
          <p:cNvPr id="49164" name="Rectangle 12"/>
          <p:cNvSpPr>
            <a:spLocks noGrp="1" noChangeArrowheads="1"/>
          </p:cNvSpPr>
          <p:nvPr>
            <p:ph type="body" idx="1"/>
          </p:nvPr>
        </p:nvSpPr>
        <p:spPr>
          <a:ln/>
        </p:spPr>
        <p:txBody>
          <a:bodyPr rIns="132080"/>
          <a:lstStyle/>
          <a:p>
            <a:r>
              <a:rPr lang="en-US" dirty="0"/>
              <a:t>Model 1: </a:t>
            </a:r>
            <a:r>
              <a:rPr lang="en-US" b="1" dirty="0"/>
              <a:t>Multivariate Bernoulli</a:t>
            </a:r>
          </a:p>
          <a:p>
            <a:pPr marL="782638" lvl="1"/>
            <a:r>
              <a:rPr lang="en-US" dirty="0"/>
              <a:t>One feature </a:t>
            </a:r>
            <a:r>
              <a:rPr lang="en-US" dirty="0" err="1">
                <a:latin typeface="Comic Sans MS" pitchFamily="66" charset="0"/>
                <a:ea typeface="Comic Sans MS" pitchFamily="66" charset="0"/>
                <a:cs typeface="Comic Sans MS" pitchFamily="66" charset="0"/>
                <a:sym typeface="Comic Sans MS" pitchFamily="66" charset="0"/>
              </a:rPr>
              <a:t>X</a:t>
            </a:r>
            <a:r>
              <a:rPr lang="en-US" sz="2000" baseline="-25000" dirty="0" err="1">
                <a:latin typeface="Comic Sans MS" pitchFamily="66" charset="0"/>
                <a:ea typeface="Comic Sans MS" pitchFamily="66" charset="0"/>
                <a:cs typeface="Comic Sans MS" pitchFamily="66" charset="0"/>
                <a:sym typeface="Comic Sans MS" pitchFamily="66" charset="0"/>
              </a:rPr>
              <a:t>w</a:t>
            </a:r>
            <a:r>
              <a:rPr lang="en-US" dirty="0"/>
              <a:t> for </a:t>
            </a:r>
            <a:r>
              <a:rPr lang="en-US" u="sng" dirty="0"/>
              <a:t>each </a:t>
            </a:r>
            <a:r>
              <a:rPr lang="en-US" b="1" u="sng" dirty="0"/>
              <a:t>word</a:t>
            </a:r>
            <a:r>
              <a:rPr lang="en-US" u="sng" dirty="0"/>
              <a:t> </a:t>
            </a:r>
            <a:r>
              <a:rPr lang="en-US" dirty="0"/>
              <a:t>in dictionary</a:t>
            </a:r>
          </a:p>
          <a:p>
            <a:pPr marL="1182688" lvl="2"/>
            <a:r>
              <a:rPr lang="en-US" dirty="0"/>
              <a:t>for loop iterates over dictionary</a:t>
            </a:r>
          </a:p>
          <a:p>
            <a:pPr marL="782638" lvl="1"/>
            <a:r>
              <a:rPr lang="en-US" dirty="0" err="1">
                <a:latin typeface="Comic Sans MS" pitchFamily="66" charset="0"/>
                <a:ea typeface="Comic Sans MS" pitchFamily="66" charset="0"/>
                <a:cs typeface="Comic Sans MS" pitchFamily="66" charset="0"/>
                <a:sym typeface="Comic Sans MS" pitchFamily="66" charset="0"/>
              </a:rPr>
              <a:t>X</a:t>
            </a:r>
            <a:r>
              <a:rPr lang="en-US" sz="2000" baseline="-25000" dirty="0" err="1">
                <a:latin typeface="Comic Sans MS" pitchFamily="66" charset="0"/>
                <a:ea typeface="Comic Sans MS" pitchFamily="66" charset="0"/>
                <a:cs typeface="Comic Sans MS" pitchFamily="66" charset="0"/>
                <a:sym typeface="Comic Sans MS" pitchFamily="66" charset="0"/>
              </a:rPr>
              <a:t>w</a:t>
            </a:r>
            <a:r>
              <a:rPr lang="en-US" dirty="0"/>
              <a:t> = true in document </a:t>
            </a:r>
            <a:r>
              <a:rPr lang="en-US" dirty="0">
                <a:latin typeface="Comic Sans MS" pitchFamily="66" charset="0"/>
                <a:ea typeface="Comic Sans MS" pitchFamily="66" charset="0"/>
                <a:cs typeface="Comic Sans MS" pitchFamily="66" charset="0"/>
                <a:sym typeface="Comic Sans MS" pitchFamily="66" charset="0"/>
              </a:rPr>
              <a:t>d </a:t>
            </a:r>
            <a:r>
              <a:rPr lang="en-US" dirty="0"/>
              <a:t>if </a:t>
            </a:r>
            <a:r>
              <a:rPr lang="en-US" dirty="0">
                <a:latin typeface="Comic Sans MS" pitchFamily="66" charset="0"/>
                <a:ea typeface="Comic Sans MS" pitchFamily="66" charset="0"/>
                <a:cs typeface="Comic Sans MS" pitchFamily="66" charset="0"/>
                <a:sym typeface="Comic Sans MS" pitchFamily="66" charset="0"/>
              </a:rPr>
              <a:t>w</a:t>
            </a:r>
            <a:r>
              <a:rPr lang="en-US" dirty="0"/>
              <a:t> appears in </a:t>
            </a:r>
            <a:r>
              <a:rPr lang="en-US" dirty="0">
                <a:latin typeface="Comic Sans MS" pitchFamily="66" charset="0"/>
                <a:ea typeface="Comic Sans MS" pitchFamily="66" charset="0"/>
                <a:cs typeface="Comic Sans MS" pitchFamily="66" charset="0"/>
                <a:sym typeface="Comic Sans MS" pitchFamily="66" charset="0"/>
              </a:rPr>
              <a:t>d</a:t>
            </a:r>
            <a:endParaRPr lang="en-US" dirty="0">
              <a:latin typeface="Comic Sans MS" pitchFamily="66" charset="0"/>
              <a:ea typeface="ヒラギノ明朝 ProN W3" charset="0"/>
              <a:cs typeface="ヒラギノ明朝 ProN W3" charset="0"/>
              <a:sym typeface="Comic Sans MS" pitchFamily="66" charset="0"/>
            </a:endParaRPr>
          </a:p>
          <a:p>
            <a:pPr marL="782638" lvl="1"/>
            <a:r>
              <a:rPr lang="en-US" dirty="0"/>
              <a:t>Naive Bayes assumption: </a:t>
            </a:r>
          </a:p>
          <a:p>
            <a:pPr marL="1182688" lvl="2"/>
            <a:r>
              <a:rPr lang="en-US" dirty="0"/>
              <a:t>Given the document’s topic, appearance of one word in the document tells us nothing about chances that another word appears </a:t>
            </a:r>
          </a:p>
          <a:p>
            <a:endParaRPr lang="en-US" sz="2400" dirty="0"/>
          </a:p>
          <a:p>
            <a:r>
              <a:rPr lang="en-US" sz="2400" dirty="0"/>
              <a:t>Is used in the binary independence model (BIM) in classic probabilistic relevance feedback on hand-classified data</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9" name="Group 3"/>
          <p:cNvGrpSpPr>
            <a:grpSpLocks/>
          </p:cNvGrpSpPr>
          <p:nvPr/>
        </p:nvGrpSpPr>
        <p:grpSpPr bwMode="auto">
          <a:xfrm>
            <a:off x="0" y="-141288"/>
            <a:ext cx="4178300" cy="557213"/>
            <a:chOff x="0" y="0"/>
            <a:chExt cx="2632" cy="352"/>
          </a:xfrm>
        </p:grpSpPr>
        <p:sp>
          <p:nvSpPr>
            <p:cNvPr id="5017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017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0182" name="Group 6"/>
          <p:cNvGrpSpPr>
            <a:grpSpLocks/>
          </p:cNvGrpSpPr>
          <p:nvPr/>
        </p:nvGrpSpPr>
        <p:grpSpPr bwMode="auto">
          <a:xfrm>
            <a:off x="3733800" y="-26988"/>
            <a:ext cx="3886200" cy="328613"/>
            <a:chOff x="0" y="0"/>
            <a:chExt cx="2448" cy="208"/>
          </a:xfrm>
        </p:grpSpPr>
        <p:sp>
          <p:nvSpPr>
            <p:cNvPr id="5018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018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0185" name="Group 9"/>
          <p:cNvGrpSpPr>
            <a:grpSpLocks/>
          </p:cNvGrpSpPr>
          <p:nvPr/>
        </p:nvGrpSpPr>
        <p:grpSpPr bwMode="auto">
          <a:xfrm>
            <a:off x="7620000" y="-26988"/>
            <a:ext cx="1524000" cy="328613"/>
            <a:chOff x="0" y="0"/>
            <a:chExt cx="960" cy="208"/>
          </a:xfrm>
        </p:grpSpPr>
        <p:sp>
          <p:nvSpPr>
            <p:cNvPr id="5018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018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018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0187" name="Rectangle 11"/>
          <p:cNvSpPr>
            <a:spLocks noGrp="1" noChangeArrowheads="1"/>
          </p:cNvSpPr>
          <p:nvPr>
            <p:ph type="title"/>
          </p:nvPr>
        </p:nvSpPr>
        <p:spPr>
          <a:ln/>
        </p:spPr>
        <p:txBody>
          <a:bodyPr rIns="132080"/>
          <a:lstStyle/>
          <a:p>
            <a:r>
              <a:rPr lang="en-US"/>
              <a:t>Two Models</a:t>
            </a:r>
          </a:p>
        </p:txBody>
      </p:sp>
      <p:sp>
        <p:nvSpPr>
          <p:cNvPr id="50188" name="Rectangle 12"/>
          <p:cNvSpPr>
            <a:spLocks noGrp="1" noChangeArrowheads="1"/>
          </p:cNvSpPr>
          <p:nvPr>
            <p:ph type="body" idx="1"/>
          </p:nvPr>
        </p:nvSpPr>
        <p:spPr>
          <a:ln/>
        </p:spPr>
        <p:txBody>
          <a:bodyPr rIns="132080"/>
          <a:lstStyle/>
          <a:p>
            <a:pPr>
              <a:lnSpc>
                <a:spcPct val="90000"/>
              </a:lnSpc>
            </a:pPr>
            <a:r>
              <a:rPr lang="en-US" dirty="0"/>
              <a:t>Model 2: </a:t>
            </a:r>
            <a:r>
              <a:rPr lang="en-US" b="1" dirty="0"/>
              <a:t>Multinomial</a:t>
            </a:r>
            <a:r>
              <a:rPr lang="en-US" dirty="0"/>
              <a:t> = Class conditional unigram</a:t>
            </a:r>
          </a:p>
          <a:p>
            <a:pPr marL="782638" lvl="1">
              <a:lnSpc>
                <a:spcPct val="90000"/>
              </a:lnSpc>
            </a:pPr>
            <a:r>
              <a:rPr lang="en-US" dirty="0"/>
              <a:t>One feature </a:t>
            </a:r>
            <a:r>
              <a:rPr lang="en-US" i="1" dirty="0">
                <a:latin typeface="Comic Sans MS" pitchFamily="66" charset="0"/>
                <a:ea typeface="Comic Sans MS" pitchFamily="66" charset="0"/>
                <a:cs typeface="Comic Sans MS" pitchFamily="66" charset="0"/>
                <a:sym typeface="Comic Sans MS" pitchFamily="66" charset="0"/>
              </a:rPr>
              <a:t>X</a:t>
            </a:r>
            <a:r>
              <a:rPr lang="en-US" sz="2000" i="1" baseline="-25000" dirty="0">
                <a:latin typeface="Comic Sans MS" pitchFamily="66" charset="0"/>
                <a:ea typeface="Comic Sans MS" pitchFamily="66" charset="0"/>
                <a:cs typeface="Comic Sans MS" pitchFamily="66" charset="0"/>
                <a:sym typeface="Comic Sans MS" pitchFamily="66" charset="0"/>
              </a:rPr>
              <a:t>i</a:t>
            </a:r>
            <a:r>
              <a:rPr lang="en-US" dirty="0"/>
              <a:t> for </a:t>
            </a:r>
            <a:r>
              <a:rPr lang="en-US" u="sng" dirty="0"/>
              <a:t>each word </a:t>
            </a:r>
            <a:r>
              <a:rPr lang="en-US" b="1" u="sng" dirty="0"/>
              <a:t>position</a:t>
            </a:r>
            <a:r>
              <a:rPr lang="en-US" dirty="0"/>
              <a:t> in document</a:t>
            </a:r>
          </a:p>
          <a:p>
            <a:pPr marL="1182688" lvl="2">
              <a:lnSpc>
                <a:spcPct val="90000"/>
              </a:lnSpc>
            </a:pPr>
            <a:r>
              <a:rPr lang="en-US" dirty="0"/>
              <a:t>feature’s values are all words in dictionary</a:t>
            </a:r>
          </a:p>
          <a:p>
            <a:pPr marL="782638" lvl="1">
              <a:lnSpc>
                <a:spcPct val="90000"/>
              </a:lnSpc>
            </a:pPr>
            <a:r>
              <a:rPr lang="en-US" dirty="0"/>
              <a:t>Value of </a:t>
            </a:r>
            <a:r>
              <a:rPr lang="en-US" i="1" dirty="0">
                <a:latin typeface="Comic Sans MS" pitchFamily="66" charset="0"/>
                <a:ea typeface="Comic Sans MS" pitchFamily="66" charset="0"/>
                <a:cs typeface="Comic Sans MS" pitchFamily="66" charset="0"/>
                <a:sym typeface="Comic Sans MS" pitchFamily="66" charset="0"/>
              </a:rPr>
              <a:t>X</a:t>
            </a:r>
            <a:r>
              <a:rPr lang="en-US" sz="2000" i="1" baseline="-25000" dirty="0">
                <a:latin typeface="Comic Sans MS" pitchFamily="66" charset="0"/>
                <a:ea typeface="Comic Sans MS" pitchFamily="66" charset="0"/>
                <a:cs typeface="Comic Sans MS" pitchFamily="66" charset="0"/>
                <a:sym typeface="Comic Sans MS" pitchFamily="66" charset="0"/>
              </a:rPr>
              <a:t>i</a:t>
            </a:r>
            <a:r>
              <a:rPr lang="en-US" dirty="0"/>
              <a:t> is the word in position </a:t>
            </a:r>
            <a:r>
              <a:rPr lang="en-US" i="1" dirty="0" err="1">
                <a:latin typeface="Comic Sans MS" pitchFamily="66" charset="0"/>
                <a:ea typeface="Comic Sans MS" pitchFamily="66" charset="0"/>
                <a:cs typeface="Comic Sans MS" pitchFamily="66" charset="0"/>
                <a:sym typeface="Comic Sans MS" pitchFamily="66" charset="0"/>
              </a:rPr>
              <a:t>i</a:t>
            </a:r>
            <a:endParaRPr lang="en-US" i="1" dirty="0">
              <a:latin typeface="Comic Sans MS" pitchFamily="66" charset="0"/>
              <a:ea typeface="ヒラギノ明朝 ProN W3" charset="0"/>
              <a:cs typeface="ヒラギノ明朝 ProN W3" charset="0"/>
              <a:sym typeface="Comic Sans MS" pitchFamily="66" charset="0"/>
            </a:endParaRPr>
          </a:p>
          <a:p>
            <a:pPr marL="782638" lvl="1">
              <a:lnSpc>
                <a:spcPct val="90000"/>
              </a:lnSpc>
            </a:pPr>
            <a:r>
              <a:rPr lang="en-US" dirty="0"/>
              <a:t>Naïve Bayes assumption: </a:t>
            </a:r>
          </a:p>
          <a:p>
            <a:pPr marL="1182688" lvl="2">
              <a:lnSpc>
                <a:spcPct val="90000"/>
              </a:lnSpc>
            </a:pPr>
            <a:r>
              <a:rPr lang="en-US" dirty="0"/>
              <a:t>Given the document’s topic, word in one position in the document tells us nothing about words in other positions</a:t>
            </a:r>
          </a:p>
          <a:p>
            <a:pPr marL="782638" lvl="1">
              <a:lnSpc>
                <a:spcPct val="90000"/>
              </a:lnSpc>
            </a:pPr>
            <a:r>
              <a:rPr lang="en-US" dirty="0"/>
              <a:t>Second assumption: </a:t>
            </a:r>
          </a:p>
          <a:p>
            <a:pPr marL="1182688" lvl="2">
              <a:lnSpc>
                <a:spcPct val="90000"/>
              </a:lnSpc>
            </a:pPr>
            <a:r>
              <a:rPr lang="en-US" dirty="0"/>
              <a:t>Word appearance does not depend on position</a:t>
            </a:r>
          </a:p>
          <a:p>
            <a:pPr marL="1182688" lvl="2">
              <a:lnSpc>
                <a:spcPct val="90000"/>
              </a:lnSpc>
            </a:pPr>
            <a:endParaRPr lang="en-US" dirty="0"/>
          </a:p>
          <a:p>
            <a:pPr marL="954088" lvl="2" indent="0">
              <a:lnSpc>
                <a:spcPct val="90000"/>
              </a:lnSpc>
              <a:buNone/>
            </a:pPr>
            <a:endParaRPr lang="en-US" dirty="0"/>
          </a:p>
        </p:txBody>
      </p:sp>
      <p:pic>
        <p:nvPicPr>
          <p:cNvPr id="50189"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408513"/>
            <a:ext cx="45688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0190" name="Rectangle 14"/>
          <p:cNvSpPr>
            <a:spLocks/>
          </p:cNvSpPr>
          <p:nvPr/>
        </p:nvSpPr>
        <p:spPr bwMode="auto">
          <a:xfrm>
            <a:off x="3048000" y="5929535"/>
            <a:ext cx="44113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2000" dirty="0">
                <a:solidFill>
                  <a:schemeClr val="tx1"/>
                </a:solidFill>
                <a:ea typeface="Lucida Grande" charset="0"/>
                <a:cs typeface="Lucida Grande" charset="0"/>
              </a:rPr>
              <a:t>for all positions </a:t>
            </a:r>
            <a:r>
              <a:rPr lang="en-US" sz="2000" i="1" dirty="0" err="1">
                <a:solidFill>
                  <a:schemeClr val="tx1"/>
                </a:solidFill>
                <a:ea typeface="Lucida Grande" charset="0"/>
                <a:cs typeface="Lucida Grande" charset="0"/>
              </a:rPr>
              <a:t>i,j</a:t>
            </a:r>
            <a:r>
              <a:rPr lang="en-US" sz="2000" dirty="0">
                <a:solidFill>
                  <a:schemeClr val="tx1"/>
                </a:solidFill>
                <a:ea typeface="Lucida Grande" charset="0"/>
                <a:cs typeface="Lucida Grande" charset="0"/>
              </a:rPr>
              <a:t>, word </a:t>
            </a:r>
            <a:r>
              <a:rPr lang="en-US" sz="2000" i="1" dirty="0">
                <a:solidFill>
                  <a:schemeClr val="tx1"/>
                </a:solidFill>
                <a:ea typeface="Lucida Grande" charset="0"/>
                <a:cs typeface="Lucida Grande" charset="0"/>
              </a:rPr>
              <a:t>w</a:t>
            </a:r>
            <a:r>
              <a:rPr lang="en-US" sz="2000" dirty="0">
                <a:solidFill>
                  <a:schemeClr val="tx1"/>
                </a:solidFill>
                <a:ea typeface="Lucida Grande" charset="0"/>
                <a:cs typeface="Lucida Grande" charset="0"/>
              </a:rPr>
              <a:t>, and class </a:t>
            </a:r>
            <a:r>
              <a:rPr lang="en-US" sz="2000" i="1" dirty="0">
                <a:solidFill>
                  <a:schemeClr val="tx1"/>
                </a:solidFill>
                <a:ea typeface="Lucida Grande" charset="0"/>
                <a:cs typeface="Lucida Grande" charset="0"/>
              </a:rPr>
              <a:t>c</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3"/>
          <p:cNvGrpSpPr>
            <a:grpSpLocks/>
          </p:cNvGrpSpPr>
          <p:nvPr/>
        </p:nvGrpSpPr>
        <p:grpSpPr bwMode="auto">
          <a:xfrm>
            <a:off x="0" y="-141288"/>
            <a:ext cx="4178300" cy="557213"/>
            <a:chOff x="0" y="0"/>
            <a:chExt cx="2632" cy="352"/>
          </a:xfrm>
        </p:grpSpPr>
        <p:sp>
          <p:nvSpPr>
            <p:cNvPr id="5120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120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1206" name="Group 6"/>
          <p:cNvGrpSpPr>
            <a:grpSpLocks/>
          </p:cNvGrpSpPr>
          <p:nvPr/>
        </p:nvGrpSpPr>
        <p:grpSpPr bwMode="auto">
          <a:xfrm>
            <a:off x="3733800" y="-26988"/>
            <a:ext cx="3886200" cy="328613"/>
            <a:chOff x="0" y="0"/>
            <a:chExt cx="2448" cy="208"/>
          </a:xfrm>
        </p:grpSpPr>
        <p:sp>
          <p:nvSpPr>
            <p:cNvPr id="5120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120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1209" name="Group 9"/>
          <p:cNvGrpSpPr>
            <a:grpSpLocks/>
          </p:cNvGrpSpPr>
          <p:nvPr/>
        </p:nvGrpSpPr>
        <p:grpSpPr bwMode="auto">
          <a:xfrm>
            <a:off x="7620000" y="-26988"/>
            <a:ext cx="1524000" cy="328613"/>
            <a:chOff x="0" y="0"/>
            <a:chExt cx="960" cy="208"/>
          </a:xfrm>
        </p:grpSpPr>
        <p:sp>
          <p:nvSpPr>
            <p:cNvPr id="5120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120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121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1211" name="Rectangle 11"/>
          <p:cNvSpPr>
            <a:spLocks noGrp="1" noChangeArrowheads="1"/>
          </p:cNvSpPr>
          <p:nvPr>
            <p:ph type="body" idx="1"/>
          </p:nvPr>
        </p:nvSpPr>
        <p:spPr>
          <a:xfrm>
            <a:off x="304800" y="1828800"/>
            <a:ext cx="8534400" cy="5029200"/>
          </a:xfrm>
          <a:ln/>
        </p:spPr>
        <p:txBody>
          <a:bodyPr rIns="132080"/>
          <a:lstStyle/>
          <a:p>
            <a:pPr>
              <a:lnSpc>
                <a:spcPct val="90000"/>
              </a:lnSpc>
            </a:pPr>
            <a:r>
              <a:rPr lang="en-US" sz="2200" b="1" dirty="0"/>
              <a:t>Multivariate</a:t>
            </a:r>
            <a:r>
              <a:rPr lang="en-US" sz="2200" dirty="0"/>
              <a:t> Bernoulli model:</a:t>
            </a:r>
          </a:p>
          <a:p>
            <a:pPr>
              <a:lnSpc>
                <a:spcPct val="90000"/>
              </a:lnSpc>
            </a:pPr>
            <a:endParaRPr lang="en-US" sz="2200" dirty="0"/>
          </a:p>
          <a:p>
            <a:pPr>
              <a:lnSpc>
                <a:spcPct val="90000"/>
              </a:lnSpc>
            </a:pPr>
            <a:r>
              <a:rPr lang="en-US" sz="2200" dirty="0"/>
              <a:t> </a:t>
            </a:r>
          </a:p>
          <a:p>
            <a:pPr>
              <a:lnSpc>
                <a:spcPct val="90000"/>
              </a:lnSpc>
            </a:pPr>
            <a:endParaRPr lang="en-US" sz="2200" dirty="0"/>
          </a:p>
          <a:p>
            <a:pPr>
              <a:lnSpc>
                <a:spcPct val="90000"/>
              </a:lnSpc>
            </a:pPr>
            <a:endParaRPr lang="en-US" sz="2200" dirty="0"/>
          </a:p>
          <a:p>
            <a:pPr>
              <a:lnSpc>
                <a:spcPct val="90000"/>
              </a:lnSpc>
            </a:pPr>
            <a:r>
              <a:rPr lang="en-US" sz="2200" b="1" dirty="0"/>
              <a:t>Multinomial</a:t>
            </a:r>
            <a:r>
              <a:rPr lang="en-US" sz="2200" dirty="0"/>
              <a:t> model:</a:t>
            </a:r>
          </a:p>
          <a:p>
            <a:pPr>
              <a:lnSpc>
                <a:spcPct val="90000"/>
              </a:lnSpc>
            </a:pPr>
            <a:endParaRPr lang="en-US" sz="2200" dirty="0"/>
          </a:p>
          <a:p>
            <a:pPr>
              <a:lnSpc>
                <a:spcPct val="90000"/>
              </a:lnSpc>
            </a:pPr>
            <a:endParaRPr lang="en-US" sz="2200" dirty="0"/>
          </a:p>
          <a:p>
            <a:pPr>
              <a:lnSpc>
                <a:spcPct val="90000"/>
              </a:lnSpc>
            </a:pPr>
            <a:endParaRPr lang="en-US" dirty="0"/>
          </a:p>
          <a:p>
            <a:pPr marL="782638" lvl="1">
              <a:lnSpc>
                <a:spcPct val="90000"/>
              </a:lnSpc>
            </a:pPr>
            <a:r>
              <a:rPr lang="en-US" sz="2000" dirty="0"/>
              <a:t>Can create a mega-document for topic </a:t>
            </a:r>
            <a:r>
              <a:rPr lang="en-US" sz="2000" i="1" dirty="0"/>
              <a:t>j</a:t>
            </a:r>
            <a:r>
              <a:rPr lang="en-US" sz="2000" dirty="0"/>
              <a:t> by concatenating all documents in this topic</a:t>
            </a:r>
          </a:p>
          <a:p>
            <a:pPr marL="782638" lvl="1">
              <a:lnSpc>
                <a:spcPct val="90000"/>
              </a:lnSpc>
            </a:pPr>
            <a:r>
              <a:rPr lang="en-US" sz="2000" dirty="0"/>
              <a:t>Use frequency of </a:t>
            </a:r>
            <a:r>
              <a:rPr lang="en-US" sz="2000" i="1" dirty="0"/>
              <a:t>w</a:t>
            </a:r>
            <a:r>
              <a:rPr lang="en-US" sz="2000" dirty="0"/>
              <a:t> in mega-document</a:t>
            </a:r>
          </a:p>
        </p:txBody>
      </p:sp>
      <p:sp>
        <p:nvSpPr>
          <p:cNvPr id="51212" name="Rectangle 12"/>
          <p:cNvSpPr>
            <a:spLocks noGrp="1" noChangeArrowheads="1"/>
          </p:cNvSpPr>
          <p:nvPr>
            <p:ph type="title"/>
          </p:nvPr>
        </p:nvSpPr>
        <p:spPr>
          <a:ln/>
        </p:spPr>
        <p:txBody>
          <a:bodyPr rIns="132080"/>
          <a:lstStyle/>
          <a:p>
            <a:r>
              <a:rPr lang="en-US"/>
              <a:t>Parameter estimation</a:t>
            </a:r>
          </a:p>
        </p:txBody>
      </p:sp>
      <p:sp>
        <p:nvSpPr>
          <p:cNvPr id="51213" name="Rectangle 13"/>
          <p:cNvSpPr>
            <a:spLocks/>
          </p:cNvSpPr>
          <p:nvPr/>
        </p:nvSpPr>
        <p:spPr bwMode="auto">
          <a:xfrm>
            <a:off x="4200115" y="2260600"/>
            <a:ext cx="438549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dirty="0">
                <a:solidFill>
                  <a:schemeClr val="tx1"/>
                </a:solidFill>
                <a:ea typeface="Lucida Grande" charset="0"/>
                <a:cs typeface="Lucida Grande" charset="0"/>
              </a:rPr>
              <a:t>fraction of documents of topic </a:t>
            </a:r>
            <a:r>
              <a:rPr lang="en-US" i="1" dirty="0" err="1">
                <a:solidFill>
                  <a:schemeClr val="tx1"/>
                </a:solidFill>
                <a:ea typeface="Lucida Grande" charset="0"/>
                <a:cs typeface="Lucida Grande" charset="0"/>
              </a:rPr>
              <a:t>c</a:t>
            </a:r>
            <a:r>
              <a:rPr lang="en-US" i="1" baseline="-25000" dirty="0" err="1">
                <a:solidFill>
                  <a:schemeClr val="tx1"/>
                </a:solidFill>
                <a:ea typeface="Lucida Grande" charset="0"/>
                <a:cs typeface="Lucida Grande" charset="0"/>
              </a:rPr>
              <a:t>j</a:t>
            </a:r>
            <a:endParaRPr lang="en-US" i="1" baseline="-25000" dirty="0">
              <a:solidFill>
                <a:schemeClr val="tx1"/>
              </a:solidFill>
              <a:ea typeface="Lucida Grande" charset="0"/>
              <a:cs typeface="Lucida Grande" charset="0"/>
            </a:endParaRPr>
          </a:p>
          <a:p>
            <a:pPr marL="39688" algn="ctr"/>
            <a:r>
              <a:rPr lang="en-US" dirty="0">
                <a:solidFill>
                  <a:schemeClr val="tx1"/>
                </a:solidFill>
                <a:ea typeface="Lucida Grande" charset="0"/>
                <a:cs typeface="Lucida Grande" charset="0"/>
              </a:rPr>
              <a:t>in which word w appears</a:t>
            </a:r>
          </a:p>
        </p:txBody>
      </p:sp>
      <p:pic>
        <p:nvPicPr>
          <p:cNvPr id="5121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165350"/>
            <a:ext cx="32527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1215" name="Rectangle 15"/>
          <p:cNvSpPr>
            <a:spLocks/>
          </p:cNvSpPr>
          <p:nvPr/>
        </p:nvSpPr>
        <p:spPr bwMode="auto">
          <a:xfrm>
            <a:off x="4021712" y="4089400"/>
            <a:ext cx="41819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dirty="0">
                <a:solidFill>
                  <a:schemeClr val="tx1"/>
                </a:solidFill>
                <a:ea typeface="Lucida Grande" charset="0"/>
                <a:cs typeface="Lucida Grande" charset="0"/>
              </a:rPr>
              <a:t>fraction of </a:t>
            </a:r>
            <a:r>
              <a:rPr lang="en-US" u="sng" dirty="0">
                <a:solidFill>
                  <a:schemeClr val="tx1"/>
                </a:solidFill>
                <a:ea typeface="Lucida Grande" charset="0"/>
                <a:cs typeface="Lucida Grande" charset="0"/>
              </a:rPr>
              <a:t>times</a:t>
            </a:r>
            <a:r>
              <a:rPr lang="en-US" dirty="0">
                <a:solidFill>
                  <a:schemeClr val="tx1"/>
                </a:solidFill>
                <a:ea typeface="Lucida Grande" charset="0"/>
                <a:cs typeface="Lucida Grande" charset="0"/>
              </a:rPr>
              <a:t> in which </a:t>
            </a:r>
          </a:p>
          <a:p>
            <a:pPr marL="39688" algn="ctr"/>
            <a:r>
              <a:rPr lang="en-US" dirty="0">
                <a:solidFill>
                  <a:schemeClr val="tx1"/>
                </a:solidFill>
                <a:ea typeface="Lucida Grande" charset="0"/>
                <a:cs typeface="Lucida Grande" charset="0"/>
              </a:rPr>
              <a:t>word w appears among all</a:t>
            </a:r>
          </a:p>
          <a:p>
            <a:pPr marL="39688" algn="ctr"/>
            <a:r>
              <a:rPr lang="en-US" dirty="0">
                <a:solidFill>
                  <a:schemeClr val="tx1"/>
                </a:solidFill>
                <a:ea typeface="Lucida Grande" charset="0"/>
                <a:cs typeface="Lucida Grande" charset="0"/>
              </a:rPr>
              <a:t>words in documents of topic </a:t>
            </a:r>
            <a:r>
              <a:rPr lang="en-US" i="1" dirty="0" err="1">
                <a:solidFill>
                  <a:schemeClr val="tx1"/>
                </a:solidFill>
                <a:ea typeface="Lucida Grande" charset="0"/>
                <a:cs typeface="Lucida Grande" charset="0"/>
              </a:rPr>
              <a:t>c</a:t>
            </a:r>
            <a:r>
              <a:rPr lang="en-US" i="1" baseline="-25000" dirty="0" err="1">
                <a:solidFill>
                  <a:schemeClr val="tx1"/>
                </a:solidFill>
                <a:ea typeface="Lucida Grande" charset="0"/>
                <a:cs typeface="Lucida Grande" charset="0"/>
              </a:rPr>
              <a:t>j</a:t>
            </a:r>
            <a:endParaRPr lang="en-US" i="1" baseline="-25000" dirty="0">
              <a:solidFill>
                <a:schemeClr val="tx1"/>
              </a:solidFill>
              <a:ea typeface="Lucida Grande" charset="0"/>
              <a:cs typeface="Lucida Grande" charset="0"/>
            </a:endParaRPr>
          </a:p>
        </p:txBody>
      </p:sp>
      <p:pic>
        <p:nvPicPr>
          <p:cNvPr id="5121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763" y="4162425"/>
            <a:ext cx="32956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3"/>
          <p:cNvGrpSpPr>
            <a:grpSpLocks/>
          </p:cNvGrpSpPr>
          <p:nvPr/>
        </p:nvGrpSpPr>
        <p:grpSpPr bwMode="auto">
          <a:xfrm>
            <a:off x="0" y="-141288"/>
            <a:ext cx="4178300" cy="557213"/>
            <a:chOff x="0" y="0"/>
            <a:chExt cx="2632" cy="352"/>
          </a:xfrm>
        </p:grpSpPr>
        <p:sp>
          <p:nvSpPr>
            <p:cNvPr id="4812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8134" name="Group 6"/>
          <p:cNvGrpSpPr>
            <a:grpSpLocks/>
          </p:cNvGrpSpPr>
          <p:nvPr/>
        </p:nvGrpSpPr>
        <p:grpSpPr bwMode="auto">
          <a:xfrm>
            <a:off x="3733800" y="-26988"/>
            <a:ext cx="3886200" cy="328613"/>
            <a:chOff x="0" y="0"/>
            <a:chExt cx="2448" cy="208"/>
          </a:xfrm>
        </p:grpSpPr>
        <p:sp>
          <p:nvSpPr>
            <p:cNvPr id="4813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8137" name="Group 9"/>
          <p:cNvGrpSpPr>
            <a:grpSpLocks/>
          </p:cNvGrpSpPr>
          <p:nvPr/>
        </p:nvGrpSpPr>
        <p:grpSpPr bwMode="auto">
          <a:xfrm>
            <a:off x="7620000" y="-26988"/>
            <a:ext cx="1524000" cy="328613"/>
            <a:chOff x="0" y="0"/>
            <a:chExt cx="960" cy="208"/>
          </a:xfrm>
        </p:grpSpPr>
        <p:sp>
          <p:nvSpPr>
            <p:cNvPr id="4813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813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8139" name="Rectangle 11"/>
          <p:cNvSpPr>
            <a:spLocks noGrp="1" noChangeArrowheads="1"/>
          </p:cNvSpPr>
          <p:nvPr>
            <p:ph type="title"/>
          </p:nvPr>
        </p:nvSpPr>
        <p:spPr>
          <a:ln/>
        </p:spPr>
        <p:txBody>
          <a:bodyPr rIns="132080"/>
          <a:lstStyle/>
          <a:p>
            <a:r>
              <a:rPr lang="en-US" dirty="0"/>
              <a:t>Example (multivariate)</a:t>
            </a:r>
          </a:p>
        </p:txBody>
      </p:sp>
      <p:graphicFrame>
        <p:nvGraphicFramePr>
          <p:cNvPr id="48140" name="Group 12"/>
          <p:cNvGraphicFramePr>
            <a:graphicFrameLocks noGrp="1"/>
          </p:cNvGraphicFramePr>
          <p:nvPr>
            <p:extLst>
              <p:ext uri="{D42A27DB-BD31-4B8C-83A1-F6EECF244321}">
                <p14:modId xmlns:p14="http://schemas.microsoft.com/office/powerpoint/2010/main" val="3736483576"/>
              </p:ext>
            </p:extLst>
          </p:nvPr>
        </p:nvGraphicFramePr>
        <p:xfrm>
          <a:off x="457200" y="1484784"/>
          <a:ext cx="8242300" cy="2132460"/>
        </p:xfrm>
        <a:graphic>
          <a:graphicData uri="http://schemas.openxmlformats.org/drawingml/2006/table">
            <a:tbl>
              <a:tblPr/>
              <a:tblGrid>
                <a:gridCol w="1397566">
                  <a:extLst>
                    <a:ext uri="{9D8B030D-6E8A-4147-A177-3AD203B41FA5}">
                      <a16:colId xmlns:a16="http://schemas.microsoft.com/office/drawing/2014/main" val="20000"/>
                    </a:ext>
                  </a:extLst>
                </a:gridCol>
                <a:gridCol w="736146">
                  <a:extLst>
                    <a:ext uri="{9D8B030D-6E8A-4147-A177-3AD203B41FA5}">
                      <a16:colId xmlns:a16="http://schemas.microsoft.com/office/drawing/2014/main" val="20001"/>
                    </a:ext>
                  </a:extLst>
                </a:gridCol>
                <a:gridCol w="5038552">
                  <a:extLst>
                    <a:ext uri="{9D8B030D-6E8A-4147-A177-3AD203B41FA5}">
                      <a16:colId xmlns:a16="http://schemas.microsoft.com/office/drawing/2014/main" val="20002"/>
                    </a:ext>
                  </a:extLst>
                </a:gridCol>
                <a:gridCol w="1070036">
                  <a:extLst>
                    <a:ext uri="{9D8B030D-6E8A-4147-A177-3AD203B41FA5}">
                      <a16:colId xmlns:a16="http://schemas.microsoft.com/office/drawing/2014/main" val="20003"/>
                    </a:ext>
                  </a:extLst>
                </a:gridCol>
              </a:tblGrid>
              <a:tr h="34853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1" i="0" u="none" strike="noStrike" cap="none" normalizeH="0" baseline="0" dirty="0">
                        <a:ln>
                          <a:noFill/>
                        </a:ln>
                        <a:solidFill>
                          <a:srgbClr val="FFFFFF"/>
                        </a:solidFill>
                        <a:effectLst/>
                        <a:latin typeface="Lucida Grande" charset="0"/>
                        <a:ea typeface="ヒラギノ角ゴ ProN W6" charset="0"/>
                        <a:cs typeface="ヒラギノ角ゴ ProN W6"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Doc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Words</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Class</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extLst>
                  <a:ext uri="{0D108BD9-81ED-4DB2-BD59-A6C34878D82A}">
                    <a16:rowId xmlns:a16="http://schemas.microsoft.com/office/drawing/2014/main" val="10000"/>
                  </a:ext>
                </a:extLst>
              </a:tr>
              <a:tr h="347050">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Training</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1</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Beijing Chinese</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dirty="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34853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2</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Chinese Shanghai</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2"/>
                  </a:ext>
                </a:extLst>
              </a:tr>
              <a:tr h="34853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3</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Macao</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3"/>
                  </a:ext>
                </a:extLst>
              </a:tr>
              <a:tr h="347050">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4</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Tokyo Japan Chinese</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j</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4"/>
                  </a:ext>
                </a:extLst>
              </a:tr>
              <a:tr h="34853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Test</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5</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Chinese Chinese Tokyo Japan</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dirty="0">
                          <a:ln>
                            <a:noFill/>
                          </a:ln>
                          <a:solidFill>
                            <a:schemeClr val="tx1"/>
                          </a:solidFill>
                          <a:effectLst/>
                          <a:latin typeface="Lucida Grande" charset="0"/>
                          <a:ea typeface="ヒラギノ角ゴ ProN W3" charset="0"/>
                          <a:cs typeface="ヒラギノ角ゴ ProN W3" charset="0"/>
                          <a:sym typeface="Lucida Grande" charset="0"/>
                        </a:rPr>
                        <a:t>?</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extLst>
                  <a:ext uri="{0D108BD9-81ED-4DB2-BD59-A6C34878D82A}">
                    <a16:rowId xmlns:a16="http://schemas.microsoft.com/office/drawing/2014/main" val="10005"/>
                  </a:ext>
                </a:extLst>
              </a:tr>
            </a:tbl>
          </a:graphicData>
        </a:graphic>
      </p:graphicFrame>
      <p:sp>
        <p:nvSpPr>
          <p:cNvPr id="48223" name="Rectangle 95"/>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37</a:t>
            </a:r>
          </a:p>
        </p:txBody>
      </p:sp>
      <p:pic>
        <p:nvPicPr>
          <p:cNvPr id="6150" name="Picture 6" descr="$\hat{P}(c) =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717032"/>
            <a:ext cx="943681" cy="43204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at{P}(\overline{c}) =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257092"/>
            <a:ext cx="943681" cy="43204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begin{eqnarray*}&#10;\hat{P}(\term{Chinese}\vert c)&amp;=&amp; (3+1)/(3+2) = 4/5\\&#10;\hat{P}...&#10;...&#10;\hat{P}(\term{Shanghai}\vert\overline{c}) &amp;=&amp; (0+1)/(1+2) = 1/3&#10;\end{eqnarr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 y="3645024"/>
            <a:ext cx="4934694" cy="145662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egin{eqnarray*}&#10;\hat{P}(c\vert d_5) &amp;\propto&amp; \hat{P}(c) \cdot&#10;\hat{P}(\term{C...&#10;...!2/5) \cdot (1\! - \!2/5) \cdot (1\! - \!2/5)\\&#10;&amp;\approx&amp; 0.005&#10;\end{eqnarr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0" y="5229200"/>
            <a:ext cx="47625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egin{eqnarray*}&#10;\hat{P}(\overline{c}\vert d_5) &amp;\propto&amp; 1/4 \cdot&#10;2/3 \cdot 2...&#10;...!1/3) \cdot (1\! - \!1/3) \cdot (1\! - \!1/3)\\&#10;&amp;\approx&amp; 0.022&#10;\end{eqnarra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822" y="6284168"/>
            <a:ext cx="428625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827584" y="6284168"/>
            <a:ext cx="4536504" cy="461120"/>
          </a:xfrm>
          <a:prstGeom prst="rect">
            <a:avLst/>
          </a:prstGeom>
          <a:noFill/>
          <a:ln w="19050" cap="flat" cmpd="sng" algn="ctr">
            <a:solidFill>
              <a:srgbClr val="C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Tree>
    <p:extLst>
      <p:ext uri="{BB962C8B-B14F-4D97-AF65-F5344CB8AC3E}">
        <p14:creationId xmlns:p14="http://schemas.microsoft.com/office/powerpoint/2010/main" val="15541420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3"/>
          <p:cNvGrpSpPr>
            <a:grpSpLocks/>
          </p:cNvGrpSpPr>
          <p:nvPr/>
        </p:nvGrpSpPr>
        <p:grpSpPr bwMode="auto">
          <a:xfrm>
            <a:off x="0" y="-141288"/>
            <a:ext cx="4178300" cy="557213"/>
            <a:chOff x="0" y="0"/>
            <a:chExt cx="2632" cy="352"/>
          </a:xfrm>
        </p:grpSpPr>
        <p:sp>
          <p:nvSpPr>
            <p:cNvPr id="4812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48134" name="Group 6"/>
          <p:cNvGrpSpPr>
            <a:grpSpLocks/>
          </p:cNvGrpSpPr>
          <p:nvPr/>
        </p:nvGrpSpPr>
        <p:grpSpPr bwMode="auto">
          <a:xfrm>
            <a:off x="3733800" y="-26988"/>
            <a:ext cx="3886200" cy="328613"/>
            <a:chOff x="0" y="0"/>
            <a:chExt cx="2448" cy="208"/>
          </a:xfrm>
        </p:grpSpPr>
        <p:sp>
          <p:nvSpPr>
            <p:cNvPr id="4813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48137" name="Group 9"/>
          <p:cNvGrpSpPr>
            <a:grpSpLocks/>
          </p:cNvGrpSpPr>
          <p:nvPr/>
        </p:nvGrpSpPr>
        <p:grpSpPr bwMode="auto">
          <a:xfrm>
            <a:off x="7620000" y="-26988"/>
            <a:ext cx="1524000" cy="328613"/>
            <a:chOff x="0" y="0"/>
            <a:chExt cx="960" cy="208"/>
          </a:xfrm>
        </p:grpSpPr>
        <p:sp>
          <p:nvSpPr>
            <p:cNvPr id="4813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4813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4813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48139" name="Rectangle 11"/>
          <p:cNvSpPr>
            <a:spLocks noGrp="1" noChangeArrowheads="1"/>
          </p:cNvSpPr>
          <p:nvPr>
            <p:ph type="title"/>
          </p:nvPr>
        </p:nvSpPr>
        <p:spPr>
          <a:ln/>
        </p:spPr>
        <p:txBody>
          <a:bodyPr rIns="132080"/>
          <a:lstStyle/>
          <a:p>
            <a:r>
              <a:rPr lang="en-US" dirty="0"/>
              <a:t>Example (multinomial)</a:t>
            </a:r>
          </a:p>
        </p:txBody>
      </p:sp>
      <p:graphicFrame>
        <p:nvGraphicFramePr>
          <p:cNvPr id="48140" name="Group 12"/>
          <p:cNvGraphicFramePr>
            <a:graphicFrameLocks noGrp="1"/>
          </p:cNvGraphicFramePr>
          <p:nvPr/>
        </p:nvGraphicFramePr>
        <p:xfrm>
          <a:off x="457200" y="1600200"/>
          <a:ext cx="8229600" cy="2235202"/>
        </p:xfrm>
        <a:graphic>
          <a:graphicData uri="http://schemas.openxmlformats.org/drawingml/2006/table">
            <a:tbl>
              <a:tblPr/>
              <a:tblGrid>
                <a:gridCol w="1395413">
                  <a:extLst>
                    <a:ext uri="{9D8B030D-6E8A-4147-A177-3AD203B41FA5}">
                      <a16:colId xmlns:a16="http://schemas.microsoft.com/office/drawing/2014/main" val="20000"/>
                    </a:ext>
                  </a:extLst>
                </a:gridCol>
                <a:gridCol w="735012">
                  <a:extLst>
                    <a:ext uri="{9D8B030D-6E8A-4147-A177-3AD203B41FA5}">
                      <a16:colId xmlns:a16="http://schemas.microsoft.com/office/drawing/2014/main" val="20001"/>
                    </a:ext>
                  </a:extLst>
                </a:gridCol>
                <a:gridCol w="5030788">
                  <a:extLst>
                    <a:ext uri="{9D8B030D-6E8A-4147-A177-3AD203B41FA5}">
                      <a16:colId xmlns:a16="http://schemas.microsoft.com/office/drawing/2014/main" val="20002"/>
                    </a:ext>
                  </a:extLst>
                </a:gridCol>
                <a:gridCol w="1068387">
                  <a:extLst>
                    <a:ext uri="{9D8B030D-6E8A-4147-A177-3AD203B41FA5}">
                      <a16:colId xmlns:a16="http://schemas.microsoft.com/office/drawing/2014/main" val="20003"/>
                    </a:ext>
                  </a:extLst>
                </a:gridCol>
              </a:tblGrid>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1" i="0" u="none" strike="noStrike" cap="none" normalizeH="0" baseline="0" dirty="0">
                        <a:ln>
                          <a:noFill/>
                        </a:ln>
                        <a:solidFill>
                          <a:srgbClr val="FFFFFF"/>
                        </a:solidFill>
                        <a:effectLst/>
                        <a:latin typeface="Lucida Grande" charset="0"/>
                        <a:ea typeface="ヒラギノ角ゴ ProN W6" charset="0"/>
                        <a:cs typeface="ヒラギノ角ゴ ProN W6"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Doc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Words</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1" i="0" u="none" strike="noStrike" cap="none" normalizeH="0" baseline="0">
                          <a:ln>
                            <a:noFill/>
                          </a:ln>
                          <a:solidFill>
                            <a:srgbClr val="FFFFFF"/>
                          </a:solidFill>
                          <a:effectLst/>
                          <a:latin typeface="Lucida Grande" charset="0"/>
                          <a:ea typeface="ヒラギノ角ゴ ProN W3" charset="0"/>
                          <a:cs typeface="ヒラギノ角ゴ ProN W3" charset="0"/>
                          <a:sym typeface="Lucida Grande" charset="0"/>
                        </a:rPr>
                        <a:t>Class</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37085"/>
                    </a:solidFill>
                  </a:tcPr>
                </a:tc>
                <a:extLst>
                  <a:ext uri="{0D108BD9-81ED-4DB2-BD59-A6C34878D82A}">
                    <a16:rowId xmlns:a16="http://schemas.microsoft.com/office/drawing/2014/main" val="10000"/>
                  </a:ext>
                </a:extLst>
              </a:tr>
              <a:tr h="371475">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Training</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1</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Beijing Chinese</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dirty="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2</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Chinese Shanghai</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2"/>
                  </a:ext>
                </a:extLst>
              </a:tr>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3</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Macao</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3"/>
                  </a:ext>
                </a:extLst>
              </a:tr>
              <a:tr h="371475">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endPar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4</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Tokyo Japan Chinese</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j</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4"/>
                  </a:ext>
                </a:extLst>
              </a:tr>
              <a:tr h="373063">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Test</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5</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Chinese Chinese Chinese Tokyo Japan</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tc>
                  <a:txBody>
                    <a:bodyPr/>
                    <a:lstStyle/>
                    <a:p>
                      <a:pPr marL="63500" marR="0" lvl="0" indent="0" algn="l" defTabSz="914400" rtl="0" eaLnBrk="1" fontAlgn="base" latinLnBrk="0" hangingPunct="1">
                        <a:lnSpc>
                          <a:spcPct val="70000"/>
                        </a:lnSpc>
                        <a:spcBef>
                          <a:spcPct val="0"/>
                        </a:spcBef>
                        <a:spcAft>
                          <a:spcPct val="0"/>
                        </a:spcAft>
                        <a:buClr>
                          <a:srgbClr val="437085"/>
                        </a:buClr>
                        <a:buSzPct val="100000"/>
                        <a:buFont typeface="Wingdings" pitchFamily="2" charset="2"/>
                        <a:buNone/>
                        <a:tabLst/>
                      </a:pPr>
                      <a:r>
                        <a:rPr kumimoji="0" lang="en-US" sz="21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a:t>
                      </a:r>
                    </a:p>
                  </a:txBody>
                  <a:tcPr marL="63500" marR="63500" marT="63500" marB="635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5D9"/>
                    </a:solidFill>
                  </a:tcPr>
                </a:tc>
                <a:extLst>
                  <a:ext uri="{0D108BD9-81ED-4DB2-BD59-A6C34878D82A}">
                    <a16:rowId xmlns:a16="http://schemas.microsoft.com/office/drawing/2014/main" val="10005"/>
                  </a:ext>
                </a:extLst>
              </a:tr>
            </a:tbl>
          </a:graphicData>
        </a:graphic>
      </p:graphicFrame>
      <p:sp>
        <p:nvSpPr>
          <p:cNvPr id="48223" name="Rectangle 95"/>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37</a:t>
            </a:r>
          </a:p>
        </p:txBody>
      </p:sp>
      <p:pic>
        <p:nvPicPr>
          <p:cNvPr id="6146" name="Picture 2" descr="\begin{eqnarray*}&#10;\hat{P}(\term{Chinese}\vert c) &amp;=&amp; (5+1)/(8+6) = 6/14=3/7 \\&#10;...&#10;...) =&#10;\hat{P}(\term{Japan}\vert\overline{c}) &amp;=&amp; (1+1)/(3+6)= 2/9&#10;\end{eqn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49" y="4077072"/>
            <a:ext cx="460131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egin{eqnarray*}&#10;\hat{P}(c\vert d_5) &amp;\propto&amp; 3/4 \cdot (3/7)^3&#10;\cdot 1/14 \c...&#10;... &amp;\propto&amp; 1/4 \cdot (2/9)^3&#10;\cdot 2/9 \cdot 2/9 \approx 0.0001.&#10;\end{eqnarr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50" y="5445224"/>
            <a:ext cx="3733330" cy="57606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at{P}(c) =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4077072"/>
            <a:ext cx="943681" cy="43204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at{P}(\overline{c}) =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4617132"/>
            <a:ext cx="943681" cy="43204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bwMode="auto">
          <a:xfrm>
            <a:off x="1835696" y="5373216"/>
            <a:ext cx="4176464" cy="360040"/>
          </a:xfrm>
          <a:prstGeom prst="rect">
            <a:avLst/>
          </a:prstGeom>
          <a:noFill/>
          <a:ln w="19050" cap="flat" cmpd="sng" algn="ctr">
            <a:solidFill>
              <a:srgbClr val="C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Tree>
    <p:extLst>
      <p:ext uri="{BB962C8B-B14F-4D97-AF65-F5344CB8AC3E}">
        <p14:creationId xmlns:p14="http://schemas.microsoft.com/office/powerpoint/2010/main" val="238385351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a:t>
            </a:r>
            <a:r>
              <a:rPr lang="en-US" dirty="0" err="1"/>
              <a:t>vs</a:t>
            </a:r>
            <a:r>
              <a:rPr lang="en-US" dirty="0"/>
              <a:t> Multivariate Bernoulli</a:t>
            </a:r>
            <a:endParaRPr lang="he-IL"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9688" indent="0" algn="ctr">
              <a:buNone/>
            </a:pPr>
            <a:r>
              <a:rPr lang="en-US" sz="2400" dirty="0"/>
              <a:t>Beijing and Taipei join WTO</a:t>
            </a:r>
            <a:endParaRPr lang="he-IL" sz="2400" dirty="0"/>
          </a:p>
        </p:txBody>
      </p:sp>
      <p:sp>
        <p:nvSpPr>
          <p:cNvPr id="4" name="Slide Number Placeholder 3"/>
          <p:cNvSpPr>
            <a:spLocks noGrp="1"/>
          </p:cNvSpPr>
          <p:nvPr>
            <p:ph type="sldNum" sz="quarter" idx="10"/>
          </p:nvPr>
        </p:nvSpPr>
        <p:spPr/>
        <p:txBody>
          <a:bodyPr/>
          <a:lstStyle/>
          <a:p>
            <a:fld id="{A3E21078-F5C1-41F8-9EB4-99685D052384}" type="slidenum">
              <a:rPr lang="en-US" smtClean="0"/>
              <a:pPr/>
              <a:t>48</a:t>
            </a:fld>
            <a:endParaRPr lang="en-US"/>
          </a:p>
        </p:txBody>
      </p:sp>
      <p:pic>
        <p:nvPicPr>
          <p:cNvPr id="8194" name="Picture 2" descr="\begin{figure}\psset{unit=0.75cm}&#10;\begin{pspicture}(-0.5,0.5)(14.5,5)&#10;\psellipse...&#10;...(7,2)&#10;\psline{-&gt;}(7,4)(10,2)&#10;\psline{-&gt;}(7,4)(13,2)&#10;\end{pspicture}&#10;\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72816"/>
            <a:ext cx="44767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egin{figure}\psset{unit=0.75cm}&#10;\begin{pspicture}(-2,0.5)(16,5)&#10;\psellipse(-0....&#10;...)&#10;\psline{-&gt;}(7,4)(11.5,2)&#10;\psline{-&gt;}(7,4)(14.5,2)&#10;\end{pspicture}&#10;\end{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861048"/>
            <a:ext cx="5448300" cy="113347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bwMode="auto">
          <a:xfrm>
            <a:off x="4036665" y="1628800"/>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0" name="Oval 9"/>
          <p:cNvSpPr/>
          <p:nvPr/>
        </p:nvSpPr>
        <p:spPr bwMode="auto">
          <a:xfrm>
            <a:off x="2051720" y="2636912"/>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1" name="Oval 10"/>
          <p:cNvSpPr/>
          <p:nvPr/>
        </p:nvSpPr>
        <p:spPr bwMode="auto">
          <a:xfrm>
            <a:off x="5980881" y="2636912"/>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2" name="Oval 11"/>
          <p:cNvSpPr/>
          <p:nvPr/>
        </p:nvSpPr>
        <p:spPr bwMode="auto">
          <a:xfrm>
            <a:off x="4972769" y="2636912"/>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3" name="Oval 12"/>
          <p:cNvSpPr/>
          <p:nvPr/>
        </p:nvSpPr>
        <p:spPr bwMode="auto">
          <a:xfrm>
            <a:off x="4067944" y="2636912"/>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4" name="Oval 13"/>
          <p:cNvSpPr/>
          <p:nvPr/>
        </p:nvSpPr>
        <p:spPr bwMode="auto">
          <a:xfrm>
            <a:off x="3059832" y="2636912"/>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5" name="Oval 14"/>
          <p:cNvSpPr/>
          <p:nvPr/>
        </p:nvSpPr>
        <p:spPr bwMode="auto">
          <a:xfrm>
            <a:off x="4139952" y="3717032"/>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6" name="Oval 15"/>
          <p:cNvSpPr/>
          <p:nvPr/>
        </p:nvSpPr>
        <p:spPr bwMode="auto">
          <a:xfrm>
            <a:off x="1732409" y="4725144"/>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7" name="Oval 16"/>
          <p:cNvSpPr/>
          <p:nvPr/>
        </p:nvSpPr>
        <p:spPr bwMode="auto">
          <a:xfrm>
            <a:off x="2699792" y="4725144"/>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8" name="Oval 17"/>
          <p:cNvSpPr/>
          <p:nvPr/>
        </p:nvSpPr>
        <p:spPr bwMode="auto">
          <a:xfrm>
            <a:off x="3635896" y="4725144"/>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19" name="Oval 18"/>
          <p:cNvSpPr/>
          <p:nvPr/>
        </p:nvSpPr>
        <p:spPr bwMode="auto">
          <a:xfrm>
            <a:off x="4644008" y="4725144"/>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20" name="Oval 19"/>
          <p:cNvSpPr/>
          <p:nvPr/>
        </p:nvSpPr>
        <p:spPr bwMode="auto">
          <a:xfrm>
            <a:off x="5620841" y="4725144"/>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21" name="Oval 20"/>
          <p:cNvSpPr/>
          <p:nvPr/>
        </p:nvSpPr>
        <p:spPr bwMode="auto">
          <a:xfrm>
            <a:off x="6556945" y="4725144"/>
            <a:ext cx="823367" cy="360040"/>
          </a:xfrm>
          <a:prstGeom prst="ellipse">
            <a:avLst/>
          </a:prstGeom>
          <a:noFill/>
          <a:ln w="19050" cap="flat" cmpd="sng" algn="ctr">
            <a:solidFill>
              <a:srgbClr val="000000"/>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endParaRPr>
          </a:p>
        </p:txBody>
      </p:sp>
    </p:spTree>
    <p:extLst>
      <p:ext uri="{BB962C8B-B14F-4D97-AF65-F5344CB8AC3E}">
        <p14:creationId xmlns:p14="http://schemas.microsoft.com/office/powerpoint/2010/main" val="258566116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7" name="Group 3"/>
          <p:cNvGrpSpPr>
            <a:grpSpLocks/>
          </p:cNvGrpSpPr>
          <p:nvPr/>
        </p:nvGrpSpPr>
        <p:grpSpPr bwMode="auto">
          <a:xfrm>
            <a:off x="0" y="-141288"/>
            <a:ext cx="4178300" cy="557213"/>
            <a:chOff x="0" y="0"/>
            <a:chExt cx="2632" cy="352"/>
          </a:xfrm>
        </p:grpSpPr>
        <p:sp>
          <p:nvSpPr>
            <p:cNvPr id="5222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222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2230" name="Group 6"/>
          <p:cNvGrpSpPr>
            <a:grpSpLocks/>
          </p:cNvGrpSpPr>
          <p:nvPr/>
        </p:nvGrpSpPr>
        <p:grpSpPr bwMode="auto">
          <a:xfrm>
            <a:off x="3733800" y="-26988"/>
            <a:ext cx="3886200" cy="328613"/>
            <a:chOff x="0" y="0"/>
            <a:chExt cx="2448" cy="208"/>
          </a:xfrm>
        </p:grpSpPr>
        <p:sp>
          <p:nvSpPr>
            <p:cNvPr id="5222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222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2233" name="Group 9"/>
          <p:cNvGrpSpPr>
            <a:grpSpLocks/>
          </p:cNvGrpSpPr>
          <p:nvPr/>
        </p:nvGrpSpPr>
        <p:grpSpPr bwMode="auto">
          <a:xfrm>
            <a:off x="7620000" y="-26988"/>
            <a:ext cx="1524000" cy="328613"/>
            <a:chOff x="0" y="0"/>
            <a:chExt cx="960" cy="208"/>
          </a:xfrm>
        </p:grpSpPr>
        <p:sp>
          <p:nvSpPr>
            <p:cNvPr id="5223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223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223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2235" name="Rectangle 11"/>
          <p:cNvSpPr>
            <a:spLocks noGrp="1" noChangeArrowheads="1"/>
          </p:cNvSpPr>
          <p:nvPr>
            <p:ph type="title"/>
          </p:nvPr>
        </p:nvSpPr>
        <p:spPr>
          <a:ln/>
        </p:spPr>
        <p:txBody>
          <a:bodyPr rIns="132080"/>
          <a:lstStyle/>
          <a:p>
            <a:r>
              <a:rPr lang="en-US"/>
              <a:t>Which to use for classification?</a:t>
            </a:r>
          </a:p>
        </p:txBody>
      </p:sp>
      <p:sp>
        <p:nvSpPr>
          <p:cNvPr id="52236" name="Rectangle 12"/>
          <p:cNvSpPr>
            <a:spLocks noGrp="1" noChangeArrowheads="1"/>
          </p:cNvSpPr>
          <p:nvPr>
            <p:ph type="body" idx="1"/>
          </p:nvPr>
        </p:nvSpPr>
        <p:spPr>
          <a:xfrm>
            <a:off x="685800" y="1752600"/>
            <a:ext cx="7772400" cy="5105400"/>
          </a:xfrm>
          <a:ln/>
        </p:spPr>
        <p:txBody>
          <a:bodyPr rIns="132080"/>
          <a:lstStyle/>
          <a:p>
            <a:pPr>
              <a:lnSpc>
                <a:spcPct val="90000"/>
              </a:lnSpc>
            </a:pPr>
            <a:r>
              <a:rPr lang="en-US" sz="2400" dirty="0"/>
              <a:t>Multinomial </a:t>
            </a:r>
            <a:r>
              <a:rPr lang="en-US" sz="2400" dirty="0" err="1"/>
              <a:t>vs</a:t>
            </a:r>
            <a:r>
              <a:rPr lang="en-US" sz="2400" dirty="0"/>
              <a:t> Multivariate Bernoulli?</a:t>
            </a:r>
          </a:p>
          <a:p>
            <a:pPr>
              <a:lnSpc>
                <a:spcPct val="90000"/>
              </a:lnSpc>
            </a:pPr>
            <a:endParaRPr lang="en-US" sz="2400" dirty="0"/>
          </a:p>
          <a:p>
            <a:pPr>
              <a:lnSpc>
                <a:spcPct val="90000"/>
              </a:lnSpc>
            </a:pPr>
            <a:r>
              <a:rPr lang="en-US" sz="2400" dirty="0"/>
              <a:t>Multinomial model (unigram) is almost always more effective in text applications!</a:t>
            </a:r>
          </a:p>
          <a:p>
            <a:pPr marL="1182688" lvl="2"/>
            <a:r>
              <a:rPr lang="en-US" sz="1800" dirty="0"/>
              <a:t>See results figures later</a:t>
            </a:r>
          </a:p>
          <a:p>
            <a:pPr marL="1182688" lvl="2">
              <a:lnSpc>
                <a:spcPct val="90000"/>
              </a:lnSpc>
            </a:pPr>
            <a:endParaRPr lang="en-US" sz="1800" dirty="0"/>
          </a:p>
          <a:p>
            <a:pPr>
              <a:lnSpc>
                <a:spcPct val="90000"/>
              </a:lnSpc>
            </a:pPr>
            <a:r>
              <a:rPr lang="en-US" sz="2400" dirty="0"/>
              <a:t>There has been exploration of multinomial naïve </a:t>
            </a:r>
            <a:r>
              <a:rPr lang="en-US" sz="2400" dirty="0" err="1"/>
              <a:t>bayes</a:t>
            </a:r>
            <a:r>
              <a:rPr lang="en-US" sz="2400" dirty="0"/>
              <a:t> variants which often work better in practice</a:t>
            </a:r>
          </a:p>
          <a:p>
            <a:pPr marL="782638" lvl="1">
              <a:lnSpc>
                <a:spcPct val="90000"/>
              </a:lnSpc>
            </a:pPr>
            <a:r>
              <a:rPr lang="en-US" sz="2000" dirty="0" err="1"/>
              <a:t>Binarized</a:t>
            </a:r>
            <a:r>
              <a:rPr lang="en-US" sz="2000" dirty="0"/>
              <a:t> multinomial Naïve Bayes, etc.</a:t>
            </a:r>
          </a:p>
          <a:p>
            <a:pPr marL="782638" lvl="1">
              <a:lnSpc>
                <a:spcPct val="90000"/>
              </a:lnSpc>
            </a:pPr>
            <a:r>
              <a:rPr lang="en-US" sz="2000" dirty="0"/>
              <a:t>Topic of PA4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3"/>
          <p:cNvGrpSpPr>
            <a:grpSpLocks/>
          </p:cNvGrpSpPr>
          <p:nvPr/>
        </p:nvGrpSpPr>
        <p:grpSpPr bwMode="auto">
          <a:xfrm>
            <a:off x="0" y="-141288"/>
            <a:ext cx="4178300" cy="557213"/>
            <a:chOff x="0" y="0"/>
            <a:chExt cx="2632" cy="352"/>
          </a:xfrm>
        </p:grpSpPr>
        <p:sp>
          <p:nvSpPr>
            <p:cNvPr id="1331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331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3318" name="Group 6"/>
          <p:cNvGrpSpPr>
            <a:grpSpLocks/>
          </p:cNvGrpSpPr>
          <p:nvPr/>
        </p:nvGrpSpPr>
        <p:grpSpPr bwMode="auto">
          <a:xfrm>
            <a:off x="3733800" y="-26988"/>
            <a:ext cx="3886200" cy="328613"/>
            <a:chOff x="0" y="0"/>
            <a:chExt cx="2448" cy="208"/>
          </a:xfrm>
        </p:grpSpPr>
        <p:sp>
          <p:nvSpPr>
            <p:cNvPr id="1331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331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3321" name="Group 9"/>
          <p:cNvGrpSpPr>
            <a:grpSpLocks/>
          </p:cNvGrpSpPr>
          <p:nvPr/>
        </p:nvGrpSpPr>
        <p:grpSpPr bwMode="auto">
          <a:xfrm>
            <a:off x="7620000" y="-26988"/>
            <a:ext cx="1524000" cy="328613"/>
            <a:chOff x="0" y="0"/>
            <a:chExt cx="960" cy="208"/>
          </a:xfrm>
        </p:grpSpPr>
        <p:sp>
          <p:nvSpPr>
            <p:cNvPr id="1331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332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332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3323" name="Rectangle 11"/>
          <p:cNvSpPr>
            <a:spLocks noGrp="1" noChangeArrowheads="1"/>
          </p:cNvSpPr>
          <p:nvPr>
            <p:ph type="title"/>
          </p:nvPr>
        </p:nvSpPr>
        <p:spPr>
          <a:ln/>
        </p:spPr>
        <p:txBody>
          <a:bodyPr rIns="132080"/>
          <a:lstStyle/>
          <a:p>
            <a:r>
              <a:rPr lang="en-US"/>
              <a:t>Text classification</a:t>
            </a:r>
          </a:p>
        </p:txBody>
      </p:sp>
      <p:sp>
        <p:nvSpPr>
          <p:cNvPr id="13324" name="Rectangle 12"/>
          <p:cNvSpPr>
            <a:spLocks noGrp="1" noChangeArrowheads="1"/>
          </p:cNvSpPr>
          <p:nvPr>
            <p:ph type="body" idx="1"/>
          </p:nvPr>
        </p:nvSpPr>
        <p:spPr>
          <a:ln/>
        </p:spPr>
        <p:txBody>
          <a:bodyPr rIns="132080"/>
          <a:lstStyle/>
          <a:p>
            <a:r>
              <a:rPr lang="en-US"/>
              <a:t>Today:</a:t>
            </a:r>
          </a:p>
          <a:p>
            <a:pPr marL="782638" lvl="1"/>
            <a:r>
              <a:rPr lang="en-US"/>
              <a:t>Introduction to Text Classification</a:t>
            </a:r>
          </a:p>
          <a:p>
            <a:pPr marL="1182688" lvl="2"/>
            <a:r>
              <a:rPr lang="en-US"/>
              <a:t>Also widely known as “</a:t>
            </a:r>
            <a:r>
              <a:rPr lang="en-US">
                <a:solidFill>
                  <a:srgbClr val="357E69"/>
                </a:solidFill>
              </a:rPr>
              <a:t>text categorization</a:t>
            </a:r>
            <a:r>
              <a:rPr lang="en-US"/>
              <a:t>”</a:t>
            </a:r>
          </a:p>
          <a:p>
            <a:pPr marL="1182688" lvl="2"/>
            <a:r>
              <a:rPr lang="en-US"/>
              <a:t>Same thing</a:t>
            </a:r>
          </a:p>
          <a:p>
            <a:pPr marL="1182688" lvl="2"/>
            <a:endParaRPr lang="en-US"/>
          </a:p>
          <a:p>
            <a:pPr marL="782638" lvl="1"/>
            <a:r>
              <a:rPr lang="en-US"/>
              <a:t>Naïve Bayes text classification</a:t>
            </a:r>
          </a:p>
          <a:p>
            <a:pPr marL="1182688" lvl="2"/>
            <a:r>
              <a:rPr lang="en-US"/>
              <a:t>Including a little on Probabilistic Language Models</a:t>
            </a:r>
          </a:p>
        </p:txBody>
      </p:sp>
      <p:sp>
        <p:nvSpPr>
          <p:cNvPr id="13325"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NB</a:t>
            </a:r>
            <a:endParaRPr lang="he-IL"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1980524"/>
              </p:ext>
            </p:extLst>
          </p:nvPr>
        </p:nvGraphicFramePr>
        <p:xfrm>
          <a:off x="1037903" y="1427119"/>
          <a:ext cx="7422528" cy="4998483"/>
        </p:xfrm>
        <a:graphic>
          <a:graphicData uri="http://schemas.openxmlformats.org/drawingml/2006/table">
            <a:tbl>
              <a:tblPr/>
              <a:tblGrid>
                <a:gridCol w="2474176">
                  <a:extLst>
                    <a:ext uri="{9D8B030D-6E8A-4147-A177-3AD203B41FA5}">
                      <a16:colId xmlns:a16="http://schemas.microsoft.com/office/drawing/2014/main" val="20000"/>
                    </a:ext>
                  </a:extLst>
                </a:gridCol>
                <a:gridCol w="2474176">
                  <a:extLst>
                    <a:ext uri="{9D8B030D-6E8A-4147-A177-3AD203B41FA5}">
                      <a16:colId xmlns:a16="http://schemas.microsoft.com/office/drawing/2014/main" val="20001"/>
                    </a:ext>
                  </a:extLst>
                </a:gridCol>
                <a:gridCol w="2474176">
                  <a:extLst>
                    <a:ext uri="{9D8B030D-6E8A-4147-A177-3AD203B41FA5}">
                      <a16:colId xmlns:a16="http://schemas.microsoft.com/office/drawing/2014/main" val="20002"/>
                    </a:ext>
                  </a:extLst>
                </a:gridCol>
              </a:tblGrid>
              <a:tr h="259313">
                <a:tc gridSpan="3">
                  <a:txBody>
                    <a:bodyPr/>
                    <a:lstStyle/>
                    <a:p>
                      <a:endParaRPr lang="en-US" sz="1400" dirty="0"/>
                    </a:p>
                  </a:txBody>
                  <a:tcPr marL="22355" marR="22355" marT="22355" marB="22355" anchor="ctr">
                    <a:lnB w="12700" cmpd="sng">
                      <a:noFill/>
                      <a:prstDash val="solid"/>
                    </a:lnB>
                    <a:no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473917">
                <a:tc>
                  <a:txBody>
                    <a:bodyPr/>
                    <a:lstStyle/>
                    <a:p>
                      <a:pPr algn="l"/>
                      <a:r>
                        <a:rPr lang="he-IL" sz="1400"/>
                        <a:t> </a:t>
                      </a:r>
                    </a:p>
                  </a:txBody>
                  <a:tcPr marL="22355" marR="22355" marT="22355" marB="22355" anchor="ctr">
                    <a:lnL>
                      <a:noFill/>
                    </a:lnL>
                    <a:lnR>
                      <a:noFill/>
                    </a:lnR>
                    <a:lnT>
                      <a:noFill/>
                    </a:lnT>
                    <a:lnB>
                      <a:noFill/>
                    </a:lnB>
                  </a:tcPr>
                </a:tc>
                <a:tc>
                  <a:txBody>
                    <a:bodyPr/>
                    <a:lstStyle/>
                    <a:p>
                      <a:pPr algn="l"/>
                      <a:r>
                        <a:rPr lang="en-US" sz="1400" b="1" i="1" dirty="0"/>
                        <a:t>multinomial model</a:t>
                      </a:r>
                    </a:p>
                  </a:txBody>
                  <a:tcPr marL="22355" marR="22355" marT="22355" marB="22355" anchor="ctr">
                    <a:lnL>
                      <a:noFill/>
                    </a:lnL>
                    <a:lnR>
                      <a:noFill/>
                    </a:lnR>
                    <a:lnT>
                      <a:noFill/>
                    </a:lnT>
                    <a:lnB>
                      <a:noFill/>
                    </a:lnB>
                  </a:tcPr>
                </a:tc>
                <a:tc>
                  <a:txBody>
                    <a:bodyPr/>
                    <a:lstStyle/>
                    <a:p>
                      <a:pPr algn="l"/>
                      <a:r>
                        <a:rPr lang="en-US" sz="1400" b="1" i="1" dirty="0"/>
                        <a:t>Bernoulli model</a:t>
                      </a:r>
                    </a:p>
                  </a:txBody>
                  <a:tcPr marL="22355" marR="22355" marT="22355" marB="22355" anchor="ctr">
                    <a:lnL>
                      <a:noFill/>
                    </a:lnL>
                    <a:lnR>
                      <a:noFill/>
                    </a:lnR>
                    <a:lnT>
                      <a:noFill/>
                    </a:lnT>
                    <a:lnB>
                      <a:noFill/>
                    </a:lnB>
                  </a:tcPr>
                </a:tc>
                <a:extLst>
                  <a:ext uri="{0D108BD9-81ED-4DB2-BD59-A6C34878D82A}">
                    <a16:rowId xmlns:a16="http://schemas.microsoft.com/office/drawing/2014/main" val="10001"/>
                  </a:ext>
                </a:extLst>
              </a:tr>
              <a:tr h="473917">
                <a:tc>
                  <a:txBody>
                    <a:bodyPr/>
                    <a:lstStyle/>
                    <a:p>
                      <a:pPr algn="l"/>
                      <a:r>
                        <a:rPr lang="en-US" sz="1400"/>
                        <a:t>event model</a:t>
                      </a:r>
                    </a:p>
                  </a:txBody>
                  <a:tcPr marL="22355" marR="22355" marT="22355" marB="22355" anchor="ctr">
                    <a:lnL>
                      <a:noFill/>
                    </a:lnL>
                    <a:lnR>
                      <a:noFill/>
                    </a:lnR>
                    <a:lnT>
                      <a:noFill/>
                    </a:lnT>
                    <a:lnB>
                      <a:noFill/>
                    </a:lnB>
                  </a:tcPr>
                </a:tc>
                <a:tc>
                  <a:txBody>
                    <a:bodyPr/>
                    <a:lstStyle/>
                    <a:p>
                      <a:pPr algn="l"/>
                      <a:r>
                        <a:rPr lang="en-US" sz="1400"/>
                        <a:t>generation of token</a:t>
                      </a:r>
                    </a:p>
                  </a:txBody>
                  <a:tcPr marL="22355" marR="22355" marT="22355" marB="22355" anchor="ctr">
                    <a:lnL>
                      <a:noFill/>
                    </a:lnL>
                    <a:lnR>
                      <a:noFill/>
                    </a:lnR>
                    <a:lnT>
                      <a:noFill/>
                    </a:lnT>
                    <a:lnB>
                      <a:noFill/>
                    </a:lnB>
                  </a:tcPr>
                </a:tc>
                <a:tc>
                  <a:txBody>
                    <a:bodyPr/>
                    <a:lstStyle/>
                    <a:p>
                      <a:pPr algn="l"/>
                      <a:r>
                        <a:rPr lang="en-US" sz="1400"/>
                        <a:t>generation of document</a:t>
                      </a:r>
                    </a:p>
                  </a:txBody>
                  <a:tcPr marL="22355" marR="22355" marT="22355" marB="22355" anchor="ctr">
                    <a:lnL>
                      <a:noFill/>
                    </a:lnL>
                    <a:lnR>
                      <a:noFill/>
                    </a:lnR>
                    <a:lnT>
                      <a:noFill/>
                    </a:lnT>
                    <a:lnB>
                      <a:noFill/>
                    </a:lnB>
                  </a:tcPr>
                </a:tc>
                <a:extLst>
                  <a:ext uri="{0D108BD9-81ED-4DB2-BD59-A6C34878D82A}">
                    <a16:rowId xmlns:a16="http://schemas.microsoft.com/office/drawing/2014/main" val="10002"/>
                  </a:ext>
                </a:extLst>
              </a:tr>
              <a:tr h="473917">
                <a:tc>
                  <a:txBody>
                    <a:bodyPr/>
                    <a:lstStyle/>
                    <a:p>
                      <a:pPr algn="l"/>
                      <a:r>
                        <a:rPr lang="en-US" sz="1400" dirty="0"/>
                        <a:t>random variable(s)</a:t>
                      </a:r>
                    </a:p>
                  </a:txBody>
                  <a:tcPr marL="22355" marR="22355" marT="22355" marB="22355" anchor="ctr">
                    <a:lnL>
                      <a:noFill/>
                    </a:lnL>
                    <a:lnR>
                      <a:noFill/>
                    </a:lnR>
                    <a:lnT>
                      <a:noFill/>
                    </a:lnT>
                    <a:lnB>
                      <a:noFill/>
                    </a:lnB>
                  </a:tcPr>
                </a:tc>
                <a:tc>
                  <a:txBody>
                    <a:bodyPr/>
                    <a:lstStyle/>
                    <a:p>
                      <a:pPr algn="l"/>
                      <a:r>
                        <a:rPr lang="en-US" sz="1400" dirty="0"/>
                        <a:t>         </a:t>
                      </a:r>
                      <a:r>
                        <a:rPr lang="en-US" sz="1400" dirty="0" err="1"/>
                        <a:t>iff</a:t>
                      </a:r>
                      <a:r>
                        <a:rPr lang="en-US" sz="1400" dirty="0"/>
                        <a:t>    occurs at given </a:t>
                      </a:r>
                      <a:r>
                        <a:rPr lang="en-US" sz="1400" dirty="0" err="1"/>
                        <a:t>pos</a:t>
                      </a:r>
                      <a:endParaRPr lang="en-US" sz="1400" dirty="0"/>
                    </a:p>
                  </a:txBody>
                  <a:tcPr marL="22355" marR="22355" marT="22355" marB="22355" anchor="ctr">
                    <a:lnL>
                      <a:noFill/>
                    </a:lnL>
                    <a:lnR>
                      <a:noFill/>
                    </a:lnR>
                    <a:lnT>
                      <a:noFill/>
                    </a:lnT>
                    <a:lnB>
                      <a:noFill/>
                    </a:lnB>
                  </a:tcPr>
                </a:tc>
                <a:tc>
                  <a:txBody>
                    <a:bodyPr/>
                    <a:lstStyle/>
                    <a:p>
                      <a:pPr algn="l"/>
                      <a:r>
                        <a:rPr lang="en-US" sz="1400" dirty="0"/>
                        <a:t>             </a:t>
                      </a:r>
                      <a:r>
                        <a:rPr lang="en-US" sz="1400" dirty="0" err="1"/>
                        <a:t>iff</a:t>
                      </a:r>
                      <a:r>
                        <a:rPr lang="en-US" sz="1400" dirty="0"/>
                        <a:t>     occurs in doc</a:t>
                      </a:r>
                    </a:p>
                  </a:txBody>
                  <a:tcPr marL="22355" marR="22355" marT="22355" marB="22355" anchor="ctr">
                    <a:lnL>
                      <a:noFill/>
                    </a:lnL>
                    <a:lnR>
                      <a:noFill/>
                    </a:lnR>
                    <a:lnT>
                      <a:noFill/>
                    </a:lnT>
                    <a:lnB>
                      <a:noFill/>
                    </a:lnB>
                  </a:tcPr>
                </a:tc>
                <a:extLst>
                  <a:ext uri="{0D108BD9-81ED-4DB2-BD59-A6C34878D82A}">
                    <a16:rowId xmlns:a16="http://schemas.microsoft.com/office/drawing/2014/main" val="10003"/>
                  </a:ext>
                </a:extLst>
              </a:tr>
              <a:tr h="473917">
                <a:tc>
                  <a:txBody>
                    <a:bodyPr/>
                    <a:lstStyle/>
                    <a:p>
                      <a:pPr algn="l"/>
                      <a:r>
                        <a:rPr lang="en-US" sz="1400"/>
                        <a:t>document representation</a:t>
                      </a:r>
                    </a:p>
                  </a:txBody>
                  <a:tcPr marL="22355" marR="22355" marT="22355" marB="22355" anchor="ctr">
                    <a:lnL>
                      <a:noFill/>
                    </a:lnL>
                    <a:lnR>
                      <a:noFill/>
                    </a:lnR>
                    <a:lnT>
                      <a:noFill/>
                    </a:lnT>
                    <a:lnB>
                      <a:noFill/>
                    </a:lnB>
                  </a:tcPr>
                </a:tc>
                <a:tc>
                  <a:txBody>
                    <a:bodyPr/>
                    <a:lstStyle/>
                    <a:p>
                      <a:pPr algn="l"/>
                      <a:endParaRPr lang="he-IL" sz="1400"/>
                    </a:p>
                  </a:txBody>
                  <a:tcPr marL="22355" marR="22355" marT="22355" marB="22355" anchor="ctr">
                    <a:lnL>
                      <a:noFill/>
                    </a:lnL>
                    <a:lnR>
                      <a:noFill/>
                    </a:lnR>
                    <a:lnT>
                      <a:noFill/>
                    </a:lnT>
                    <a:lnB>
                      <a:noFill/>
                    </a:lnB>
                  </a:tcPr>
                </a:tc>
                <a:tc>
                  <a:txBody>
                    <a:bodyPr/>
                    <a:lstStyle/>
                    <a:p>
                      <a:pPr algn="l"/>
                      <a:endParaRPr lang="he-IL" sz="1400" dirty="0"/>
                    </a:p>
                  </a:txBody>
                  <a:tcPr marL="22355" marR="22355" marT="22355" marB="22355" anchor="ctr">
                    <a:lnL>
                      <a:noFill/>
                    </a:lnL>
                    <a:lnR>
                      <a:noFill/>
                    </a:lnR>
                    <a:lnT>
                      <a:noFill/>
                    </a:lnT>
                    <a:lnB>
                      <a:noFill/>
                    </a:lnB>
                  </a:tcPr>
                </a:tc>
                <a:extLst>
                  <a:ext uri="{0D108BD9-81ED-4DB2-BD59-A6C34878D82A}">
                    <a16:rowId xmlns:a16="http://schemas.microsoft.com/office/drawing/2014/main" val="10004"/>
                  </a:ext>
                </a:extLst>
              </a:tr>
              <a:tr h="473917">
                <a:tc>
                  <a:txBody>
                    <a:bodyPr/>
                    <a:lstStyle/>
                    <a:p>
                      <a:pPr algn="l"/>
                      <a:r>
                        <a:rPr lang="en-US" sz="1400" dirty="0"/>
                        <a:t>parameter estimation</a:t>
                      </a:r>
                    </a:p>
                  </a:txBody>
                  <a:tcPr marL="22355" marR="22355" marT="22355" marB="22355" anchor="ctr">
                    <a:lnL>
                      <a:noFill/>
                    </a:lnL>
                    <a:lnR>
                      <a:noFill/>
                    </a:lnR>
                    <a:lnT>
                      <a:noFill/>
                    </a:lnT>
                    <a:lnB>
                      <a:noFill/>
                    </a:lnB>
                  </a:tcPr>
                </a:tc>
                <a:tc>
                  <a:txBody>
                    <a:bodyPr/>
                    <a:lstStyle/>
                    <a:p>
                      <a:pPr algn="l"/>
                      <a:endParaRPr lang="he-IL" sz="1400"/>
                    </a:p>
                  </a:txBody>
                  <a:tcPr marL="22355" marR="22355" marT="22355" marB="22355" anchor="ctr">
                    <a:lnL>
                      <a:noFill/>
                    </a:lnL>
                    <a:lnR>
                      <a:noFill/>
                    </a:lnR>
                    <a:lnT>
                      <a:noFill/>
                    </a:lnT>
                    <a:lnB>
                      <a:noFill/>
                    </a:lnB>
                  </a:tcPr>
                </a:tc>
                <a:tc>
                  <a:txBody>
                    <a:bodyPr/>
                    <a:lstStyle/>
                    <a:p>
                      <a:pPr algn="l"/>
                      <a:endParaRPr lang="he-IL" sz="1400" dirty="0"/>
                    </a:p>
                  </a:txBody>
                  <a:tcPr marL="22355" marR="22355" marT="22355" marB="22355" anchor="ctr">
                    <a:lnL>
                      <a:noFill/>
                    </a:lnL>
                    <a:lnR>
                      <a:noFill/>
                    </a:lnR>
                    <a:lnT>
                      <a:noFill/>
                    </a:lnT>
                    <a:lnB>
                      <a:noFill/>
                    </a:lnB>
                  </a:tcPr>
                </a:tc>
                <a:extLst>
                  <a:ext uri="{0D108BD9-81ED-4DB2-BD59-A6C34878D82A}">
                    <a16:rowId xmlns:a16="http://schemas.microsoft.com/office/drawing/2014/main" val="10005"/>
                  </a:ext>
                </a:extLst>
              </a:tr>
              <a:tr h="473917">
                <a:tc>
                  <a:txBody>
                    <a:bodyPr/>
                    <a:lstStyle/>
                    <a:p>
                      <a:pPr algn="l"/>
                      <a:r>
                        <a:rPr lang="en-US" sz="1400"/>
                        <a:t>decision rule: maximize</a:t>
                      </a:r>
                    </a:p>
                  </a:txBody>
                  <a:tcPr marL="22355" marR="22355" marT="22355" marB="22355" anchor="ctr">
                    <a:lnL>
                      <a:noFill/>
                    </a:lnL>
                    <a:lnR>
                      <a:noFill/>
                    </a:lnR>
                    <a:lnT>
                      <a:noFill/>
                    </a:lnT>
                    <a:lnB>
                      <a:noFill/>
                    </a:lnB>
                  </a:tcPr>
                </a:tc>
                <a:tc>
                  <a:txBody>
                    <a:bodyPr/>
                    <a:lstStyle/>
                    <a:p>
                      <a:pPr algn="l"/>
                      <a:endParaRPr lang="he-IL" sz="1400" dirty="0"/>
                    </a:p>
                  </a:txBody>
                  <a:tcPr marL="22355" marR="22355" marT="22355" marB="22355" anchor="ctr">
                    <a:lnL>
                      <a:noFill/>
                    </a:lnL>
                    <a:lnR>
                      <a:noFill/>
                    </a:lnR>
                    <a:lnT>
                      <a:noFill/>
                    </a:lnT>
                    <a:lnB>
                      <a:noFill/>
                    </a:lnB>
                  </a:tcPr>
                </a:tc>
                <a:tc>
                  <a:txBody>
                    <a:bodyPr/>
                    <a:lstStyle/>
                    <a:p>
                      <a:pPr algn="l"/>
                      <a:endParaRPr lang="he-IL" sz="1400" dirty="0"/>
                    </a:p>
                  </a:txBody>
                  <a:tcPr marL="22355" marR="22355" marT="22355" marB="22355" anchor="ctr">
                    <a:lnL>
                      <a:noFill/>
                    </a:lnL>
                    <a:lnR>
                      <a:noFill/>
                    </a:lnR>
                    <a:lnT>
                      <a:noFill/>
                    </a:lnT>
                    <a:lnB>
                      <a:noFill/>
                    </a:lnB>
                  </a:tcPr>
                </a:tc>
                <a:extLst>
                  <a:ext uri="{0D108BD9-81ED-4DB2-BD59-A6C34878D82A}">
                    <a16:rowId xmlns:a16="http://schemas.microsoft.com/office/drawing/2014/main" val="10006"/>
                  </a:ext>
                </a:extLst>
              </a:tr>
              <a:tr h="473917">
                <a:tc>
                  <a:txBody>
                    <a:bodyPr/>
                    <a:lstStyle/>
                    <a:p>
                      <a:pPr algn="l"/>
                      <a:r>
                        <a:rPr lang="en-US" sz="1400"/>
                        <a:t>multiple occurrences</a:t>
                      </a:r>
                    </a:p>
                  </a:txBody>
                  <a:tcPr marL="22355" marR="22355" marT="22355" marB="22355" anchor="ctr">
                    <a:lnL>
                      <a:noFill/>
                    </a:lnL>
                    <a:lnR>
                      <a:noFill/>
                    </a:lnR>
                    <a:lnT>
                      <a:noFill/>
                    </a:lnT>
                    <a:lnB>
                      <a:noFill/>
                    </a:lnB>
                  </a:tcPr>
                </a:tc>
                <a:tc>
                  <a:txBody>
                    <a:bodyPr/>
                    <a:lstStyle/>
                    <a:p>
                      <a:pPr algn="l"/>
                      <a:r>
                        <a:rPr lang="en-US" sz="1400"/>
                        <a:t>taken into account</a:t>
                      </a:r>
                    </a:p>
                  </a:txBody>
                  <a:tcPr marL="22355" marR="22355" marT="22355" marB="22355" anchor="ctr">
                    <a:lnL>
                      <a:noFill/>
                    </a:lnL>
                    <a:lnR>
                      <a:noFill/>
                    </a:lnR>
                    <a:lnT>
                      <a:noFill/>
                    </a:lnT>
                    <a:lnB>
                      <a:noFill/>
                    </a:lnB>
                  </a:tcPr>
                </a:tc>
                <a:tc>
                  <a:txBody>
                    <a:bodyPr/>
                    <a:lstStyle/>
                    <a:p>
                      <a:pPr algn="l"/>
                      <a:r>
                        <a:rPr lang="en-US" sz="1400"/>
                        <a:t>ignored</a:t>
                      </a:r>
                    </a:p>
                  </a:txBody>
                  <a:tcPr marL="22355" marR="22355" marT="22355" marB="22355" anchor="ctr">
                    <a:lnL>
                      <a:noFill/>
                    </a:lnL>
                    <a:lnR>
                      <a:noFill/>
                    </a:lnR>
                    <a:lnT>
                      <a:noFill/>
                    </a:lnT>
                    <a:lnB>
                      <a:noFill/>
                    </a:lnB>
                  </a:tcPr>
                </a:tc>
                <a:extLst>
                  <a:ext uri="{0D108BD9-81ED-4DB2-BD59-A6C34878D82A}">
                    <a16:rowId xmlns:a16="http://schemas.microsoft.com/office/drawing/2014/main" val="10007"/>
                  </a:ext>
                </a:extLst>
              </a:tr>
              <a:tr h="473917">
                <a:tc>
                  <a:txBody>
                    <a:bodyPr/>
                    <a:lstStyle/>
                    <a:p>
                      <a:pPr algn="l"/>
                      <a:r>
                        <a:rPr lang="en-US" sz="1400"/>
                        <a:t>length of docs</a:t>
                      </a:r>
                    </a:p>
                  </a:txBody>
                  <a:tcPr marL="22355" marR="22355" marT="22355" marB="22355" anchor="ctr">
                    <a:lnL>
                      <a:noFill/>
                    </a:lnL>
                    <a:lnR>
                      <a:noFill/>
                    </a:lnR>
                    <a:lnT>
                      <a:noFill/>
                    </a:lnT>
                    <a:lnB>
                      <a:noFill/>
                    </a:lnB>
                  </a:tcPr>
                </a:tc>
                <a:tc>
                  <a:txBody>
                    <a:bodyPr/>
                    <a:lstStyle/>
                    <a:p>
                      <a:pPr algn="l"/>
                      <a:r>
                        <a:rPr lang="en-US" sz="1400"/>
                        <a:t>can handle longer docs</a:t>
                      </a:r>
                    </a:p>
                  </a:txBody>
                  <a:tcPr marL="22355" marR="22355" marT="22355" marB="22355" anchor="ctr">
                    <a:lnL>
                      <a:noFill/>
                    </a:lnL>
                    <a:lnR>
                      <a:noFill/>
                    </a:lnR>
                    <a:lnT>
                      <a:noFill/>
                    </a:lnT>
                    <a:lnB>
                      <a:noFill/>
                    </a:lnB>
                  </a:tcPr>
                </a:tc>
                <a:tc>
                  <a:txBody>
                    <a:bodyPr/>
                    <a:lstStyle/>
                    <a:p>
                      <a:pPr algn="l"/>
                      <a:r>
                        <a:rPr lang="en-US" sz="1400"/>
                        <a:t>works best for short docs</a:t>
                      </a:r>
                    </a:p>
                  </a:txBody>
                  <a:tcPr marL="22355" marR="22355" marT="22355" marB="22355" anchor="ctr">
                    <a:lnL>
                      <a:noFill/>
                    </a:lnL>
                    <a:lnR>
                      <a:noFill/>
                    </a:lnR>
                    <a:lnT>
                      <a:noFill/>
                    </a:lnT>
                    <a:lnB>
                      <a:noFill/>
                    </a:lnB>
                  </a:tcPr>
                </a:tc>
                <a:extLst>
                  <a:ext uri="{0D108BD9-81ED-4DB2-BD59-A6C34878D82A}">
                    <a16:rowId xmlns:a16="http://schemas.microsoft.com/office/drawing/2014/main" val="10008"/>
                  </a:ext>
                </a:extLst>
              </a:tr>
              <a:tr h="473917">
                <a:tc>
                  <a:txBody>
                    <a:bodyPr/>
                    <a:lstStyle/>
                    <a:p>
                      <a:pPr algn="l"/>
                      <a:r>
                        <a:rPr lang="en-US" sz="1400"/>
                        <a:t># features</a:t>
                      </a:r>
                    </a:p>
                  </a:txBody>
                  <a:tcPr marL="22355" marR="22355" marT="22355" marB="22355" anchor="ctr">
                    <a:lnL>
                      <a:noFill/>
                    </a:lnL>
                    <a:lnR>
                      <a:noFill/>
                    </a:lnR>
                    <a:lnT>
                      <a:noFill/>
                    </a:lnT>
                    <a:lnB>
                      <a:noFill/>
                    </a:lnB>
                  </a:tcPr>
                </a:tc>
                <a:tc>
                  <a:txBody>
                    <a:bodyPr/>
                    <a:lstStyle/>
                    <a:p>
                      <a:pPr algn="l"/>
                      <a:r>
                        <a:rPr lang="en-US" sz="1400"/>
                        <a:t>can handle more</a:t>
                      </a:r>
                    </a:p>
                  </a:txBody>
                  <a:tcPr marL="22355" marR="22355" marT="22355" marB="22355" anchor="ctr">
                    <a:lnL>
                      <a:noFill/>
                    </a:lnL>
                    <a:lnR>
                      <a:noFill/>
                    </a:lnR>
                    <a:lnT>
                      <a:noFill/>
                    </a:lnT>
                    <a:lnB>
                      <a:noFill/>
                    </a:lnB>
                  </a:tcPr>
                </a:tc>
                <a:tc>
                  <a:txBody>
                    <a:bodyPr/>
                    <a:lstStyle/>
                    <a:p>
                      <a:pPr algn="l"/>
                      <a:r>
                        <a:rPr lang="en-US" sz="1400" dirty="0"/>
                        <a:t>works best with fewer</a:t>
                      </a:r>
                    </a:p>
                  </a:txBody>
                  <a:tcPr marL="22355" marR="22355" marT="22355" marB="22355" anchor="ctr">
                    <a:lnL>
                      <a:noFill/>
                    </a:lnL>
                    <a:lnR>
                      <a:noFill/>
                    </a:lnR>
                    <a:lnT>
                      <a:noFill/>
                    </a:lnT>
                    <a:lnB>
                      <a:noFill/>
                    </a:lnB>
                  </a:tcPr>
                </a:tc>
                <a:extLst>
                  <a:ext uri="{0D108BD9-81ED-4DB2-BD59-A6C34878D82A}">
                    <a16:rowId xmlns:a16="http://schemas.microsoft.com/office/drawing/2014/main" val="10009"/>
                  </a:ext>
                </a:extLst>
              </a:tr>
              <a:tr h="473917">
                <a:tc>
                  <a:txBody>
                    <a:bodyPr/>
                    <a:lstStyle/>
                    <a:p>
                      <a:pPr algn="l"/>
                      <a:r>
                        <a:rPr lang="en-US" sz="1400"/>
                        <a:t>estimate for term the</a:t>
                      </a:r>
                    </a:p>
                  </a:txBody>
                  <a:tcPr marL="22355" marR="22355" marT="22355" marB="22355" anchor="ctr">
                    <a:lnL>
                      <a:noFill/>
                    </a:lnL>
                    <a:lnR>
                      <a:noFill/>
                    </a:lnR>
                    <a:lnT>
                      <a:noFill/>
                    </a:lnT>
                    <a:lnB>
                      <a:noFill/>
                    </a:lnB>
                  </a:tcPr>
                </a:tc>
                <a:tc>
                  <a:txBody>
                    <a:bodyPr/>
                    <a:lstStyle/>
                    <a:p>
                      <a:pPr algn="l"/>
                      <a:endParaRPr lang="he-IL" sz="1400"/>
                    </a:p>
                  </a:txBody>
                  <a:tcPr marL="22355" marR="22355" marT="22355" marB="22355" anchor="ctr">
                    <a:lnL>
                      <a:noFill/>
                    </a:lnL>
                    <a:lnR>
                      <a:noFill/>
                    </a:lnR>
                    <a:lnT>
                      <a:noFill/>
                    </a:lnT>
                    <a:lnB>
                      <a:noFill/>
                    </a:lnB>
                  </a:tcPr>
                </a:tc>
                <a:tc>
                  <a:txBody>
                    <a:bodyPr/>
                    <a:lstStyle/>
                    <a:p>
                      <a:pPr algn="l"/>
                      <a:endParaRPr lang="he-IL" sz="1400" dirty="0"/>
                    </a:p>
                  </a:txBody>
                  <a:tcPr marL="22355" marR="22355" marT="22355" marB="22355" anchor="ctr">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0"/>
          </p:nvPr>
        </p:nvSpPr>
        <p:spPr/>
        <p:txBody>
          <a:bodyPr/>
          <a:lstStyle/>
          <a:p>
            <a:fld id="{A3E21078-F5C1-41F8-9EB4-99685D052384}" type="slidenum">
              <a:rPr lang="en-US" smtClean="0"/>
              <a:pPr/>
              <a:t>50</a:t>
            </a:fld>
            <a:endParaRPr lang="en-US"/>
          </a:p>
        </p:txBody>
      </p:sp>
      <p:pic>
        <p:nvPicPr>
          <p:cNvPr id="9217" name="Picture 1" descr="$\xvar=\tc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820" y="2756567"/>
            <a:ext cx="4191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c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774888"/>
            <a:ext cx="9525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wvar_\tcwo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441" y="2774888"/>
            <a:ext cx="485775" cy="3048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c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756567"/>
            <a:ext cx="9525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onedoc=\langle \tcword_1,\ldots,\tcword_\tcposindex,\ldots,\tcword_{n_d} \rangle , \tcword_\tcposindex \in 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229200"/>
            <a:ext cx="2019300" cy="3143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onedoc=\langle e_1,\ldots,e_i,\ldots,e_M \rangl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711" y="3229201"/>
            <a:ext cx="15716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e_i \in \{ 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057" y="3229201"/>
            <a:ext cx="714375" cy="31432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at{P}(\xvar=\tcword\vert\tcjclas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2370" y="3719953"/>
            <a:ext cx="762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hat{P}(\wvar_i=e\vert\tcjclas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328" y="3719953"/>
            <a:ext cx="8096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at{P}(\tcjclass) \prod_{1 \leq \tcposindex \leq n_d} \hat{P}(\xvar=\tcword_\tcposindex\vert\tcjclas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4989" y="4108205"/>
            <a:ext cx="17430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descr="$\hat{P}(\tcjclass) \prod_{\tcword_i \in V} \hat{P}(\wvar_{i}=e_i\vert\tcjclas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918" y="4081903"/>
            <a:ext cx="15906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hat{P}(\xvar=\mbox{the}\vert\tcjclass) \approx 0.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6021288"/>
            <a:ext cx="14001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descr="$\hat{P}(\wvar_{the}=1\vert\tcjclass) \approx 1.0 $"/>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46812" y="6019378"/>
            <a:ext cx="1333500" cy="361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4"/>
          <p:cNvSpPr>
            <a:spLocks noChangeArrowheads="1"/>
          </p:cNvSpPr>
          <p:nvPr/>
        </p:nvSpPr>
        <p:spPr bwMode="auto">
          <a:xfrm>
            <a:off x="13525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br>
              <a:rPr kumimoji="0" lang="he-IL" sz="1800" b="0" i="0" u="none" strike="noStrike" cap="none" normalizeH="0" baseline="0">
                <a:ln>
                  <a:noFill/>
                </a:ln>
                <a:solidFill>
                  <a:schemeClr val="tx1"/>
                </a:solidFill>
                <a:effectLst/>
                <a:latin typeface="Arial" pitchFamily="34" charset="0"/>
                <a:cs typeface="Arial" pitchFamily="34" charset="0"/>
              </a:rPr>
            </a:br>
            <a:endParaRPr kumimoji="0" lang="he-IL"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449008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Sometimes NB independence assumptions are problematic</a:t>
            </a:r>
            <a:endParaRPr lang="he-IL"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9592930"/>
              </p:ext>
            </p:extLst>
          </p:nvPr>
        </p:nvGraphicFramePr>
        <p:xfrm>
          <a:off x="467544" y="2708920"/>
          <a:ext cx="7715200" cy="1725895"/>
        </p:xfrm>
        <a:graphic>
          <a:graphicData uri="http://schemas.openxmlformats.org/drawingml/2006/table">
            <a:tbl>
              <a:tblPr/>
              <a:tblGrid>
                <a:gridCol w="690646">
                  <a:extLst>
                    <a:ext uri="{9D8B030D-6E8A-4147-A177-3AD203B41FA5}">
                      <a16:colId xmlns:a16="http://schemas.microsoft.com/office/drawing/2014/main" val="20000"/>
                    </a:ext>
                  </a:extLst>
                </a:gridCol>
                <a:gridCol w="7024554">
                  <a:extLst>
                    <a:ext uri="{9D8B030D-6E8A-4147-A177-3AD203B41FA5}">
                      <a16:colId xmlns:a16="http://schemas.microsoft.com/office/drawing/2014/main" val="20001"/>
                    </a:ext>
                  </a:extLst>
                </a:gridCol>
              </a:tblGrid>
              <a:tr h="576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p>
                      <a:pPr algn="l" rtl="0"/>
                      <a:r>
                        <a:rPr lang="he-IL" dirty="0"/>
                        <a:t> </a:t>
                      </a:r>
                    </a:p>
                  </a:txBody>
                  <a:tcPr marL="28575" marR="28575" marT="28575" marB="28575"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He moved from London, Ontario, to London, England.</a:t>
                      </a:r>
                    </a:p>
                  </a:txBody>
                  <a:tcPr>
                    <a:lnL>
                      <a:noFill/>
                    </a:lnL>
                  </a:tcPr>
                </a:tc>
                <a:extLst>
                  <a:ext uri="{0D108BD9-81ED-4DB2-BD59-A6C34878D82A}">
                    <a16:rowId xmlns:a16="http://schemas.microsoft.com/office/drawing/2014/main" val="10000"/>
                  </a:ext>
                </a:extLst>
              </a:tr>
              <a:tr h="546338">
                <a:tc>
                  <a:txBody>
                    <a:bodyPr/>
                    <a:lstStyle/>
                    <a:p>
                      <a:pPr algn="l" rtl="0"/>
                      <a:r>
                        <a:rPr lang="he-IL" dirty="0"/>
                        <a:t>(2)</a:t>
                      </a:r>
                    </a:p>
                  </a:txBody>
                  <a:tcPr marL="28575" marR="28575" marT="28575" marB="28575"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He moved from London, England, to London, Ontario.</a:t>
                      </a:r>
                    </a:p>
                  </a:txBody>
                  <a:tcPr marL="28575" marR="28575" marT="28575" marB="28575" anchor="ctr">
                    <a:lnL>
                      <a:noFill/>
                    </a:lnL>
                    <a:lnR>
                      <a:noFill/>
                    </a:lnR>
                    <a:lnB>
                      <a:noFill/>
                    </a:lnB>
                  </a:tcPr>
                </a:tc>
                <a:extLst>
                  <a:ext uri="{0D108BD9-81ED-4DB2-BD59-A6C34878D82A}">
                    <a16:rowId xmlns:a16="http://schemas.microsoft.com/office/drawing/2014/main" val="10001"/>
                  </a:ext>
                </a:extLst>
              </a:tr>
              <a:tr h="573767">
                <a:tc>
                  <a:txBody>
                    <a:bodyPr/>
                    <a:lstStyle/>
                    <a:p>
                      <a:pPr algn="l" rtl="0"/>
                      <a:r>
                        <a:rPr lang="he-IL" dirty="0"/>
                        <a:t>(3)</a:t>
                      </a:r>
                    </a:p>
                  </a:txBody>
                  <a:tcPr marL="28575" marR="28575" marT="28575" marB="28575"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He moved from England to London, Ontario.</a:t>
                      </a:r>
                    </a:p>
                  </a:txBody>
                  <a:tcPr marL="28575" marR="28575" marT="28575" marB="28575" anchor="ctr">
                    <a:lnL>
                      <a:noFill/>
                    </a:lnL>
                    <a:lnR>
                      <a:noFill/>
                    </a:lnR>
                    <a:lnT>
                      <a:noFill/>
                    </a:lnT>
                    <a:lnB>
                      <a:noFill/>
                    </a:lnB>
                    <a:no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fld id="{A3E21078-F5C1-41F8-9EB4-99685D052384}" type="slidenum">
              <a:rPr lang="en-US" smtClean="0"/>
              <a:pPr/>
              <a:t>51</a:t>
            </a:fld>
            <a:endParaRPr lang="en-US"/>
          </a:p>
        </p:txBody>
      </p:sp>
    </p:spTree>
    <p:extLst>
      <p:ext uri="{BB962C8B-B14F-4D97-AF65-F5344CB8AC3E}">
        <p14:creationId xmlns:p14="http://schemas.microsoft.com/office/powerpoint/2010/main" val="13069612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1" name="Group 3"/>
          <p:cNvGrpSpPr>
            <a:grpSpLocks/>
          </p:cNvGrpSpPr>
          <p:nvPr/>
        </p:nvGrpSpPr>
        <p:grpSpPr bwMode="auto">
          <a:xfrm>
            <a:off x="0" y="-141288"/>
            <a:ext cx="4178300" cy="557213"/>
            <a:chOff x="0" y="0"/>
            <a:chExt cx="2632" cy="352"/>
          </a:xfrm>
        </p:grpSpPr>
        <p:sp>
          <p:nvSpPr>
            <p:cNvPr id="5324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325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3254" name="Group 6"/>
          <p:cNvGrpSpPr>
            <a:grpSpLocks/>
          </p:cNvGrpSpPr>
          <p:nvPr/>
        </p:nvGrpSpPr>
        <p:grpSpPr bwMode="auto">
          <a:xfrm>
            <a:off x="3733800" y="-26988"/>
            <a:ext cx="3886200" cy="328613"/>
            <a:chOff x="0" y="0"/>
            <a:chExt cx="2448" cy="208"/>
          </a:xfrm>
        </p:grpSpPr>
        <p:sp>
          <p:nvSpPr>
            <p:cNvPr id="5325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325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3257" name="Group 9"/>
          <p:cNvGrpSpPr>
            <a:grpSpLocks/>
          </p:cNvGrpSpPr>
          <p:nvPr/>
        </p:nvGrpSpPr>
        <p:grpSpPr bwMode="auto">
          <a:xfrm>
            <a:off x="7620000" y="-26988"/>
            <a:ext cx="1524000" cy="328613"/>
            <a:chOff x="0" y="0"/>
            <a:chExt cx="960" cy="208"/>
          </a:xfrm>
        </p:grpSpPr>
        <p:sp>
          <p:nvSpPr>
            <p:cNvPr id="5325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325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325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3259" name="Rectangle 11"/>
          <p:cNvSpPr>
            <a:spLocks noGrp="1" noChangeArrowheads="1"/>
          </p:cNvSpPr>
          <p:nvPr>
            <p:ph type="title"/>
          </p:nvPr>
        </p:nvSpPr>
        <p:spPr>
          <a:ln/>
        </p:spPr>
        <p:txBody>
          <a:bodyPr rIns="132080"/>
          <a:lstStyle/>
          <a:p>
            <a:r>
              <a:rPr lang="en-US"/>
              <a:t>Feature Selection: Why?</a:t>
            </a:r>
          </a:p>
        </p:txBody>
      </p:sp>
      <p:sp>
        <p:nvSpPr>
          <p:cNvPr id="53260" name="Rectangle 12"/>
          <p:cNvSpPr>
            <a:spLocks noGrp="1" noChangeArrowheads="1"/>
          </p:cNvSpPr>
          <p:nvPr>
            <p:ph type="body" idx="1"/>
          </p:nvPr>
        </p:nvSpPr>
        <p:spPr>
          <a:ln/>
        </p:spPr>
        <p:txBody>
          <a:bodyPr rIns="132080"/>
          <a:lstStyle/>
          <a:p>
            <a:r>
              <a:rPr lang="en-US" sz="2400" dirty="0"/>
              <a:t>Text collections have a large number of features</a:t>
            </a:r>
          </a:p>
          <a:p>
            <a:pPr marL="782638" lvl="1"/>
            <a:r>
              <a:rPr lang="en-US" sz="2000" dirty="0"/>
              <a:t>10,000 – 1,000,000 unique words … and more</a:t>
            </a:r>
          </a:p>
          <a:p>
            <a:endParaRPr lang="en-US" sz="2400" dirty="0"/>
          </a:p>
          <a:p>
            <a:r>
              <a:rPr lang="en-US" sz="2400" dirty="0"/>
              <a:t>May make using a particular classifier feasible</a:t>
            </a:r>
          </a:p>
          <a:p>
            <a:pPr marL="782638" lvl="1"/>
            <a:r>
              <a:rPr lang="en-US" sz="2000" dirty="0"/>
              <a:t>Some classifiers can’t deal with 1,000,000 features</a:t>
            </a:r>
          </a:p>
          <a:p>
            <a:r>
              <a:rPr lang="en-US" sz="2400" dirty="0"/>
              <a:t>Reduces training time</a:t>
            </a:r>
          </a:p>
          <a:p>
            <a:pPr marL="782638" lvl="1"/>
            <a:r>
              <a:rPr lang="en-US" sz="2000" dirty="0"/>
              <a:t>Training time for some methods is quadratic or worse in the number of features</a:t>
            </a:r>
          </a:p>
          <a:p>
            <a:r>
              <a:rPr lang="en-US" sz="2400" dirty="0"/>
              <a:t>Makes runtime models smaller and faster</a:t>
            </a:r>
          </a:p>
          <a:p>
            <a:r>
              <a:rPr lang="en-US" sz="2400" dirty="0"/>
              <a:t>Can improve generalization (performance)</a:t>
            </a:r>
          </a:p>
          <a:p>
            <a:pPr marL="782638" lvl="1"/>
            <a:r>
              <a:rPr lang="en-US" sz="2000" dirty="0"/>
              <a:t>Eliminates </a:t>
            </a:r>
            <a:r>
              <a:rPr lang="en-US" sz="2000" i="1" dirty="0">
                <a:solidFill>
                  <a:srgbClr val="FF0000"/>
                </a:solidFill>
              </a:rPr>
              <a:t>noise features </a:t>
            </a:r>
            <a:r>
              <a:rPr lang="en-US" sz="2000" dirty="0"/>
              <a:t>(OCR -&gt; txt)</a:t>
            </a:r>
          </a:p>
          <a:p>
            <a:pPr marL="782638" lvl="1"/>
            <a:r>
              <a:rPr lang="en-US" sz="2000" dirty="0"/>
              <a:t>Avoids </a:t>
            </a:r>
            <a:r>
              <a:rPr lang="en-US" sz="2000" i="1" dirty="0" err="1">
                <a:solidFill>
                  <a:srgbClr val="FF0000"/>
                </a:solidFill>
              </a:rPr>
              <a:t>overfitting</a:t>
            </a:r>
            <a:r>
              <a:rPr lang="en-US" sz="2000" i="1" dirty="0">
                <a:solidFill>
                  <a:srgbClr val="FF0000"/>
                </a:solidFill>
              </a:rPr>
              <a:t> </a:t>
            </a:r>
            <a:r>
              <a:rPr lang="en-US" sz="2000" dirty="0"/>
              <a:t>(</a:t>
            </a:r>
            <a:r>
              <a:rPr lang="en-US" sz="2000" dirty="0" err="1"/>
              <a:t>arachnopet</a:t>
            </a:r>
            <a:r>
              <a:rPr lang="en-US" sz="2000" dirty="0"/>
              <a:t> -&gt; China)</a:t>
            </a:r>
          </a:p>
        </p:txBody>
      </p:sp>
      <p:sp>
        <p:nvSpPr>
          <p:cNvPr id="53261"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5" name="Group 3"/>
          <p:cNvGrpSpPr>
            <a:grpSpLocks/>
          </p:cNvGrpSpPr>
          <p:nvPr/>
        </p:nvGrpSpPr>
        <p:grpSpPr bwMode="auto">
          <a:xfrm>
            <a:off x="0" y="-141288"/>
            <a:ext cx="4178300" cy="557213"/>
            <a:chOff x="0" y="0"/>
            <a:chExt cx="2632" cy="352"/>
          </a:xfrm>
        </p:grpSpPr>
        <p:sp>
          <p:nvSpPr>
            <p:cNvPr id="5427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427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4278" name="Group 6"/>
          <p:cNvGrpSpPr>
            <a:grpSpLocks/>
          </p:cNvGrpSpPr>
          <p:nvPr/>
        </p:nvGrpSpPr>
        <p:grpSpPr bwMode="auto">
          <a:xfrm>
            <a:off x="3733800" y="-26988"/>
            <a:ext cx="3886200" cy="328613"/>
            <a:chOff x="0" y="0"/>
            <a:chExt cx="2448" cy="208"/>
          </a:xfrm>
        </p:grpSpPr>
        <p:sp>
          <p:nvSpPr>
            <p:cNvPr id="5427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427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4281" name="Group 9"/>
          <p:cNvGrpSpPr>
            <a:grpSpLocks/>
          </p:cNvGrpSpPr>
          <p:nvPr/>
        </p:nvGrpSpPr>
        <p:grpSpPr bwMode="auto">
          <a:xfrm>
            <a:off x="7620000" y="-26988"/>
            <a:ext cx="1524000" cy="328613"/>
            <a:chOff x="0" y="0"/>
            <a:chExt cx="960" cy="208"/>
          </a:xfrm>
        </p:grpSpPr>
        <p:sp>
          <p:nvSpPr>
            <p:cNvPr id="5427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428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428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4283" name="Rectangle 11"/>
          <p:cNvSpPr>
            <a:spLocks noGrp="1" noChangeArrowheads="1"/>
          </p:cNvSpPr>
          <p:nvPr>
            <p:ph type="title"/>
          </p:nvPr>
        </p:nvSpPr>
        <p:spPr>
          <a:ln/>
        </p:spPr>
        <p:txBody>
          <a:bodyPr rIns="132080"/>
          <a:lstStyle/>
          <a:p>
            <a:r>
              <a:rPr lang="en-US"/>
              <a:t>Feature Selection: How?</a:t>
            </a:r>
          </a:p>
        </p:txBody>
      </p:sp>
      <p:sp>
        <p:nvSpPr>
          <p:cNvPr id="54284" name="Rectangle 12"/>
          <p:cNvSpPr>
            <a:spLocks noGrp="1" noChangeArrowheads="1"/>
          </p:cNvSpPr>
          <p:nvPr>
            <p:ph type="body" idx="1"/>
          </p:nvPr>
        </p:nvSpPr>
        <p:spPr>
          <a:ln/>
        </p:spPr>
        <p:txBody>
          <a:bodyPr rIns="132080"/>
          <a:lstStyle/>
          <a:p>
            <a:r>
              <a:rPr lang="en-US" dirty="0"/>
              <a:t>Two ideas for </a:t>
            </a:r>
            <a:r>
              <a:rPr lang="en-US" i="1" dirty="0"/>
              <a:t>utility function A(</a:t>
            </a:r>
            <a:r>
              <a:rPr lang="en-US" i="1" dirty="0" err="1"/>
              <a:t>t,c</a:t>
            </a:r>
            <a:r>
              <a:rPr lang="en-US" i="1" dirty="0"/>
              <a:t>)</a:t>
            </a:r>
            <a:r>
              <a:rPr lang="en-US" dirty="0"/>
              <a:t>:</a:t>
            </a:r>
          </a:p>
          <a:p>
            <a:pPr marL="782638" lvl="1"/>
            <a:r>
              <a:rPr lang="en-US" dirty="0"/>
              <a:t>Hypothesis testing statistics:</a:t>
            </a:r>
          </a:p>
          <a:p>
            <a:pPr marL="1182688" lvl="2"/>
            <a:r>
              <a:rPr lang="en-US" dirty="0"/>
              <a:t>Are we confident that the value of one categorical variable is associated with the value of another</a:t>
            </a:r>
          </a:p>
          <a:p>
            <a:pPr marL="1182688" lvl="2"/>
            <a:r>
              <a:rPr lang="en-US" b="1" dirty="0"/>
              <a:t>Chi-square test </a:t>
            </a:r>
            <a:r>
              <a:rPr lang="en-US" dirty="0"/>
              <a:t>(</a:t>
            </a:r>
            <a:r>
              <a:rPr lang="en-US" i="1" dirty="0"/>
              <a:t>X</a:t>
            </a:r>
            <a:r>
              <a:rPr lang="en-US" i="1" baseline="30000" dirty="0"/>
              <a:t>2</a:t>
            </a:r>
            <a:r>
              <a:rPr lang="en-US" dirty="0"/>
              <a:t>)</a:t>
            </a:r>
          </a:p>
          <a:p>
            <a:pPr marL="782638" lvl="1"/>
            <a:r>
              <a:rPr lang="en-US" dirty="0"/>
              <a:t>Information theory:</a:t>
            </a:r>
          </a:p>
          <a:p>
            <a:pPr marL="1182688" lvl="2"/>
            <a:r>
              <a:rPr lang="en-US" dirty="0"/>
              <a:t>How much information does the value of one categorical variable give you about the value of another</a:t>
            </a:r>
          </a:p>
          <a:p>
            <a:pPr marL="1182688" lvl="2"/>
            <a:r>
              <a:rPr lang="en-US" b="1" dirty="0"/>
              <a:t>Mutual information</a:t>
            </a:r>
          </a:p>
          <a:p>
            <a:pPr marL="1182688" lvl="2"/>
            <a:endParaRPr lang="en-US" dirty="0"/>
          </a:p>
          <a:p>
            <a:r>
              <a:rPr lang="en-US" sz="2200" dirty="0"/>
              <a:t>They’re similar, but </a:t>
            </a:r>
            <a:r>
              <a:rPr lang="en-US" sz="2000" i="1" dirty="0"/>
              <a:t>X</a:t>
            </a:r>
            <a:r>
              <a:rPr lang="en-US" sz="2000" i="1" baseline="30000" dirty="0"/>
              <a:t>2</a:t>
            </a:r>
            <a:r>
              <a:rPr lang="en-US" sz="2000" dirty="0"/>
              <a:t> measures confidence in association, (based on available statistics), while MI measures extent of association (assuming perfect knowledge of probabilities)</a:t>
            </a:r>
          </a:p>
        </p:txBody>
      </p:sp>
      <p:sp>
        <p:nvSpPr>
          <p:cNvPr id="54285"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9" name="Group 3"/>
          <p:cNvGrpSpPr>
            <a:grpSpLocks/>
          </p:cNvGrpSpPr>
          <p:nvPr/>
        </p:nvGrpSpPr>
        <p:grpSpPr bwMode="auto">
          <a:xfrm>
            <a:off x="0" y="-141288"/>
            <a:ext cx="4178300" cy="557213"/>
            <a:chOff x="0" y="0"/>
            <a:chExt cx="2632" cy="352"/>
          </a:xfrm>
        </p:grpSpPr>
        <p:sp>
          <p:nvSpPr>
            <p:cNvPr id="5529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529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5302" name="Group 6"/>
          <p:cNvGrpSpPr>
            <a:grpSpLocks/>
          </p:cNvGrpSpPr>
          <p:nvPr/>
        </p:nvGrpSpPr>
        <p:grpSpPr bwMode="auto">
          <a:xfrm>
            <a:off x="3733800" y="-26988"/>
            <a:ext cx="3886200" cy="328613"/>
            <a:chOff x="0" y="0"/>
            <a:chExt cx="2448" cy="208"/>
          </a:xfrm>
        </p:grpSpPr>
        <p:sp>
          <p:nvSpPr>
            <p:cNvPr id="5530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530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5305" name="Group 9"/>
          <p:cNvGrpSpPr>
            <a:grpSpLocks/>
          </p:cNvGrpSpPr>
          <p:nvPr/>
        </p:nvGrpSpPr>
        <p:grpSpPr bwMode="auto">
          <a:xfrm>
            <a:off x="7620000" y="-26988"/>
            <a:ext cx="1524000" cy="328613"/>
            <a:chOff x="0" y="0"/>
            <a:chExt cx="960" cy="208"/>
          </a:xfrm>
        </p:grpSpPr>
        <p:sp>
          <p:nvSpPr>
            <p:cNvPr id="5530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530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530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5307" name="Rectangle 11"/>
          <p:cNvSpPr>
            <a:spLocks noGrp="1" noChangeArrowheads="1"/>
          </p:cNvSpPr>
          <p:nvPr>
            <p:ph type="title"/>
          </p:nvPr>
        </p:nvSpPr>
        <p:spPr>
          <a:xfrm>
            <a:off x="533400" y="0"/>
            <a:ext cx="8077200" cy="1371600"/>
          </a:xfrm>
          <a:ln/>
        </p:spPr>
        <p:txBody>
          <a:bodyPr rIns="39200"/>
          <a:lstStyle/>
          <a:p>
            <a:pPr marL="38100">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i="1" dirty="0"/>
              <a:t>X</a:t>
            </a:r>
            <a:r>
              <a:rPr lang="en-US" i="1" baseline="30000" dirty="0"/>
              <a:t>2</a:t>
            </a:r>
            <a:r>
              <a:rPr lang="en-US" dirty="0"/>
              <a:t> statistic (CHI)</a:t>
            </a:r>
          </a:p>
        </p:txBody>
      </p:sp>
      <p:sp>
        <p:nvSpPr>
          <p:cNvPr id="55308" name="Rectangle 12"/>
          <p:cNvSpPr>
            <a:spLocks noGrp="1" noChangeArrowheads="1"/>
          </p:cNvSpPr>
          <p:nvPr>
            <p:ph type="body" idx="1"/>
          </p:nvPr>
        </p:nvSpPr>
        <p:spPr>
          <a:xfrm>
            <a:off x="685800" y="1751013"/>
            <a:ext cx="7772400" cy="4422775"/>
          </a:xfrm>
          <a:ln/>
        </p:spPr>
        <p:txBody>
          <a:bodyPr rIns="39200"/>
          <a:lstStyle/>
          <a:p>
            <a:pPr marL="373063" indent="-334963">
              <a:spcBef>
                <a:spcPct val="0"/>
              </a:spcBef>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r>
              <a:rPr lang="en-US" sz="2000" i="1" dirty="0"/>
              <a:t>X</a:t>
            </a:r>
            <a:r>
              <a:rPr lang="en-US" sz="2000" i="1" baseline="30000" dirty="0"/>
              <a:t>2</a:t>
            </a:r>
            <a:r>
              <a:rPr lang="en-US" sz="2000" dirty="0"/>
              <a:t> tests independence of two events</a:t>
            </a:r>
          </a:p>
          <a:p>
            <a:pPr marL="373063" indent="-334963">
              <a:spcBef>
                <a:spcPct val="0"/>
              </a:spcBef>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endParaRPr lang="en-US" sz="2000" b="1" dirty="0"/>
          </a:p>
          <a:p>
            <a:pPr marL="373063" indent="-334963">
              <a:spcBef>
                <a:spcPct val="0"/>
              </a:spcBef>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r>
              <a:rPr lang="en-US" sz="2000" b="1" dirty="0"/>
              <a:t>A</a:t>
            </a:r>
            <a:r>
              <a:rPr lang="en-US" sz="2000" dirty="0"/>
              <a:t> and </a:t>
            </a:r>
            <a:r>
              <a:rPr lang="en-US" sz="2000" b="1" dirty="0"/>
              <a:t>B</a:t>
            </a:r>
            <a:r>
              <a:rPr lang="en-US" sz="2000" dirty="0"/>
              <a:t> are independent </a:t>
            </a:r>
            <a:r>
              <a:rPr lang="en-US" sz="2000" dirty="0" err="1"/>
              <a:t>iff</a:t>
            </a:r>
            <a:r>
              <a:rPr lang="en-US" sz="2000" dirty="0"/>
              <a:t> </a:t>
            </a:r>
          </a:p>
          <a:p>
            <a:pPr marL="38100" indent="0">
              <a:spcBef>
                <a:spcPct val="0"/>
              </a:spcBef>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r>
              <a:rPr lang="en-US" sz="2000" dirty="0"/>
              <a:t>	P(</a:t>
            </a:r>
            <a:r>
              <a:rPr lang="en-US" sz="2000" b="1" dirty="0"/>
              <a:t>AB</a:t>
            </a:r>
            <a:r>
              <a:rPr lang="en-US" sz="2000" dirty="0"/>
              <a:t>) = P(</a:t>
            </a:r>
            <a:r>
              <a:rPr lang="en-US" sz="2000" b="1" dirty="0"/>
              <a:t>A</a:t>
            </a:r>
            <a:r>
              <a:rPr lang="en-US" sz="2000" dirty="0"/>
              <a:t>)P(</a:t>
            </a:r>
            <a:r>
              <a:rPr lang="en-US" sz="2000" b="1" dirty="0"/>
              <a:t>B</a:t>
            </a:r>
            <a:r>
              <a:rPr lang="en-US" sz="2000" dirty="0"/>
              <a:t>) or P(</a:t>
            </a:r>
            <a:r>
              <a:rPr lang="en-US" sz="2000" b="1" dirty="0"/>
              <a:t>A</a:t>
            </a:r>
            <a:r>
              <a:rPr lang="en-US" sz="2000" dirty="0"/>
              <a:t>|</a:t>
            </a:r>
            <a:r>
              <a:rPr lang="en-US" sz="2000" b="1" dirty="0"/>
              <a:t>B</a:t>
            </a:r>
            <a:r>
              <a:rPr lang="en-US" sz="2000" dirty="0"/>
              <a:t>) = P(</a:t>
            </a:r>
            <a:r>
              <a:rPr lang="en-US" sz="2000" b="1" dirty="0"/>
              <a:t>A</a:t>
            </a:r>
            <a:r>
              <a:rPr lang="en-US" sz="2000" dirty="0"/>
              <a:t>) and P(</a:t>
            </a:r>
            <a:r>
              <a:rPr lang="en-US" sz="2000" b="1" dirty="0"/>
              <a:t>B</a:t>
            </a:r>
            <a:r>
              <a:rPr lang="en-US" sz="2000" dirty="0"/>
              <a:t>|</a:t>
            </a:r>
            <a:r>
              <a:rPr lang="en-US" sz="2000" b="1" dirty="0"/>
              <a:t>A</a:t>
            </a:r>
            <a:r>
              <a:rPr lang="en-US" sz="2000" dirty="0"/>
              <a:t>) = P(</a:t>
            </a:r>
            <a:r>
              <a:rPr lang="en-US" sz="2000" b="1" dirty="0"/>
              <a:t>B</a:t>
            </a:r>
            <a:r>
              <a:rPr lang="en-US" sz="2000" dirty="0"/>
              <a:t>)</a:t>
            </a:r>
          </a:p>
          <a:p>
            <a:pPr marL="373063" indent="-334963">
              <a:spcBef>
                <a:spcPct val="0"/>
              </a:spcBef>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endParaRPr lang="en-US" sz="2000" dirty="0">
              <a:solidFill>
                <a:srgbClr val="FF0000"/>
              </a:solidFill>
            </a:endParaRPr>
          </a:p>
          <a:p>
            <a:pPr marL="373063" indent="-334963">
              <a:spcBef>
                <a:spcPct val="0"/>
              </a:spcBef>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r>
              <a:rPr lang="en-US" sz="2000" dirty="0">
                <a:solidFill>
                  <a:srgbClr val="FF0000"/>
                </a:solidFill>
              </a:rPr>
              <a:t>Events</a:t>
            </a:r>
            <a:r>
              <a:rPr lang="en-US" sz="2000" dirty="0"/>
              <a:t> in feature selection: </a:t>
            </a:r>
          </a:p>
          <a:p>
            <a:pPr marL="38100" indent="0">
              <a:spcBef>
                <a:spcPct val="0"/>
              </a:spcBef>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r>
              <a:rPr lang="en-US" sz="2000" dirty="0"/>
              <a:t>     	</a:t>
            </a:r>
            <a:r>
              <a:rPr lang="en-US" sz="2000" b="1" dirty="0"/>
              <a:t>A</a:t>
            </a:r>
            <a:r>
              <a:rPr lang="en-US" sz="2000" dirty="0"/>
              <a:t> – occurrence of the </a:t>
            </a:r>
            <a:r>
              <a:rPr lang="en-US" sz="2000" b="1" dirty="0"/>
              <a:t>term</a:t>
            </a:r>
            <a:r>
              <a:rPr lang="en-US" sz="2000" dirty="0"/>
              <a:t>,</a:t>
            </a:r>
          </a:p>
          <a:p>
            <a:pPr marL="38100" indent="0">
              <a:spcBef>
                <a:spcPct val="0"/>
              </a:spcBef>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r>
              <a:rPr lang="en-US" sz="2000" dirty="0"/>
              <a:t>	</a:t>
            </a:r>
            <a:r>
              <a:rPr lang="en-US" sz="2000" b="1" dirty="0"/>
              <a:t>B</a:t>
            </a:r>
            <a:r>
              <a:rPr lang="en-US" sz="2000" dirty="0"/>
              <a:t> – occurrence of the </a:t>
            </a:r>
            <a:r>
              <a:rPr lang="en-US" sz="2000" b="1" dirty="0"/>
              <a:t>class</a:t>
            </a:r>
          </a:p>
          <a:p>
            <a:pPr marL="373063" indent="-334963">
              <a:spcBef>
                <a:spcPts val="500"/>
              </a:spcBef>
              <a:buFont typeface="Wingdings" pitchFamily="2" charset="2"/>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endParaRPr lang="en-US" sz="2000" dirty="0"/>
          </a:p>
          <a:p>
            <a:pPr marL="373063" indent="-334963">
              <a:lnSpc>
                <a:spcPct val="87000"/>
              </a:lnSpc>
              <a:spcBef>
                <a:spcPts val="500"/>
              </a:spcBef>
              <a:buFont typeface="Wingdings" pitchFamily="2" charset="2"/>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endParaRPr lang="en-US" sz="2000" dirty="0"/>
          </a:p>
          <a:p>
            <a:pPr marL="373063" indent="-334963">
              <a:lnSpc>
                <a:spcPct val="87000"/>
              </a:lnSpc>
              <a:spcBef>
                <a:spcPts val="500"/>
              </a:spcBef>
              <a:buFont typeface="Wingdings" pitchFamily="2" charset="2"/>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182100" algn="l"/>
                <a:tab pos="495300" algn="l"/>
                <a:tab pos="952500" algn="l"/>
                <a:tab pos="1409700" algn="l"/>
                <a:tab pos="1866900" algn="l"/>
                <a:tab pos="2324100" algn="l"/>
                <a:tab pos="2781300" algn="l"/>
                <a:tab pos="3238500" algn="l"/>
                <a:tab pos="3695700" algn="l"/>
                <a:tab pos="4152900" algn="l"/>
                <a:tab pos="4610100" algn="l"/>
                <a:tab pos="5067300" algn="l"/>
              </a:tabLst>
            </a:pPr>
            <a:endParaRPr lang="en-US" sz="2000" dirty="0"/>
          </a:p>
        </p:txBody>
      </p:sp>
      <p:sp>
        <p:nvSpPr>
          <p:cNvPr id="55343" name="Rectangle 47"/>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Sec.13.5.2</a:t>
            </a:r>
          </a:p>
        </p:txBody>
      </p:sp>
      <p:pic>
        <p:nvPicPr>
          <p:cNvPr id="13314" name="Picture 2" descr="$\displaystyle X^2(\docsetlabeled,\tcword,c) =&#10;\sum_{e_\tcword \in \{ 0,1 \} }&#10;\...&#10;...}&#10;\frac{(\observationo_{e_\tcword e_c}-E_{e_\tcword e_c})^2}{E_{e_\tcword e_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511" y="4725144"/>
            <a:ext cx="4529048" cy="864096"/>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ular Callout 1"/>
          <p:cNvSpPr/>
          <p:nvPr/>
        </p:nvSpPr>
        <p:spPr bwMode="auto">
          <a:xfrm>
            <a:off x="4499992" y="3933056"/>
            <a:ext cx="1176908" cy="756664"/>
          </a:xfrm>
          <a:prstGeom prst="wedgeRoundRectCallout">
            <a:avLst>
              <a:gd name="adj1" fmla="val -6329"/>
              <a:gd name="adj2" fmla="val 65093"/>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Observed</a:t>
            </a:r>
            <a:r>
              <a:rPr kumimoji="0" lang="en-US" sz="14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 frequency in D</a:t>
            </a:r>
            <a:endParaRPr kumimoji="0" lang="he-IL" sz="14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51" name="Rounded Rectangular Callout 50"/>
          <p:cNvSpPr/>
          <p:nvPr/>
        </p:nvSpPr>
        <p:spPr bwMode="auto">
          <a:xfrm>
            <a:off x="5771356" y="3933056"/>
            <a:ext cx="1176908" cy="684656"/>
          </a:xfrm>
          <a:prstGeom prst="wedgeRoundRectCallout">
            <a:avLst>
              <a:gd name="adj1" fmla="val -42536"/>
              <a:gd name="adj2" fmla="val 74479"/>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Expected</a:t>
            </a:r>
            <a:r>
              <a:rPr kumimoji="0" lang="en-US" sz="14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 frequency</a:t>
            </a:r>
            <a:endParaRPr kumimoji="0" lang="he-IL" sz="14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endParaRPr>
          </a:p>
        </p:txBody>
      </p:sp>
      <p:sp>
        <p:nvSpPr>
          <p:cNvPr id="52" name="Rounded Rectangular Callout 51"/>
          <p:cNvSpPr/>
          <p:nvPr/>
        </p:nvSpPr>
        <p:spPr bwMode="auto">
          <a:xfrm>
            <a:off x="7452320" y="3933056"/>
            <a:ext cx="1286150" cy="1656184"/>
          </a:xfrm>
          <a:prstGeom prst="wedgeRoundRectCallout">
            <a:avLst>
              <a:gd name="adj1" fmla="val -89168"/>
              <a:gd name="adj2" fmla="val -23172"/>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sym typeface="Lucida Grande" charset="0"/>
              </a:rPr>
              <a:t>of </a:t>
            </a:r>
            <a:r>
              <a:rPr kumimoji="0" lang="en-US" sz="1200" b="1" i="1" u="none" strike="noStrike" cap="none" normalizeH="0" baseline="0" dirty="0">
                <a:ln>
                  <a:noFill/>
                </a:ln>
                <a:solidFill>
                  <a:srgbClr val="000000"/>
                </a:solidFill>
                <a:effectLst/>
                <a:sym typeface="Lucida Grande" charset="0"/>
              </a:rPr>
              <a:t>t</a:t>
            </a:r>
            <a:r>
              <a:rPr kumimoji="0" lang="en-US" sz="1200" b="0" i="0" u="none" strike="noStrike" cap="none" normalizeH="0" baseline="0" dirty="0">
                <a:ln>
                  <a:noFill/>
                </a:ln>
                <a:solidFill>
                  <a:srgbClr val="000000"/>
                </a:solidFill>
                <a:effectLst/>
                <a:sym typeface="Lucida Grande" charset="0"/>
              </a:rPr>
              <a:t> and </a:t>
            </a:r>
            <a:r>
              <a:rPr kumimoji="0" lang="en-US" sz="1200" b="1" i="1" u="none" strike="noStrike" cap="none" normalizeH="0" baseline="0" dirty="0">
                <a:ln>
                  <a:noFill/>
                </a:ln>
                <a:solidFill>
                  <a:srgbClr val="000000"/>
                </a:solidFill>
                <a:effectLst/>
                <a:sym typeface="Lucida Grande" charset="0"/>
              </a:rPr>
              <a:t>c</a:t>
            </a:r>
            <a:r>
              <a:rPr kumimoji="0" lang="en-US" sz="1200" b="0" i="0" u="none" strike="noStrike" cap="none" normalizeH="0" baseline="0" dirty="0">
                <a:ln>
                  <a:noFill/>
                </a:ln>
                <a:solidFill>
                  <a:srgbClr val="000000"/>
                </a:solidFill>
                <a:effectLst/>
                <a:sym typeface="Lucida Grande" charset="0"/>
              </a:rPr>
              <a:t> occurring together </a:t>
            </a:r>
            <a:r>
              <a:rPr lang="en-US" sz="1200" dirty="0"/>
              <a:t>assuming that </a:t>
            </a:r>
            <a:r>
              <a:rPr lang="en-US" sz="1200" b="1" dirty="0"/>
              <a:t>term</a:t>
            </a:r>
            <a:r>
              <a:rPr lang="en-US" sz="1200" dirty="0"/>
              <a:t> and </a:t>
            </a:r>
            <a:r>
              <a:rPr lang="en-US" sz="1200" b="1" dirty="0"/>
              <a:t>class</a:t>
            </a:r>
            <a:r>
              <a:rPr lang="en-US" sz="1200" dirty="0"/>
              <a:t> are </a:t>
            </a:r>
            <a:r>
              <a:rPr lang="en-US" sz="1200" b="1" dirty="0"/>
              <a:t>independent</a:t>
            </a:r>
            <a:endParaRPr kumimoji="0" lang="he-IL" sz="1200" b="1" i="0" u="none" strike="noStrike" cap="none" normalizeH="0" baseline="0" dirty="0">
              <a:ln>
                <a:noFill/>
              </a:ln>
              <a:solidFill>
                <a:srgbClr val="000000"/>
              </a:solidFill>
              <a:effectLst/>
              <a:sym typeface="Lucida Grande" charset="0"/>
            </a:endParaRPr>
          </a:p>
        </p:txBody>
      </p:sp>
      <p:sp>
        <p:nvSpPr>
          <p:cNvPr id="53" name="Rounded Rectangular Callout 52"/>
          <p:cNvSpPr/>
          <p:nvPr/>
        </p:nvSpPr>
        <p:spPr bwMode="auto">
          <a:xfrm>
            <a:off x="4644008" y="5661248"/>
            <a:ext cx="1715802" cy="936104"/>
          </a:xfrm>
          <a:prstGeom prst="wedgeRoundRectCallout">
            <a:avLst>
              <a:gd name="adj1" fmla="val -5348"/>
              <a:gd name="adj2" fmla="val -74131"/>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sym typeface="Lucida Grande" charset="0"/>
              </a:rPr>
              <a:t>If </a:t>
            </a:r>
            <a:r>
              <a:rPr kumimoji="0" lang="en-US" sz="1200" b="0" i="1" u="none" strike="noStrike" cap="none" normalizeH="0" baseline="0" dirty="0">
                <a:ln>
                  <a:noFill/>
                </a:ln>
                <a:solidFill>
                  <a:srgbClr val="000000"/>
                </a:solidFill>
                <a:effectLst/>
                <a:sym typeface="Lucida Grande" charset="0"/>
              </a:rPr>
              <a:t>N</a:t>
            </a:r>
            <a:r>
              <a:rPr kumimoji="0" lang="en-US" sz="1200" b="0" i="0" u="none" strike="noStrike" cap="none" normalizeH="0" baseline="0" dirty="0">
                <a:ln>
                  <a:noFill/>
                </a:ln>
                <a:solidFill>
                  <a:srgbClr val="000000"/>
                </a:solidFill>
                <a:effectLst/>
                <a:sym typeface="Lucida Grande" charset="0"/>
              </a:rPr>
              <a:t> </a:t>
            </a:r>
            <a:r>
              <a:rPr lang="en-US" sz="1200" dirty="0"/>
              <a:t>and </a:t>
            </a:r>
            <a:r>
              <a:rPr lang="en-US" sz="1200" i="1" dirty="0"/>
              <a:t>E</a:t>
            </a:r>
            <a:r>
              <a:rPr lang="en-US" sz="1200" dirty="0"/>
              <a:t> are close =&gt; </a:t>
            </a:r>
            <a:r>
              <a:rPr lang="en-US" sz="1200" i="1" dirty="0"/>
              <a:t>X</a:t>
            </a:r>
            <a:r>
              <a:rPr lang="en-US" sz="1200" i="1" baseline="30000" dirty="0"/>
              <a:t>2</a:t>
            </a:r>
            <a:r>
              <a:rPr lang="en-US" sz="1200" dirty="0"/>
              <a:t> is small =&gt; </a:t>
            </a:r>
            <a:r>
              <a:rPr lang="en-US" sz="1200" b="1" dirty="0"/>
              <a:t>term</a:t>
            </a:r>
            <a:r>
              <a:rPr lang="en-US" sz="1200" dirty="0"/>
              <a:t> and </a:t>
            </a:r>
            <a:r>
              <a:rPr lang="en-US" sz="1200" b="1" dirty="0"/>
              <a:t>class</a:t>
            </a:r>
            <a:r>
              <a:rPr lang="en-US" sz="1200" dirty="0"/>
              <a:t> are </a:t>
            </a:r>
            <a:r>
              <a:rPr lang="en-US" sz="1200" b="1" dirty="0"/>
              <a:t>independent</a:t>
            </a:r>
            <a:endParaRPr kumimoji="0" lang="he-IL" sz="1200" b="1" i="0" u="none" strike="noStrike" cap="none" normalizeH="0" baseline="0" dirty="0">
              <a:ln>
                <a:noFill/>
              </a:ln>
              <a:solidFill>
                <a:srgbClr val="000000"/>
              </a:solidFill>
              <a:effectLst/>
              <a:sym typeface="Lucida Grande"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3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3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RCV1</a:t>
            </a:r>
            <a:endParaRPr lang="he-IL" dirty="0"/>
          </a:p>
        </p:txBody>
      </p:sp>
      <p:sp>
        <p:nvSpPr>
          <p:cNvPr id="4" name="Slide Number Placeholder 3"/>
          <p:cNvSpPr>
            <a:spLocks noGrp="1"/>
          </p:cNvSpPr>
          <p:nvPr>
            <p:ph type="sldNum" sz="quarter" idx="10"/>
          </p:nvPr>
        </p:nvSpPr>
        <p:spPr/>
        <p:txBody>
          <a:bodyPr/>
          <a:lstStyle/>
          <a:p>
            <a:fld id="{A3E21078-F5C1-41F8-9EB4-99685D052384}" type="slidenum">
              <a:rPr lang="en-US" smtClean="0"/>
              <a:pPr/>
              <a:t>55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3491467"/>
              </p:ext>
            </p:extLst>
          </p:nvPr>
        </p:nvGraphicFramePr>
        <p:xfrm>
          <a:off x="971600" y="1844824"/>
          <a:ext cx="7159725" cy="1296144"/>
        </p:xfrm>
        <a:graphic>
          <a:graphicData uri="http://schemas.openxmlformats.org/drawingml/2006/table">
            <a:tbl>
              <a:tblPr rtl="1">
                <a:tableStyleId>{F5AB1C69-6EDB-4FF4-983F-18BD219EF322}</a:tableStyleId>
              </a:tblPr>
              <a:tblGrid>
                <a:gridCol w="2541362">
                  <a:extLst>
                    <a:ext uri="{9D8B030D-6E8A-4147-A177-3AD203B41FA5}">
                      <a16:colId xmlns:a16="http://schemas.microsoft.com/office/drawing/2014/main" val="20000"/>
                    </a:ext>
                  </a:extLst>
                </a:gridCol>
                <a:gridCol w="2522236">
                  <a:extLst>
                    <a:ext uri="{9D8B030D-6E8A-4147-A177-3AD203B41FA5}">
                      <a16:colId xmlns:a16="http://schemas.microsoft.com/office/drawing/2014/main" val="20001"/>
                    </a:ext>
                  </a:extLst>
                </a:gridCol>
                <a:gridCol w="2096127">
                  <a:extLst>
                    <a:ext uri="{9D8B030D-6E8A-4147-A177-3AD203B41FA5}">
                      <a16:colId xmlns:a16="http://schemas.microsoft.com/office/drawing/2014/main" val="20002"/>
                    </a:ext>
                  </a:extLst>
                </a:gridCol>
              </a:tblGrid>
              <a:tr h="432048">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32048">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2048">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6" name="Picture 1" descr="$e_c=e_{\class{poul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088" y="1921764"/>
            <a:ext cx="1376044" cy="3551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_c = e_{\class{poultry}}=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323" y="1921764"/>
            <a:ext cx="1364946" cy="3551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e_\tcword=e_{\term{export}} =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8114" y="2353812"/>
            <a:ext cx="1276169" cy="3551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 \observationo_{1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985" y="2348880"/>
            <a:ext cx="743507" cy="3551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observationo_{10} = 27{,}6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5323" y="2353812"/>
            <a:ext cx="1054227"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e_\tcword=e_{\term{export}} =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9366" y="2785860"/>
            <a:ext cx="1265072" cy="3551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 \observationo_{01} = 1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7088" y="2785860"/>
            <a:ext cx="832284" cy="3551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 \observationo_{00}=774{,}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5323" y="2785860"/>
            <a:ext cx="1143004" cy="35510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displaystyle N\times P(\tcword) \times P(c) = N\times \frac{\observationo_{11}+\observationo_{10}}{N} \times&#10;\frac{\observationo_{11}+\observationo_{01}}{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6807" y="3582920"/>
            <a:ext cx="3238500" cy="50482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isplaystyle N \times \frac{49+141}{N}&#10;\times \frac{49+27652}{N}\approx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1802" y="3573016"/>
            <a:ext cx="2295525" cy="495301"/>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displaystyle E_{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592" y="3625595"/>
            <a:ext cx="329183" cy="3901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228775" y="3578659"/>
            <a:ext cx="319318" cy="369332"/>
          </a:xfrm>
          <a:prstGeom prst="rect">
            <a:avLst/>
          </a:prstGeom>
          <a:noFill/>
        </p:spPr>
        <p:txBody>
          <a:bodyPr wrap="none" rtlCol="1">
            <a:spAutoFit/>
          </a:bodyPr>
          <a:lstStyle/>
          <a:p>
            <a:r>
              <a:rPr lang="en-US" sz="1800" dirty="0"/>
              <a:t>=</a:t>
            </a:r>
            <a:endParaRPr lang="he-IL" sz="1800" dirty="0"/>
          </a:p>
        </p:txBody>
      </p:sp>
      <p:sp>
        <p:nvSpPr>
          <p:cNvPr id="18" name="TextBox 17"/>
          <p:cNvSpPr txBox="1"/>
          <p:nvPr/>
        </p:nvSpPr>
        <p:spPr>
          <a:xfrm>
            <a:off x="4757167" y="3582920"/>
            <a:ext cx="319318" cy="369332"/>
          </a:xfrm>
          <a:prstGeom prst="rect">
            <a:avLst/>
          </a:prstGeom>
          <a:noFill/>
        </p:spPr>
        <p:txBody>
          <a:bodyPr wrap="none" rtlCol="1">
            <a:spAutoFit/>
          </a:bodyPr>
          <a:lstStyle/>
          <a:p>
            <a:r>
              <a:rPr lang="en-US" sz="1800" dirty="0"/>
              <a:t>=</a:t>
            </a:r>
            <a:endParaRPr lang="he-IL" sz="1800" dirty="0"/>
          </a:p>
        </p:txBody>
      </p:sp>
      <p:pic>
        <p:nvPicPr>
          <p:cNvPr id="14344" name="Picture 8" descr="$E_{01}\approx 18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1997" y="2785860"/>
            <a:ext cx="943253" cy="355108"/>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E_{11}\approx 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8779" y="2347939"/>
            <a:ext cx="775305" cy="364851"/>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12" descr="$E_{10}\approx 27{,}69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6233" y="2353812"/>
            <a:ext cx="1177893" cy="358978"/>
          </a:xfrm>
          <a:prstGeom prst="rect">
            <a:avLst/>
          </a:prstGeom>
          <a:noFill/>
          <a:extLst>
            <a:ext uri="{909E8E84-426E-40DD-AFC4-6F175D3DCCD1}">
              <a14:hiddenFill xmlns:a14="http://schemas.microsoft.com/office/drawing/2010/main">
                <a:solidFill>
                  <a:srgbClr val="FFFFFF"/>
                </a:solidFill>
              </a14:hiddenFill>
            </a:ext>
          </a:extLst>
        </p:spPr>
      </p:pic>
      <p:pic>
        <p:nvPicPr>
          <p:cNvPr id="14350" name="Picture 14" descr="$ E_{00}\approx 774{,}06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76253" y="2782375"/>
            <a:ext cx="1255072" cy="358593"/>
          </a:xfrm>
          <a:prstGeom prst="rect">
            <a:avLst/>
          </a:prstGeom>
          <a:noFill/>
          <a:extLst>
            <a:ext uri="{909E8E84-426E-40DD-AFC4-6F175D3DCCD1}">
              <a14:hiddenFill xmlns:a14="http://schemas.microsoft.com/office/drawing/2010/main">
                <a:solidFill>
                  <a:srgbClr val="FFFFFF"/>
                </a:solidFill>
              </a14:hiddenFill>
            </a:ext>
          </a:extLst>
        </p:spPr>
      </p:pic>
      <p:pic>
        <p:nvPicPr>
          <p:cNvPr id="14352" name="Picture 16" descr="$\displaystyle X^2(\docsetlabeled,\tcword,c) = \sum_{e_\tcword \in \{ 0,1 \} }&#10;\...&#10;...servationo_{e_\tcword e_c}-E_{e_\tcword e_c})^2}{E_{e_\tcword e_c}}&#10;\approx 2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9592" y="4581128"/>
            <a:ext cx="4345302" cy="72008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655323" y="1268760"/>
            <a:ext cx="2280175" cy="276999"/>
          </a:xfrm>
          <a:prstGeom prst="rect">
            <a:avLst/>
          </a:prstGeom>
          <a:noFill/>
        </p:spPr>
        <p:txBody>
          <a:bodyPr wrap="none" rtlCol="1">
            <a:spAutoFit/>
          </a:bodyPr>
          <a:lstStyle/>
          <a:p>
            <a:r>
              <a:rPr lang="en-US" sz="1200" b="1" i="1" dirty="0"/>
              <a:t>N = N</a:t>
            </a:r>
            <a:r>
              <a:rPr lang="en-US" sz="1200" b="1" i="1" baseline="-25000" dirty="0"/>
              <a:t>11</a:t>
            </a:r>
            <a:r>
              <a:rPr lang="en-US" sz="1200" b="1" i="1" dirty="0"/>
              <a:t>+N</a:t>
            </a:r>
            <a:r>
              <a:rPr lang="en-US" sz="1200" b="1" i="1" baseline="-25000" dirty="0"/>
              <a:t>01</a:t>
            </a:r>
            <a:r>
              <a:rPr lang="en-US" sz="1200" b="1" i="1" dirty="0"/>
              <a:t>+N</a:t>
            </a:r>
            <a:r>
              <a:rPr lang="en-US" sz="1200" b="1" i="1" baseline="-25000" dirty="0"/>
              <a:t>10</a:t>
            </a:r>
            <a:r>
              <a:rPr lang="en-US" sz="1200" b="1" i="1" dirty="0"/>
              <a:t>+N</a:t>
            </a:r>
            <a:r>
              <a:rPr lang="en-US" sz="1200" b="1" i="1" baseline="-25000" dirty="0"/>
              <a:t>00</a:t>
            </a:r>
            <a:r>
              <a:rPr lang="en-US" sz="1200" b="1" i="1" dirty="0"/>
              <a:t>=801,948</a:t>
            </a:r>
            <a:endParaRPr lang="he-IL" sz="1200" b="1" i="1" baseline="-25000" dirty="0"/>
          </a:p>
        </p:txBody>
      </p:sp>
      <p:sp>
        <p:nvSpPr>
          <p:cNvPr id="17" name="Rounded Rectangular Callout 16"/>
          <p:cNvSpPr/>
          <p:nvPr/>
        </p:nvSpPr>
        <p:spPr bwMode="auto">
          <a:xfrm>
            <a:off x="5423400" y="4293096"/>
            <a:ext cx="1286150" cy="756664"/>
          </a:xfrm>
          <a:prstGeom prst="wedgeRoundRectCallout">
            <a:avLst>
              <a:gd name="adj1" fmla="val -62248"/>
              <a:gd name="adj2" fmla="val 19710"/>
              <a:gd name="adj3" fmla="val 16667"/>
            </a:avLst>
          </a:pr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rPr>
              <a:t>How much E deviates from N?</a:t>
            </a:r>
            <a:endParaRPr kumimoji="0" lang="he-IL" sz="1400" b="0" i="0" u="none" strike="noStrike" cap="none" normalizeH="0" baseline="0" dirty="0">
              <a:ln>
                <a:noFill/>
              </a:ln>
              <a:solidFill>
                <a:srgbClr val="000000"/>
              </a:solidFill>
              <a:effectLst/>
              <a:latin typeface="Lucida Grande" charset="0"/>
              <a:ea typeface="ヒラギノ角ゴ ProN W3" charset="0"/>
              <a:cs typeface="ヒラギノ角ゴ ProN W3" charset="0"/>
              <a:sym typeface="Lucida Grande" charset="0"/>
            </a:endParaRPr>
          </a:p>
        </p:txBody>
      </p:sp>
      <p:pic>
        <p:nvPicPr>
          <p:cNvPr id="14354" name="Picture 18" descr="$X^2 \approx 284 &gt; 10.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99592" y="5517232"/>
            <a:ext cx="1524165" cy="43204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423757" y="5517232"/>
            <a:ext cx="5094555" cy="461665"/>
          </a:xfrm>
          <a:prstGeom prst="rect">
            <a:avLst/>
          </a:prstGeom>
          <a:noFill/>
        </p:spPr>
        <p:txBody>
          <a:bodyPr wrap="square" rtlCol="1">
            <a:spAutoFit/>
          </a:bodyPr>
          <a:lstStyle/>
          <a:p>
            <a:pPr marL="171450" indent="-171450">
              <a:buFont typeface="Symbol" pitchFamily="18" charset="2"/>
              <a:buChar char="Þ"/>
            </a:pPr>
            <a:r>
              <a:rPr lang="en-US" sz="1200" dirty="0"/>
              <a:t>we can </a:t>
            </a:r>
            <a:r>
              <a:rPr lang="en-US" sz="1200" b="1" dirty="0">
                <a:solidFill>
                  <a:srgbClr val="FF0000"/>
                </a:solidFill>
              </a:rPr>
              <a:t>reject</a:t>
            </a:r>
            <a:r>
              <a:rPr lang="en-US" sz="1200" dirty="0"/>
              <a:t> the hypothesis that poultry and export are independent </a:t>
            </a:r>
          </a:p>
          <a:p>
            <a:r>
              <a:rPr lang="en-US" sz="1200" dirty="0"/>
              <a:t>	with only a 0.001 chance of being wrong</a:t>
            </a:r>
            <a:endParaRPr lang="he-IL" sz="1200" dirty="0"/>
          </a:p>
        </p:txBody>
      </p:sp>
      <p:sp>
        <p:nvSpPr>
          <p:cNvPr id="30" name="Rectangle 43"/>
          <p:cNvSpPr>
            <a:spLocks/>
          </p:cNvSpPr>
          <p:nvPr/>
        </p:nvSpPr>
        <p:spPr bwMode="auto">
          <a:xfrm>
            <a:off x="7518312" y="1844824"/>
            <a:ext cx="1078329" cy="2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9200" bIns="0">
            <a:spAutoFit/>
          </a:bodyPr>
          <a:lstStyle/>
          <a:p>
            <a:pPr marL="38100">
              <a:lnSpc>
                <a:spcPct val="87000"/>
              </a:lnSpc>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1800" b="1" dirty="0">
                <a:solidFill>
                  <a:srgbClr val="FF0000"/>
                </a:solidFill>
                <a:ea typeface="Lucida Grande" charset="0"/>
                <a:cs typeface="Lucida Grande" charset="0"/>
              </a:rPr>
              <a:t>expected</a:t>
            </a:r>
            <a:endParaRPr lang="en-US" sz="1800" b="1" baseline="-25000" dirty="0">
              <a:solidFill>
                <a:srgbClr val="FF0000"/>
              </a:solidFill>
              <a:ea typeface="Lucida Grande" charset="0"/>
              <a:cs typeface="Lucida Grande" charset="0"/>
            </a:endParaRPr>
          </a:p>
        </p:txBody>
      </p:sp>
      <p:sp>
        <p:nvSpPr>
          <p:cNvPr id="31" name="Freeform 44"/>
          <p:cNvSpPr>
            <a:spLocks/>
          </p:cNvSpPr>
          <p:nvPr/>
        </p:nvSpPr>
        <p:spPr bwMode="auto">
          <a:xfrm>
            <a:off x="4954499" y="1933153"/>
            <a:ext cx="2628900" cy="439738"/>
          </a:xfrm>
          <a:custGeom>
            <a:avLst/>
            <a:gdLst>
              <a:gd name="T0" fmla="*/ 21600 w 21600"/>
              <a:gd name="T1" fmla="+- 0 1662 702"/>
              <a:gd name="T2" fmla="*/ 1662 h 20898"/>
              <a:gd name="T3" fmla="*/ 12960 w 21600"/>
              <a:gd name="T4" fmla="+- 0 1662 702"/>
              <a:gd name="T5" fmla="*/ 1662 h 20898"/>
              <a:gd name="T6" fmla="*/ 4320 w 21600"/>
              <a:gd name="T7" fmla="+- 0 11631 702"/>
              <a:gd name="T8" fmla="*/ 11631 h 20898"/>
              <a:gd name="T9" fmla="*/ 0 w 21600"/>
              <a:gd name="T10" fmla="+- 0 21600 702"/>
              <a:gd name="T11" fmla="*/ 21600 h 20898"/>
            </a:gdLst>
            <a:ahLst/>
            <a:cxnLst>
              <a:cxn ang="0">
                <a:pos x="T0" y="T2"/>
              </a:cxn>
              <a:cxn ang="0">
                <a:pos x="T3" y="T5"/>
              </a:cxn>
              <a:cxn ang="0">
                <a:pos x="T6" y="T8"/>
              </a:cxn>
              <a:cxn ang="0">
                <a:pos x="T9" y="T11"/>
              </a:cxn>
            </a:cxnLst>
            <a:rect l="0" t="0" r="r" b="b"/>
            <a:pathLst>
              <a:path w="21600" h="20898">
                <a:moveTo>
                  <a:pt x="21600" y="960"/>
                </a:moveTo>
                <a:cubicBezTo>
                  <a:pt x="18720" y="129"/>
                  <a:pt x="15840" y="-702"/>
                  <a:pt x="12960" y="960"/>
                </a:cubicBezTo>
                <a:cubicBezTo>
                  <a:pt x="10080" y="2621"/>
                  <a:pt x="6480" y="7606"/>
                  <a:pt x="4320" y="10929"/>
                </a:cubicBezTo>
                <a:cubicBezTo>
                  <a:pt x="2160" y="14252"/>
                  <a:pt x="1080" y="17575"/>
                  <a:pt x="0" y="20898"/>
                </a:cubicBezTo>
              </a:path>
            </a:pathLst>
          </a:custGeom>
          <a:noFill/>
          <a:ln w="25560" cap="flat">
            <a:solidFill>
              <a:srgbClr val="FF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2" name="Freeform 45"/>
          <p:cNvSpPr>
            <a:spLocks/>
          </p:cNvSpPr>
          <p:nvPr/>
        </p:nvSpPr>
        <p:spPr bwMode="auto">
          <a:xfrm rot="10800000" flipH="1">
            <a:off x="3905250" y="2564903"/>
            <a:ext cx="3351213" cy="720080"/>
          </a:xfrm>
          <a:custGeom>
            <a:avLst/>
            <a:gdLst>
              <a:gd name="T0" fmla="*/ 21600 w 21600"/>
              <a:gd name="T1" fmla="+- 0 1662 702"/>
              <a:gd name="T2" fmla="*/ 1662 h 20898"/>
              <a:gd name="T3" fmla="*/ 12960 w 21600"/>
              <a:gd name="T4" fmla="+- 0 1662 702"/>
              <a:gd name="T5" fmla="*/ 1662 h 20898"/>
              <a:gd name="T6" fmla="*/ 4320 w 21600"/>
              <a:gd name="T7" fmla="+- 0 11631 702"/>
              <a:gd name="T8" fmla="*/ 11631 h 20898"/>
              <a:gd name="T9" fmla="*/ 0 w 21600"/>
              <a:gd name="T10" fmla="+- 0 21600 702"/>
              <a:gd name="T11" fmla="*/ 21600 h 20898"/>
            </a:gdLst>
            <a:ahLst/>
            <a:cxnLst>
              <a:cxn ang="0">
                <a:pos x="T0" y="T2"/>
              </a:cxn>
              <a:cxn ang="0">
                <a:pos x="T3" y="T5"/>
              </a:cxn>
              <a:cxn ang="0">
                <a:pos x="T6" y="T8"/>
              </a:cxn>
              <a:cxn ang="0">
                <a:pos x="T9" y="T11"/>
              </a:cxn>
            </a:cxnLst>
            <a:rect l="0" t="0" r="r" b="b"/>
            <a:pathLst>
              <a:path w="21600" h="20898">
                <a:moveTo>
                  <a:pt x="21600" y="960"/>
                </a:moveTo>
                <a:cubicBezTo>
                  <a:pt x="18720" y="129"/>
                  <a:pt x="15840" y="-702"/>
                  <a:pt x="12960" y="960"/>
                </a:cubicBezTo>
                <a:cubicBezTo>
                  <a:pt x="10080" y="2621"/>
                  <a:pt x="6480" y="7606"/>
                  <a:pt x="4320" y="10929"/>
                </a:cubicBezTo>
                <a:cubicBezTo>
                  <a:pt x="2160" y="14252"/>
                  <a:pt x="1080" y="17575"/>
                  <a:pt x="0" y="20898"/>
                </a:cubicBezTo>
              </a:path>
            </a:pathLst>
          </a:custGeom>
          <a:noFill/>
          <a:ln w="25560" cap="flat">
            <a:solidFill>
              <a:srgbClr val="6600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33" name="Rectangle 46"/>
          <p:cNvSpPr>
            <a:spLocks/>
          </p:cNvSpPr>
          <p:nvPr/>
        </p:nvSpPr>
        <p:spPr bwMode="auto">
          <a:xfrm>
            <a:off x="7256463" y="3163820"/>
            <a:ext cx="1103977" cy="2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9200" bIns="0">
            <a:spAutoFit/>
          </a:bodyPr>
          <a:lstStyle/>
          <a:p>
            <a:pPr marL="38100">
              <a:lnSpc>
                <a:spcPct val="87000"/>
              </a:lnSpc>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1800" b="1" dirty="0">
                <a:solidFill>
                  <a:srgbClr val="6600CC"/>
                </a:solidFill>
                <a:ea typeface="Lucida Grande" charset="0"/>
                <a:cs typeface="Lucida Grande" charset="0"/>
              </a:rPr>
              <a:t>observed</a:t>
            </a:r>
            <a:endParaRPr lang="en-US" sz="1800" b="1" baseline="-25000" dirty="0">
              <a:solidFill>
                <a:srgbClr val="6600CC"/>
              </a:solidFill>
              <a:ea typeface="Lucida Grande" charset="0"/>
              <a:cs typeface="Lucida Grande" charset="0"/>
            </a:endParaRPr>
          </a:p>
        </p:txBody>
      </p:sp>
    </p:spTree>
    <p:extLst>
      <p:ext uri="{BB962C8B-B14F-4D97-AF65-F5344CB8AC3E}">
        <p14:creationId xmlns:p14="http://schemas.microsoft.com/office/powerpoint/2010/main" val="3828537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3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3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7" grpId="0" animBg="1"/>
      <p:bldP spid="19" grpId="0"/>
      <p:bldP spid="30" grpId="0"/>
      <p:bldP spid="31" grpId="0" animBg="1"/>
      <p:bldP spid="32" grpId="0" animBg="1"/>
      <p:bldP spid="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values of the </a:t>
            </a:r>
            <a:r>
              <a:rPr lang="en-US" i="1" dirty="0"/>
              <a:t> X</a:t>
            </a:r>
            <a:r>
              <a:rPr lang="en-US" i="1" baseline="30000" dirty="0"/>
              <a:t>2 </a:t>
            </a:r>
            <a:r>
              <a:rPr lang="en-US" dirty="0"/>
              <a:t>distribution</a:t>
            </a:r>
            <a:endParaRPr lang="he-IL"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74891633"/>
              </p:ext>
            </p:extLst>
          </p:nvPr>
        </p:nvGraphicFramePr>
        <p:xfrm>
          <a:off x="467544" y="2631172"/>
          <a:ext cx="2314599" cy="1805940"/>
        </p:xfrm>
        <a:graphic>
          <a:graphicData uri="http://schemas.openxmlformats.org/drawingml/2006/table">
            <a:tbl>
              <a:tblPr/>
              <a:tblGrid>
                <a:gridCol w="1070666">
                  <a:extLst>
                    <a:ext uri="{9D8B030D-6E8A-4147-A177-3AD203B41FA5}">
                      <a16:colId xmlns:a16="http://schemas.microsoft.com/office/drawing/2014/main" val="20000"/>
                    </a:ext>
                  </a:extLst>
                </a:gridCol>
                <a:gridCol w="1243933">
                  <a:extLst>
                    <a:ext uri="{9D8B030D-6E8A-4147-A177-3AD203B41FA5}">
                      <a16:colId xmlns:a16="http://schemas.microsoft.com/office/drawing/2014/main" val="20001"/>
                    </a:ext>
                  </a:extLst>
                </a:gridCol>
              </a:tblGrid>
              <a:tr h="0">
                <a:tc>
                  <a:txBody>
                    <a:bodyPr/>
                    <a:lstStyle/>
                    <a:p>
                      <a:pPr algn="l"/>
                      <a:r>
                        <a:rPr lang="en-US" sz="1600" dirty="0"/>
                        <a:t>P</a:t>
                      </a:r>
                      <a:endParaRPr lang="he-IL" sz="1600" dirty="0"/>
                    </a:p>
                  </a:txBody>
                  <a:tcPr marL="28575" marR="28575" marT="28575" marB="28575" anchor="ctr">
                    <a:lnL>
                      <a:noFill/>
                    </a:lnL>
                    <a:lnR>
                      <a:noFill/>
                    </a:lnR>
                    <a:lnT>
                      <a:noFill/>
                    </a:lnT>
                    <a:lnB>
                      <a:noFill/>
                    </a:lnB>
                  </a:tcPr>
                </a:tc>
                <a:tc>
                  <a:txBody>
                    <a:bodyPr/>
                    <a:lstStyle/>
                    <a:p>
                      <a:pPr algn="l"/>
                      <a:r>
                        <a:rPr lang="en-US" sz="1600" dirty="0"/>
                        <a:t>   </a:t>
                      </a:r>
                      <a:r>
                        <a:rPr lang="en-US" sz="1400" dirty="0"/>
                        <a:t>critical value</a:t>
                      </a:r>
                      <a:endParaRPr lang="en-US" sz="1600" dirty="0"/>
                    </a:p>
                  </a:txBody>
                  <a:tcPr marL="28575" marR="28575" marT="28575" marB="28575" anchor="ctr">
                    <a:lnL>
                      <a:noFill/>
                    </a:lnL>
                    <a:lnR>
                      <a:noFill/>
                    </a:lnR>
                    <a:lnT>
                      <a:noFill/>
                    </a:lnT>
                    <a:lnB>
                      <a:noFill/>
                    </a:lnB>
                  </a:tcPr>
                </a:tc>
                <a:extLst>
                  <a:ext uri="{0D108BD9-81ED-4DB2-BD59-A6C34878D82A}">
                    <a16:rowId xmlns:a16="http://schemas.microsoft.com/office/drawing/2014/main" val="10000"/>
                  </a:ext>
                </a:extLst>
              </a:tr>
              <a:tr h="0">
                <a:tc>
                  <a:txBody>
                    <a:bodyPr/>
                    <a:lstStyle/>
                    <a:p>
                      <a:pPr algn="l"/>
                      <a:r>
                        <a:rPr lang="he-IL" sz="1600" dirty="0"/>
                        <a:t>0.1</a:t>
                      </a:r>
                    </a:p>
                  </a:txBody>
                  <a:tcPr marL="28575" marR="28575" marT="28575" marB="28575" anchor="ctr">
                    <a:lnL>
                      <a:noFill/>
                    </a:lnL>
                    <a:lnR>
                      <a:noFill/>
                    </a:lnR>
                    <a:lnT>
                      <a:noFill/>
                    </a:lnT>
                    <a:lnB>
                      <a:noFill/>
                    </a:lnB>
                  </a:tcPr>
                </a:tc>
                <a:tc>
                  <a:txBody>
                    <a:bodyPr/>
                    <a:lstStyle/>
                    <a:p>
                      <a:pPr algn="l"/>
                      <a:r>
                        <a:rPr lang="he-IL" sz="1600" dirty="0"/>
                        <a:t>2.71</a:t>
                      </a:r>
                    </a:p>
                  </a:txBody>
                  <a:tcPr marL="28575" marR="28575" marT="28575" marB="28575" anchor="ctr">
                    <a:lnL>
                      <a:noFill/>
                    </a:lnL>
                    <a:lnR>
                      <a:noFill/>
                    </a:lnR>
                    <a:lnT>
                      <a:noFill/>
                    </a:lnT>
                    <a:lnB>
                      <a:noFill/>
                    </a:lnB>
                  </a:tcPr>
                </a:tc>
                <a:extLst>
                  <a:ext uri="{0D108BD9-81ED-4DB2-BD59-A6C34878D82A}">
                    <a16:rowId xmlns:a16="http://schemas.microsoft.com/office/drawing/2014/main" val="10001"/>
                  </a:ext>
                </a:extLst>
              </a:tr>
              <a:tr h="0">
                <a:tc>
                  <a:txBody>
                    <a:bodyPr/>
                    <a:lstStyle/>
                    <a:p>
                      <a:pPr algn="l"/>
                      <a:r>
                        <a:rPr lang="he-IL" sz="1600"/>
                        <a:t>0.05</a:t>
                      </a:r>
                    </a:p>
                  </a:txBody>
                  <a:tcPr marL="28575" marR="28575" marT="28575" marB="28575" anchor="ctr">
                    <a:lnL>
                      <a:noFill/>
                    </a:lnL>
                    <a:lnR>
                      <a:noFill/>
                    </a:lnR>
                    <a:lnT>
                      <a:noFill/>
                    </a:lnT>
                    <a:lnB>
                      <a:noFill/>
                    </a:lnB>
                  </a:tcPr>
                </a:tc>
                <a:tc>
                  <a:txBody>
                    <a:bodyPr/>
                    <a:lstStyle/>
                    <a:p>
                      <a:pPr algn="l"/>
                      <a:r>
                        <a:rPr lang="he-IL" sz="1600" dirty="0"/>
                        <a:t>3.84</a:t>
                      </a:r>
                    </a:p>
                  </a:txBody>
                  <a:tcPr marL="28575" marR="28575" marT="28575" marB="28575" anchor="ctr">
                    <a:lnL>
                      <a:noFill/>
                    </a:lnL>
                    <a:lnR>
                      <a:noFill/>
                    </a:lnR>
                    <a:lnT>
                      <a:noFill/>
                    </a:lnT>
                    <a:lnB>
                      <a:noFill/>
                    </a:lnB>
                  </a:tcPr>
                </a:tc>
                <a:extLst>
                  <a:ext uri="{0D108BD9-81ED-4DB2-BD59-A6C34878D82A}">
                    <a16:rowId xmlns:a16="http://schemas.microsoft.com/office/drawing/2014/main" val="10002"/>
                  </a:ext>
                </a:extLst>
              </a:tr>
              <a:tr h="0">
                <a:tc>
                  <a:txBody>
                    <a:bodyPr/>
                    <a:lstStyle/>
                    <a:p>
                      <a:pPr algn="l"/>
                      <a:r>
                        <a:rPr lang="he-IL" sz="1600"/>
                        <a:t>0.01</a:t>
                      </a:r>
                    </a:p>
                  </a:txBody>
                  <a:tcPr marL="28575" marR="28575" marT="28575" marB="28575" anchor="ctr">
                    <a:lnL>
                      <a:noFill/>
                    </a:lnL>
                    <a:lnR>
                      <a:noFill/>
                    </a:lnR>
                    <a:lnT>
                      <a:noFill/>
                    </a:lnT>
                    <a:lnB>
                      <a:noFill/>
                    </a:lnB>
                  </a:tcPr>
                </a:tc>
                <a:tc>
                  <a:txBody>
                    <a:bodyPr/>
                    <a:lstStyle/>
                    <a:p>
                      <a:pPr algn="l"/>
                      <a:r>
                        <a:rPr lang="he-IL" sz="1600" dirty="0"/>
                        <a:t>6.63</a:t>
                      </a:r>
                    </a:p>
                  </a:txBody>
                  <a:tcPr marL="28575" marR="28575" marT="28575" marB="28575" anchor="ctr">
                    <a:lnL>
                      <a:noFill/>
                    </a:lnL>
                    <a:lnR>
                      <a:noFill/>
                    </a:lnR>
                    <a:lnT>
                      <a:noFill/>
                    </a:lnT>
                    <a:lnB>
                      <a:noFill/>
                    </a:lnB>
                  </a:tcPr>
                </a:tc>
                <a:extLst>
                  <a:ext uri="{0D108BD9-81ED-4DB2-BD59-A6C34878D82A}">
                    <a16:rowId xmlns:a16="http://schemas.microsoft.com/office/drawing/2014/main" val="10003"/>
                  </a:ext>
                </a:extLst>
              </a:tr>
              <a:tr h="0">
                <a:tc>
                  <a:txBody>
                    <a:bodyPr/>
                    <a:lstStyle/>
                    <a:p>
                      <a:pPr algn="l"/>
                      <a:r>
                        <a:rPr lang="he-IL" sz="1600"/>
                        <a:t>0.005</a:t>
                      </a:r>
                    </a:p>
                  </a:txBody>
                  <a:tcPr marL="28575" marR="28575" marT="28575" marB="28575" anchor="ctr">
                    <a:lnL>
                      <a:noFill/>
                    </a:lnL>
                    <a:lnR>
                      <a:noFill/>
                    </a:lnR>
                    <a:lnT>
                      <a:noFill/>
                    </a:lnT>
                    <a:lnB>
                      <a:noFill/>
                    </a:lnB>
                  </a:tcPr>
                </a:tc>
                <a:tc>
                  <a:txBody>
                    <a:bodyPr/>
                    <a:lstStyle/>
                    <a:p>
                      <a:pPr algn="l"/>
                      <a:r>
                        <a:rPr lang="he-IL" sz="1600" dirty="0"/>
                        <a:t>7.88</a:t>
                      </a:r>
                    </a:p>
                  </a:txBody>
                  <a:tcPr marL="28575" marR="28575" marT="28575" marB="28575" anchor="ctr">
                    <a:lnL>
                      <a:noFill/>
                    </a:lnL>
                    <a:lnR>
                      <a:noFill/>
                    </a:lnR>
                    <a:lnT>
                      <a:noFill/>
                    </a:lnT>
                    <a:lnB>
                      <a:noFill/>
                    </a:lnB>
                  </a:tcPr>
                </a:tc>
                <a:extLst>
                  <a:ext uri="{0D108BD9-81ED-4DB2-BD59-A6C34878D82A}">
                    <a16:rowId xmlns:a16="http://schemas.microsoft.com/office/drawing/2014/main" val="10004"/>
                  </a:ext>
                </a:extLst>
              </a:tr>
              <a:tr h="0">
                <a:tc>
                  <a:txBody>
                    <a:bodyPr/>
                    <a:lstStyle/>
                    <a:p>
                      <a:pPr algn="l"/>
                      <a:r>
                        <a:rPr lang="he-IL" sz="1600" dirty="0">
                          <a:solidFill>
                            <a:srgbClr val="FF0000"/>
                          </a:solidFill>
                        </a:rPr>
                        <a:t>0.001</a:t>
                      </a:r>
                    </a:p>
                  </a:txBody>
                  <a:tcPr marL="28575" marR="28575" marT="28575" marB="28575" anchor="ctr">
                    <a:lnL>
                      <a:noFill/>
                    </a:lnL>
                    <a:lnR>
                      <a:noFill/>
                    </a:lnR>
                    <a:lnT>
                      <a:noFill/>
                    </a:lnT>
                    <a:lnB>
                      <a:noFill/>
                    </a:lnB>
                  </a:tcPr>
                </a:tc>
                <a:tc>
                  <a:txBody>
                    <a:bodyPr/>
                    <a:lstStyle/>
                    <a:p>
                      <a:pPr algn="l"/>
                      <a:r>
                        <a:rPr lang="he-IL" sz="1600" dirty="0">
                          <a:solidFill>
                            <a:srgbClr val="FF0000"/>
                          </a:solidFill>
                        </a:rPr>
                        <a:t>10.83</a:t>
                      </a:r>
                    </a:p>
                  </a:txBody>
                  <a:tcPr marL="28575" marR="28575" marT="28575" marB="28575"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0"/>
          </p:nvPr>
        </p:nvSpPr>
        <p:spPr/>
        <p:txBody>
          <a:bodyPr/>
          <a:lstStyle/>
          <a:p>
            <a:fld id="{A3E21078-F5C1-41F8-9EB4-99685D052384}" type="slidenum">
              <a:rPr lang="en-US" smtClean="0"/>
              <a:pPr/>
              <a:t>56</a:t>
            </a:fld>
            <a:endParaRPr lang="en-US"/>
          </a:p>
        </p:txBody>
      </p:sp>
      <p:pic>
        <p:nvPicPr>
          <p:cNvPr id="15362" name="Picture 2" descr="$\chi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99" y="2576314"/>
            <a:ext cx="272033" cy="4663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59832" y="2719490"/>
            <a:ext cx="5032147" cy="923330"/>
          </a:xfrm>
          <a:prstGeom prst="rect">
            <a:avLst/>
          </a:prstGeom>
          <a:noFill/>
        </p:spPr>
        <p:txBody>
          <a:bodyPr wrap="none" rtlCol="1">
            <a:spAutoFit/>
          </a:bodyPr>
          <a:lstStyle/>
          <a:p>
            <a:r>
              <a:rPr lang="en-US" sz="1800" dirty="0"/>
              <a:t>if the two events are independent, then </a:t>
            </a:r>
          </a:p>
          <a:p>
            <a:r>
              <a:rPr lang="en-US" sz="1800" dirty="0"/>
              <a:t>So for             the assumption of independence </a:t>
            </a:r>
          </a:p>
          <a:p>
            <a:r>
              <a:rPr lang="en-US" sz="1800" dirty="0"/>
              <a:t>can be rejected with 99% confidence.</a:t>
            </a:r>
            <a:endParaRPr lang="he-IL" sz="1800" dirty="0"/>
          </a:p>
        </p:txBody>
      </p:sp>
      <p:pic>
        <p:nvPicPr>
          <p:cNvPr id="15364" name="Picture 4" descr="$P(X^{\kern .5pt2}&gt;6.63)&lt;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2779389"/>
            <a:ext cx="1533429" cy="372998"/>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X^{\kern .5pt2}&gt;6.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080370"/>
            <a:ext cx="776858" cy="37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2900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3" name="Group 3"/>
          <p:cNvGrpSpPr>
            <a:grpSpLocks/>
          </p:cNvGrpSpPr>
          <p:nvPr/>
        </p:nvGrpSpPr>
        <p:grpSpPr bwMode="auto">
          <a:xfrm>
            <a:off x="0" y="-141288"/>
            <a:ext cx="4178300" cy="557213"/>
            <a:chOff x="0" y="0"/>
            <a:chExt cx="2632" cy="352"/>
          </a:xfrm>
        </p:grpSpPr>
        <p:sp>
          <p:nvSpPr>
            <p:cNvPr id="5632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632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6326" name="Group 6"/>
          <p:cNvGrpSpPr>
            <a:grpSpLocks/>
          </p:cNvGrpSpPr>
          <p:nvPr/>
        </p:nvGrpSpPr>
        <p:grpSpPr bwMode="auto">
          <a:xfrm>
            <a:off x="3733800" y="-26988"/>
            <a:ext cx="3886200" cy="328613"/>
            <a:chOff x="0" y="0"/>
            <a:chExt cx="2448" cy="208"/>
          </a:xfrm>
        </p:grpSpPr>
        <p:sp>
          <p:nvSpPr>
            <p:cNvPr id="5632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632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6329" name="Group 9"/>
          <p:cNvGrpSpPr>
            <a:grpSpLocks/>
          </p:cNvGrpSpPr>
          <p:nvPr/>
        </p:nvGrpSpPr>
        <p:grpSpPr bwMode="auto">
          <a:xfrm>
            <a:off x="7620000" y="-26988"/>
            <a:ext cx="1524000" cy="328613"/>
            <a:chOff x="0" y="0"/>
            <a:chExt cx="960" cy="208"/>
          </a:xfrm>
        </p:grpSpPr>
        <p:sp>
          <p:nvSpPr>
            <p:cNvPr id="5632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632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633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6331" name="Rectangle 11"/>
          <p:cNvSpPr>
            <a:spLocks/>
          </p:cNvSpPr>
          <p:nvPr/>
        </p:nvSpPr>
        <p:spPr bwMode="auto">
          <a:xfrm>
            <a:off x="400050" y="1752600"/>
            <a:ext cx="8470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95250">
              <a:lnSpc>
                <a:spcPct val="87000"/>
              </a:lnSpc>
              <a:spcBef>
                <a:spcPts val="65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 pos="9601200" algn="l"/>
              </a:tabLst>
            </a:pPr>
            <a:r>
              <a:rPr lang="en-US" sz="2600" dirty="0">
                <a:solidFill>
                  <a:schemeClr val="tx1"/>
                </a:solidFill>
                <a:ea typeface="Lucida Grande" charset="0"/>
                <a:cs typeface="Lucida Grande" charset="0"/>
              </a:rPr>
              <a:t>There is a simpler formula for 2x2 </a:t>
            </a:r>
            <a:r>
              <a:rPr lang="en-US" sz="2800" i="1" dirty="0"/>
              <a:t>X</a:t>
            </a:r>
            <a:r>
              <a:rPr lang="en-US" sz="2800" i="1" baseline="30000" dirty="0"/>
              <a:t>2 </a:t>
            </a:r>
            <a:r>
              <a:rPr lang="en-US" sz="2600" dirty="0">
                <a:solidFill>
                  <a:schemeClr val="tx1"/>
                </a:solidFill>
                <a:ea typeface="Lucida Grande" charset="0"/>
                <a:cs typeface="Lucida Grande" charset="0"/>
              </a:rPr>
              <a:t>:</a:t>
            </a:r>
          </a:p>
        </p:txBody>
      </p:sp>
      <p:sp>
        <p:nvSpPr>
          <p:cNvPr id="56332" name="Rectangle 12"/>
          <p:cNvSpPr>
            <a:spLocks/>
          </p:cNvSpPr>
          <p:nvPr/>
        </p:nvSpPr>
        <p:spPr bwMode="auto">
          <a:xfrm>
            <a:off x="657225" y="703263"/>
            <a:ext cx="7785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i="1" dirty="0"/>
              <a:t>X</a:t>
            </a:r>
            <a:r>
              <a:rPr lang="en-US" sz="4000" i="1" baseline="30000" dirty="0"/>
              <a:t>2</a:t>
            </a:r>
            <a:r>
              <a:rPr lang="en-US" sz="4000" dirty="0">
                <a:solidFill>
                  <a:schemeClr val="tx1"/>
                </a:solidFill>
                <a:ea typeface="Lucida Grande" charset="0"/>
                <a:cs typeface="Lucida Grande" charset="0"/>
              </a:rPr>
              <a:t> statistic (CHI)</a:t>
            </a:r>
          </a:p>
        </p:txBody>
      </p:sp>
      <p:pic>
        <p:nvPicPr>
          <p:cNvPr id="56333"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33960"/>
            <a:ext cx="71580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56334" name="Rectangle 14"/>
          <p:cNvSpPr>
            <a:spLocks/>
          </p:cNvSpPr>
          <p:nvPr/>
        </p:nvSpPr>
        <p:spPr bwMode="auto">
          <a:xfrm>
            <a:off x="3200400" y="6199460"/>
            <a:ext cx="2757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9200" bIns="0">
            <a:spAutoFit/>
          </a:bodyPr>
          <a:lstStyle/>
          <a:p>
            <a:pPr marL="38100">
              <a:spcBef>
                <a:spcPts val="600"/>
              </a:spcBef>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a:solidFill>
                  <a:schemeClr val="tx1"/>
                </a:solidFill>
                <a:latin typeface="Tahoma" pitchFamily="34" charset="0"/>
                <a:cs typeface="Tahoma" pitchFamily="34" charset="0"/>
                <a:sym typeface="Tahoma" pitchFamily="34" charset="0"/>
              </a:rPr>
              <a:t>N = A + B + C + D</a:t>
            </a:r>
          </a:p>
        </p:txBody>
      </p:sp>
      <p:grpSp>
        <p:nvGrpSpPr>
          <p:cNvPr id="56345" name="Group 25"/>
          <p:cNvGrpSpPr>
            <a:grpSpLocks/>
          </p:cNvGrpSpPr>
          <p:nvPr/>
        </p:nvGrpSpPr>
        <p:grpSpPr bwMode="auto">
          <a:xfrm>
            <a:off x="2336800" y="4113485"/>
            <a:ext cx="3946525" cy="1781175"/>
            <a:chOff x="0" y="0"/>
            <a:chExt cx="2485" cy="1122"/>
          </a:xfrm>
        </p:grpSpPr>
        <p:sp>
          <p:nvSpPr>
            <p:cNvPr id="56335" name="Rectangle 15"/>
            <p:cNvSpPr>
              <a:spLocks/>
            </p:cNvSpPr>
            <p:nvPr/>
          </p:nvSpPr>
          <p:spPr bwMode="auto">
            <a:xfrm>
              <a:off x="1237" y="560"/>
              <a:ext cx="124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9200" bIns="0"/>
            <a:lstStyle/>
            <a:p>
              <a:pPr marL="38100" algn="ctr">
                <a:lnSpc>
                  <a:spcPct val="87000"/>
                </a:lnSpc>
                <a:spcBef>
                  <a:spcPts val="550"/>
                </a:spcBef>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2200">
                  <a:solidFill>
                    <a:schemeClr val="tx1"/>
                  </a:solidFill>
                  <a:ea typeface="Lucida Grande" charset="0"/>
                  <a:cs typeface="Lucida Grande" charset="0"/>
                </a:rPr>
                <a:t>D = #(¬t, ¬c)</a:t>
              </a:r>
            </a:p>
          </p:txBody>
        </p:sp>
        <p:sp>
          <p:nvSpPr>
            <p:cNvPr id="56336" name="Rectangle 16"/>
            <p:cNvSpPr>
              <a:spLocks/>
            </p:cNvSpPr>
            <p:nvPr/>
          </p:nvSpPr>
          <p:spPr bwMode="auto">
            <a:xfrm>
              <a:off x="0" y="560"/>
              <a:ext cx="124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9200" bIns="0"/>
            <a:lstStyle/>
            <a:p>
              <a:pPr marL="38100" algn="ctr">
                <a:lnSpc>
                  <a:spcPct val="87000"/>
                </a:lnSpc>
                <a:spcBef>
                  <a:spcPts val="550"/>
                </a:spcBef>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2200">
                  <a:solidFill>
                    <a:schemeClr val="tx1"/>
                  </a:solidFill>
                  <a:ea typeface="Lucida Grande" charset="0"/>
                  <a:cs typeface="Lucida Grande" charset="0"/>
                </a:rPr>
                <a:t>B = #(t,¬c)</a:t>
              </a:r>
            </a:p>
          </p:txBody>
        </p:sp>
        <p:sp>
          <p:nvSpPr>
            <p:cNvPr id="56337" name="Rectangle 17"/>
            <p:cNvSpPr>
              <a:spLocks/>
            </p:cNvSpPr>
            <p:nvPr/>
          </p:nvSpPr>
          <p:spPr bwMode="auto">
            <a:xfrm>
              <a:off x="1237" y="0"/>
              <a:ext cx="124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9200" bIns="0"/>
            <a:lstStyle/>
            <a:p>
              <a:pPr marL="38100" algn="ctr">
                <a:lnSpc>
                  <a:spcPct val="87000"/>
                </a:lnSpc>
                <a:spcBef>
                  <a:spcPts val="550"/>
                </a:spcBef>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2200">
                  <a:solidFill>
                    <a:schemeClr val="tx1"/>
                  </a:solidFill>
                  <a:ea typeface="Lucida Grande" charset="0"/>
                  <a:cs typeface="Lucida Grande" charset="0"/>
                </a:rPr>
                <a:t>C = #(¬t,c)</a:t>
              </a:r>
            </a:p>
          </p:txBody>
        </p:sp>
        <p:sp>
          <p:nvSpPr>
            <p:cNvPr id="56338" name="Rectangle 18"/>
            <p:cNvSpPr>
              <a:spLocks/>
            </p:cNvSpPr>
            <p:nvPr/>
          </p:nvSpPr>
          <p:spPr bwMode="auto">
            <a:xfrm>
              <a:off x="0" y="0"/>
              <a:ext cx="124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9200" bIns="0"/>
            <a:lstStyle/>
            <a:p>
              <a:pPr marL="38100" algn="ctr">
                <a:lnSpc>
                  <a:spcPct val="87000"/>
                </a:lnSpc>
                <a:spcBef>
                  <a:spcPts val="550"/>
                </a:spcBef>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2200">
                  <a:solidFill>
                    <a:schemeClr val="tx1"/>
                  </a:solidFill>
                  <a:ea typeface="Lucida Grande" charset="0"/>
                  <a:cs typeface="Lucida Grande" charset="0"/>
                </a:rPr>
                <a:t>A = #(t,c)</a:t>
              </a:r>
            </a:p>
          </p:txBody>
        </p:sp>
        <p:sp>
          <p:nvSpPr>
            <p:cNvPr id="56339" name="Line 19"/>
            <p:cNvSpPr>
              <a:spLocks noChangeShapeType="1"/>
            </p:cNvSpPr>
            <p:nvPr/>
          </p:nvSpPr>
          <p:spPr bwMode="auto">
            <a:xfrm>
              <a:off x="0" y="0"/>
              <a:ext cx="2477" cy="1"/>
            </a:xfrm>
            <a:prstGeom prst="line">
              <a:avLst/>
            </a:prstGeom>
            <a:noFill/>
            <a:ln w="2844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6340" name="Line 20"/>
            <p:cNvSpPr>
              <a:spLocks noChangeShapeType="1"/>
            </p:cNvSpPr>
            <p:nvPr/>
          </p:nvSpPr>
          <p:spPr bwMode="auto">
            <a:xfrm>
              <a:off x="0" y="560"/>
              <a:ext cx="2477" cy="1"/>
            </a:xfrm>
            <a:prstGeom prst="line">
              <a:avLst/>
            </a:prstGeom>
            <a:noFill/>
            <a:ln w="126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6341" name="Line 21"/>
            <p:cNvSpPr>
              <a:spLocks noChangeShapeType="1"/>
            </p:cNvSpPr>
            <p:nvPr/>
          </p:nvSpPr>
          <p:spPr bwMode="auto">
            <a:xfrm>
              <a:off x="0" y="1121"/>
              <a:ext cx="2477" cy="1"/>
            </a:xfrm>
            <a:prstGeom prst="line">
              <a:avLst/>
            </a:prstGeom>
            <a:noFill/>
            <a:ln w="2844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6342" name="Line 22"/>
            <p:cNvSpPr>
              <a:spLocks noChangeShapeType="1"/>
            </p:cNvSpPr>
            <p:nvPr/>
          </p:nvSpPr>
          <p:spPr bwMode="auto">
            <a:xfrm>
              <a:off x="0" y="0"/>
              <a:ext cx="1" cy="1121"/>
            </a:xfrm>
            <a:prstGeom prst="line">
              <a:avLst/>
            </a:prstGeom>
            <a:noFill/>
            <a:ln w="2844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6343" name="Line 23"/>
            <p:cNvSpPr>
              <a:spLocks noChangeShapeType="1"/>
            </p:cNvSpPr>
            <p:nvPr/>
          </p:nvSpPr>
          <p:spPr bwMode="auto">
            <a:xfrm>
              <a:off x="1238" y="0"/>
              <a:ext cx="1" cy="1121"/>
            </a:xfrm>
            <a:prstGeom prst="line">
              <a:avLst/>
            </a:prstGeom>
            <a:noFill/>
            <a:ln w="126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6344" name="Line 24"/>
            <p:cNvSpPr>
              <a:spLocks noChangeShapeType="1"/>
            </p:cNvSpPr>
            <p:nvPr/>
          </p:nvSpPr>
          <p:spPr bwMode="auto">
            <a:xfrm>
              <a:off x="2476" y="0"/>
              <a:ext cx="1" cy="1121"/>
            </a:xfrm>
            <a:prstGeom prst="line">
              <a:avLst/>
            </a:prstGeom>
            <a:noFill/>
            <a:ln w="2844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sp>
        <p:nvSpPr>
          <p:cNvPr id="56347" name="Rectangle 27"/>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Sec.13.5.2</a:t>
            </a:r>
          </a:p>
        </p:txBody>
      </p:sp>
      <p:pic>
        <p:nvPicPr>
          <p:cNvPr id="29" name="Picture 2" descr="\begin{displaymath}&#10;X^2(\docsetlabeled,\tcword,c) = \frac{(\observationo_{11}+\o...&#10;...ervationo_{00})\times (\observationo_{01}+\observationo_{00})}&#10;\end{displaym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95203"/>
            <a:ext cx="6264695" cy="585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 in Information Theory</a:t>
            </a:r>
            <a:endParaRPr lang="he-IL" dirty="0"/>
          </a:p>
        </p:txBody>
      </p:sp>
      <p:sp>
        <p:nvSpPr>
          <p:cNvPr id="3" name="Content Placeholder 2"/>
          <p:cNvSpPr>
            <a:spLocks noGrp="1"/>
          </p:cNvSpPr>
          <p:nvPr>
            <p:ph idx="1"/>
          </p:nvPr>
        </p:nvSpPr>
        <p:spPr/>
        <p:txBody>
          <a:bodyPr/>
          <a:lstStyle/>
          <a:p>
            <a:r>
              <a:rPr lang="en-US" sz="2000" dirty="0"/>
              <a:t>MI measures </a:t>
            </a:r>
            <a:r>
              <a:rPr lang="en-US" sz="2000" dirty="0">
                <a:solidFill>
                  <a:srgbClr val="FF0000"/>
                </a:solidFill>
              </a:rPr>
              <a:t>how much information </a:t>
            </a:r>
            <a:r>
              <a:rPr lang="en-US" sz="2000" dirty="0"/>
              <a:t>- in the information-theoretic sense - </a:t>
            </a:r>
            <a:r>
              <a:rPr lang="en-US" sz="2000" dirty="0">
                <a:solidFill>
                  <a:srgbClr val="FF0000"/>
                </a:solidFill>
              </a:rPr>
              <a:t>a term contains about the class</a:t>
            </a:r>
            <a:r>
              <a:rPr lang="en-US" sz="2000" dirty="0"/>
              <a:t>. </a:t>
            </a:r>
          </a:p>
          <a:p>
            <a:endParaRPr lang="en-US" sz="2000" dirty="0"/>
          </a:p>
          <a:p>
            <a:r>
              <a:rPr lang="en-US" sz="2000" dirty="0"/>
              <a:t>If a term's distribution is the same in the class as it is in the collection as a whole, then </a:t>
            </a:r>
            <a:r>
              <a:rPr lang="en-US" sz="2000" i="1" dirty="0"/>
              <a:t>I(</a:t>
            </a:r>
            <a:r>
              <a:rPr lang="en-US" sz="2000" i="1" dirty="0" err="1"/>
              <a:t>w,c</a:t>
            </a:r>
            <a:r>
              <a:rPr lang="en-US" sz="2000" i="1" dirty="0"/>
              <a:t>) = 0</a:t>
            </a:r>
            <a:r>
              <a:rPr lang="en-US" sz="2000" dirty="0"/>
              <a:t>. </a:t>
            </a:r>
          </a:p>
          <a:p>
            <a:pPr lvl="1"/>
            <a:r>
              <a:rPr lang="en-US" sz="1600" i="1" dirty="0"/>
              <a:t>I</a:t>
            </a:r>
            <a:r>
              <a:rPr lang="en-US" sz="1600" dirty="0"/>
              <a:t>(</a:t>
            </a:r>
            <a:r>
              <a:rPr lang="en-US" sz="1600" i="1" dirty="0"/>
              <a:t>X</a:t>
            </a:r>
            <a:r>
              <a:rPr lang="en-US" sz="1600" dirty="0"/>
              <a:t>; </a:t>
            </a:r>
            <a:r>
              <a:rPr lang="en-US" sz="1600" i="1" dirty="0"/>
              <a:t>Y</a:t>
            </a:r>
            <a:r>
              <a:rPr lang="en-US" sz="1600" dirty="0"/>
              <a:t>) = 0 </a:t>
            </a:r>
            <a:r>
              <a:rPr lang="en-US" sz="1600" b="1" dirty="0"/>
              <a:t>if and only if</a:t>
            </a:r>
            <a:r>
              <a:rPr lang="en-US" sz="1600" dirty="0"/>
              <a:t> </a:t>
            </a:r>
            <a:r>
              <a:rPr lang="en-US" sz="1600" i="1" dirty="0"/>
              <a:t>X</a:t>
            </a:r>
            <a:r>
              <a:rPr lang="en-US" sz="1600" dirty="0"/>
              <a:t> and </a:t>
            </a:r>
            <a:r>
              <a:rPr lang="en-US" sz="1600" i="1" dirty="0"/>
              <a:t>Y</a:t>
            </a:r>
            <a:r>
              <a:rPr lang="en-US" sz="1600" dirty="0"/>
              <a:t> are independent random variables. </a:t>
            </a:r>
          </a:p>
          <a:p>
            <a:pPr lvl="1"/>
            <a:r>
              <a:rPr lang="en-US" sz="1600" dirty="0"/>
              <a:t>if </a:t>
            </a:r>
            <a:r>
              <a:rPr lang="en-US" sz="1600" i="1" dirty="0"/>
              <a:t>X</a:t>
            </a:r>
            <a:r>
              <a:rPr lang="en-US" sz="1600" dirty="0"/>
              <a:t> and </a:t>
            </a:r>
            <a:r>
              <a:rPr lang="en-US" sz="1600" i="1" dirty="0"/>
              <a:t>Y</a:t>
            </a:r>
            <a:r>
              <a:rPr lang="en-US" sz="1600" dirty="0"/>
              <a:t> are independent, then </a:t>
            </a:r>
            <a:r>
              <a:rPr lang="en-US" sz="1600" i="1" dirty="0"/>
              <a:t>p</a:t>
            </a:r>
            <a:r>
              <a:rPr lang="en-US" sz="1600" dirty="0"/>
              <a:t>(</a:t>
            </a:r>
            <a:r>
              <a:rPr lang="en-US" sz="1600" i="1" dirty="0" err="1"/>
              <a:t>x</a:t>
            </a:r>
            <a:r>
              <a:rPr lang="en-US" sz="1600" dirty="0" err="1"/>
              <a:t>,</a:t>
            </a:r>
            <a:r>
              <a:rPr lang="en-US" sz="1600" i="1" dirty="0" err="1"/>
              <a:t>y</a:t>
            </a:r>
            <a:r>
              <a:rPr lang="en-US" sz="1600" dirty="0"/>
              <a:t>) = </a:t>
            </a:r>
            <a:r>
              <a:rPr lang="en-US" sz="1600" i="1" dirty="0"/>
              <a:t>p</a:t>
            </a:r>
            <a:r>
              <a:rPr lang="en-US" sz="1600" dirty="0"/>
              <a:t>(</a:t>
            </a:r>
            <a:r>
              <a:rPr lang="en-US" sz="1600" i="1" dirty="0"/>
              <a:t>x</a:t>
            </a:r>
            <a:r>
              <a:rPr lang="en-US" sz="1600" dirty="0"/>
              <a:t>) </a:t>
            </a:r>
            <a:r>
              <a:rPr lang="en-US" sz="1600" i="1" dirty="0"/>
              <a:t>p</a:t>
            </a:r>
            <a:r>
              <a:rPr lang="en-US" sz="1600" dirty="0"/>
              <a:t>(</a:t>
            </a:r>
            <a:r>
              <a:rPr lang="en-US" sz="1600" i="1" dirty="0"/>
              <a:t>y</a:t>
            </a:r>
            <a:r>
              <a:rPr lang="en-US" sz="1600" dirty="0"/>
              <a:t>)</a:t>
            </a:r>
          </a:p>
          <a:p>
            <a:endParaRPr lang="en-US" sz="2000" dirty="0"/>
          </a:p>
          <a:p>
            <a:endParaRPr lang="en-US" sz="2000" dirty="0"/>
          </a:p>
          <a:p>
            <a:r>
              <a:rPr lang="en-US" sz="2000" dirty="0"/>
              <a:t>MI reaches its </a:t>
            </a:r>
            <a:r>
              <a:rPr lang="en-US" sz="2000" i="1" dirty="0"/>
              <a:t>maximum value </a:t>
            </a:r>
            <a:r>
              <a:rPr lang="en-US" sz="2000" dirty="0"/>
              <a:t>if the term is a </a:t>
            </a:r>
            <a:r>
              <a:rPr lang="en-US" sz="2000" i="1" dirty="0"/>
              <a:t>perfect indicator </a:t>
            </a:r>
            <a:r>
              <a:rPr lang="en-US" sz="2000" dirty="0"/>
              <a:t>for class membership, that is, if the term is present in a document if and only if the document is in the class.</a:t>
            </a:r>
            <a:endParaRPr lang="he-IL" sz="2000" dirty="0"/>
          </a:p>
        </p:txBody>
      </p:sp>
      <p:sp>
        <p:nvSpPr>
          <p:cNvPr id="4" name="Slide Number Placeholder 3"/>
          <p:cNvSpPr>
            <a:spLocks noGrp="1"/>
          </p:cNvSpPr>
          <p:nvPr>
            <p:ph type="sldNum" sz="quarter" idx="10"/>
          </p:nvPr>
        </p:nvSpPr>
        <p:spPr/>
        <p:txBody>
          <a:bodyPr/>
          <a:lstStyle/>
          <a:p>
            <a:fld id="{A3E21078-F5C1-41F8-9EB4-99685D052384}" type="slidenum">
              <a:rPr lang="en-US" smtClean="0"/>
              <a:pPr/>
              <a:t>58</a:t>
            </a:fld>
            <a:endParaRPr lang="en-US"/>
          </a:p>
        </p:txBody>
      </p:sp>
    </p:spTree>
    <p:extLst>
      <p:ext uri="{BB962C8B-B14F-4D97-AF65-F5344CB8AC3E}">
        <p14:creationId xmlns:p14="http://schemas.microsoft.com/office/powerpoint/2010/main" val="310139957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7" name="Group 3"/>
          <p:cNvGrpSpPr>
            <a:grpSpLocks/>
          </p:cNvGrpSpPr>
          <p:nvPr/>
        </p:nvGrpSpPr>
        <p:grpSpPr bwMode="auto">
          <a:xfrm>
            <a:off x="0" y="-141288"/>
            <a:ext cx="4178300" cy="557213"/>
            <a:chOff x="0" y="0"/>
            <a:chExt cx="2632" cy="352"/>
          </a:xfrm>
        </p:grpSpPr>
        <p:sp>
          <p:nvSpPr>
            <p:cNvPr id="5734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734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7350" name="Group 6"/>
          <p:cNvGrpSpPr>
            <a:grpSpLocks/>
          </p:cNvGrpSpPr>
          <p:nvPr/>
        </p:nvGrpSpPr>
        <p:grpSpPr bwMode="auto">
          <a:xfrm>
            <a:off x="3733800" y="-26988"/>
            <a:ext cx="3886200" cy="328613"/>
            <a:chOff x="0" y="0"/>
            <a:chExt cx="2448" cy="208"/>
          </a:xfrm>
        </p:grpSpPr>
        <p:sp>
          <p:nvSpPr>
            <p:cNvPr id="5734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734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7353" name="Group 9"/>
          <p:cNvGrpSpPr>
            <a:grpSpLocks/>
          </p:cNvGrpSpPr>
          <p:nvPr/>
        </p:nvGrpSpPr>
        <p:grpSpPr bwMode="auto">
          <a:xfrm>
            <a:off x="7620000" y="-26988"/>
            <a:ext cx="1524000" cy="328613"/>
            <a:chOff x="0" y="0"/>
            <a:chExt cx="960" cy="208"/>
          </a:xfrm>
        </p:grpSpPr>
        <p:sp>
          <p:nvSpPr>
            <p:cNvPr id="5735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735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735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7355" name="Rectangle 11"/>
          <p:cNvSpPr>
            <a:spLocks noGrp="1" noChangeArrowheads="1"/>
          </p:cNvSpPr>
          <p:nvPr>
            <p:ph type="title"/>
          </p:nvPr>
        </p:nvSpPr>
        <p:spPr>
          <a:ln/>
        </p:spPr>
        <p:txBody>
          <a:bodyPr rIns="132080"/>
          <a:lstStyle/>
          <a:p>
            <a:r>
              <a:rPr lang="en-US" sz="3600" dirty="0"/>
              <a:t>Feature selection via Mutual Information</a:t>
            </a:r>
          </a:p>
        </p:txBody>
      </p:sp>
      <p:sp>
        <p:nvSpPr>
          <p:cNvPr id="57356" name="Rectangle 12"/>
          <p:cNvSpPr>
            <a:spLocks noGrp="1" noChangeArrowheads="1"/>
          </p:cNvSpPr>
          <p:nvPr>
            <p:ph type="body" idx="1"/>
          </p:nvPr>
        </p:nvSpPr>
        <p:spPr>
          <a:ln/>
        </p:spPr>
        <p:txBody>
          <a:bodyPr rIns="132080"/>
          <a:lstStyle/>
          <a:p>
            <a:r>
              <a:rPr lang="en-US" sz="2400" dirty="0"/>
              <a:t>In training set, choose k words which best discriminate (give most info on) the categories.</a:t>
            </a:r>
          </a:p>
          <a:p>
            <a:endParaRPr lang="en-US" sz="2400" dirty="0"/>
          </a:p>
          <a:p>
            <a:r>
              <a:rPr lang="en-US" sz="2400" dirty="0"/>
              <a:t>The Mutual Information between a word </a:t>
            </a:r>
            <a:r>
              <a:rPr lang="en-US" sz="2400" b="1" i="1" dirty="0"/>
              <a:t>w</a:t>
            </a:r>
            <a:r>
              <a:rPr lang="en-US" sz="2400" dirty="0"/>
              <a:t>, class </a:t>
            </a:r>
            <a:r>
              <a:rPr lang="en-US" sz="2400" b="1" i="1" dirty="0"/>
              <a:t>c</a:t>
            </a:r>
            <a:r>
              <a:rPr lang="en-US" sz="2400" dirty="0"/>
              <a:t> is:</a:t>
            </a:r>
          </a:p>
          <a:p>
            <a:endParaRPr lang="en-US" sz="2400" dirty="0"/>
          </a:p>
          <a:p>
            <a:endParaRPr lang="en-US" sz="2400" dirty="0"/>
          </a:p>
          <a:p>
            <a:pPr marL="782638" lvl="1"/>
            <a:endParaRPr lang="en-US" sz="2000" dirty="0"/>
          </a:p>
          <a:p>
            <a:pPr marL="496888" lvl="1" indent="0">
              <a:buNone/>
            </a:pPr>
            <a:r>
              <a:rPr lang="en-US" sz="2000" dirty="0"/>
              <a:t>For each word w and each category c</a:t>
            </a:r>
          </a:p>
        </p:txBody>
      </p:sp>
      <p:pic>
        <p:nvPicPr>
          <p:cNvPr id="57357"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49240"/>
            <a:ext cx="6961584" cy="98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7358" name="Rectangle 14"/>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Sec.13.5.1</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3"/>
          <p:cNvGrpSpPr>
            <a:grpSpLocks/>
          </p:cNvGrpSpPr>
          <p:nvPr/>
        </p:nvGrpSpPr>
        <p:grpSpPr bwMode="auto">
          <a:xfrm>
            <a:off x="0" y="-141288"/>
            <a:ext cx="4178300" cy="557213"/>
            <a:chOff x="0" y="0"/>
            <a:chExt cx="2632" cy="352"/>
          </a:xfrm>
        </p:grpSpPr>
        <p:sp>
          <p:nvSpPr>
            <p:cNvPr id="1433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433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4342" name="Group 6"/>
          <p:cNvGrpSpPr>
            <a:grpSpLocks/>
          </p:cNvGrpSpPr>
          <p:nvPr/>
        </p:nvGrpSpPr>
        <p:grpSpPr bwMode="auto">
          <a:xfrm>
            <a:off x="3733800" y="-26988"/>
            <a:ext cx="3886200" cy="328613"/>
            <a:chOff x="0" y="0"/>
            <a:chExt cx="2448" cy="208"/>
          </a:xfrm>
        </p:grpSpPr>
        <p:sp>
          <p:nvSpPr>
            <p:cNvPr id="1434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434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4345" name="Group 9"/>
          <p:cNvGrpSpPr>
            <a:grpSpLocks/>
          </p:cNvGrpSpPr>
          <p:nvPr/>
        </p:nvGrpSpPr>
        <p:grpSpPr bwMode="auto">
          <a:xfrm>
            <a:off x="7620000" y="-26988"/>
            <a:ext cx="1524000" cy="328613"/>
            <a:chOff x="0" y="0"/>
            <a:chExt cx="960" cy="208"/>
          </a:xfrm>
        </p:grpSpPr>
        <p:sp>
          <p:nvSpPr>
            <p:cNvPr id="1434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434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434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4347" name="Rectangle 11"/>
          <p:cNvSpPr>
            <a:spLocks noGrp="1" noChangeArrowheads="1"/>
          </p:cNvSpPr>
          <p:nvPr>
            <p:ph type="title"/>
          </p:nvPr>
        </p:nvSpPr>
        <p:spPr>
          <a:xfrm>
            <a:off x="457200" y="0"/>
            <a:ext cx="8229600" cy="1268760"/>
          </a:xfrm>
          <a:ln/>
        </p:spPr>
        <p:txBody>
          <a:bodyPr rIns="132080"/>
          <a:lstStyle/>
          <a:p>
            <a:r>
              <a:rPr lang="en-US" dirty="0"/>
              <a:t>Categorization/Classification</a:t>
            </a:r>
          </a:p>
        </p:txBody>
      </p:sp>
      <p:sp>
        <p:nvSpPr>
          <p:cNvPr id="14348" name="Rectangle 12"/>
          <p:cNvSpPr>
            <a:spLocks noGrp="1" noChangeArrowheads="1"/>
          </p:cNvSpPr>
          <p:nvPr>
            <p:ph type="body" idx="1"/>
          </p:nvPr>
        </p:nvSpPr>
        <p:spPr>
          <a:xfrm>
            <a:off x="457200" y="1988840"/>
            <a:ext cx="8229600" cy="4869160"/>
          </a:xfrm>
          <a:ln/>
        </p:spPr>
        <p:txBody>
          <a:bodyPr rIns="132080"/>
          <a:lstStyle/>
          <a:p>
            <a:pPr marL="39688" indent="0">
              <a:buNone/>
            </a:pPr>
            <a:r>
              <a:rPr lang="en-US" sz="2400" b="1" dirty="0"/>
              <a:t>Given:</a:t>
            </a:r>
          </a:p>
          <a:p>
            <a:pPr marL="782638" lvl="1"/>
            <a:r>
              <a:rPr lang="en-US" dirty="0"/>
              <a:t>A description of an instance, d </a:t>
            </a:r>
            <a:r>
              <a:rPr lang="en-US" dirty="0">
                <a:latin typeface="Symbol" pitchFamily="18" charset="2"/>
                <a:ea typeface="Symbol" pitchFamily="18" charset="2"/>
                <a:cs typeface="Symbol" pitchFamily="18" charset="2"/>
                <a:sym typeface="Symbol"/>
              </a:rPr>
              <a:t></a:t>
            </a:r>
            <a:r>
              <a:rPr lang="en-US" dirty="0"/>
              <a:t> X</a:t>
            </a:r>
          </a:p>
          <a:p>
            <a:pPr marL="1182688" lvl="2"/>
            <a:r>
              <a:rPr lang="en-US" dirty="0"/>
              <a:t>X is the instance language or instance space.</a:t>
            </a:r>
          </a:p>
          <a:p>
            <a:pPr marL="1639888" lvl="3"/>
            <a:r>
              <a:rPr lang="en-US" dirty="0">
                <a:solidFill>
                  <a:srgbClr val="00A000"/>
                </a:solidFill>
              </a:rPr>
              <a:t>Issue: how to represent text documents. </a:t>
            </a:r>
          </a:p>
          <a:p>
            <a:pPr marL="1639888" lvl="3"/>
            <a:r>
              <a:rPr lang="en-US" dirty="0">
                <a:solidFill>
                  <a:srgbClr val="00A000"/>
                </a:solidFill>
              </a:rPr>
              <a:t>Usually some type of high-dimensional space – bag of words</a:t>
            </a:r>
          </a:p>
          <a:p>
            <a:pPr marL="782638" lvl="1"/>
            <a:r>
              <a:rPr lang="en-US" dirty="0"/>
              <a:t>A fixed set of classes:</a:t>
            </a:r>
          </a:p>
          <a:p>
            <a:pPr marL="782638" lvl="1">
              <a:buFont typeface="Wingdings" pitchFamily="2" charset="2"/>
              <a:buNone/>
            </a:pPr>
            <a:r>
              <a:rPr lang="en-US" dirty="0"/>
              <a:t>	C = {c</a:t>
            </a:r>
            <a:r>
              <a:rPr lang="en-US" baseline="-25000" dirty="0"/>
              <a:t>1</a:t>
            </a:r>
            <a:r>
              <a:rPr lang="en-US" dirty="0"/>
              <a:t>, c</a:t>
            </a:r>
            <a:r>
              <a:rPr lang="en-US" baseline="-25000" dirty="0"/>
              <a:t>2</a:t>
            </a:r>
            <a:r>
              <a:rPr lang="en-US" dirty="0"/>
              <a:t>,…, </a:t>
            </a:r>
            <a:r>
              <a:rPr lang="en-US" dirty="0" err="1"/>
              <a:t>c</a:t>
            </a:r>
            <a:r>
              <a:rPr lang="en-US" baseline="-25000" dirty="0" err="1"/>
              <a:t>J</a:t>
            </a:r>
            <a:r>
              <a:rPr lang="en-US" dirty="0"/>
              <a:t>}</a:t>
            </a:r>
          </a:p>
        </p:txBody>
      </p:sp>
      <p:sp>
        <p:nvSpPr>
          <p:cNvPr id="14349"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 13.1</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12949069"/>
              </p:ext>
            </p:extLst>
          </p:nvPr>
        </p:nvGraphicFramePr>
        <p:xfrm>
          <a:off x="1547665" y="1844824"/>
          <a:ext cx="6192687" cy="1296144"/>
        </p:xfrm>
        <a:graphic>
          <a:graphicData uri="http://schemas.openxmlformats.org/drawingml/2006/table">
            <a:tbl>
              <a:tblPr rtl="1">
                <a:tableStyleId>{F5AB1C69-6EDB-4FF4-983F-18BD219EF322}</a:tableStyleId>
              </a:tblPr>
              <a:tblGrid>
                <a:gridCol w="2064229">
                  <a:extLst>
                    <a:ext uri="{9D8B030D-6E8A-4147-A177-3AD203B41FA5}">
                      <a16:colId xmlns:a16="http://schemas.microsoft.com/office/drawing/2014/main" val="20000"/>
                    </a:ext>
                  </a:extLst>
                </a:gridCol>
                <a:gridCol w="2064229">
                  <a:extLst>
                    <a:ext uri="{9D8B030D-6E8A-4147-A177-3AD203B41FA5}">
                      <a16:colId xmlns:a16="http://schemas.microsoft.com/office/drawing/2014/main" val="20001"/>
                    </a:ext>
                  </a:extLst>
                </a:gridCol>
                <a:gridCol w="2064229">
                  <a:extLst>
                    <a:ext uri="{9D8B030D-6E8A-4147-A177-3AD203B41FA5}">
                      <a16:colId xmlns:a16="http://schemas.microsoft.com/office/drawing/2014/main" val="20002"/>
                    </a:ext>
                  </a:extLst>
                </a:gridCol>
              </a:tblGrid>
              <a:tr h="432048">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32048">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2048">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Example, RCV1</a:t>
            </a:r>
            <a:endParaRPr lang="he-IL" dirty="0"/>
          </a:p>
        </p:txBody>
      </p:sp>
      <p:graphicFrame>
        <p:nvGraphicFramePr>
          <p:cNvPr id="5" name="Content Placeholder 4"/>
          <p:cNvGraphicFramePr>
            <a:graphicFrameLocks noGrp="1"/>
          </p:cNvGraphicFramePr>
          <p:nvPr>
            <p:ph idx="1"/>
          </p:nvPr>
        </p:nvGraphicFramePr>
        <p:xfrm>
          <a:off x="457200" y="3731895"/>
          <a:ext cx="8229600" cy="99441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a:r>
                        <a:rPr lang="he-IL" dirty="0"/>
                        <a:t> </a:t>
                      </a:r>
                    </a:p>
                  </a:txBody>
                  <a:tcPr marL="28575" marR="28575" marT="28575" marB="28575" anchor="ctr">
                    <a:lnL>
                      <a:noFill/>
                    </a:lnL>
                    <a:lnR>
                      <a:noFill/>
                    </a:lnR>
                    <a:lnT>
                      <a:noFill/>
                    </a:lnT>
                    <a:lnB>
                      <a:noFill/>
                    </a:lnB>
                  </a:tcPr>
                </a:tc>
                <a:tc>
                  <a:txBody>
                    <a:bodyPr/>
                    <a:lstStyle/>
                    <a:p>
                      <a:pPr algn="ctr"/>
                      <a:endParaRPr lang="he-IL"/>
                    </a:p>
                  </a:txBody>
                  <a:tcPr marL="28575" marR="28575" marT="28575" marB="28575" anchor="ctr">
                    <a:lnL>
                      <a:noFill/>
                    </a:lnL>
                    <a:lnR>
                      <a:noFill/>
                    </a:lnR>
                    <a:lnT>
                      <a:noFill/>
                    </a:lnT>
                    <a:lnB>
                      <a:noFill/>
                    </a:lnB>
                  </a:tcPr>
                </a:tc>
                <a:tc>
                  <a:txBody>
                    <a:bodyPr/>
                    <a:lstStyle/>
                    <a:p>
                      <a:pPr algn="ctr"/>
                      <a:endParaRPr lang="he-IL" dirty="0"/>
                    </a:p>
                  </a:txBody>
                  <a:tcPr marL="28575" marR="28575" marT="28575" marB="28575" anchor="ctr">
                    <a:lnL>
                      <a:noFill/>
                    </a:lnL>
                    <a:lnR>
                      <a:noFill/>
                    </a:lnR>
                    <a:lnT>
                      <a:noFill/>
                    </a:lnT>
                    <a:lnB>
                      <a:noFill/>
                    </a:lnB>
                  </a:tcPr>
                </a:tc>
                <a:extLst>
                  <a:ext uri="{0D108BD9-81ED-4DB2-BD59-A6C34878D82A}">
                    <a16:rowId xmlns:a16="http://schemas.microsoft.com/office/drawing/2014/main" val="10000"/>
                  </a:ext>
                </a:extLst>
              </a:tr>
              <a:tr h="0">
                <a:tc>
                  <a:txBody>
                    <a:bodyPr/>
                    <a:lstStyle/>
                    <a:p>
                      <a:pPr algn="l"/>
                      <a:endParaRPr lang="he-IL"/>
                    </a:p>
                  </a:txBody>
                  <a:tcPr marL="28575" marR="28575" marT="28575" marB="28575" anchor="ctr">
                    <a:lnL>
                      <a:noFill/>
                    </a:lnL>
                    <a:lnR>
                      <a:noFill/>
                    </a:lnR>
                    <a:lnT>
                      <a:noFill/>
                    </a:lnT>
                    <a:lnB>
                      <a:noFill/>
                    </a:lnB>
                  </a:tcPr>
                </a:tc>
                <a:tc>
                  <a:txBody>
                    <a:bodyPr/>
                    <a:lstStyle/>
                    <a:p>
                      <a:pPr algn="r"/>
                      <a:endParaRPr lang="he-IL" dirty="0"/>
                    </a:p>
                  </a:txBody>
                  <a:tcPr marL="28575" marR="28575" marT="28575" marB="28575" anchor="ctr">
                    <a:lnL>
                      <a:noFill/>
                    </a:lnL>
                    <a:lnR>
                      <a:noFill/>
                    </a:lnR>
                    <a:lnT>
                      <a:noFill/>
                    </a:lnT>
                    <a:lnB>
                      <a:noFill/>
                    </a:lnB>
                  </a:tcPr>
                </a:tc>
                <a:tc>
                  <a:txBody>
                    <a:bodyPr/>
                    <a:lstStyle/>
                    <a:p>
                      <a:pPr algn="r"/>
                      <a:endParaRPr lang="he-IL" dirty="0"/>
                    </a:p>
                  </a:txBody>
                  <a:tcPr marL="28575" marR="28575" marT="28575" marB="28575" anchor="ctr">
                    <a:lnL>
                      <a:noFill/>
                    </a:lnL>
                    <a:lnR>
                      <a:noFill/>
                    </a:lnR>
                    <a:lnT>
                      <a:noFill/>
                    </a:lnT>
                    <a:lnB>
                      <a:noFill/>
                    </a:lnB>
                  </a:tcPr>
                </a:tc>
                <a:extLst>
                  <a:ext uri="{0D108BD9-81ED-4DB2-BD59-A6C34878D82A}">
                    <a16:rowId xmlns:a16="http://schemas.microsoft.com/office/drawing/2014/main" val="10001"/>
                  </a:ext>
                </a:extLst>
              </a:tr>
              <a:tr h="0">
                <a:tc>
                  <a:txBody>
                    <a:bodyPr/>
                    <a:lstStyle/>
                    <a:p>
                      <a:pPr algn="l"/>
                      <a:endParaRPr lang="he-IL"/>
                    </a:p>
                  </a:txBody>
                  <a:tcPr marL="28575" marR="28575" marT="28575" marB="28575" anchor="ctr">
                    <a:lnL>
                      <a:noFill/>
                    </a:lnL>
                    <a:lnR>
                      <a:noFill/>
                    </a:lnR>
                    <a:lnT>
                      <a:noFill/>
                    </a:lnT>
                    <a:lnB>
                      <a:noFill/>
                    </a:lnB>
                  </a:tcPr>
                </a:tc>
                <a:tc>
                  <a:txBody>
                    <a:bodyPr/>
                    <a:lstStyle/>
                    <a:p>
                      <a:pPr algn="r"/>
                      <a:endParaRPr lang="he-IL"/>
                    </a:p>
                  </a:txBody>
                  <a:tcPr marL="28575" marR="28575" marT="28575" marB="28575" anchor="ctr">
                    <a:lnL>
                      <a:noFill/>
                    </a:lnL>
                    <a:lnR>
                      <a:noFill/>
                    </a:lnR>
                    <a:lnT>
                      <a:noFill/>
                    </a:lnT>
                    <a:lnB>
                      <a:noFill/>
                    </a:lnB>
                  </a:tcPr>
                </a:tc>
                <a:tc>
                  <a:txBody>
                    <a:bodyPr/>
                    <a:lstStyle/>
                    <a:p>
                      <a:pPr algn="r"/>
                      <a:endParaRPr lang="he-IL" dirty="0"/>
                    </a:p>
                  </a:txBody>
                  <a:tcPr marL="28575" marR="28575" marT="28575" marB="28575"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fld id="{A3E21078-F5C1-41F8-9EB4-99685D052384}" type="slidenum">
              <a:rPr lang="en-US" smtClean="0"/>
              <a:pPr/>
              <a:t>60</a:t>
            </a:fld>
            <a:endParaRPr lang="en-US"/>
          </a:p>
        </p:txBody>
      </p:sp>
      <p:pic>
        <p:nvPicPr>
          <p:cNvPr id="11265" name="Picture 1" descr="$e_c=e_{\class{poult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55" y="1921764"/>
            <a:ext cx="1376044"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e_c = e_{\class{poultry}}=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379" y="1921764"/>
            <a:ext cx="1364946"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e_\tcword=e_{\term{export}} =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181" y="2353812"/>
            <a:ext cx="1276169"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 \observationo_{1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052" y="2348880"/>
            <a:ext cx="743507"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observationo_{10} = 27{,}6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9379" y="2353812"/>
            <a:ext cx="1054227"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e_\tcword=e_{\term{export}} =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5433" y="2785860"/>
            <a:ext cx="1265072"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descr="$ \observationo_{01} = 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3155" y="2785860"/>
            <a:ext cx="832284"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 \observationo_{00}=774{,}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9379" y="2785860"/>
            <a:ext cx="1143004" cy="355108"/>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begin{eqnarray*}&#10;I(\wvar;C) &amp;= &amp;\frac{49}{801{,}948}&#10;\log_2\frac{&#10;801{,}948 \cd...&#10;... \!774{,}106)&#10;(27{,}652\! + \!774{,}106)}\\&#10;&amp;\approx&amp; 0.0001105&#10;\end{eqnarra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6100" y="3501008"/>
            <a:ext cx="4549697"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707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1" name="Group 3"/>
          <p:cNvGrpSpPr>
            <a:grpSpLocks/>
          </p:cNvGrpSpPr>
          <p:nvPr/>
        </p:nvGrpSpPr>
        <p:grpSpPr bwMode="auto">
          <a:xfrm>
            <a:off x="0" y="-141288"/>
            <a:ext cx="4178300" cy="557213"/>
            <a:chOff x="0" y="0"/>
            <a:chExt cx="2632" cy="352"/>
          </a:xfrm>
        </p:grpSpPr>
        <p:sp>
          <p:nvSpPr>
            <p:cNvPr id="5836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837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8374" name="Group 6"/>
          <p:cNvGrpSpPr>
            <a:grpSpLocks/>
          </p:cNvGrpSpPr>
          <p:nvPr/>
        </p:nvGrpSpPr>
        <p:grpSpPr bwMode="auto">
          <a:xfrm>
            <a:off x="3733800" y="-26988"/>
            <a:ext cx="3886200" cy="328613"/>
            <a:chOff x="0" y="0"/>
            <a:chExt cx="2448" cy="208"/>
          </a:xfrm>
        </p:grpSpPr>
        <p:sp>
          <p:nvSpPr>
            <p:cNvPr id="5837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837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8377" name="Group 9"/>
          <p:cNvGrpSpPr>
            <a:grpSpLocks/>
          </p:cNvGrpSpPr>
          <p:nvPr/>
        </p:nvGrpSpPr>
        <p:grpSpPr bwMode="auto">
          <a:xfrm>
            <a:off x="7620000" y="-26988"/>
            <a:ext cx="1524000" cy="328613"/>
            <a:chOff x="0" y="0"/>
            <a:chExt cx="960" cy="208"/>
          </a:xfrm>
        </p:grpSpPr>
        <p:sp>
          <p:nvSpPr>
            <p:cNvPr id="5837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837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837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8379" name="Rectangle 11"/>
          <p:cNvSpPr>
            <a:spLocks noGrp="1" noChangeArrowheads="1"/>
          </p:cNvSpPr>
          <p:nvPr>
            <p:ph type="title"/>
          </p:nvPr>
        </p:nvSpPr>
        <p:spPr>
          <a:xfrm>
            <a:off x="609600" y="0"/>
            <a:ext cx="8229600" cy="1447800"/>
          </a:xfrm>
          <a:ln/>
        </p:spPr>
        <p:txBody>
          <a:bodyPr rIns="132080"/>
          <a:lstStyle/>
          <a:p>
            <a:r>
              <a:rPr lang="en-US"/>
              <a:t>Feature selection via MI (contd.)</a:t>
            </a:r>
          </a:p>
        </p:txBody>
      </p:sp>
      <p:sp>
        <p:nvSpPr>
          <p:cNvPr id="58380" name="Rectangle 12"/>
          <p:cNvSpPr>
            <a:spLocks noGrp="1" noChangeArrowheads="1"/>
          </p:cNvSpPr>
          <p:nvPr>
            <p:ph type="body" idx="1"/>
          </p:nvPr>
        </p:nvSpPr>
        <p:spPr>
          <a:xfrm>
            <a:off x="395537" y="1649413"/>
            <a:ext cx="8407152" cy="5208587"/>
          </a:xfrm>
          <a:ln/>
        </p:spPr>
        <p:txBody>
          <a:bodyPr rIns="132080"/>
          <a:lstStyle/>
          <a:p>
            <a:r>
              <a:rPr lang="en-US" sz="2400" dirty="0"/>
              <a:t>For each category we build a list of k most discriminating terms.</a:t>
            </a:r>
          </a:p>
          <a:p>
            <a:r>
              <a:rPr lang="en-US" sz="2400" b="1" dirty="0"/>
              <a:t>Greedy</a:t>
            </a:r>
          </a:p>
          <a:p>
            <a:r>
              <a:rPr lang="en-US" sz="2400" dirty="0"/>
              <a:t>Example: features with</a:t>
            </a:r>
          </a:p>
          <a:p>
            <a:pPr marL="39688" indent="0">
              <a:buNone/>
            </a:pPr>
            <a:r>
              <a:rPr lang="en-US" sz="2400" dirty="0"/>
              <a:t>	high MI scores for </a:t>
            </a:r>
          </a:p>
          <a:p>
            <a:pPr marL="39688" indent="0">
              <a:buNone/>
            </a:pPr>
            <a:r>
              <a:rPr lang="en-US" sz="2400" dirty="0"/>
              <a:t>	six Reuters-RCV1 </a:t>
            </a:r>
          </a:p>
          <a:p>
            <a:pPr marL="39688" indent="0">
              <a:buNone/>
            </a:pPr>
            <a:r>
              <a:rPr lang="en-US" sz="2400" dirty="0"/>
              <a:t>	classes</a:t>
            </a:r>
          </a:p>
        </p:txBody>
      </p:sp>
      <p:sp>
        <p:nvSpPr>
          <p:cNvPr id="58381" name="Rectangle 13"/>
          <p:cNvSpPr>
            <a:spLocks/>
          </p:cNvSpPr>
          <p:nvPr/>
        </p:nvSpPr>
        <p:spPr bwMode="auto">
          <a:xfrm>
            <a:off x="7620000" y="-28575"/>
            <a:ext cx="1187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Sec.13.5.1</a:t>
            </a:r>
          </a:p>
        </p:txBody>
      </p:sp>
      <p:pic>
        <p:nvPicPr>
          <p:cNvPr id="12290" name="Picture 2" descr="\begin{figure}\begin{tabular}{lll}&#10;\par&#10;\begin{tabular}{\vert l\vert l\vert}&#10;\mu...&#10;...84\\&#10;\term{team} &amp; 0.0264\\ \hline&#10;\end{tabular}\par&#10;\end{tabular}&#10;\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104400"/>
            <a:ext cx="3867150" cy="4019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5" name="Group 3"/>
          <p:cNvGrpSpPr>
            <a:grpSpLocks/>
          </p:cNvGrpSpPr>
          <p:nvPr/>
        </p:nvGrpSpPr>
        <p:grpSpPr bwMode="auto">
          <a:xfrm>
            <a:off x="0" y="-141288"/>
            <a:ext cx="4178300" cy="557213"/>
            <a:chOff x="0" y="0"/>
            <a:chExt cx="2632" cy="352"/>
          </a:xfrm>
        </p:grpSpPr>
        <p:sp>
          <p:nvSpPr>
            <p:cNvPr id="5939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939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59398" name="Group 6"/>
          <p:cNvGrpSpPr>
            <a:grpSpLocks/>
          </p:cNvGrpSpPr>
          <p:nvPr/>
        </p:nvGrpSpPr>
        <p:grpSpPr bwMode="auto">
          <a:xfrm>
            <a:off x="3733800" y="-26988"/>
            <a:ext cx="3886200" cy="328613"/>
            <a:chOff x="0" y="0"/>
            <a:chExt cx="2448" cy="208"/>
          </a:xfrm>
        </p:grpSpPr>
        <p:sp>
          <p:nvSpPr>
            <p:cNvPr id="5939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939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59401" name="Group 9"/>
          <p:cNvGrpSpPr>
            <a:grpSpLocks/>
          </p:cNvGrpSpPr>
          <p:nvPr/>
        </p:nvGrpSpPr>
        <p:grpSpPr bwMode="auto">
          <a:xfrm>
            <a:off x="7620000" y="-26988"/>
            <a:ext cx="1524000" cy="328613"/>
            <a:chOff x="0" y="0"/>
            <a:chExt cx="960" cy="208"/>
          </a:xfrm>
        </p:grpSpPr>
        <p:sp>
          <p:nvSpPr>
            <p:cNvPr id="5939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5940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5940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59403" name="Rectangle 11"/>
          <p:cNvSpPr>
            <a:spLocks noGrp="1" noChangeArrowheads="1"/>
          </p:cNvSpPr>
          <p:nvPr>
            <p:ph type="title"/>
          </p:nvPr>
        </p:nvSpPr>
        <p:spPr>
          <a:ln/>
        </p:spPr>
        <p:txBody>
          <a:bodyPr rIns="132080"/>
          <a:lstStyle/>
          <a:p>
            <a:r>
              <a:rPr lang="en-US"/>
              <a:t>Feature Selection</a:t>
            </a:r>
          </a:p>
        </p:txBody>
      </p:sp>
      <p:sp>
        <p:nvSpPr>
          <p:cNvPr id="59404" name="Rectangle 12"/>
          <p:cNvSpPr>
            <a:spLocks noGrp="1" noChangeArrowheads="1"/>
          </p:cNvSpPr>
          <p:nvPr>
            <p:ph type="body" idx="1"/>
          </p:nvPr>
        </p:nvSpPr>
        <p:spPr>
          <a:ln/>
        </p:spPr>
        <p:txBody>
          <a:bodyPr rIns="132080"/>
          <a:lstStyle/>
          <a:p>
            <a:pPr>
              <a:lnSpc>
                <a:spcPct val="90000"/>
              </a:lnSpc>
            </a:pPr>
            <a:r>
              <a:rPr lang="en-US" dirty="0"/>
              <a:t>Mutual Information</a:t>
            </a:r>
          </a:p>
          <a:p>
            <a:pPr marL="782638" lvl="1">
              <a:lnSpc>
                <a:spcPct val="90000"/>
              </a:lnSpc>
            </a:pPr>
            <a:r>
              <a:rPr lang="en-US" dirty="0"/>
              <a:t>Clear information-theoretic interpretation</a:t>
            </a:r>
          </a:p>
          <a:p>
            <a:pPr marL="782638" lvl="1">
              <a:lnSpc>
                <a:spcPct val="90000"/>
              </a:lnSpc>
            </a:pPr>
            <a:r>
              <a:rPr lang="en-US" dirty="0"/>
              <a:t>May select rare uninformative terms</a:t>
            </a:r>
          </a:p>
          <a:p>
            <a:pPr>
              <a:lnSpc>
                <a:spcPct val="90000"/>
              </a:lnSpc>
            </a:pPr>
            <a:endParaRPr lang="en-US" dirty="0"/>
          </a:p>
          <a:p>
            <a:pPr>
              <a:lnSpc>
                <a:spcPct val="90000"/>
              </a:lnSpc>
            </a:pPr>
            <a:r>
              <a:rPr lang="en-US" dirty="0"/>
              <a:t>Chi-square</a:t>
            </a:r>
          </a:p>
          <a:p>
            <a:pPr marL="782638" lvl="1">
              <a:lnSpc>
                <a:spcPct val="90000"/>
              </a:lnSpc>
            </a:pPr>
            <a:r>
              <a:rPr lang="en-US" dirty="0"/>
              <a:t>Statistical foundation</a:t>
            </a:r>
          </a:p>
          <a:p>
            <a:pPr marL="782638" lvl="1">
              <a:lnSpc>
                <a:spcPct val="90000"/>
              </a:lnSpc>
            </a:pPr>
            <a:r>
              <a:rPr lang="en-US" dirty="0"/>
              <a:t>May select very slightly informative frequent terms that are not very useful for classification</a:t>
            </a:r>
          </a:p>
          <a:p>
            <a:pPr marL="433388">
              <a:lnSpc>
                <a:spcPct val="90000"/>
              </a:lnSpc>
            </a:pPr>
            <a:endParaRPr lang="en-US" dirty="0"/>
          </a:p>
          <a:p>
            <a:pPr marL="433388">
              <a:lnSpc>
                <a:spcPct val="90000"/>
              </a:lnSpc>
            </a:pPr>
            <a:r>
              <a:rPr lang="en-US" dirty="0"/>
              <a:t>Frequency</a:t>
            </a:r>
          </a:p>
        </p:txBody>
      </p:sp>
      <p:sp>
        <p:nvSpPr>
          <p:cNvPr id="59405"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9" name="Group 3"/>
          <p:cNvGrpSpPr>
            <a:grpSpLocks/>
          </p:cNvGrpSpPr>
          <p:nvPr/>
        </p:nvGrpSpPr>
        <p:grpSpPr bwMode="auto">
          <a:xfrm>
            <a:off x="0" y="-141288"/>
            <a:ext cx="4178300" cy="557213"/>
            <a:chOff x="0" y="0"/>
            <a:chExt cx="2632" cy="352"/>
          </a:xfrm>
        </p:grpSpPr>
        <p:sp>
          <p:nvSpPr>
            <p:cNvPr id="6041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041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0422" name="Group 6"/>
          <p:cNvGrpSpPr>
            <a:grpSpLocks/>
          </p:cNvGrpSpPr>
          <p:nvPr/>
        </p:nvGrpSpPr>
        <p:grpSpPr bwMode="auto">
          <a:xfrm>
            <a:off x="3733800" y="-26988"/>
            <a:ext cx="3886200" cy="328613"/>
            <a:chOff x="0" y="0"/>
            <a:chExt cx="2448" cy="208"/>
          </a:xfrm>
        </p:grpSpPr>
        <p:sp>
          <p:nvSpPr>
            <p:cNvPr id="6042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042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0425" name="Group 9"/>
          <p:cNvGrpSpPr>
            <a:grpSpLocks/>
          </p:cNvGrpSpPr>
          <p:nvPr/>
        </p:nvGrpSpPr>
        <p:grpSpPr bwMode="auto">
          <a:xfrm>
            <a:off x="7620000" y="-26988"/>
            <a:ext cx="1524000" cy="328613"/>
            <a:chOff x="0" y="0"/>
            <a:chExt cx="960" cy="208"/>
          </a:xfrm>
        </p:grpSpPr>
        <p:sp>
          <p:nvSpPr>
            <p:cNvPr id="6042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042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042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0427" name="Rectangle 11"/>
          <p:cNvSpPr>
            <a:spLocks noGrp="1" noChangeArrowheads="1"/>
          </p:cNvSpPr>
          <p:nvPr>
            <p:ph type="title"/>
          </p:nvPr>
        </p:nvSpPr>
        <p:spPr>
          <a:ln/>
        </p:spPr>
        <p:txBody>
          <a:bodyPr rIns="132080"/>
          <a:lstStyle/>
          <a:p>
            <a:r>
              <a:rPr lang="en-US"/>
              <a:t>Feature Selection: Frequency</a:t>
            </a:r>
          </a:p>
        </p:txBody>
      </p:sp>
      <p:sp>
        <p:nvSpPr>
          <p:cNvPr id="60428" name="Rectangle 12"/>
          <p:cNvSpPr>
            <a:spLocks noGrp="1" noChangeArrowheads="1"/>
          </p:cNvSpPr>
          <p:nvPr>
            <p:ph type="body" idx="1"/>
          </p:nvPr>
        </p:nvSpPr>
        <p:spPr>
          <a:ln/>
        </p:spPr>
        <p:txBody>
          <a:bodyPr rIns="132080"/>
          <a:lstStyle/>
          <a:p>
            <a:pPr>
              <a:lnSpc>
                <a:spcPct val="90000"/>
              </a:lnSpc>
            </a:pPr>
            <a:r>
              <a:rPr lang="en-US"/>
              <a:t>The simplest feature selection method:</a:t>
            </a:r>
          </a:p>
          <a:p>
            <a:pPr marL="782638" lvl="1">
              <a:lnSpc>
                <a:spcPct val="90000"/>
              </a:lnSpc>
            </a:pPr>
            <a:r>
              <a:rPr lang="en-US"/>
              <a:t>Just use the commonest terms</a:t>
            </a:r>
          </a:p>
          <a:p>
            <a:pPr marL="782638" lvl="1">
              <a:lnSpc>
                <a:spcPct val="90000"/>
              </a:lnSpc>
            </a:pPr>
            <a:endParaRPr lang="en-US"/>
          </a:p>
          <a:p>
            <a:pPr marL="782638" lvl="1">
              <a:lnSpc>
                <a:spcPct val="90000"/>
              </a:lnSpc>
            </a:pPr>
            <a:r>
              <a:rPr lang="en-US"/>
              <a:t>No particular foundation</a:t>
            </a:r>
          </a:p>
          <a:p>
            <a:pPr marL="782638" lvl="1">
              <a:lnSpc>
                <a:spcPct val="90000"/>
              </a:lnSpc>
            </a:pPr>
            <a:r>
              <a:rPr lang="en-US"/>
              <a:t>But it make sense why this works</a:t>
            </a:r>
          </a:p>
          <a:p>
            <a:pPr marL="1182688" lvl="2">
              <a:lnSpc>
                <a:spcPct val="90000"/>
              </a:lnSpc>
            </a:pPr>
            <a:r>
              <a:rPr lang="en-US"/>
              <a:t>They’re the words that can be well-estimated and are most often available as evidence</a:t>
            </a:r>
          </a:p>
          <a:p>
            <a:pPr marL="782638" lvl="1">
              <a:lnSpc>
                <a:spcPct val="90000"/>
              </a:lnSpc>
            </a:pPr>
            <a:r>
              <a:rPr lang="en-US"/>
              <a:t>In practice, this is often 90% as good as better methods</a:t>
            </a:r>
          </a:p>
        </p:txBody>
      </p:sp>
      <p:sp>
        <p:nvSpPr>
          <p:cNvPr id="60429" name="Rectangle 13"/>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49</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3" name="Group 3"/>
          <p:cNvGrpSpPr>
            <a:grpSpLocks/>
          </p:cNvGrpSpPr>
          <p:nvPr/>
        </p:nvGrpSpPr>
        <p:grpSpPr bwMode="auto">
          <a:xfrm>
            <a:off x="0" y="-141288"/>
            <a:ext cx="4178300" cy="557213"/>
            <a:chOff x="0" y="0"/>
            <a:chExt cx="2632" cy="352"/>
          </a:xfrm>
        </p:grpSpPr>
        <p:sp>
          <p:nvSpPr>
            <p:cNvPr id="6144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144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1446" name="Group 6"/>
          <p:cNvGrpSpPr>
            <a:grpSpLocks/>
          </p:cNvGrpSpPr>
          <p:nvPr/>
        </p:nvGrpSpPr>
        <p:grpSpPr bwMode="auto">
          <a:xfrm>
            <a:off x="3733800" y="-26988"/>
            <a:ext cx="3886200" cy="328613"/>
            <a:chOff x="0" y="0"/>
            <a:chExt cx="2448" cy="208"/>
          </a:xfrm>
        </p:grpSpPr>
        <p:sp>
          <p:nvSpPr>
            <p:cNvPr id="6144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144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1449" name="Group 9"/>
          <p:cNvGrpSpPr>
            <a:grpSpLocks/>
          </p:cNvGrpSpPr>
          <p:nvPr/>
        </p:nvGrpSpPr>
        <p:grpSpPr bwMode="auto">
          <a:xfrm>
            <a:off x="7620000" y="-26988"/>
            <a:ext cx="1524000" cy="328613"/>
            <a:chOff x="0" y="0"/>
            <a:chExt cx="960" cy="208"/>
          </a:xfrm>
        </p:grpSpPr>
        <p:sp>
          <p:nvSpPr>
            <p:cNvPr id="6144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144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145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1451" name="Rectangle 11"/>
          <p:cNvSpPr>
            <a:spLocks noGrp="1" noChangeArrowheads="1"/>
          </p:cNvSpPr>
          <p:nvPr>
            <p:ph type="title"/>
          </p:nvPr>
        </p:nvSpPr>
        <p:spPr>
          <a:ln/>
        </p:spPr>
        <p:txBody>
          <a:bodyPr rIns="132080"/>
          <a:lstStyle/>
          <a:p>
            <a:r>
              <a:rPr lang="en-US"/>
              <a:t>Feature selection for NB</a:t>
            </a:r>
          </a:p>
        </p:txBody>
      </p:sp>
      <p:sp>
        <p:nvSpPr>
          <p:cNvPr id="61452" name="Rectangle 12"/>
          <p:cNvSpPr>
            <a:spLocks noGrp="1" noChangeArrowheads="1"/>
          </p:cNvSpPr>
          <p:nvPr>
            <p:ph type="body" idx="1"/>
          </p:nvPr>
        </p:nvSpPr>
        <p:spPr>
          <a:ln/>
        </p:spPr>
        <p:txBody>
          <a:bodyPr rIns="132080"/>
          <a:lstStyle/>
          <a:p>
            <a:r>
              <a:rPr lang="en-US" sz="2400" dirty="0"/>
              <a:t>In general feature selection is necessary for multivariate Bernoulli NB.</a:t>
            </a:r>
          </a:p>
          <a:p>
            <a:r>
              <a:rPr lang="en-US" sz="2400" dirty="0"/>
              <a:t>Otherwise you suffer from noise, multi-counting</a:t>
            </a:r>
          </a:p>
          <a:p>
            <a:endParaRPr lang="en-US" sz="2400" dirty="0"/>
          </a:p>
          <a:p>
            <a:r>
              <a:rPr lang="en-US" sz="2400" dirty="0"/>
              <a:t>“Feature selection” really means something different for multinomial NB.  It means dictionary truncation</a:t>
            </a:r>
          </a:p>
          <a:p>
            <a:pPr marL="782638" lvl="1"/>
            <a:r>
              <a:rPr lang="en-US" sz="2000" dirty="0">
                <a:solidFill>
                  <a:srgbClr val="A50021"/>
                </a:solidFill>
              </a:rPr>
              <a:t>The multinomial NB model only has 1 feature</a:t>
            </a:r>
          </a:p>
          <a:p>
            <a:endParaRPr lang="en-US" sz="2400" dirty="0"/>
          </a:p>
          <a:p>
            <a:r>
              <a:rPr lang="en-US" sz="2400" dirty="0"/>
              <a:t>This “feature selection” normally isn’t needed for multinomial NB</a:t>
            </a:r>
          </a:p>
          <a:p>
            <a:pPr lvl="1"/>
            <a:r>
              <a:rPr lang="en-US" sz="2000" dirty="0"/>
              <a:t>Unless we want to concentrate on “specific parts” of a document</a:t>
            </a:r>
          </a:p>
        </p:txBody>
      </p:sp>
      <p:sp>
        <p:nvSpPr>
          <p:cNvPr id="61453"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Sec.13.5</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7" name="Group 3"/>
          <p:cNvGrpSpPr>
            <a:grpSpLocks/>
          </p:cNvGrpSpPr>
          <p:nvPr/>
        </p:nvGrpSpPr>
        <p:grpSpPr bwMode="auto">
          <a:xfrm>
            <a:off x="0" y="-141288"/>
            <a:ext cx="4178300" cy="557213"/>
            <a:chOff x="0" y="0"/>
            <a:chExt cx="2632" cy="352"/>
          </a:xfrm>
        </p:grpSpPr>
        <p:sp>
          <p:nvSpPr>
            <p:cNvPr id="6246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246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2470" name="Group 6"/>
          <p:cNvGrpSpPr>
            <a:grpSpLocks/>
          </p:cNvGrpSpPr>
          <p:nvPr/>
        </p:nvGrpSpPr>
        <p:grpSpPr bwMode="auto">
          <a:xfrm>
            <a:off x="3733800" y="-26988"/>
            <a:ext cx="3886200" cy="328613"/>
            <a:chOff x="0" y="0"/>
            <a:chExt cx="2448" cy="208"/>
          </a:xfrm>
        </p:grpSpPr>
        <p:sp>
          <p:nvSpPr>
            <p:cNvPr id="624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246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2473" name="Group 9"/>
          <p:cNvGrpSpPr>
            <a:grpSpLocks/>
          </p:cNvGrpSpPr>
          <p:nvPr/>
        </p:nvGrpSpPr>
        <p:grpSpPr bwMode="auto">
          <a:xfrm>
            <a:off x="7620000" y="-26988"/>
            <a:ext cx="1524000" cy="328613"/>
            <a:chOff x="0" y="0"/>
            <a:chExt cx="960" cy="208"/>
          </a:xfrm>
        </p:grpSpPr>
        <p:sp>
          <p:nvSpPr>
            <p:cNvPr id="624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247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247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2475" name="Rectangle 11"/>
          <p:cNvSpPr>
            <a:spLocks noGrp="1" noChangeArrowheads="1"/>
          </p:cNvSpPr>
          <p:nvPr>
            <p:ph type="title"/>
          </p:nvPr>
        </p:nvSpPr>
        <p:spPr>
          <a:ln/>
        </p:spPr>
        <p:txBody>
          <a:bodyPr rIns="132080"/>
          <a:lstStyle/>
          <a:p>
            <a:r>
              <a:rPr lang="en-US"/>
              <a:t>Evaluating Categorization</a:t>
            </a:r>
          </a:p>
        </p:txBody>
      </p:sp>
      <p:sp>
        <p:nvSpPr>
          <p:cNvPr id="62476" name="Rectangle 12"/>
          <p:cNvSpPr>
            <a:spLocks noGrp="1" noChangeArrowheads="1"/>
          </p:cNvSpPr>
          <p:nvPr>
            <p:ph type="body" idx="1"/>
          </p:nvPr>
        </p:nvSpPr>
        <p:spPr>
          <a:ln/>
        </p:spPr>
        <p:txBody>
          <a:bodyPr rIns="132080"/>
          <a:lstStyle/>
          <a:p>
            <a:pPr>
              <a:lnSpc>
                <a:spcPct val="90000"/>
              </a:lnSpc>
            </a:pPr>
            <a:r>
              <a:rPr lang="en-US" sz="2400" dirty="0"/>
              <a:t>Evaluation must be done on test data that are independent of the training data (usually a disjoint set of instances).</a:t>
            </a:r>
          </a:p>
          <a:p>
            <a:pPr marL="782638" lvl="1">
              <a:lnSpc>
                <a:spcPct val="90000"/>
              </a:lnSpc>
            </a:pPr>
            <a:r>
              <a:rPr lang="en-US" sz="2000" dirty="0"/>
              <a:t>Sometimes use </a:t>
            </a:r>
            <a:r>
              <a:rPr lang="en-US" sz="2000" b="1" dirty="0">
                <a:solidFill>
                  <a:srgbClr val="FF0000"/>
                </a:solidFill>
              </a:rPr>
              <a:t>cross-validation</a:t>
            </a:r>
            <a:r>
              <a:rPr lang="en-US" sz="2000" dirty="0"/>
              <a:t> (averaging results over multiple training and test splits of the overall data)</a:t>
            </a:r>
          </a:p>
          <a:p>
            <a:pPr lvl="1">
              <a:lnSpc>
                <a:spcPct val="90000"/>
              </a:lnSpc>
            </a:pPr>
            <a:r>
              <a:rPr lang="en-US" sz="2000" dirty="0"/>
              <a:t>It’s easy to get good performance on a test set that was available to the learner during training (e.g., just memorize the test set).</a:t>
            </a:r>
          </a:p>
          <a:p>
            <a:pPr>
              <a:lnSpc>
                <a:spcPct val="90000"/>
              </a:lnSpc>
            </a:pPr>
            <a:r>
              <a:rPr lang="en-US" sz="2400" dirty="0"/>
              <a:t>Measures: </a:t>
            </a:r>
            <a:r>
              <a:rPr lang="en-US" sz="2400" i="1" dirty="0"/>
              <a:t>precision, recall, F1</a:t>
            </a:r>
            <a:r>
              <a:rPr lang="en-US" sz="2400" dirty="0"/>
              <a:t>, classification </a:t>
            </a:r>
            <a:r>
              <a:rPr lang="en-US" sz="2400" i="1" dirty="0"/>
              <a:t>accuracy</a:t>
            </a:r>
          </a:p>
          <a:p>
            <a:pPr>
              <a:lnSpc>
                <a:spcPct val="90000"/>
              </a:lnSpc>
            </a:pPr>
            <a:r>
              <a:rPr lang="en-US" sz="2400" dirty="0">
                <a:solidFill>
                  <a:srgbClr val="FF0000"/>
                </a:solidFill>
              </a:rPr>
              <a:t>Classification accuracy</a:t>
            </a:r>
            <a:r>
              <a:rPr lang="en-US" sz="2400" dirty="0"/>
              <a:t>: </a:t>
            </a:r>
            <a:r>
              <a:rPr lang="en-US" sz="2400" dirty="0" err="1"/>
              <a:t>c</a:t>
            </a:r>
            <a:r>
              <a:rPr lang="en-US" dirty="0" err="1"/>
              <a:t>/</a:t>
            </a:r>
            <a:r>
              <a:rPr lang="en-US" sz="2400" dirty="0" err="1"/>
              <a:t>n</a:t>
            </a:r>
            <a:r>
              <a:rPr lang="en-US" sz="2400" dirty="0"/>
              <a:t> where n is the total number of test instances and c is the number of test instances correctly classified by the system.</a:t>
            </a:r>
          </a:p>
          <a:p>
            <a:pPr marL="782638" lvl="1">
              <a:lnSpc>
                <a:spcPct val="90000"/>
              </a:lnSpc>
            </a:pPr>
            <a:r>
              <a:rPr lang="en-US" sz="2000" dirty="0"/>
              <a:t>Adequate if one class per document</a:t>
            </a:r>
          </a:p>
          <a:p>
            <a:pPr marL="782638" lvl="1">
              <a:lnSpc>
                <a:spcPct val="90000"/>
              </a:lnSpc>
            </a:pPr>
            <a:r>
              <a:rPr lang="en-US" sz="2000" dirty="0"/>
              <a:t>Otherwise F measure for each class</a:t>
            </a:r>
          </a:p>
        </p:txBody>
      </p:sp>
      <p:sp>
        <p:nvSpPr>
          <p:cNvPr id="62477"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Sec.13.6</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3491" name="Group 3"/>
          <p:cNvGrpSpPr>
            <a:grpSpLocks/>
          </p:cNvGrpSpPr>
          <p:nvPr/>
        </p:nvGrpSpPr>
        <p:grpSpPr bwMode="auto">
          <a:xfrm>
            <a:off x="0" y="-141288"/>
            <a:ext cx="4025900" cy="557213"/>
            <a:chOff x="0" y="0"/>
            <a:chExt cx="2536" cy="352"/>
          </a:xfrm>
        </p:grpSpPr>
        <p:sp>
          <p:nvSpPr>
            <p:cNvPr id="63489"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3490"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3494" name="Group 6"/>
          <p:cNvGrpSpPr>
            <a:grpSpLocks/>
          </p:cNvGrpSpPr>
          <p:nvPr/>
        </p:nvGrpSpPr>
        <p:grpSpPr bwMode="auto">
          <a:xfrm>
            <a:off x="3733800" y="-26988"/>
            <a:ext cx="3886200" cy="328613"/>
            <a:chOff x="0" y="0"/>
            <a:chExt cx="2448" cy="208"/>
          </a:xfrm>
        </p:grpSpPr>
        <p:sp>
          <p:nvSpPr>
            <p:cNvPr id="6349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349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3497" name="Group 9"/>
          <p:cNvGrpSpPr>
            <a:grpSpLocks/>
          </p:cNvGrpSpPr>
          <p:nvPr/>
        </p:nvGrpSpPr>
        <p:grpSpPr bwMode="auto">
          <a:xfrm>
            <a:off x="7620000" y="-26988"/>
            <a:ext cx="1524000" cy="328613"/>
            <a:chOff x="0" y="0"/>
            <a:chExt cx="960" cy="208"/>
          </a:xfrm>
        </p:grpSpPr>
        <p:sp>
          <p:nvSpPr>
            <p:cNvPr id="6349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349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349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3499" name="Rectangle 11"/>
          <p:cNvSpPr>
            <a:spLocks noGrp="1" noChangeArrowheads="1"/>
          </p:cNvSpPr>
          <p:nvPr>
            <p:ph type="title"/>
          </p:nvPr>
        </p:nvSpPr>
        <p:spPr>
          <a:ln/>
        </p:spPr>
        <p:txBody>
          <a:bodyPr rIns="132080"/>
          <a:lstStyle/>
          <a:p>
            <a:r>
              <a:rPr lang="en-US"/>
              <a:t>Naive Bayes vs. other methods</a:t>
            </a:r>
          </a:p>
        </p:txBody>
      </p:sp>
      <p:sp>
        <p:nvSpPr>
          <p:cNvPr id="63500" name="Rectangle 12"/>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lgn="r"/>
            <a:r>
              <a:rPr lang="en-US" sz="1200">
                <a:solidFill>
                  <a:srgbClr val="898989"/>
                </a:solidFill>
                <a:ea typeface="Lucida Grande" charset="0"/>
                <a:cs typeface="Lucida Grande" charset="0"/>
              </a:rPr>
              <a:t>52</a:t>
            </a:r>
          </a:p>
        </p:txBody>
      </p:sp>
      <p:pic>
        <p:nvPicPr>
          <p:cNvPr id="6350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30350"/>
            <a:ext cx="769620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63502" name="Rectangle 14"/>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Sec.13.6</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4515" name="Group 3"/>
          <p:cNvGrpSpPr>
            <a:grpSpLocks/>
          </p:cNvGrpSpPr>
          <p:nvPr/>
        </p:nvGrpSpPr>
        <p:grpSpPr bwMode="auto">
          <a:xfrm>
            <a:off x="0" y="-141288"/>
            <a:ext cx="4178300" cy="557213"/>
            <a:chOff x="0" y="0"/>
            <a:chExt cx="2632" cy="352"/>
          </a:xfrm>
        </p:grpSpPr>
        <p:sp>
          <p:nvSpPr>
            <p:cNvPr id="6451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451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4518" name="Group 6"/>
          <p:cNvGrpSpPr>
            <a:grpSpLocks/>
          </p:cNvGrpSpPr>
          <p:nvPr/>
        </p:nvGrpSpPr>
        <p:grpSpPr bwMode="auto">
          <a:xfrm>
            <a:off x="3733800" y="-26988"/>
            <a:ext cx="3886200" cy="328613"/>
            <a:chOff x="0" y="0"/>
            <a:chExt cx="2448" cy="208"/>
          </a:xfrm>
        </p:grpSpPr>
        <p:sp>
          <p:nvSpPr>
            <p:cNvPr id="6451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451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4521" name="Group 9"/>
          <p:cNvGrpSpPr>
            <a:grpSpLocks/>
          </p:cNvGrpSpPr>
          <p:nvPr/>
        </p:nvGrpSpPr>
        <p:grpSpPr bwMode="auto">
          <a:xfrm>
            <a:off x="7620000" y="-26988"/>
            <a:ext cx="1524000" cy="328613"/>
            <a:chOff x="0" y="0"/>
            <a:chExt cx="960" cy="208"/>
          </a:xfrm>
        </p:grpSpPr>
        <p:sp>
          <p:nvSpPr>
            <p:cNvPr id="6451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452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452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4523" name="Rectangle 11"/>
          <p:cNvSpPr>
            <a:spLocks noGrp="1" noChangeArrowheads="1"/>
          </p:cNvSpPr>
          <p:nvPr>
            <p:ph type="title"/>
          </p:nvPr>
        </p:nvSpPr>
        <p:spPr>
          <a:ln/>
        </p:spPr>
        <p:txBody>
          <a:bodyPr rIns="132080"/>
          <a:lstStyle/>
          <a:p>
            <a:r>
              <a:rPr lang="en-US"/>
              <a:t>WebKB Experiment (1998)</a:t>
            </a:r>
          </a:p>
        </p:txBody>
      </p:sp>
      <p:sp>
        <p:nvSpPr>
          <p:cNvPr id="64524" name="Rectangle 12"/>
          <p:cNvSpPr>
            <a:spLocks noGrp="1" noChangeArrowheads="1"/>
          </p:cNvSpPr>
          <p:nvPr>
            <p:ph type="body" idx="1"/>
          </p:nvPr>
        </p:nvSpPr>
        <p:spPr>
          <a:ln/>
        </p:spPr>
        <p:txBody>
          <a:bodyPr rIns="132080"/>
          <a:lstStyle/>
          <a:p>
            <a:r>
              <a:rPr lang="en-US"/>
              <a:t>Classify webpages from CS departments into:</a:t>
            </a:r>
          </a:p>
          <a:p>
            <a:pPr marL="782638" lvl="1"/>
            <a:r>
              <a:rPr lang="en-US"/>
              <a:t>student, faculty, course,project </a:t>
            </a:r>
          </a:p>
          <a:p>
            <a:r>
              <a:rPr lang="en-US"/>
              <a:t>Train on ~5,000 hand-labeled web pages</a:t>
            </a:r>
          </a:p>
          <a:p>
            <a:pPr marL="782638" lvl="1"/>
            <a:r>
              <a:rPr lang="en-US" sz="2000"/>
              <a:t>Cornell, Washington, U.Texas, Wisconsin</a:t>
            </a:r>
          </a:p>
          <a:p>
            <a:r>
              <a:rPr lang="en-US"/>
              <a:t>Crawl and classify a new site (CMU)</a:t>
            </a:r>
          </a:p>
          <a:p>
            <a:endParaRPr lang="en-US"/>
          </a:p>
          <a:p>
            <a:endParaRPr lang="en-US" sz="2200"/>
          </a:p>
          <a:p>
            <a:r>
              <a:rPr lang="en-US"/>
              <a:t>Results:</a:t>
            </a:r>
          </a:p>
        </p:txBody>
      </p:sp>
      <p:pic>
        <p:nvPicPr>
          <p:cNvPr id="6452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5405438"/>
            <a:ext cx="793908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6452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3154363"/>
            <a:ext cx="24384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27" name="Rectangle 15"/>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Sec.13.6</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9" name="Group 3"/>
          <p:cNvGrpSpPr>
            <a:grpSpLocks/>
          </p:cNvGrpSpPr>
          <p:nvPr/>
        </p:nvGrpSpPr>
        <p:grpSpPr bwMode="auto">
          <a:xfrm>
            <a:off x="0" y="-141288"/>
            <a:ext cx="4025900" cy="557213"/>
            <a:chOff x="0" y="0"/>
            <a:chExt cx="2536" cy="352"/>
          </a:xfrm>
        </p:grpSpPr>
        <p:sp>
          <p:nvSpPr>
            <p:cNvPr id="65537"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5538"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5542" name="Group 6"/>
          <p:cNvGrpSpPr>
            <a:grpSpLocks/>
          </p:cNvGrpSpPr>
          <p:nvPr/>
        </p:nvGrpSpPr>
        <p:grpSpPr bwMode="auto">
          <a:xfrm>
            <a:off x="3733800" y="-26988"/>
            <a:ext cx="3886200" cy="328613"/>
            <a:chOff x="0" y="0"/>
            <a:chExt cx="2448" cy="208"/>
          </a:xfrm>
        </p:grpSpPr>
        <p:sp>
          <p:nvSpPr>
            <p:cNvPr id="6554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554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5545" name="Group 9"/>
          <p:cNvGrpSpPr>
            <a:grpSpLocks/>
          </p:cNvGrpSpPr>
          <p:nvPr/>
        </p:nvGrpSpPr>
        <p:grpSpPr bwMode="auto">
          <a:xfrm>
            <a:off x="7620000" y="-26988"/>
            <a:ext cx="1524000" cy="328613"/>
            <a:chOff x="0" y="0"/>
            <a:chExt cx="960" cy="208"/>
          </a:xfrm>
        </p:grpSpPr>
        <p:sp>
          <p:nvSpPr>
            <p:cNvPr id="6554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554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554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5547" name="Rectangle 11"/>
          <p:cNvSpPr>
            <a:spLocks noGrp="1" noChangeArrowheads="1"/>
          </p:cNvSpPr>
          <p:nvPr>
            <p:ph type="title"/>
          </p:nvPr>
        </p:nvSpPr>
        <p:spPr>
          <a:ln/>
        </p:spPr>
        <p:txBody>
          <a:bodyPr rIns="132080"/>
          <a:lstStyle/>
          <a:p>
            <a:r>
              <a:rPr lang="en-US"/>
              <a:t>NB Model Comparison: WebKB</a:t>
            </a:r>
          </a:p>
        </p:txBody>
      </p:sp>
      <p:pic>
        <p:nvPicPr>
          <p:cNvPr id="65548" name="Picture 12"/>
          <p:cNvPicPr>
            <a:picLocks noChangeArrowheads="1"/>
          </p:cNvPicPr>
          <p:nvPr/>
        </p:nvPicPr>
        <p:blipFill>
          <a:blip r:embed="rId2">
            <a:extLst>
              <a:ext uri="{28A0092B-C50C-407E-A947-70E740481C1C}">
                <a14:useLocalDpi xmlns:a14="http://schemas.microsoft.com/office/drawing/2010/main" val="0"/>
              </a:ext>
            </a:extLst>
          </a:blip>
          <a:srcRect l="18655" t="52585" r="9702" b="3471"/>
          <a:stretch>
            <a:fillRect/>
          </a:stretch>
        </p:blipFill>
        <p:spPr bwMode="auto">
          <a:xfrm>
            <a:off x="1371600" y="1781175"/>
            <a:ext cx="6629400" cy="4695825"/>
          </a:xfrm>
          <a:prstGeom prst="rect">
            <a:avLst/>
          </a:pr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pic>
      <p:sp>
        <p:nvSpPr>
          <p:cNvPr id="65549" name="Freeform 13"/>
          <p:cNvSpPr>
            <a:spLocks/>
          </p:cNvSpPr>
          <p:nvPr/>
        </p:nvSpPr>
        <p:spPr bwMode="auto">
          <a:xfrm>
            <a:off x="2722563" y="2682875"/>
            <a:ext cx="4135437" cy="609600"/>
          </a:xfrm>
          <a:custGeom>
            <a:avLst/>
            <a:gdLst>
              <a:gd name="T0" fmla="*/ 0 w 21600"/>
              <a:gd name="T1" fmla="*/ 8606 h 21600"/>
              <a:gd name="T2" fmla="*/ 1277 w 21600"/>
              <a:gd name="T3" fmla="*/ 6469 h 21600"/>
              <a:gd name="T4" fmla="*/ 2338 w 21600"/>
              <a:gd name="T5" fmla="*/ 5006 h 21600"/>
              <a:gd name="T6" fmla="*/ 3773 w 21600"/>
              <a:gd name="T7" fmla="*/ 2475 h 21600"/>
              <a:gd name="T8" fmla="*/ 4461 w 21600"/>
              <a:gd name="T9" fmla="*/ 0 h 21600"/>
              <a:gd name="T10" fmla="*/ 5895 w 21600"/>
              <a:gd name="T11" fmla="*/ 338 h 21600"/>
              <a:gd name="T12" fmla="*/ 7322 w 21600"/>
              <a:gd name="T13" fmla="*/ 3206 h 21600"/>
              <a:gd name="T14" fmla="*/ 10141 w 21600"/>
              <a:gd name="T15" fmla="*/ 4669 h 21600"/>
              <a:gd name="T16" fmla="*/ 12579 w 21600"/>
              <a:gd name="T17" fmla="*/ 8606 h 21600"/>
              <a:gd name="T18" fmla="*/ 14859 w 21600"/>
              <a:gd name="T19" fmla="*/ 10406 h 21600"/>
              <a:gd name="T20" fmla="*/ 15763 w 21600"/>
              <a:gd name="T21" fmla="*/ 11475 h 21600"/>
              <a:gd name="T22" fmla="*/ 17355 w 21600"/>
              <a:gd name="T23" fmla="*/ 13275 h 21600"/>
              <a:gd name="T24" fmla="*/ 18789 w 21600"/>
              <a:gd name="T25" fmla="*/ 16200 h 21600"/>
              <a:gd name="T26" fmla="*/ 19428 w 21600"/>
              <a:gd name="T27" fmla="*/ 17269 h 21600"/>
              <a:gd name="T28" fmla="*/ 20854 w 21600"/>
              <a:gd name="T29" fmla="*/ 20138 h 21600"/>
              <a:gd name="T30" fmla="*/ 21600 w 21600"/>
              <a:gd name="T31"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0" y="8606"/>
                </a:moveTo>
                <a:cubicBezTo>
                  <a:pt x="390" y="6806"/>
                  <a:pt x="821" y="6694"/>
                  <a:pt x="1277" y="6469"/>
                </a:cubicBezTo>
                <a:cubicBezTo>
                  <a:pt x="1617" y="5625"/>
                  <a:pt x="1982" y="5400"/>
                  <a:pt x="2338" y="5006"/>
                </a:cubicBezTo>
                <a:cubicBezTo>
                  <a:pt x="2811" y="3994"/>
                  <a:pt x="3308" y="3600"/>
                  <a:pt x="3773" y="2475"/>
                </a:cubicBezTo>
                <a:cubicBezTo>
                  <a:pt x="3980" y="1406"/>
                  <a:pt x="4212" y="506"/>
                  <a:pt x="4461" y="0"/>
                </a:cubicBezTo>
                <a:cubicBezTo>
                  <a:pt x="4942" y="113"/>
                  <a:pt x="5415" y="169"/>
                  <a:pt x="5895" y="338"/>
                </a:cubicBezTo>
                <a:cubicBezTo>
                  <a:pt x="6401" y="563"/>
                  <a:pt x="6832" y="2700"/>
                  <a:pt x="7322" y="3206"/>
                </a:cubicBezTo>
                <a:cubicBezTo>
                  <a:pt x="8043" y="4894"/>
                  <a:pt x="9511" y="4500"/>
                  <a:pt x="10141" y="4669"/>
                </a:cubicBezTo>
                <a:cubicBezTo>
                  <a:pt x="10987" y="5175"/>
                  <a:pt x="11749" y="7313"/>
                  <a:pt x="12579" y="8606"/>
                </a:cubicBezTo>
                <a:cubicBezTo>
                  <a:pt x="13176" y="11363"/>
                  <a:pt x="14353" y="10294"/>
                  <a:pt x="14859" y="10406"/>
                </a:cubicBezTo>
                <a:cubicBezTo>
                  <a:pt x="15157" y="10969"/>
                  <a:pt x="15456" y="11194"/>
                  <a:pt x="15763" y="11475"/>
                </a:cubicBezTo>
                <a:cubicBezTo>
                  <a:pt x="16277" y="12769"/>
                  <a:pt x="16816" y="12938"/>
                  <a:pt x="17355" y="13275"/>
                </a:cubicBezTo>
                <a:cubicBezTo>
                  <a:pt x="17827" y="14456"/>
                  <a:pt x="18316" y="15131"/>
                  <a:pt x="18789" y="16200"/>
                </a:cubicBezTo>
                <a:cubicBezTo>
                  <a:pt x="18996" y="16706"/>
                  <a:pt x="19428" y="17269"/>
                  <a:pt x="19428" y="17269"/>
                </a:cubicBezTo>
                <a:cubicBezTo>
                  <a:pt x="19834" y="19125"/>
                  <a:pt x="20389" y="19294"/>
                  <a:pt x="20854" y="20138"/>
                </a:cubicBezTo>
                <a:cubicBezTo>
                  <a:pt x="21086" y="20588"/>
                  <a:pt x="21360" y="21600"/>
                  <a:pt x="21600" y="21600"/>
                </a:cubicBezTo>
              </a:path>
            </a:pathLst>
          </a:custGeom>
          <a:noFill/>
          <a:ln w="28575" cap="flat">
            <a:solidFill>
              <a:srgbClr val="357E69"/>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5550" name="Freeform 14"/>
          <p:cNvSpPr>
            <a:spLocks/>
          </p:cNvSpPr>
          <p:nvPr/>
        </p:nvSpPr>
        <p:spPr bwMode="auto">
          <a:xfrm>
            <a:off x="2722563" y="2722563"/>
            <a:ext cx="4114800" cy="579437"/>
          </a:xfrm>
          <a:custGeom>
            <a:avLst/>
            <a:gdLst>
              <a:gd name="T0" fmla="*/ 0 w 21600"/>
              <a:gd name="T1" fmla="*/ 21600 h 21600"/>
              <a:gd name="T2" fmla="*/ 592 w 21600"/>
              <a:gd name="T3" fmla="*/ 18582 h 21600"/>
              <a:gd name="T4" fmla="*/ 1175 w 21600"/>
              <a:gd name="T5" fmla="*/ 15564 h 21600"/>
              <a:gd name="T6" fmla="*/ 1492 w 21600"/>
              <a:gd name="T7" fmla="*/ 14380 h 21600"/>
              <a:gd name="T8" fmla="*/ 1817 w 21600"/>
              <a:gd name="T9" fmla="*/ 13670 h 21600"/>
              <a:gd name="T10" fmla="*/ 2133 w 21600"/>
              <a:gd name="T11" fmla="*/ 12132 h 21600"/>
              <a:gd name="T12" fmla="*/ 2242 w 21600"/>
              <a:gd name="T13" fmla="*/ 11007 h 21600"/>
              <a:gd name="T14" fmla="*/ 2883 w 21600"/>
              <a:gd name="T15" fmla="*/ 10238 h 21600"/>
              <a:gd name="T16" fmla="*/ 4325 w 21600"/>
              <a:gd name="T17" fmla="*/ 7220 h 21600"/>
              <a:gd name="T18" fmla="*/ 5283 w 21600"/>
              <a:gd name="T19" fmla="*/ 4557 h 21600"/>
              <a:gd name="T20" fmla="*/ 6725 w 21600"/>
              <a:gd name="T21" fmla="*/ 3787 h 21600"/>
              <a:gd name="T22" fmla="*/ 9817 w 21600"/>
              <a:gd name="T23" fmla="*/ 414 h 21600"/>
              <a:gd name="T24" fmla="*/ 11417 w 21600"/>
              <a:gd name="T25" fmla="*/ 0 h 21600"/>
              <a:gd name="T26" fmla="*/ 21600 w 21600"/>
              <a:gd name="T27" fmla="*/ 112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0" y="21600"/>
                </a:moveTo>
                <a:cubicBezTo>
                  <a:pt x="83" y="20002"/>
                  <a:pt x="358" y="19055"/>
                  <a:pt x="592" y="18582"/>
                </a:cubicBezTo>
                <a:cubicBezTo>
                  <a:pt x="817" y="17517"/>
                  <a:pt x="900" y="16156"/>
                  <a:pt x="1175" y="15564"/>
                </a:cubicBezTo>
                <a:cubicBezTo>
                  <a:pt x="1350" y="14735"/>
                  <a:pt x="1300" y="14854"/>
                  <a:pt x="1492" y="14380"/>
                </a:cubicBezTo>
                <a:cubicBezTo>
                  <a:pt x="1600" y="14144"/>
                  <a:pt x="1817" y="13670"/>
                  <a:pt x="1817" y="13670"/>
                </a:cubicBezTo>
                <a:cubicBezTo>
                  <a:pt x="1925" y="13138"/>
                  <a:pt x="2058" y="12901"/>
                  <a:pt x="2133" y="12132"/>
                </a:cubicBezTo>
                <a:cubicBezTo>
                  <a:pt x="2167" y="11776"/>
                  <a:pt x="2192" y="11303"/>
                  <a:pt x="2242" y="11007"/>
                </a:cubicBezTo>
                <a:cubicBezTo>
                  <a:pt x="2408" y="10060"/>
                  <a:pt x="2667" y="10415"/>
                  <a:pt x="2883" y="10238"/>
                </a:cubicBezTo>
                <a:cubicBezTo>
                  <a:pt x="3292" y="8285"/>
                  <a:pt x="3842" y="7634"/>
                  <a:pt x="4325" y="7220"/>
                </a:cubicBezTo>
                <a:cubicBezTo>
                  <a:pt x="4633" y="6628"/>
                  <a:pt x="4975" y="4912"/>
                  <a:pt x="5283" y="4557"/>
                </a:cubicBezTo>
                <a:cubicBezTo>
                  <a:pt x="5758" y="4024"/>
                  <a:pt x="6242" y="4142"/>
                  <a:pt x="6725" y="3787"/>
                </a:cubicBezTo>
                <a:cubicBezTo>
                  <a:pt x="7758" y="3018"/>
                  <a:pt x="8783" y="828"/>
                  <a:pt x="9817" y="414"/>
                </a:cubicBezTo>
                <a:cubicBezTo>
                  <a:pt x="10350" y="178"/>
                  <a:pt x="10883" y="118"/>
                  <a:pt x="11417" y="0"/>
                </a:cubicBezTo>
                <a:cubicBezTo>
                  <a:pt x="14225" y="118"/>
                  <a:pt x="18308" y="1124"/>
                  <a:pt x="21600" y="1124"/>
                </a:cubicBezTo>
              </a:path>
            </a:pathLst>
          </a:custGeom>
          <a:noFill/>
          <a:ln w="28575" cap="flat">
            <a:solidFill>
              <a:srgbClr val="C0504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5551" name="Rectangle 15"/>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Sec.13.6</a:t>
            </a:r>
          </a:p>
        </p:txBody>
      </p:sp>
      <p:sp>
        <p:nvSpPr>
          <p:cNvPr id="65552" name="Line 16"/>
          <p:cNvSpPr>
            <a:spLocks noChangeShapeType="1"/>
          </p:cNvSpPr>
          <p:nvPr/>
        </p:nvSpPr>
        <p:spPr bwMode="auto">
          <a:xfrm>
            <a:off x="7162800" y="2438400"/>
            <a:ext cx="304800" cy="1588"/>
          </a:xfrm>
          <a:prstGeom prst="line">
            <a:avLst/>
          </a:prstGeom>
          <a:noFill/>
          <a:ln w="25400" cap="flat">
            <a:solidFill>
              <a:srgbClr val="C0504D"/>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5553" name="Line 17"/>
          <p:cNvSpPr>
            <a:spLocks noChangeShapeType="1"/>
          </p:cNvSpPr>
          <p:nvPr/>
        </p:nvSpPr>
        <p:spPr bwMode="auto">
          <a:xfrm>
            <a:off x="7162800" y="2590800"/>
            <a:ext cx="304800" cy="1588"/>
          </a:xfrm>
          <a:prstGeom prst="line">
            <a:avLst/>
          </a:prstGeom>
          <a:noFill/>
          <a:ln w="25400" cap="flat">
            <a:solidFill>
              <a:srgbClr val="357E69"/>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p:cNvGrpSpPr>
            <a:grpSpLocks/>
          </p:cNvGrpSpPr>
          <p:nvPr/>
        </p:nvGrpSpPr>
        <p:grpSpPr bwMode="auto">
          <a:xfrm>
            <a:off x="0" y="-141288"/>
            <a:ext cx="3975100" cy="557213"/>
            <a:chOff x="0" y="0"/>
            <a:chExt cx="2504" cy="352"/>
          </a:xfrm>
        </p:grpSpPr>
        <p:sp>
          <p:nvSpPr>
            <p:cNvPr id="66561" name="Rectangle 1"/>
            <p:cNvSpPr>
              <a:spLocks/>
            </p:cNvSpPr>
            <p:nvPr/>
          </p:nvSpPr>
          <p:spPr bwMode="auto">
            <a:xfrm>
              <a:off x="0" y="89"/>
              <a:ext cx="2504"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6562" name="Rectangle 2"/>
            <p:cNvSpPr>
              <a:spLocks/>
            </p:cNvSpPr>
            <p:nvPr/>
          </p:nvSpPr>
          <p:spPr bwMode="auto">
            <a:xfrm>
              <a:off x="0" y="0"/>
              <a:ext cx="25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6566" name="Group 6"/>
          <p:cNvGrpSpPr>
            <a:grpSpLocks/>
          </p:cNvGrpSpPr>
          <p:nvPr/>
        </p:nvGrpSpPr>
        <p:grpSpPr bwMode="auto">
          <a:xfrm>
            <a:off x="3733800" y="-26988"/>
            <a:ext cx="3886200" cy="328613"/>
            <a:chOff x="0" y="0"/>
            <a:chExt cx="2448" cy="208"/>
          </a:xfrm>
        </p:grpSpPr>
        <p:sp>
          <p:nvSpPr>
            <p:cNvPr id="665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656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6569" name="Group 9"/>
          <p:cNvGrpSpPr>
            <a:grpSpLocks/>
          </p:cNvGrpSpPr>
          <p:nvPr/>
        </p:nvGrpSpPr>
        <p:grpSpPr bwMode="auto">
          <a:xfrm>
            <a:off x="7620000" y="-26988"/>
            <a:ext cx="1524000" cy="328613"/>
            <a:chOff x="0" y="0"/>
            <a:chExt cx="960" cy="208"/>
          </a:xfrm>
        </p:grpSpPr>
        <p:sp>
          <p:nvSpPr>
            <p:cNvPr id="665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656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pic>
        <p:nvPicPr>
          <p:cNvPr id="66570" name="Picture 10"/>
          <p:cNvPicPr>
            <a:picLocks noChangeArrowheads="1"/>
          </p:cNvPicPr>
          <p:nvPr/>
        </p:nvPicPr>
        <p:blipFill>
          <a:blip r:embed="rId2">
            <a:extLst>
              <a:ext uri="{28A0092B-C50C-407E-A947-70E740481C1C}">
                <a14:useLocalDpi xmlns:a14="http://schemas.microsoft.com/office/drawing/2010/main" val="0"/>
              </a:ext>
            </a:extLst>
          </a:blip>
          <a:srcRect l="14267" t="15904" r="11696" b="1005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3"/>
          <p:cNvGrpSpPr>
            <a:grpSpLocks/>
          </p:cNvGrpSpPr>
          <p:nvPr/>
        </p:nvGrpSpPr>
        <p:grpSpPr bwMode="auto">
          <a:xfrm>
            <a:off x="0" y="-141288"/>
            <a:ext cx="4178300" cy="557213"/>
            <a:chOff x="0" y="0"/>
            <a:chExt cx="2632" cy="352"/>
          </a:xfrm>
        </p:grpSpPr>
        <p:sp>
          <p:nvSpPr>
            <p:cNvPr id="1433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433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4342" name="Group 6"/>
          <p:cNvGrpSpPr>
            <a:grpSpLocks/>
          </p:cNvGrpSpPr>
          <p:nvPr/>
        </p:nvGrpSpPr>
        <p:grpSpPr bwMode="auto">
          <a:xfrm>
            <a:off x="3733800" y="-26988"/>
            <a:ext cx="3886200" cy="328613"/>
            <a:chOff x="0" y="0"/>
            <a:chExt cx="2448" cy="208"/>
          </a:xfrm>
        </p:grpSpPr>
        <p:sp>
          <p:nvSpPr>
            <p:cNvPr id="1434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434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4345" name="Group 9"/>
          <p:cNvGrpSpPr>
            <a:grpSpLocks/>
          </p:cNvGrpSpPr>
          <p:nvPr/>
        </p:nvGrpSpPr>
        <p:grpSpPr bwMode="auto">
          <a:xfrm>
            <a:off x="7620000" y="-26988"/>
            <a:ext cx="1524000" cy="328613"/>
            <a:chOff x="0" y="0"/>
            <a:chExt cx="960" cy="208"/>
          </a:xfrm>
        </p:grpSpPr>
        <p:sp>
          <p:nvSpPr>
            <p:cNvPr id="1434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434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434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4347" name="Rectangle 11"/>
          <p:cNvSpPr>
            <a:spLocks noGrp="1" noChangeArrowheads="1"/>
          </p:cNvSpPr>
          <p:nvPr>
            <p:ph type="title"/>
          </p:nvPr>
        </p:nvSpPr>
        <p:spPr>
          <a:xfrm>
            <a:off x="457200" y="0"/>
            <a:ext cx="8229600" cy="1268760"/>
          </a:xfrm>
          <a:ln/>
        </p:spPr>
        <p:txBody>
          <a:bodyPr rIns="132080"/>
          <a:lstStyle/>
          <a:p>
            <a:r>
              <a:rPr lang="en-US" dirty="0"/>
              <a:t>Categorization/Classification</a:t>
            </a:r>
          </a:p>
        </p:txBody>
      </p:sp>
      <p:sp>
        <p:nvSpPr>
          <p:cNvPr id="14348" name="Rectangle 12"/>
          <p:cNvSpPr>
            <a:spLocks noGrp="1" noChangeArrowheads="1"/>
          </p:cNvSpPr>
          <p:nvPr>
            <p:ph type="body" idx="1"/>
          </p:nvPr>
        </p:nvSpPr>
        <p:spPr>
          <a:xfrm>
            <a:off x="457200" y="1844824"/>
            <a:ext cx="8229600" cy="5013176"/>
          </a:xfrm>
          <a:ln/>
        </p:spPr>
        <p:txBody>
          <a:bodyPr rIns="132080"/>
          <a:lstStyle/>
          <a:p>
            <a:pPr marL="39688" indent="0">
              <a:buNone/>
            </a:pPr>
            <a:r>
              <a:rPr lang="en-US" sz="2400" b="1" dirty="0"/>
              <a:t>Determine:</a:t>
            </a:r>
          </a:p>
          <a:p>
            <a:pPr marL="782638" lvl="1"/>
            <a:r>
              <a:rPr lang="en-US" dirty="0"/>
              <a:t>The category of d: γ(d) </a:t>
            </a:r>
            <a:r>
              <a:rPr lang="en-US" dirty="0">
                <a:latin typeface="Symbol" pitchFamily="18" charset="2"/>
                <a:ea typeface="Symbol" pitchFamily="18" charset="2"/>
                <a:cs typeface="Symbol" pitchFamily="18" charset="2"/>
                <a:sym typeface="Symbol"/>
              </a:rPr>
              <a:t></a:t>
            </a:r>
            <a:r>
              <a:rPr lang="en-US" dirty="0"/>
              <a:t> C, where γ(d) is a </a:t>
            </a:r>
            <a:r>
              <a:rPr lang="en-US" dirty="0">
                <a:solidFill>
                  <a:srgbClr val="139CB7"/>
                </a:solidFill>
              </a:rPr>
              <a:t>classification function </a:t>
            </a:r>
            <a:r>
              <a:rPr lang="en-US" dirty="0"/>
              <a:t>whose domain is X and whose range is C.</a:t>
            </a:r>
          </a:p>
          <a:p>
            <a:pPr marL="496888" lvl="1" indent="0">
              <a:buNone/>
            </a:pPr>
            <a:r>
              <a:rPr lang="en-US" dirty="0"/>
              <a:t>		</a:t>
            </a:r>
          </a:p>
          <a:p>
            <a:pPr marL="1182688" lvl="2"/>
            <a:r>
              <a:rPr lang="en-US" dirty="0">
                <a:solidFill>
                  <a:srgbClr val="00A000"/>
                </a:solidFill>
              </a:rPr>
              <a:t>We want to know how to build classification functions (“</a:t>
            </a:r>
            <a:r>
              <a:rPr lang="en-US" dirty="0">
                <a:solidFill>
                  <a:srgbClr val="139CB7"/>
                </a:solidFill>
              </a:rPr>
              <a:t>classifiers</a:t>
            </a:r>
            <a:r>
              <a:rPr lang="en-US" dirty="0">
                <a:solidFill>
                  <a:srgbClr val="00A000"/>
                </a:solidFill>
              </a:rPr>
              <a:t>”).</a:t>
            </a:r>
          </a:p>
        </p:txBody>
      </p:sp>
      <p:sp>
        <p:nvSpPr>
          <p:cNvPr id="14349"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 13.1</a:t>
            </a:r>
          </a:p>
        </p:txBody>
      </p:sp>
      <p:pic>
        <p:nvPicPr>
          <p:cNvPr id="76802" name="Picture 2" descr="\begin{displaymath}\gamma: \mathbb{X} \rightarrow \mathbb{C}&#10;\end{display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936" y="3108589"/>
            <a:ext cx="1144364" cy="75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56898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7" name="Group 3"/>
          <p:cNvGrpSpPr>
            <a:grpSpLocks/>
          </p:cNvGrpSpPr>
          <p:nvPr/>
        </p:nvGrpSpPr>
        <p:grpSpPr bwMode="auto">
          <a:xfrm>
            <a:off x="0" y="-141288"/>
            <a:ext cx="4178300" cy="557213"/>
            <a:chOff x="0" y="0"/>
            <a:chExt cx="2632" cy="352"/>
          </a:xfrm>
        </p:grpSpPr>
        <p:sp>
          <p:nvSpPr>
            <p:cNvPr id="6758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758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7590" name="Group 6"/>
          <p:cNvGrpSpPr>
            <a:grpSpLocks/>
          </p:cNvGrpSpPr>
          <p:nvPr/>
        </p:nvGrpSpPr>
        <p:grpSpPr bwMode="auto">
          <a:xfrm>
            <a:off x="3733800" y="-26988"/>
            <a:ext cx="3886200" cy="328613"/>
            <a:chOff x="0" y="0"/>
            <a:chExt cx="2448" cy="208"/>
          </a:xfrm>
        </p:grpSpPr>
        <p:sp>
          <p:nvSpPr>
            <p:cNvPr id="6758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758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7593" name="Group 9"/>
          <p:cNvGrpSpPr>
            <a:grpSpLocks/>
          </p:cNvGrpSpPr>
          <p:nvPr/>
        </p:nvGrpSpPr>
        <p:grpSpPr bwMode="auto">
          <a:xfrm>
            <a:off x="7620000" y="-26988"/>
            <a:ext cx="1524000" cy="328613"/>
            <a:chOff x="0" y="0"/>
            <a:chExt cx="960" cy="208"/>
          </a:xfrm>
        </p:grpSpPr>
        <p:sp>
          <p:nvSpPr>
            <p:cNvPr id="6759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759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759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7595" name="Rectangle 11"/>
          <p:cNvSpPr>
            <a:spLocks noGrp="1" noChangeArrowheads="1"/>
          </p:cNvSpPr>
          <p:nvPr>
            <p:ph type="title"/>
          </p:nvPr>
        </p:nvSpPr>
        <p:spPr>
          <a:ln/>
        </p:spPr>
        <p:txBody>
          <a:bodyPr rIns="132080"/>
          <a:lstStyle/>
          <a:p>
            <a:r>
              <a:rPr lang="en-US"/>
              <a:t>SpamAssassin</a:t>
            </a:r>
          </a:p>
        </p:txBody>
      </p:sp>
      <p:sp>
        <p:nvSpPr>
          <p:cNvPr id="67596" name="Rectangle 12"/>
          <p:cNvSpPr>
            <a:spLocks noGrp="1" noChangeArrowheads="1"/>
          </p:cNvSpPr>
          <p:nvPr>
            <p:ph type="body" idx="1"/>
          </p:nvPr>
        </p:nvSpPr>
        <p:spPr>
          <a:ln/>
        </p:spPr>
        <p:txBody>
          <a:bodyPr rIns="132080"/>
          <a:lstStyle/>
          <a:p>
            <a:r>
              <a:rPr lang="en-US"/>
              <a:t>Naïve Bayes has found a home in spam filtering</a:t>
            </a:r>
          </a:p>
          <a:p>
            <a:pPr marL="782638" lvl="1"/>
            <a:r>
              <a:rPr lang="en-US"/>
              <a:t>Paul Graham’s A Plan for Spam</a:t>
            </a:r>
          </a:p>
          <a:p>
            <a:pPr marL="1182688" lvl="2"/>
            <a:r>
              <a:rPr lang="en-US"/>
              <a:t>A Naive Bayes-like classifier with weird parameter estimation</a:t>
            </a:r>
          </a:p>
          <a:p>
            <a:pPr marL="782638" lvl="1"/>
            <a:r>
              <a:rPr lang="en-US"/>
              <a:t>Widely used in spam filters </a:t>
            </a:r>
          </a:p>
          <a:p>
            <a:pPr marL="782638" lvl="1"/>
            <a:r>
              <a:rPr lang="en-US"/>
              <a:t>But many features beyond words:</a:t>
            </a:r>
          </a:p>
          <a:p>
            <a:pPr marL="1182688" lvl="2"/>
            <a:r>
              <a:rPr lang="en-US"/>
              <a:t>black hole lists, etc.</a:t>
            </a:r>
          </a:p>
          <a:p>
            <a:pPr marL="1182688" lvl="2"/>
            <a:r>
              <a:rPr lang="en-US"/>
              <a:t>particular hand-crafted text patterns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1" name="Group 3"/>
          <p:cNvGrpSpPr>
            <a:grpSpLocks/>
          </p:cNvGrpSpPr>
          <p:nvPr/>
        </p:nvGrpSpPr>
        <p:grpSpPr bwMode="auto">
          <a:xfrm>
            <a:off x="0" y="-141288"/>
            <a:ext cx="4178300" cy="557213"/>
            <a:chOff x="0" y="0"/>
            <a:chExt cx="2632" cy="352"/>
          </a:xfrm>
        </p:grpSpPr>
        <p:sp>
          <p:nvSpPr>
            <p:cNvPr id="6860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861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68614" name="Group 6"/>
          <p:cNvGrpSpPr>
            <a:grpSpLocks/>
          </p:cNvGrpSpPr>
          <p:nvPr/>
        </p:nvGrpSpPr>
        <p:grpSpPr bwMode="auto">
          <a:xfrm>
            <a:off x="3733800" y="-26988"/>
            <a:ext cx="3886200" cy="328613"/>
            <a:chOff x="0" y="0"/>
            <a:chExt cx="2448" cy="208"/>
          </a:xfrm>
        </p:grpSpPr>
        <p:sp>
          <p:nvSpPr>
            <p:cNvPr id="686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861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68617" name="Group 9"/>
          <p:cNvGrpSpPr>
            <a:grpSpLocks/>
          </p:cNvGrpSpPr>
          <p:nvPr/>
        </p:nvGrpSpPr>
        <p:grpSpPr bwMode="auto">
          <a:xfrm>
            <a:off x="7620000" y="-26988"/>
            <a:ext cx="1524000" cy="328613"/>
            <a:chOff x="0" y="0"/>
            <a:chExt cx="960" cy="208"/>
          </a:xfrm>
        </p:grpSpPr>
        <p:sp>
          <p:nvSpPr>
            <p:cNvPr id="686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6861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6861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68619" name="Rectangle 11"/>
          <p:cNvSpPr>
            <a:spLocks noGrp="1" noChangeArrowheads="1"/>
          </p:cNvSpPr>
          <p:nvPr>
            <p:ph type="title"/>
          </p:nvPr>
        </p:nvSpPr>
        <p:spPr>
          <a:ln/>
        </p:spPr>
        <p:txBody>
          <a:bodyPr rIns="132080"/>
          <a:lstStyle/>
          <a:p>
            <a:r>
              <a:rPr lang="en-US"/>
              <a:t>Naïve Bayes in Spam Filtering</a:t>
            </a:r>
          </a:p>
        </p:txBody>
      </p:sp>
      <p:sp>
        <p:nvSpPr>
          <p:cNvPr id="68620" name="Rectangle 12"/>
          <p:cNvSpPr>
            <a:spLocks noGrp="1" noChangeArrowheads="1"/>
          </p:cNvSpPr>
          <p:nvPr>
            <p:ph type="body" idx="1"/>
          </p:nvPr>
        </p:nvSpPr>
        <p:spPr>
          <a:ln/>
        </p:spPr>
        <p:txBody>
          <a:bodyPr rIns="132080"/>
          <a:lstStyle/>
          <a:p>
            <a:r>
              <a:rPr lang="en-US"/>
              <a:t>SpamAssassin Features:</a:t>
            </a:r>
          </a:p>
          <a:p>
            <a:pPr marL="782638" lvl="1"/>
            <a:r>
              <a:rPr lang="en-US" sz="1600"/>
              <a:t>Basic (Naïve) Bayes spam probability</a:t>
            </a:r>
          </a:p>
          <a:p>
            <a:pPr marL="782638" lvl="1"/>
            <a:endParaRPr lang="en-US" sz="1600"/>
          </a:p>
          <a:p>
            <a:pPr marL="782638" lvl="1"/>
            <a:r>
              <a:rPr lang="en-US" sz="1600"/>
              <a:t>Mentions: Generic Viagra</a:t>
            </a:r>
          </a:p>
          <a:p>
            <a:pPr marL="782638" lvl="1"/>
            <a:r>
              <a:rPr lang="en-US" sz="1600"/>
              <a:t>Mentions millions of (dollar) ((dollar) NN,NNN,NNN.NN)</a:t>
            </a:r>
          </a:p>
          <a:p>
            <a:pPr marL="782638" lvl="1"/>
            <a:r>
              <a:rPr lang="en-US" sz="1600"/>
              <a:t>Phrase: impress ... girl</a:t>
            </a:r>
          </a:p>
          <a:p>
            <a:pPr marL="782638" lvl="1"/>
            <a:r>
              <a:rPr lang="en-US" sz="1600"/>
              <a:t>Phrase: 'Prestigious Non-Accredited Universities’</a:t>
            </a:r>
          </a:p>
          <a:p>
            <a:pPr marL="782638" lvl="1"/>
            <a:r>
              <a:rPr lang="en-US" sz="1600"/>
              <a:t>	</a:t>
            </a:r>
          </a:p>
          <a:p>
            <a:pPr marL="782638" lvl="1"/>
            <a:r>
              <a:rPr lang="en-US" sz="1600"/>
              <a:t>From: starts with many numbers</a:t>
            </a:r>
          </a:p>
          <a:p>
            <a:pPr marL="782638" lvl="1"/>
            <a:r>
              <a:rPr lang="en-US" sz="1600"/>
              <a:t>Subject is all capitals</a:t>
            </a:r>
          </a:p>
          <a:p>
            <a:pPr marL="782638" lvl="1"/>
            <a:endParaRPr lang="en-US" sz="1600"/>
          </a:p>
          <a:p>
            <a:pPr marL="782638" lvl="1"/>
            <a:r>
              <a:rPr lang="en-US" sz="1600"/>
              <a:t>HTML has a low ratio of text to image area</a:t>
            </a:r>
          </a:p>
          <a:p>
            <a:pPr marL="782638" lvl="1"/>
            <a:endParaRPr lang="en-US" sz="1600"/>
          </a:p>
          <a:p>
            <a:pPr marL="782638" lvl="1"/>
            <a:r>
              <a:rPr lang="en-US" sz="1600"/>
              <a:t>Relay in RBL, http://www.mail-abuse.com/enduserinfo_rbl.html	</a:t>
            </a:r>
          </a:p>
          <a:p>
            <a:pPr marL="782638" lvl="1"/>
            <a:r>
              <a:rPr lang="en-US" sz="1600"/>
              <a:t>RCVD line looks faked</a:t>
            </a:r>
          </a:p>
          <a:p>
            <a:pPr marL="782638" lvl="1"/>
            <a:r>
              <a:rPr lang="en-US" sz="1600" u="sng">
                <a:solidFill>
                  <a:srgbClr val="0000FF"/>
                </a:solidFill>
                <a:hlinkClick r:id="rId2"/>
              </a:rPr>
              <a:t>http://spamassassin.apache.org/tests_3_3_x.html</a:t>
            </a:r>
            <a:endParaRPr lang="en-US" sz="1600" u="sng">
              <a:solidFill>
                <a:srgbClr val="0000FF"/>
              </a:solidFill>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2707" name="Group 3"/>
          <p:cNvGrpSpPr>
            <a:grpSpLocks/>
          </p:cNvGrpSpPr>
          <p:nvPr/>
        </p:nvGrpSpPr>
        <p:grpSpPr bwMode="auto">
          <a:xfrm>
            <a:off x="0" y="-141288"/>
            <a:ext cx="4178300" cy="557213"/>
            <a:chOff x="0" y="0"/>
            <a:chExt cx="2632" cy="352"/>
          </a:xfrm>
        </p:grpSpPr>
        <p:sp>
          <p:nvSpPr>
            <p:cNvPr id="72705"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270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72710" name="Group 6"/>
          <p:cNvGrpSpPr>
            <a:grpSpLocks/>
          </p:cNvGrpSpPr>
          <p:nvPr/>
        </p:nvGrpSpPr>
        <p:grpSpPr bwMode="auto">
          <a:xfrm>
            <a:off x="3733800" y="-26988"/>
            <a:ext cx="3886200" cy="328613"/>
            <a:chOff x="0" y="0"/>
            <a:chExt cx="2448" cy="208"/>
          </a:xfrm>
        </p:grpSpPr>
        <p:sp>
          <p:nvSpPr>
            <p:cNvPr id="7270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270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72713" name="Group 9"/>
          <p:cNvGrpSpPr>
            <a:grpSpLocks/>
          </p:cNvGrpSpPr>
          <p:nvPr/>
        </p:nvGrpSpPr>
        <p:grpSpPr bwMode="auto">
          <a:xfrm>
            <a:off x="7620000" y="-26988"/>
            <a:ext cx="1524000" cy="328613"/>
            <a:chOff x="0" y="0"/>
            <a:chExt cx="960" cy="208"/>
          </a:xfrm>
        </p:grpSpPr>
        <p:sp>
          <p:nvSpPr>
            <p:cNvPr id="7271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271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7271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2715" name="Rectangle 11"/>
          <p:cNvSpPr>
            <a:spLocks noGrp="1" noChangeArrowheads="1"/>
          </p:cNvSpPr>
          <p:nvPr>
            <p:ph type="title"/>
          </p:nvPr>
        </p:nvSpPr>
        <p:spPr>
          <a:ln/>
        </p:spPr>
        <p:txBody>
          <a:bodyPr rIns="132080"/>
          <a:lstStyle/>
          <a:p>
            <a:r>
              <a:rPr lang="en-US"/>
              <a:t>Example: Sensors</a:t>
            </a:r>
          </a:p>
        </p:txBody>
      </p:sp>
      <p:sp>
        <p:nvSpPr>
          <p:cNvPr id="72716" name="Rectangle 12"/>
          <p:cNvSpPr>
            <a:spLocks noGrp="1" noChangeArrowheads="1"/>
          </p:cNvSpPr>
          <p:nvPr>
            <p:ph type="body" idx="1"/>
          </p:nvPr>
        </p:nvSpPr>
        <p:spPr>
          <a:xfrm>
            <a:off x="2438400" y="4343400"/>
            <a:ext cx="2514600" cy="2514600"/>
          </a:xfrm>
          <a:ln/>
        </p:spPr>
        <p:txBody>
          <a:bodyPr rIns="132080"/>
          <a:lstStyle/>
          <a:p>
            <a:pPr>
              <a:buFont typeface="Wingdings" pitchFamily="2" charset="2"/>
              <a:buNone/>
            </a:pPr>
            <a:r>
              <a:rPr lang="en-US"/>
              <a:t>NB FACTORS:</a:t>
            </a:r>
          </a:p>
          <a:p>
            <a:r>
              <a:rPr lang="en-US"/>
              <a:t>P(s) = 1/2 </a:t>
            </a:r>
          </a:p>
          <a:p>
            <a:r>
              <a:rPr lang="en-US"/>
              <a:t>P(+|s) = 1/4 </a:t>
            </a:r>
          </a:p>
          <a:p>
            <a:r>
              <a:rPr lang="en-US"/>
              <a:t>P(+|r) = 3/4</a:t>
            </a:r>
          </a:p>
        </p:txBody>
      </p:sp>
      <p:sp>
        <p:nvSpPr>
          <p:cNvPr id="72717" name="Rectangle 13"/>
          <p:cNvSpPr>
            <a:spLocks/>
          </p:cNvSpPr>
          <p:nvPr/>
        </p:nvSpPr>
        <p:spPr bwMode="auto">
          <a:xfrm>
            <a:off x="1828800" y="2057400"/>
            <a:ext cx="1308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450"/>
              </a:spcBef>
            </a:pPr>
            <a:r>
              <a:rPr lang="en-US">
                <a:solidFill>
                  <a:srgbClr val="1F497D"/>
                </a:solidFill>
                <a:latin typeface="Tahoma" pitchFamily="34" charset="0"/>
                <a:cs typeface="Tahoma" pitchFamily="34" charset="0"/>
                <a:sym typeface="Tahoma" pitchFamily="34" charset="0"/>
              </a:rPr>
              <a:t>Raining</a:t>
            </a:r>
          </a:p>
        </p:txBody>
      </p:sp>
      <p:sp>
        <p:nvSpPr>
          <p:cNvPr id="72718" name="Rectangle 14"/>
          <p:cNvSpPr>
            <a:spLocks/>
          </p:cNvSpPr>
          <p:nvPr/>
        </p:nvSpPr>
        <p:spPr bwMode="auto">
          <a:xfrm>
            <a:off x="6400800" y="2057400"/>
            <a:ext cx="1308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450"/>
              </a:spcBef>
            </a:pPr>
            <a:r>
              <a:rPr lang="en-US">
                <a:solidFill>
                  <a:srgbClr val="FF6600"/>
                </a:solidFill>
                <a:latin typeface="Tahoma" pitchFamily="34" charset="0"/>
                <a:cs typeface="Tahoma" pitchFamily="34" charset="0"/>
                <a:sym typeface="Tahoma" pitchFamily="34" charset="0"/>
              </a:rPr>
              <a:t>Sunny</a:t>
            </a:r>
          </a:p>
        </p:txBody>
      </p:sp>
      <p:sp>
        <p:nvSpPr>
          <p:cNvPr id="72719" name="Rectangle 15"/>
          <p:cNvSpPr>
            <a:spLocks/>
          </p:cNvSpPr>
          <p:nvPr/>
        </p:nvSpPr>
        <p:spPr bwMode="auto">
          <a:xfrm>
            <a:off x="228600" y="3641725"/>
            <a:ext cx="2603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00"/>
              </a:spcBef>
            </a:pPr>
            <a:r>
              <a:rPr lang="en-US" sz="2200">
                <a:solidFill>
                  <a:schemeClr val="tx1"/>
                </a:solidFill>
                <a:ea typeface="Lucida Grande" charset="0"/>
                <a:cs typeface="Lucida Grande" charset="0"/>
              </a:rPr>
              <a:t>P(+,+,r) = 3/8</a:t>
            </a:r>
          </a:p>
        </p:txBody>
      </p:sp>
      <p:sp>
        <p:nvSpPr>
          <p:cNvPr id="72720" name="Rectangle 16"/>
          <p:cNvSpPr>
            <a:spLocks/>
          </p:cNvSpPr>
          <p:nvPr/>
        </p:nvSpPr>
        <p:spPr bwMode="auto">
          <a:xfrm>
            <a:off x="4724400" y="3641725"/>
            <a:ext cx="2374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00"/>
              </a:spcBef>
            </a:pPr>
            <a:r>
              <a:rPr lang="en-US" sz="2200">
                <a:solidFill>
                  <a:schemeClr val="tx1"/>
                </a:solidFill>
                <a:ea typeface="Lucida Grande" charset="0"/>
                <a:cs typeface="Lucida Grande" charset="0"/>
              </a:rPr>
              <a:t>P(+,+,s) = 1/8</a:t>
            </a:r>
          </a:p>
        </p:txBody>
      </p:sp>
      <p:sp>
        <p:nvSpPr>
          <p:cNvPr id="72721" name="Rectangle 17"/>
          <p:cNvSpPr>
            <a:spLocks/>
          </p:cNvSpPr>
          <p:nvPr/>
        </p:nvSpPr>
        <p:spPr bwMode="auto">
          <a:xfrm>
            <a:off x="228600" y="1600200"/>
            <a:ext cx="8763000" cy="2514600"/>
          </a:xfrm>
          <a:prstGeom prst="rect">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2722" name="Rectangle 18"/>
          <p:cNvSpPr>
            <a:spLocks/>
          </p:cNvSpPr>
          <p:nvPr/>
        </p:nvSpPr>
        <p:spPr bwMode="auto">
          <a:xfrm>
            <a:off x="3810000" y="1600200"/>
            <a:ext cx="1308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450"/>
              </a:spcBef>
            </a:pPr>
            <a:r>
              <a:rPr lang="en-US">
                <a:solidFill>
                  <a:schemeClr val="tx1"/>
                </a:solidFill>
                <a:latin typeface="Tahoma Bold" charset="0"/>
                <a:cs typeface="Tahoma Bold" charset="0"/>
                <a:sym typeface="Tahoma Bold" charset="0"/>
              </a:rPr>
              <a:t>Reality</a:t>
            </a:r>
          </a:p>
        </p:txBody>
      </p:sp>
      <p:sp>
        <p:nvSpPr>
          <p:cNvPr id="72723" name="Rectangle 19"/>
          <p:cNvSpPr>
            <a:spLocks/>
          </p:cNvSpPr>
          <p:nvPr/>
        </p:nvSpPr>
        <p:spPr bwMode="auto">
          <a:xfrm>
            <a:off x="2362200" y="3641725"/>
            <a:ext cx="2603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00"/>
              </a:spcBef>
            </a:pPr>
            <a:r>
              <a:rPr lang="en-US" sz="2200">
                <a:solidFill>
                  <a:schemeClr val="tx1"/>
                </a:solidFill>
                <a:ea typeface="Lucida Grande" charset="0"/>
                <a:cs typeface="Lucida Grande" charset="0"/>
              </a:rPr>
              <a:t>P(-,-,r) = 1/8</a:t>
            </a:r>
          </a:p>
        </p:txBody>
      </p:sp>
      <p:sp>
        <p:nvSpPr>
          <p:cNvPr id="72724" name="Rectangle 20"/>
          <p:cNvSpPr>
            <a:spLocks/>
          </p:cNvSpPr>
          <p:nvPr/>
        </p:nvSpPr>
        <p:spPr bwMode="auto">
          <a:xfrm>
            <a:off x="7010400" y="3641725"/>
            <a:ext cx="2070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1300"/>
              </a:spcBef>
            </a:pPr>
            <a:r>
              <a:rPr lang="en-US" sz="2200">
                <a:solidFill>
                  <a:schemeClr val="tx1"/>
                </a:solidFill>
                <a:ea typeface="Lucida Grande" charset="0"/>
                <a:cs typeface="Lucida Grande" charset="0"/>
              </a:rPr>
              <a:t>P(-,-,s) = 3/8</a:t>
            </a:r>
          </a:p>
        </p:txBody>
      </p:sp>
      <p:grpSp>
        <p:nvGrpSpPr>
          <p:cNvPr id="72728" name="Group 24"/>
          <p:cNvGrpSpPr>
            <a:grpSpLocks/>
          </p:cNvGrpSpPr>
          <p:nvPr/>
        </p:nvGrpSpPr>
        <p:grpSpPr bwMode="auto">
          <a:xfrm>
            <a:off x="914400" y="2514600"/>
            <a:ext cx="304800" cy="838200"/>
            <a:chOff x="0" y="0"/>
            <a:chExt cx="192" cy="528"/>
          </a:xfrm>
        </p:grpSpPr>
        <p:sp>
          <p:nvSpPr>
            <p:cNvPr id="72725" name="AutoShape 21"/>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26" name="AutoShape 22"/>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27" name="AutoShape 23"/>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32" name="Group 28"/>
          <p:cNvGrpSpPr>
            <a:grpSpLocks/>
          </p:cNvGrpSpPr>
          <p:nvPr/>
        </p:nvGrpSpPr>
        <p:grpSpPr bwMode="auto">
          <a:xfrm>
            <a:off x="914400" y="2667000"/>
            <a:ext cx="304800" cy="685800"/>
            <a:chOff x="0" y="0"/>
            <a:chExt cx="192" cy="432"/>
          </a:xfrm>
        </p:grpSpPr>
        <p:sp>
          <p:nvSpPr>
            <p:cNvPr id="72729" name="AutoShape 25"/>
            <p:cNvSpPr>
              <a:spLocks/>
            </p:cNvSpPr>
            <p:nvPr/>
          </p:nvSpPr>
          <p:spPr bwMode="auto">
            <a:xfrm>
              <a:off x="0" y="0"/>
              <a:ext cx="192" cy="432"/>
            </a:xfrm>
            <a:custGeom>
              <a:avLst/>
              <a:gdLst/>
              <a:ahLst/>
              <a:cxnLst/>
              <a:rect l="0" t="0" r="r" b="b"/>
              <a:pathLst>
                <a:path w="21600" h="21600">
                  <a:moveTo>
                    <a:pt x="10800" y="0"/>
                  </a:moveTo>
                  <a:cubicBezTo>
                    <a:pt x="4835" y="0"/>
                    <a:pt x="0" y="1198"/>
                    <a:pt x="0" y="2675"/>
                  </a:cubicBezTo>
                  <a:lnTo>
                    <a:pt x="0" y="18925"/>
                  </a:lnTo>
                  <a:cubicBezTo>
                    <a:pt x="0" y="20402"/>
                    <a:pt x="4835" y="21600"/>
                    <a:pt x="10800" y="21600"/>
                  </a:cubicBezTo>
                  <a:cubicBezTo>
                    <a:pt x="16765" y="21600"/>
                    <a:pt x="21600" y="20402"/>
                    <a:pt x="21600" y="18925"/>
                  </a:cubicBezTo>
                  <a:lnTo>
                    <a:pt x="21600" y="2675"/>
                  </a:lnTo>
                  <a:cubicBezTo>
                    <a:pt x="21600" y="1198"/>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30" name="AutoShape 26"/>
            <p:cNvSpPr>
              <a:spLocks/>
            </p:cNvSpPr>
            <p:nvPr/>
          </p:nvSpPr>
          <p:spPr bwMode="auto">
            <a:xfrm>
              <a:off x="0" y="0"/>
              <a:ext cx="192" cy="107"/>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31" name="AutoShape 27"/>
            <p:cNvSpPr>
              <a:spLocks/>
            </p:cNvSpPr>
            <p:nvPr/>
          </p:nvSpPr>
          <p:spPr bwMode="auto">
            <a:xfrm>
              <a:off x="0" y="53"/>
              <a:ext cx="192" cy="54"/>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36" name="Group 32"/>
          <p:cNvGrpSpPr>
            <a:grpSpLocks/>
          </p:cNvGrpSpPr>
          <p:nvPr/>
        </p:nvGrpSpPr>
        <p:grpSpPr bwMode="auto">
          <a:xfrm>
            <a:off x="3200400" y="2514600"/>
            <a:ext cx="304800" cy="838200"/>
            <a:chOff x="0" y="0"/>
            <a:chExt cx="192" cy="528"/>
          </a:xfrm>
        </p:grpSpPr>
        <p:sp>
          <p:nvSpPr>
            <p:cNvPr id="72733" name="AutoShape 29"/>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34" name="AutoShape 30"/>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35" name="AutoShape 31"/>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40" name="Group 36"/>
          <p:cNvGrpSpPr>
            <a:grpSpLocks/>
          </p:cNvGrpSpPr>
          <p:nvPr/>
        </p:nvGrpSpPr>
        <p:grpSpPr bwMode="auto">
          <a:xfrm>
            <a:off x="3200400" y="2971800"/>
            <a:ext cx="304800" cy="381000"/>
            <a:chOff x="0" y="0"/>
            <a:chExt cx="192" cy="240"/>
          </a:xfrm>
        </p:grpSpPr>
        <p:sp>
          <p:nvSpPr>
            <p:cNvPr id="72737" name="AutoShape 33"/>
            <p:cNvSpPr>
              <a:spLocks/>
            </p:cNvSpPr>
            <p:nvPr/>
          </p:nvSpPr>
          <p:spPr bwMode="auto">
            <a:xfrm>
              <a:off x="0" y="0"/>
              <a:ext cx="192" cy="240"/>
            </a:xfrm>
            <a:custGeom>
              <a:avLst/>
              <a:gdLst/>
              <a:ahLst/>
              <a:cxnLst/>
              <a:rect l="0" t="0" r="r" b="b"/>
              <a:pathLst>
                <a:path w="21600" h="21600">
                  <a:moveTo>
                    <a:pt x="10800" y="0"/>
                  </a:moveTo>
                  <a:cubicBezTo>
                    <a:pt x="4835" y="0"/>
                    <a:pt x="0" y="1733"/>
                    <a:pt x="0" y="3870"/>
                  </a:cubicBezTo>
                  <a:lnTo>
                    <a:pt x="0" y="17730"/>
                  </a:lnTo>
                  <a:cubicBezTo>
                    <a:pt x="0" y="19867"/>
                    <a:pt x="4835" y="21600"/>
                    <a:pt x="10800" y="21600"/>
                  </a:cubicBezTo>
                  <a:cubicBezTo>
                    <a:pt x="16765" y="21600"/>
                    <a:pt x="21600" y="19867"/>
                    <a:pt x="21600" y="17730"/>
                  </a:cubicBezTo>
                  <a:lnTo>
                    <a:pt x="21600" y="3870"/>
                  </a:lnTo>
                  <a:cubicBezTo>
                    <a:pt x="21600" y="1733"/>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38" name="AutoShape 34"/>
            <p:cNvSpPr>
              <a:spLocks/>
            </p:cNvSpPr>
            <p:nvPr/>
          </p:nvSpPr>
          <p:spPr bwMode="auto">
            <a:xfrm>
              <a:off x="0" y="0"/>
              <a:ext cx="192" cy="86"/>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39" name="AutoShape 35"/>
            <p:cNvSpPr>
              <a:spLocks/>
            </p:cNvSpPr>
            <p:nvPr/>
          </p:nvSpPr>
          <p:spPr bwMode="auto">
            <a:xfrm>
              <a:off x="0" y="43"/>
              <a:ext cx="192" cy="43"/>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44" name="Group 40"/>
          <p:cNvGrpSpPr>
            <a:grpSpLocks/>
          </p:cNvGrpSpPr>
          <p:nvPr/>
        </p:nvGrpSpPr>
        <p:grpSpPr bwMode="auto">
          <a:xfrm>
            <a:off x="5410200" y="2514600"/>
            <a:ext cx="304800" cy="838200"/>
            <a:chOff x="0" y="0"/>
            <a:chExt cx="192" cy="528"/>
          </a:xfrm>
        </p:grpSpPr>
        <p:sp>
          <p:nvSpPr>
            <p:cNvPr id="72741" name="AutoShape 37"/>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42" name="AutoShape 38"/>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43" name="AutoShape 39"/>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48" name="Group 44"/>
          <p:cNvGrpSpPr>
            <a:grpSpLocks/>
          </p:cNvGrpSpPr>
          <p:nvPr/>
        </p:nvGrpSpPr>
        <p:grpSpPr bwMode="auto">
          <a:xfrm>
            <a:off x="5410200" y="2667000"/>
            <a:ext cx="304800" cy="685800"/>
            <a:chOff x="0" y="0"/>
            <a:chExt cx="192" cy="432"/>
          </a:xfrm>
        </p:grpSpPr>
        <p:sp>
          <p:nvSpPr>
            <p:cNvPr id="72745" name="AutoShape 41"/>
            <p:cNvSpPr>
              <a:spLocks/>
            </p:cNvSpPr>
            <p:nvPr/>
          </p:nvSpPr>
          <p:spPr bwMode="auto">
            <a:xfrm>
              <a:off x="0" y="0"/>
              <a:ext cx="192" cy="432"/>
            </a:xfrm>
            <a:custGeom>
              <a:avLst/>
              <a:gdLst/>
              <a:ahLst/>
              <a:cxnLst/>
              <a:rect l="0" t="0" r="r" b="b"/>
              <a:pathLst>
                <a:path w="21600" h="21600">
                  <a:moveTo>
                    <a:pt x="10800" y="0"/>
                  </a:moveTo>
                  <a:cubicBezTo>
                    <a:pt x="4835" y="0"/>
                    <a:pt x="0" y="1198"/>
                    <a:pt x="0" y="2675"/>
                  </a:cubicBezTo>
                  <a:lnTo>
                    <a:pt x="0" y="18925"/>
                  </a:lnTo>
                  <a:cubicBezTo>
                    <a:pt x="0" y="20402"/>
                    <a:pt x="4835" y="21600"/>
                    <a:pt x="10800" y="21600"/>
                  </a:cubicBezTo>
                  <a:cubicBezTo>
                    <a:pt x="16765" y="21600"/>
                    <a:pt x="21600" y="20402"/>
                    <a:pt x="21600" y="18925"/>
                  </a:cubicBezTo>
                  <a:lnTo>
                    <a:pt x="21600" y="2675"/>
                  </a:lnTo>
                  <a:cubicBezTo>
                    <a:pt x="21600" y="1198"/>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46" name="AutoShape 42"/>
            <p:cNvSpPr>
              <a:spLocks/>
            </p:cNvSpPr>
            <p:nvPr/>
          </p:nvSpPr>
          <p:spPr bwMode="auto">
            <a:xfrm>
              <a:off x="0" y="0"/>
              <a:ext cx="192" cy="107"/>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47" name="AutoShape 43"/>
            <p:cNvSpPr>
              <a:spLocks/>
            </p:cNvSpPr>
            <p:nvPr/>
          </p:nvSpPr>
          <p:spPr bwMode="auto">
            <a:xfrm>
              <a:off x="0" y="53"/>
              <a:ext cx="192" cy="54"/>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52" name="Group 48"/>
          <p:cNvGrpSpPr>
            <a:grpSpLocks/>
          </p:cNvGrpSpPr>
          <p:nvPr/>
        </p:nvGrpSpPr>
        <p:grpSpPr bwMode="auto">
          <a:xfrm>
            <a:off x="7696200" y="2514600"/>
            <a:ext cx="304800" cy="838200"/>
            <a:chOff x="0" y="0"/>
            <a:chExt cx="192" cy="528"/>
          </a:xfrm>
        </p:grpSpPr>
        <p:sp>
          <p:nvSpPr>
            <p:cNvPr id="72749" name="AutoShape 45"/>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50" name="AutoShape 46"/>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51" name="AutoShape 47"/>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56" name="Group 52"/>
          <p:cNvGrpSpPr>
            <a:grpSpLocks/>
          </p:cNvGrpSpPr>
          <p:nvPr/>
        </p:nvGrpSpPr>
        <p:grpSpPr bwMode="auto">
          <a:xfrm>
            <a:off x="7696200" y="2971800"/>
            <a:ext cx="304800" cy="381000"/>
            <a:chOff x="0" y="0"/>
            <a:chExt cx="192" cy="240"/>
          </a:xfrm>
        </p:grpSpPr>
        <p:sp>
          <p:nvSpPr>
            <p:cNvPr id="72753" name="AutoShape 49"/>
            <p:cNvSpPr>
              <a:spLocks/>
            </p:cNvSpPr>
            <p:nvPr/>
          </p:nvSpPr>
          <p:spPr bwMode="auto">
            <a:xfrm>
              <a:off x="0" y="0"/>
              <a:ext cx="192" cy="240"/>
            </a:xfrm>
            <a:custGeom>
              <a:avLst/>
              <a:gdLst/>
              <a:ahLst/>
              <a:cxnLst/>
              <a:rect l="0" t="0" r="r" b="b"/>
              <a:pathLst>
                <a:path w="21600" h="21600">
                  <a:moveTo>
                    <a:pt x="10800" y="0"/>
                  </a:moveTo>
                  <a:cubicBezTo>
                    <a:pt x="4835" y="0"/>
                    <a:pt x="0" y="1733"/>
                    <a:pt x="0" y="3870"/>
                  </a:cubicBezTo>
                  <a:lnTo>
                    <a:pt x="0" y="17730"/>
                  </a:lnTo>
                  <a:cubicBezTo>
                    <a:pt x="0" y="19867"/>
                    <a:pt x="4835" y="21600"/>
                    <a:pt x="10800" y="21600"/>
                  </a:cubicBezTo>
                  <a:cubicBezTo>
                    <a:pt x="16765" y="21600"/>
                    <a:pt x="21600" y="19867"/>
                    <a:pt x="21600" y="17730"/>
                  </a:cubicBezTo>
                  <a:lnTo>
                    <a:pt x="21600" y="3870"/>
                  </a:lnTo>
                  <a:cubicBezTo>
                    <a:pt x="21600" y="1733"/>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54" name="AutoShape 50"/>
            <p:cNvSpPr>
              <a:spLocks/>
            </p:cNvSpPr>
            <p:nvPr/>
          </p:nvSpPr>
          <p:spPr bwMode="auto">
            <a:xfrm>
              <a:off x="0" y="0"/>
              <a:ext cx="192" cy="86"/>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55" name="AutoShape 51"/>
            <p:cNvSpPr>
              <a:spLocks/>
            </p:cNvSpPr>
            <p:nvPr/>
          </p:nvSpPr>
          <p:spPr bwMode="auto">
            <a:xfrm>
              <a:off x="0" y="43"/>
              <a:ext cx="192" cy="43"/>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59" name="Group 55"/>
          <p:cNvGrpSpPr>
            <a:grpSpLocks/>
          </p:cNvGrpSpPr>
          <p:nvPr/>
        </p:nvGrpSpPr>
        <p:grpSpPr bwMode="auto">
          <a:xfrm>
            <a:off x="457200" y="4953000"/>
            <a:ext cx="1524000" cy="685800"/>
            <a:chOff x="0" y="0"/>
            <a:chExt cx="960" cy="432"/>
          </a:xfrm>
        </p:grpSpPr>
        <p:sp>
          <p:nvSpPr>
            <p:cNvPr id="72757" name="Oval 53"/>
            <p:cNvSpPr>
              <a:spLocks/>
            </p:cNvSpPr>
            <p:nvPr/>
          </p:nvSpPr>
          <p:spPr bwMode="auto">
            <a:xfrm>
              <a:off x="0" y="0"/>
              <a:ext cx="960" cy="432"/>
            </a:xfrm>
            <a:prstGeom prst="ellips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2758" name="Rectangle 54"/>
            <p:cNvSpPr>
              <a:spLocks/>
            </p:cNvSpPr>
            <p:nvPr/>
          </p:nvSpPr>
          <p:spPr bwMode="auto">
            <a:xfrm>
              <a:off x="80" y="76"/>
              <a:ext cx="79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latin typeface="Tahoma" pitchFamily="34" charset="0"/>
                  <a:cs typeface="Tahoma" pitchFamily="34" charset="0"/>
                  <a:sym typeface="Tahoma" pitchFamily="34" charset="0"/>
                </a:rPr>
                <a:t>Raining?</a:t>
              </a:r>
            </a:p>
          </p:txBody>
        </p:sp>
      </p:grpSp>
      <p:grpSp>
        <p:nvGrpSpPr>
          <p:cNvPr id="72762" name="Group 58"/>
          <p:cNvGrpSpPr>
            <a:grpSpLocks/>
          </p:cNvGrpSpPr>
          <p:nvPr/>
        </p:nvGrpSpPr>
        <p:grpSpPr bwMode="auto">
          <a:xfrm>
            <a:off x="304800" y="5943600"/>
            <a:ext cx="609600" cy="609600"/>
            <a:chOff x="0" y="0"/>
            <a:chExt cx="384" cy="384"/>
          </a:xfrm>
        </p:grpSpPr>
        <p:sp>
          <p:nvSpPr>
            <p:cNvPr id="72760" name="Oval 56"/>
            <p:cNvSpPr>
              <a:spLocks/>
            </p:cNvSpPr>
            <p:nvPr/>
          </p:nvSpPr>
          <p:spPr bwMode="auto">
            <a:xfrm>
              <a:off x="0" y="0"/>
              <a:ext cx="384" cy="384"/>
            </a:xfrm>
            <a:prstGeom prst="ellips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2761" name="Rectangle 57"/>
            <p:cNvSpPr>
              <a:spLocks/>
            </p:cNvSpPr>
            <p:nvPr/>
          </p:nvSpPr>
          <p:spPr bwMode="auto">
            <a:xfrm>
              <a:off x="25" y="52"/>
              <a:ext cx="33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latin typeface="Tahoma" pitchFamily="34" charset="0"/>
                  <a:cs typeface="Tahoma" pitchFamily="34" charset="0"/>
                  <a:sym typeface="Tahoma" pitchFamily="34" charset="0"/>
                </a:rPr>
                <a:t>M1</a:t>
              </a:r>
            </a:p>
          </p:txBody>
        </p:sp>
      </p:grpSp>
      <p:grpSp>
        <p:nvGrpSpPr>
          <p:cNvPr id="72765" name="Group 61"/>
          <p:cNvGrpSpPr>
            <a:grpSpLocks/>
          </p:cNvGrpSpPr>
          <p:nvPr/>
        </p:nvGrpSpPr>
        <p:grpSpPr bwMode="auto">
          <a:xfrm>
            <a:off x="1447800" y="5943600"/>
            <a:ext cx="609600" cy="609600"/>
            <a:chOff x="0" y="0"/>
            <a:chExt cx="384" cy="384"/>
          </a:xfrm>
        </p:grpSpPr>
        <p:sp>
          <p:nvSpPr>
            <p:cNvPr id="72763" name="Oval 59"/>
            <p:cNvSpPr>
              <a:spLocks/>
            </p:cNvSpPr>
            <p:nvPr/>
          </p:nvSpPr>
          <p:spPr bwMode="auto">
            <a:xfrm>
              <a:off x="0" y="0"/>
              <a:ext cx="384" cy="384"/>
            </a:xfrm>
            <a:prstGeom prst="ellips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2764" name="Rectangle 60"/>
            <p:cNvSpPr>
              <a:spLocks/>
            </p:cNvSpPr>
            <p:nvPr/>
          </p:nvSpPr>
          <p:spPr bwMode="auto">
            <a:xfrm>
              <a:off x="25" y="52"/>
              <a:ext cx="33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78049" bIns="38100" anchor="ctr">
              <a:spAutoFit/>
            </a:bodyPr>
            <a:lstStyle/>
            <a:p>
              <a:pPr marL="1588" algn="ctr"/>
              <a:r>
                <a:rPr lang="en-US">
                  <a:solidFill>
                    <a:schemeClr val="tx1"/>
                  </a:solidFill>
                  <a:latin typeface="Tahoma" pitchFamily="34" charset="0"/>
                  <a:cs typeface="Tahoma" pitchFamily="34" charset="0"/>
                  <a:sym typeface="Tahoma" pitchFamily="34" charset="0"/>
                </a:rPr>
                <a:t>M2</a:t>
              </a:r>
            </a:p>
          </p:txBody>
        </p:sp>
      </p:grpSp>
      <p:sp>
        <p:nvSpPr>
          <p:cNvPr id="72766" name="AutoShape 62"/>
          <p:cNvSpPr>
            <a:spLocks noChangeShapeType="1"/>
          </p:cNvSpPr>
          <p:nvPr/>
        </p:nvSpPr>
        <p:spPr bwMode="auto">
          <a:xfrm>
            <a:off x="1219200" y="5295900"/>
            <a:ext cx="533400" cy="952500"/>
          </a:xfrm>
          <a:prstGeom prst="straightConnector1">
            <a:avLst/>
          </a:prstGeom>
          <a:noFill/>
          <a:ln w="9525" cap="flat">
            <a:solidFill>
              <a:schemeClr val="tx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72767" name="AutoShape 63"/>
          <p:cNvSpPr>
            <a:spLocks noChangeShapeType="1"/>
          </p:cNvSpPr>
          <p:nvPr/>
        </p:nvSpPr>
        <p:spPr bwMode="auto">
          <a:xfrm flipH="1">
            <a:off x="609600" y="5295900"/>
            <a:ext cx="609600" cy="952500"/>
          </a:xfrm>
          <a:prstGeom prst="straightConnector1">
            <a:avLst/>
          </a:prstGeom>
          <a:noFill/>
          <a:ln w="9525" cap="flat">
            <a:solidFill>
              <a:schemeClr val="tx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72768" name="Rectangle 64"/>
          <p:cNvSpPr>
            <a:spLocks/>
          </p:cNvSpPr>
          <p:nvPr/>
        </p:nvSpPr>
        <p:spPr bwMode="auto">
          <a:xfrm>
            <a:off x="304800" y="4343400"/>
            <a:ext cx="1917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spcBef>
                <a:spcPts val="1450"/>
              </a:spcBef>
            </a:pPr>
            <a:r>
              <a:rPr lang="en-US">
                <a:solidFill>
                  <a:schemeClr val="tx1"/>
                </a:solidFill>
                <a:latin typeface="Tahoma Bold" charset="0"/>
                <a:cs typeface="Tahoma Bold" charset="0"/>
                <a:sym typeface="Tahoma Bold" charset="0"/>
              </a:rPr>
              <a:t>NB Model</a:t>
            </a:r>
          </a:p>
        </p:txBody>
      </p:sp>
      <p:sp>
        <p:nvSpPr>
          <p:cNvPr id="72769" name="Rectangle 65"/>
          <p:cNvSpPr>
            <a:spLocks/>
          </p:cNvSpPr>
          <p:nvPr/>
        </p:nvSpPr>
        <p:spPr bwMode="auto">
          <a:xfrm>
            <a:off x="228600" y="4343400"/>
            <a:ext cx="1981200" cy="2286000"/>
          </a:xfrm>
          <a:prstGeom prst="rect">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2770" name="Rectangle 66"/>
          <p:cNvSpPr>
            <a:spLocks/>
          </p:cNvSpPr>
          <p:nvPr/>
        </p:nvSpPr>
        <p:spPr bwMode="auto">
          <a:xfrm>
            <a:off x="5029200" y="4343400"/>
            <a:ext cx="39751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613"/>
              </a:spcBef>
            </a:pPr>
            <a:r>
              <a:rPr lang="en-US" sz="2600">
                <a:solidFill>
                  <a:schemeClr val="tx1"/>
                </a:solidFill>
                <a:ea typeface="Lucida Grande" charset="0"/>
                <a:cs typeface="Lucida Grande" charset="0"/>
              </a:rPr>
              <a:t>PREDICTIONS:</a:t>
            </a:r>
          </a:p>
          <a:p>
            <a:pPr marL="382588" indent="-342900">
              <a:spcBef>
                <a:spcPts val="613"/>
              </a:spcBef>
              <a:buClr>
                <a:srgbClr val="CC0000"/>
              </a:buClr>
              <a:buSzPct val="60000"/>
              <a:buFont typeface="Wingdings" pitchFamily="2" charset="2"/>
              <a:buChar char="n"/>
            </a:pPr>
            <a:r>
              <a:rPr lang="en-US" sz="2600">
                <a:solidFill>
                  <a:schemeClr val="tx1"/>
                </a:solidFill>
                <a:ea typeface="Lucida Grande" charset="0"/>
                <a:cs typeface="Lucida Grande" charset="0"/>
              </a:rPr>
              <a:t>P(r,+,+) = (½)(¾)(¾)</a:t>
            </a:r>
          </a:p>
          <a:p>
            <a:pPr marL="382588" indent="-342900">
              <a:spcBef>
                <a:spcPts val="613"/>
              </a:spcBef>
              <a:buClr>
                <a:srgbClr val="CC0000"/>
              </a:buClr>
              <a:buSzPct val="60000"/>
              <a:buFont typeface="Wingdings" pitchFamily="2" charset="2"/>
              <a:buChar char="n"/>
            </a:pPr>
            <a:r>
              <a:rPr lang="en-US" sz="2600">
                <a:solidFill>
                  <a:schemeClr val="tx1"/>
                </a:solidFill>
                <a:ea typeface="Lucida Grande" charset="0"/>
                <a:cs typeface="Lucida Grande" charset="0"/>
              </a:rPr>
              <a:t>P(s,+,+) = (½)(¼)(¼)</a:t>
            </a:r>
          </a:p>
          <a:p>
            <a:pPr marL="382588" indent="-342900">
              <a:spcBef>
                <a:spcPts val="613"/>
              </a:spcBef>
              <a:buClr>
                <a:srgbClr val="CC0000"/>
              </a:buClr>
              <a:buSzPct val="60000"/>
              <a:buFont typeface="Wingdings" pitchFamily="2" charset="2"/>
              <a:buChar char="n"/>
            </a:pPr>
            <a:r>
              <a:rPr lang="en-US" sz="2600">
                <a:solidFill>
                  <a:schemeClr val="tx1"/>
                </a:solidFill>
                <a:ea typeface="Lucida Grande" charset="0"/>
                <a:cs typeface="Lucida Grande" charset="0"/>
              </a:rPr>
              <a:t>P(r|+,+) = 9/10</a:t>
            </a:r>
          </a:p>
          <a:p>
            <a:pPr marL="382588" indent="-342900">
              <a:spcBef>
                <a:spcPts val="613"/>
              </a:spcBef>
              <a:buClr>
                <a:srgbClr val="CC0000"/>
              </a:buClr>
              <a:buSzPct val="60000"/>
              <a:buFont typeface="Wingdings" pitchFamily="2" charset="2"/>
              <a:buChar char="n"/>
            </a:pPr>
            <a:r>
              <a:rPr lang="en-US" sz="2600">
                <a:solidFill>
                  <a:schemeClr val="tx1"/>
                </a:solidFill>
                <a:ea typeface="Lucida Grande" charset="0"/>
                <a:cs typeface="Lucida Grande" charset="0"/>
              </a:rPr>
              <a:t>P(s|+,+) = 1/10</a:t>
            </a:r>
          </a:p>
        </p:txBody>
      </p:sp>
      <p:grpSp>
        <p:nvGrpSpPr>
          <p:cNvPr id="72774" name="Group 70"/>
          <p:cNvGrpSpPr>
            <a:grpSpLocks/>
          </p:cNvGrpSpPr>
          <p:nvPr/>
        </p:nvGrpSpPr>
        <p:grpSpPr bwMode="auto">
          <a:xfrm>
            <a:off x="1371600" y="2514600"/>
            <a:ext cx="304800" cy="838200"/>
            <a:chOff x="0" y="0"/>
            <a:chExt cx="192" cy="528"/>
          </a:xfrm>
        </p:grpSpPr>
        <p:sp>
          <p:nvSpPr>
            <p:cNvPr id="72771" name="AutoShape 67"/>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72" name="AutoShape 68"/>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73" name="AutoShape 69"/>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78" name="Group 74"/>
          <p:cNvGrpSpPr>
            <a:grpSpLocks/>
          </p:cNvGrpSpPr>
          <p:nvPr/>
        </p:nvGrpSpPr>
        <p:grpSpPr bwMode="auto">
          <a:xfrm>
            <a:off x="1371600" y="2667000"/>
            <a:ext cx="304800" cy="685800"/>
            <a:chOff x="0" y="0"/>
            <a:chExt cx="192" cy="432"/>
          </a:xfrm>
        </p:grpSpPr>
        <p:sp>
          <p:nvSpPr>
            <p:cNvPr id="72775" name="AutoShape 71"/>
            <p:cNvSpPr>
              <a:spLocks/>
            </p:cNvSpPr>
            <p:nvPr/>
          </p:nvSpPr>
          <p:spPr bwMode="auto">
            <a:xfrm>
              <a:off x="0" y="0"/>
              <a:ext cx="192" cy="432"/>
            </a:xfrm>
            <a:custGeom>
              <a:avLst/>
              <a:gdLst/>
              <a:ahLst/>
              <a:cxnLst/>
              <a:rect l="0" t="0" r="r" b="b"/>
              <a:pathLst>
                <a:path w="21600" h="21600">
                  <a:moveTo>
                    <a:pt x="10800" y="0"/>
                  </a:moveTo>
                  <a:cubicBezTo>
                    <a:pt x="4835" y="0"/>
                    <a:pt x="0" y="1198"/>
                    <a:pt x="0" y="2675"/>
                  </a:cubicBezTo>
                  <a:lnTo>
                    <a:pt x="0" y="18925"/>
                  </a:lnTo>
                  <a:cubicBezTo>
                    <a:pt x="0" y="20402"/>
                    <a:pt x="4835" y="21600"/>
                    <a:pt x="10800" y="21600"/>
                  </a:cubicBezTo>
                  <a:cubicBezTo>
                    <a:pt x="16765" y="21600"/>
                    <a:pt x="21600" y="20402"/>
                    <a:pt x="21600" y="18925"/>
                  </a:cubicBezTo>
                  <a:lnTo>
                    <a:pt x="21600" y="2675"/>
                  </a:lnTo>
                  <a:cubicBezTo>
                    <a:pt x="21600" y="1198"/>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76" name="AutoShape 72"/>
            <p:cNvSpPr>
              <a:spLocks/>
            </p:cNvSpPr>
            <p:nvPr/>
          </p:nvSpPr>
          <p:spPr bwMode="auto">
            <a:xfrm>
              <a:off x="0" y="0"/>
              <a:ext cx="192" cy="107"/>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77" name="AutoShape 73"/>
            <p:cNvSpPr>
              <a:spLocks/>
            </p:cNvSpPr>
            <p:nvPr/>
          </p:nvSpPr>
          <p:spPr bwMode="auto">
            <a:xfrm>
              <a:off x="0" y="53"/>
              <a:ext cx="192" cy="54"/>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82" name="Group 78"/>
          <p:cNvGrpSpPr>
            <a:grpSpLocks/>
          </p:cNvGrpSpPr>
          <p:nvPr/>
        </p:nvGrpSpPr>
        <p:grpSpPr bwMode="auto">
          <a:xfrm>
            <a:off x="3657600" y="2514600"/>
            <a:ext cx="304800" cy="838200"/>
            <a:chOff x="0" y="0"/>
            <a:chExt cx="192" cy="528"/>
          </a:xfrm>
        </p:grpSpPr>
        <p:sp>
          <p:nvSpPr>
            <p:cNvPr id="72779" name="AutoShape 75"/>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80" name="AutoShape 76"/>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81" name="AutoShape 77"/>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86" name="Group 82"/>
          <p:cNvGrpSpPr>
            <a:grpSpLocks/>
          </p:cNvGrpSpPr>
          <p:nvPr/>
        </p:nvGrpSpPr>
        <p:grpSpPr bwMode="auto">
          <a:xfrm>
            <a:off x="3657600" y="2971800"/>
            <a:ext cx="304800" cy="381000"/>
            <a:chOff x="0" y="0"/>
            <a:chExt cx="192" cy="240"/>
          </a:xfrm>
        </p:grpSpPr>
        <p:sp>
          <p:nvSpPr>
            <p:cNvPr id="72783" name="AutoShape 79"/>
            <p:cNvSpPr>
              <a:spLocks/>
            </p:cNvSpPr>
            <p:nvPr/>
          </p:nvSpPr>
          <p:spPr bwMode="auto">
            <a:xfrm>
              <a:off x="0" y="0"/>
              <a:ext cx="192" cy="240"/>
            </a:xfrm>
            <a:custGeom>
              <a:avLst/>
              <a:gdLst/>
              <a:ahLst/>
              <a:cxnLst/>
              <a:rect l="0" t="0" r="r" b="b"/>
              <a:pathLst>
                <a:path w="21600" h="21600">
                  <a:moveTo>
                    <a:pt x="10800" y="0"/>
                  </a:moveTo>
                  <a:cubicBezTo>
                    <a:pt x="4835" y="0"/>
                    <a:pt x="0" y="1733"/>
                    <a:pt x="0" y="3870"/>
                  </a:cubicBezTo>
                  <a:lnTo>
                    <a:pt x="0" y="17730"/>
                  </a:lnTo>
                  <a:cubicBezTo>
                    <a:pt x="0" y="19867"/>
                    <a:pt x="4835" y="21600"/>
                    <a:pt x="10800" y="21600"/>
                  </a:cubicBezTo>
                  <a:cubicBezTo>
                    <a:pt x="16765" y="21600"/>
                    <a:pt x="21600" y="19867"/>
                    <a:pt x="21600" y="17730"/>
                  </a:cubicBezTo>
                  <a:lnTo>
                    <a:pt x="21600" y="3870"/>
                  </a:lnTo>
                  <a:cubicBezTo>
                    <a:pt x="21600" y="1733"/>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84" name="AutoShape 80"/>
            <p:cNvSpPr>
              <a:spLocks/>
            </p:cNvSpPr>
            <p:nvPr/>
          </p:nvSpPr>
          <p:spPr bwMode="auto">
            <a:xfrm>
              <a:off x="0" y="0"/>
              <a:ext cx="192" cy="86"/>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85" name="AutoShape 81"/>
            <p:cNvSpPr>
              <a:spLocks/>
            </p:cNvSpPr>
            <p:nvPr/>
          </p:nvSpPr>
          <p:spPr bwMode="auto">
            <a:xfrm>
              <a:off x="0" y="43"/>
              <a:ext cx="192" cy="43"/>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90" name="Group 86"/>
          <p:cNvGrpSpPr>
            <a:grpSpLocks/>
          </p:cNvGrpSpPr>
          <p:nvPr/>
        </p:nvGrpSpPr>
        <p:grpSpPr bwMode="auto">
          <a:xfrm>
            <a:off x="5867400" y="2514600"/>
            <a:ext cx="304800" cy="838200"/>
            <a:chOff x="0" y="0"/>
            <a:chExt cx="192" cy="528"/>
          </a:xfrm>
        </p:grpSpPr>
        <p:sp>
          <p:nvSpPr>
            <p:cNvPr id="72787" name="AutoShape 83"/>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88" name="AutoShape 84"/>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89" name="AutoShape 85"/>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94" name="Group 90"/>
          <p:cNvGrpSpPr>
            <a:grpSpLocks/>
          </p:cNvGrpSpPr>
          <p:nvPr/>
        </p:nvGrpSpPr>
        <p:grpSpPr bwMode="auto">
          <a:xfrm>
            <a:off x="5867400" y="2667000"/>
            <a:ext cx="304800" cy="685800"/>
            <a:chOff x="0" y="0"/>
            <a:chExt cx="192" cy="432"/>
          </a:xfrm>
        </p:grpSpPr>
        <p:sp>
          <p:nvSpPr>
            <p:cNvPr id="72791" name="AutoShape 87"/>
            <p:cNvSpPr>
              <a:spLocks/>
            </p:cNvSpPr>
            <p:nvPr/>
          </p:nvSpPr>
          <p:spPr bwMode="auto">
            <a:xfrm>
              <a:off x="0" y="0"/>
              <a:ext cx="192" cy="432"/>
            </a:xfrm>
            <a:custGeom>
              <a:avLst/>
              <a:gdLst/>
              <a:ahLst/>
              <a:cxnLst/>
              <a:rect l="0" t="0" r="r" b="b"/>
              <a:pathLst>
                <a:path w="21600" h="21600">
                  <a:moveTo>
                    <a:pt x="10800" y="0"/>
                  </a:moveTo>
                  <a:cubicBezTo>
                    <a:pt x="4835" y="0"/>
                    <a:pt x="0" y="1198"/>
                    <a:pt x="0" y="2675"/>
                  </a:cubicBezTo>
                  <a:lnTo>
                    <a:pt x="0" y="18925"/>
                  </a:lnTo>
                  <a:cubicBezTo>
                    <a:pt x="0" y="20402"/>
                    <a:pt x="4835" y="21600"/>
                    <a:pt x="10800" y="21600"/>
                  </a:cubicBezTo>
                  <a:cubicBezTo>
                    <a:pt x="16765" y="21600"/>
                    <a:pt x="21600" y="20402"/>
                    <a:pt x="21600" y="18925"/>
                  </a:cubicBezTo>
                  <a:lnTo>
                    <a:pt x="21600" y="2675"/>
                  </a:lnTo>
                  <a:cubicBezTo>
                    <a:pt x="21600" y="1198"/>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92" name="AutoShape 88"/>
            <p:cNvSpPr>
              <a:spLocks/>
            </p:cNvSpPr>
            <p:nvPr/>
          </p:nvSpPr>
          <p:spPr bwMode="auto">
            <a:xfrm>
              <a:off x="0" y="0"/>
              <a:ext cx="192" cy="107"/>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93" name="AutoShape 89"/>
            <p:cNvSpPr>
              <a:spLocks/>
            </p:cNvSpPr>
            <p:nvPr/>
          </p:nvSpPr>
          <p:spPr bwMode="auto">
            <a:xfrm>
              <a:off x="0" y="53"/>
              <a:ext cx="192" cy="54"/>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798" name="Group 94"/>
          <p:cNvGrpSpPr>
            <a:grpSpLocks/>
          </p:cNvGrpSpPr>
          <p:nvPr/>
        </p:nvGrpSpPr>
        <p:grpSpPr bwMode="auto">
          <a:xfrm>
            <a:off x="8153400" y="2514600"/>
            <a:ext cx="304800" cy="838200"/>
            <a:chOff x="0" y="0"/>
            <a:chExt cx="192" cy="528"/>
          </a:xfrm>
        </p:grpSpPr>
        <p:sp>
          <p:nvSpPr>
            <p:cNvPr id="72795" name="AutoShape 91"/>
            <p:cNvSpPr>
              <a:spLocks/>
            </p:cNvSpPr>
            <p:nvPr/>
          </p:nvSpPr>
          <p:spPr bwMode="auto">
            <a:xfrm>
              <a:off x="0" y="0"/>
              <a:ext cx="192" cy="528"/>
            </a:xfrm>
            <a:custGeom>
              <a:avLst/>
              <a:gdLst/>
              <a:ahLst/>
              <a:cxnLst/>
              <a:rect l="0" t="0" r="r" b="b"/>
              <a:pathLst>
                <a:path w="21600" h="21600">
                  <a:moveTo>
                    <a:pt x="10800" y="0"/>
                  </a:moveTo>
                  <a:cubicBezTo>
                    <a:pt x="4835" y="0"/>
                    <a:pt x="0" y="879"/>
                    <a:pt x="0" y="1963"/>
                  </a:cubicBezTo>
                  <a:lnTo>
                    <a:pt x="0" y="19637"/>
                  </a:lnTo>
                  <a:cubicBezTo>
                    <a:pt x="0" y="20721"/>
                    <a:pt x="4835" y="21600"/>
                    <a:pt x="10800" y="21600"/>
                  </a:cubicBezTo>
                  <a:cubicBezTo>
                    <a:pt x="16765" y="21600"/>
                    <a:pt x="21600" y="20721"/>
                    <a:pt x="21600" y="19637"/>
                  </a:cubicBezTo>
                  <a:lnTo>
                    <a:pt x="21600" y="1963"/>
                  </a:lnTo>
                  <a:cubicBezTo>
                    <a:pt x="21600" y="879"/>
                    <a:pt x="16765" y="0"/>
                    <a:pt x="10800" y="0"/>
                  </a:cubicBezTo>
                  <a:close/>
                  <a:moveTo>
                    <a:pt x="10800" y="0"/>
                  </a:moveTo>
                </a:path>
              </a:pathLst>
            </a:custGeom>
            <a:solidFill>
              <a:srgbClr val="FFFFFF"/>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796" name="AutoShape 92"/>
            <p:cNvSpPr>
              <a:spLocks/>
            </p:cNvSpPr>
            <p:nvPr/>
          </p:nvSpPr>
          <p:spPr bwMode="auto">
            <a:xfrm>
              <a:off x="0" y="0"/>
              <a:ext cx="192" cy="95"/>
            </a:xfrm>
            <a:custGeom>
              <a:avLst/>
              <a:gdLst/>
              <a:ahLst/>
              <a:cxnLst/>
              <a:rect l="0" t="0" r="r" b="b"/>
              <a:pathLst>
                <a:path w="21600" h="21600">
                  <a:moveTo>
                    <a:pt x="10800" y="0"/>
                  </a:moveTo>
                  <a:cubicBezTo>
                    <a:pt x="4835" y="0"/>
                    <a:pt x="0" y="4834"/>
                    <a:pt x="0" y="10797"/>
                  </a:cubicBezTo>
                  <a:cubicBezTo>
                    <a:pt x="0" y="16763"/>
                    <a:pt x="4835" y="21600"/>
                    <a:pt x="10800" y="21600"/>
                  </a:cubicBezTo>
                  <a:cubicBezTo>
                    <a:pt x="16765" y="21600"/>
                    <a:pt x="21600" y="16763"/>
                    <a:pt x="21600" y="10797"/>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797" name="AutoShape 93"/>
            <p:cNvSpPr>
              <a:spLocks/>
            </p:cNvSpPr>
            <p:nvPr/>
          </p:nvSpPr>
          <p:spPr bwMode="auto">
            <a:xfrm>
              <a:off x="0" y="47"/>
              <a:ext cx="192" cy="48"/>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grpSp>
        <p:nvGrpSpPr>
          <p:cNvPr id="72802" name="Group 98"/>
          <p:cNvGrpSpPr>
            <a:grpSpLocks/>
          </p:cNvGrpSpPr>
          <p:nvPr/>
        </p:nvGrpSpPr>
        <p:grpSpPr bwMode="auto">
          <a:xfrm>
            <a:off x="8153400" y="2971800"/>
            <a:ext cx="304800" cy="381000"/>
            <a:chOff x="0" y="0"/>
            <a:chExt cx="192" cy="240"/>
          </a:xfrm>
        </p:grpSpPr>
        <p:sp>
          <p:nvSpPr>
            <p:cNvPr id="72799" name="AutoShape 95"/>
            <p:cNvSpPr>
              <a:spLocks/>
            </p:cNvSpPr>
            <p:nvPr/>
          </p:nvSpPr>
          <p:spPr bwMode="auto">
            <a:xfrm>
              <a:off x="0" y="0"/>
              <a:ext cx="192" cy="240"/>
            </a:xfrm>
            <a:custGeom>
              <a:avLst/>
              <a:gdLst/>
              <a:ahLst/>
              <a:cxnLst/>
              <a:rect l="0" t="0" r="r" b="b"/>
              <a:pathLst>
                <a:path w="21600" h="21600">
                  <a:moveTo>
                    <a:pt x="10800" y="0"/>
                  </a:moveTo>
                  <a:cubicBezTo>
                    <a:pt x="4835" y="0"/>
                    <a:pt x="0" y="1733"/>
                    <a:pt x="0" y="3870"/>
                  </a:cubicBezTo>
                  <a:lnTo>
                    <a:pt x="0" y="17730"/>
                  </a:lnTo>
                  <a:cubicBezTo>
                    <a:pt x="0" y="19867"/>
                    <a:pt x="4835" y="21600"/>
                    <a:pt x="10800" y="21600"/>
                  </a:cubicBezTo>
                  <a:cubicBezTo>
                    <a:pt x="16765" y="21600"/>
                    <a:pt x="21600" y="19867"/>
                    <a:pt x="21600" y="17730"/>
                  </a:cubicBezTo>
                  <a:lnTo>
                    <a:pt x="21600" y="3870"/>
                  </a:lnTo>
                  <a:cubicBezTo>
                    <a:pt x="21600" y="1733"/>
                    <a:pt x="16765" y="0"/>
                    <a:pt x="10800" y="0"/>
                  </a:cubicBezTo>
                  <a:close/>
                  <a:moveTo>
                    <a:pt x="10800" y="0"/>
                  </a:moveTo>
                </a:path>
              </a:pathLst>
            </a:custGeom>
            <a:gradFill rotWithShape="0">
              <a:gsLst>
                <a:gs pos="0">
                  <a:srgbClr val="3B3B3B"/>
                </a:gs>
                <a:gs pos="50000">
                  <a:srgbClr val="808080"/>
                </a:gs>
                <a:gs pos="100000">
                  <a:srgbClr val="3B3B3B"/>
                </a:gs>
              </a:gsLst>
              <a:lin ang="0" scaled="1"/>
            </a:gra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72800" name="AutoShape 96"/>
            <p:cNvSpPr>
              <a:spLocks/>
            </p:cNvSpPr>
            <p:nvPr/>
          </p:nvSpPr>
          <p:spPr bwMode="auto">
            <a:xfrm>
              <a:off x="0" y="0"/>
              <a:ext cx="192" cy="86"/>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62626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72801" name="AutoShape 97"/>
            <p:cNvSpPr>
              <a:spLocks/>
            </p:cNvSpPr>
            <p:nvPr/>
          </p:nvSpPr>
          <p:spPr bwMode="auto">
            <a:xfrm>
              <a:off x="0" y="43"/>
              <a:ext cx="192" cy="43"/>
            </a:xfrm>
            <a:custGeom>
              <a:avLst/>
              <a:gdLst/>
              <a:ahLst/>
              <a:cxnLst/>
              <a:rect l="0" t="0" r="r" b="b"/>
              <a:pathLst>
                <a:path w="21600" h="21600">
                  <a:moveTo>
                    <a:pt x="0" y="0"/>
                  </a:moveTo>
                  <a:cubicBezTo>
                    <a:pt x="0" y="11929"/>
                    <a:pt x="4835" y="21600"/>
                    <a:pt x="10800" y="21600"/>
                  </a:cubicBezTo>
                  <a:cubicBezTo>
                    <a:pt x="16765" y="21600"/>
                    <a:pt x="21600" y="11929"/>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1" name="Group 3"/>
          <p:cNvGrpSpPr>
            <a:grpSpLocks/>
          </p:cNvGrpSpPr>
          <p:nvPr/>
        </p:nvGrpSpPr>
        <p:grpSpPr bwMode="auto">
          <a:xfrm>
            <a:off x="0" y="-141288"/>
            <a:ext cx="4178300" cy="557213"/>
            <a:chOff x="0" y="0"/>
            <a:chExt cx="2632" cy="352"/>
          </a:xfrm>
        </p:grpSpPr>
        <p:sp>
          <p:nvSpPr>
            <p:cNvPr id="73729"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373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73734" name="Group 6"/>
          <p:cNvGrpSpPr>
            <a:grpSpLocks/>
          </p:cNvGrpSpPr>
          <p:nvPr/>
        </p:nvGrpSpPr>
        <p:grpSpPr bwMode="auto">
          <a:xfrm>
            <a:off x="3733800" y="-26988"/>
            <a:ext cx="3886200" cy="328613"/>
            <a:chOff x="0" y="0"/>
            <a:chExt cx="2448" cy="208"/>
          </a:xfrm>
        </p:grpSpPr>
        <p:sp>
          <p:nvSpPr>
            <p:cNvPr id="7373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373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73737" name="Group 9"/>
          <p:cNvGrpSpPr>
            <a:grpSpLocks/>
          </p:cNvGrpSpPr>
          <p:nvPr/>
        </p:nvGrpSpPr>
        <p:grpSpPr bwMode="auto">
          <a:xfrm>
            <a:off x="7620000" y="-26988"/>
            <a:ext cx="1524000" cy="328613"/>
            <a:chOff x="0" y="0"/>
            <a:chExt cx="960" cy="208"/>
          </a:xfrm>
        </p:grpSpPr>
        <p:sp>
          <p:nvSpPr>
            <p:cNvPr id="7373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373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73738"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3739" name="Rectangle 11"/>
          <p:cNvSpPr>
            <a:spLocks noGrp="1" noChangeArrowheads="1"/>
          </p:cNvSpPr>
          <p:nvPr>
            <p:ph type="title"/>
          </p:nvPr>
        </p:nvSpPr>
        <p:spPr>
          <a:ln/>
        </p:spPr>
        <p:txBody>
          <a:bodyPr rIns="132080"/>
          <a:lstStyle/>
          <a:p>
            <a:r>
              <a:rPr lang="en-US"/>
              <a:t>Naïve Bayes Posterior Probabilities</a:t>
            </a:r>
          </a:p>
        </p:txBody>
      </p:sp>
      <p:sp>
        <p:nvSpPr>
          <p:cNvPr id="73740" name="Rectangle 12"/>
          <p:cNvSpPr>
            <a:spLocks noGrp="1" noChangeArrowheads="1"/>
          </p:cNvSpPr>
          <p:nvPr>
            <p:ph type="body" idx="1"/>
          </p:nvPr>
        </p:nvSpPr>
        <p:spPr>
          <a:ln/>
        </p:spPr>
        <p:txBody>
          <a:bodyPr rIns="132080"/>
          <a:lstStyle/>
          <a:p>
            <a:r>
              <a:rPr lang="en-US" sz="2400" dirty="0"/>
              <a:t>Classification results of naïve Bayes (the class with maximum posterior probability) are usually fairly accurate.</a:t>
            </a:r>
          </a:p>
          <a:p>
            <a:r>
              <a:rPr lang="en-US" sz="2400" dirty="0"/>
              <a:t>However, due to the inadequacy of the conditional independence assumption, the actual posterior-probability numerical estimates are not.</a:t>
            </a:r>
          </a:p>
          <a:p>
            <a:pPr marL="782638" lvl="1"/>
            <a:r>
              <a:rPr lang="en-US" sz="2000" dirty="0"/>
              <a:t>Output probabilities are commonly very close to 0 or 1.</a:t>
            </a:r>
          </a:p>
          <a:p>
            <a:pPr marL="782638" lvl="1"/>
            <a:endParaRPr lang="en-US" sz="2000" dirty="0"/>
          </a:p>
          <a:p>
            <a:r>
              <a:rPr lang="en-US" sz="2000" dirty="0"/>
              <a:t>Correct estimation </a:t>
            </a:r>
            <a:r>
              <a:rPr lang="en-US" sz="2000" dirty="0">
                <a:latin typeface="Symbol" pitchFamily="18" charset="2"/>
                <a:sym typeface="Symbol" pitchFamily="18" charset="2"/>
              </a:rPr>
              <a:t> = </a:t>
            </a:r>
            <a:r>
              <a:rPr lang="en-US" sz="2000" dirty="0"/>
              <a:t>accurate prediction, but correct probability estimation is </a:t>
            </a:r>
            <a:r>
              <a:rPr lang="en-US" sz="2000" dirty="0">
                <a:solidFill>
                  <a:srgbClr val="FF3300"/>
                </a:solidFill>
              </a:rPr>
              <a:t>NOT </a:t>
            </a:r>
            <a:r>
              <a:rPr lang="en-US" sz="2000" dirty="0"/>
              <a:t>necessary for accurate prediction (just need right ordering of probabilities)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5"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475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74758"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475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74761"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476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74762"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4763" name="Rectangle 11"/>
          <p:cNvSpPr>
            <a:spLocks noGrp="1" noChangeArrowheads="1"/>
          </p:cNvSpPr>
          <p:nvPr>
            <p:ph type="title"/>
          </p:nvPr>
        </p:nvSpPr>
        <p:spPr>
          <a:ln/>
        </p:spPr>
        <p:txBody>
          <a:bodyPr rIns="132080"/>
          <a:lstStyle/>
          <a:p>
            <a:r>
              <a:rPr lang="en-US"/>
              <a:t>Naive Bayes is Not So Naive</a:t>
            </a:r>
          </a:p>
        </p:txBody>
      </p:sp>
      <p:sp>
        <p:nvSpPr>
          <p:cNvPr id="74764" name="Rectangle 12"/>
          <p:cNvSpPr>
            <a:spLocks noGrp="1" noChangeArrowheads="1"/>
          </p:cNvSpPr>
          <p:nvPr>
            <p:ph type="body" idx="1"/>
          </p:nvPr>
        </p:nvSpPr>
        <p:spPr>
          <a:ln/>
        </p:spPr>
        <p:txBody>
          <a:bodyPr rIns="132080"/>
          <a:lstStyle/>
          <a:p>
            <a:pPr marL="268288" indent="-228600"/>
            <a:r>
              <a:rPr lang="en-US" sz="2200">
                <a:solidFill>
                  <a:srgbClr val="357E69"/>
                </a:solidFill>
              </a:rPr>
              <a:t>Very Fast Learning and Testing </a:t>
            </a:r>
            <a:r>
              <a:rPr lang="en-US" sz="2200"/>
              <a:t>(basically just count the data)</a:t>
            </a:r>
          </a:p>
          <a:p>
            <a:pPr marL="268288" indent="-228600"/>
            <a:r>
              <a:rPr lang="en-US" sz="2200">
                <a:solidFill>
                  <a:srgbClr val="357E69"/>
                </a:solidFill>
              </a:rPr>
              <a:t>Low Storage requirements</a:t>
            </a:r>
          </a:p>
          <a:p>
            <a:pPr marL="268288" indent="-228600"/>
            <a:r>
              <a:rPr lang="en-US" sz="2200">
                <a:solidFill>
                  <a:srgbClr val="357E69"/>
                </a:solidFill>
              </a:rPr>
              <a:t>Very good in domains with many </a:t>
            </a:r>
            <a:r>
              <a:rPr lang="en-US" sz="2200" u="sng">
                <a:solidFill>
                  <a:srgbClr val="357E69"/>
                </a:solidFill>
              </a:rPr>
              <a:t>equally important</a:t>
            </a:r>
            <a:r>
              <a:rPr lang="en-US" sz="2200">
                <a:solidFill>
                  <a:srgbClr val="357E69"/>
                </a:solidFill>
              </a:rPr>
              <a:t> features</a:t>
            </a:r>
          </a:p>
          <a:p>
            <a:pPr marL="268288" indent="-228600"/>
            <a:r>
              <a:rPr lang="en-US" sz="2200">
                <a:solidFill>
                  <a:srgbClr val="357E69"/>
                </a:solidFill>
              </a:rPr>
              <a:t>More robust to irrelevant features than many learning methods</a:t>
            </a:r>
          </a:p>
          <a:p>
            <a:pPr marL="611188" lvl="1" indent="-165100">
              <a:buFont typeface="Wingdings" pitchFamily="2" charset="2"/>
              <a:buNone/>
            </a:pPr>
            <a:r>
              <a:rPr lang="en-US" sz="1900"/>
              <a:t>	Irrelevant Features cancel each other without affecting results</a:t>
            </a:r>
          </a:p>
          <a:p>
            <a:pPr marL="268288" indent="-228600">
              <a:lnSpc>
                <a:spcPct val="90000"/>
              </a:lnSpc>
            </a:pPr>
            <a:r>
              <a:rPr lang="en-US" sz="2200">
                <a:solidFill>
                  <a:srgbClr val="357E69"/>
                </a:solidFill>
              </a:rPr>
              <a:t>More robust to concept drift </a:t>
            </a:r>
            <a:r>
              <a:rPr lang="en-US" sz="2200"/>
              <a:t>(changing class definition over time)</a:t>
            </a:r>
          </a:p>
          <a:p>
            <a:pPr marL="268288" indent="-228600"/>
            <a:r>
              <a:rPr lang="en-US" sz="2200">
                <a:solidFill>
                  <a:srgbClr val="357E69"/>
                </a:solidFill>
              </a:rPr>
              <a:t>Naive Bayes won 1</a:t>
            </a:r>
            <a:r>
              <a:rPr lang="en-US" sz="2200" baseline="30000">
                <a:solidFill>
                  <a:srgbClr val="357E69"/>
                </a:solidFill>
              </a:rPr>
              <a:t>st</a:t>
            </a:r>
            <a:r>
              <a:rPr lang="en-US" sz="2200">
                <a:solidFill>
                  <a:srgbClr val="357E69"/>
                </a:solidFill>
              </a:rPr>
              <a:t> and 2</a:t>
            </a:r>
            <a:r>
              <a:rPr lang="en-US" sz="2200" baseline="30000">
                <a:solidFill>
                  <a:srgbClr val="357E69"/>
                </a:solidFill>
              </a:rPr>
              <a:t>nd</a:t>
            </a:r>
            <a:r>
              <a:rPr lang="en-US" sz="2200">
                <a:solidFill>
                  <a:srgbClr val="357E69"/>
                </a:solidFill>
              </a:rPr>
              <a:t>  place in KDD-CUP 97 competition out of 16 systems</a:t>
            </a:r>
          </a:p>
          <a:p>
            <a:pPr marL="611188" lvl="1" indent="-165100">
              <a:buFont typeface="Wingdings" pitchFamily="2" charset="2"/>
              <a:buNone/>
            </a:pPr>
            <a:r>
              <a:rPr lang="en-US" sz="1900"/>
              <a:t>	Goal: Financial services industry direct mail response prediction: Predict if the recipient of mail will actually respond to the advertisement – 750,000 records.</a:t>
            </a:r>
          </a:p>
          <a:p>
            <a:pPr marL="268288" indent="-228600">
              <a:lnSpc>
                <a:spcPct val="90000"/>
              </a:lnSpc>
            </a:pPr>
            <a:r>
              <a:rPr lang="en-US" sz="2200">
                <a:solidFill>
                  <a:srgbClr val="357E69"/>
                </a:solidFill>
              </a:rPr>
              <a:t>A good dependable baseline for text classification (but not the best)!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9" name="Group 3"/>
          <p:cNvGrpSpPr>
            <a:grpSpLocks/>
          </p:cNvGrpSpPr>
          <p:nvPr/>
        </p:nvGrpSpPr>
        <p:grpSpPr bwMode="auto">
          <a:xfrm>
            <a:off x="0" y="-141288"/>
            <a:ext cx="4178300" cy="557213"/>
            <a:chOff x="0" y="0"/>
            <a:chExt cx="2632" cy="352"/>
          </a:xfrm>
        </p:grpSpPr>
        <p:sp>
          <p:nvSpPr>
            <p:cNvPr id="75777"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577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75782" name="Group 6"/>
          <p:cNvGrpSpPr>
            <a:grpSpLocks/>
          </p:cNvGrpSpPr>
          <p:nvPr/>
        </p:nvGrpSpPr>
        <p:grpSpPr bwMode="auto">
          <a:xfrm>
            <a:off x="3733800" y="-26988"/>
            <a:ext cx="3886200" cy="328613"/>
            <a:chOff x="0" y="0"/>
            <a:chExt cx="2448" cy="208"/>
          </a:xfrm>
        </p:grpSpPr>
        <p:sp>
          <p:nvSpPr>
            <p:cNvPr id="7578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578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75785" name="Group 9"/>
          <p:cNvGrpSpPr>
            <a:grpSpLocks/>
          </p:cNvGrpSpPr>
          <p:nvPr/>
        </p:nvGrpSpPr>
        <p:grpSpPr bwMode="auto">
          <a:xfrm>
            <a:off x="7620000" y="-26988"/>
            <a:ext cx="1524000" cy="328613"/>
            <a:chOff x="0" y="0"/>
            <a:chExt cx="960" cy="208"/>
          </a:xfrm>
        </p:grpSpPr>
        <p:sp>
          <p:nvSpPr>
            <p:cNvPr id="7578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7578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75786"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75787" name="Rectangle 11"/>
          <p:cNvSpPr>
            <a:spLocks noGrp="1" noChangeArrowheads="1"/>
          </p:cNvSpPr>
          <p:nvPr>
            <p:ph type="title"/>
          </p:nvPr>
        </p:nvSpPr>
        <p:spPr>
          <a:ln/>
        </p:spPr>
        <p:txBody>
          <a:bodyPr rIns="132080"/>
          <a:lstStyle/>
          <a:p>
            <a:r>
              <a:rPr lang="en-US"/>
              <a:t>Resources for today’s lecture</a:t>
            </a:r>
          </a:p>
        </p:txBody>
      </p:sp>
      <p:sp>
        <p:nvSpPr>
          <p:cNvPr id="75788" name="Rectangle 12"/>
          <p:cNvSpPr>
            <a:spLocks noGrp="1" noChangeArrowheads="1"/>
          </p:cNvSpPr>
          <p:nvPr>
            <p:ph type="body" idx="1"/>
          </p:nvPr>
        </p:nvSpPr>
        <p:spPr>
          <a:ln/>
        </p:spPr>
        <p:txBody>
          <a:bodyPr rIns="132080"/>
          <a:lstStyle/>
          <a:p>
            <a:pPr>
              <a:lnSpc>
                <a:spcPct val="80000"/>
              </a:lnSpc>
            </a:pPr>
            <a:r>
              <a:rPr lang="en-US" sz="2000"/>
              <a:t>IIR 13</a:t>
            </a:r>
          </a:p>
          <a:p>
            <a:pPr>
              <a:lnSpc>
                <a:spcPct val="80000"/>
              </a:lnSpc>
            </a:pPr>
            <a:r>
              <a:rPr lang="en-US" sz="2000"/>
              <a:t>Fabrizio Sebastiani.  Machine Learning in Automated Text Categorization.  ACM Computing Surveys, 34(1):1-47, 2002.</a:t>
            </a:r>
          </a:p>
          <a:p>
            <a:pPr>
              <a:lnSpc>
                <a:spcPct val="80000"/>
              </a:lnSpc>
            </a:pPr>
            <a:r>
              <a:rPr lang="en-US" sz="2000"/>
              <a:t>Yiming Yang &amp; Xin Liu, A re-examination of text categorization methods.  Proceedings of SIGIR, 1999.</a:t>
            </a:r>
          </a:p>
          <a:p>
            <a:pPr>
              <a:lnSpc>
                <a:spcPct val="80000"/>
              </a:lnSpc>
            </a:pPr>
            <a:r>
              <a:rPr lang="en-US" sz="2000"/>
              <a:t>Andrew McCallum and Kamal Nigam. A Comparison of Event Models for Naive Bayes Text Classification. In AAAI/ICML-98 Workshop on Learning for Text Categorization, pp. 41-48. </a:t>
            </a:r>
          </a:p>
          <a:p>
            <a:pPr>
              <a:lnSpc>
                <a:spcPct val="80000"/>
              </a:lnSpc>
            </a:pPr>
            <a:r>
              <a:rPr lang="en-US" sz="2000"/>
              <a:t>Tom Mitchell, Machine Learning.  McGraw-Hill, 1997. </a:t>
            </a:r>
          </a:p>
          <a:p>
            <a:pPr marL="782638" lvl="1">
              <a:lnSpc>
                <a:spcPct val="80000"/>
              </a:lnSpc>
            </a:pPr>
            <a:r>
              <a:rPr lang="en-US" sz="1900"/>
              <a:t>Clear simple explanation of Naïve Bayes</a:t>
            </a:r>
          </a:p>
          <a:p>
            <a:pPr>
              <a:lnSpc>
                <a:spcPct val="80000"/>
              </a:lnSpc>
            </a:pPr>
            <a:r>
              <a:rPr lang="en-US" sz="2000"/>
              <a:t>Open Calais: Automatic Semantic Tagging</a:t>
            </a:r>
          </a:p>
          <a:p>
            <a:pPr marL="782638" lvl="1">
              <a:lnSpc>
                <a:spcPct val="80000"/>
              </a:lnSpc>
            </a:pPr>
            <a:r>
              <a:rPr lang="en-US" sz="1900"/>
              <a:t>Free </a:t>
            </a:r>
            <a:r>
              <a:rPr lang="en-US" sz="1000">
                <a:solidFill>
                  <a:srgbClr val="00AB7E"/>
                </a:solidFill>
              </a:rPr>
              <a:t>(but they can keep your data)</a:t>
            </a:r>
            <a:r>
              <a:rPr lang="en-US" sz="1900"/>
              <a:t>, provided by Thompson/Reuters (ex-ClearForest)</a:t>
            </a:r>
          </a:p>
          <a:p>
            <a:pPr>
              <a:lnSpc>
                <a:spcPct val="80000"/>
              </a:lnSpc>
            </a:pPr>
            <a:r>
              <a:rPr lang="en-US" sz="2000"/>
              <a:t>Weka: A data mining software package that includes an implementation of Naive Bayes</a:t>
            </a:r>
          </a:p>
          <a:p>
            <a:pPr>
              <a:lnSpc>
                <a:spcPct val="80000"/>
              </a:lnSpc>
            </a:pPr>
            <a:r>
              <a:rPr lang="en-US" sz="2000"/>
              <a:t>Reuters-21578 – the most famous text classification evaluation set</a:t>
            </a:r>
          </a:p>
          <a:p>
            <a:pPr marL="782638" lvl="1">
              <a:lnSpc>
                <a:spcPct val="80000"/>
              </a:lnSpc>
            </a:pPr>
            <a:r>
              <a:rPr lang="en-US" sz="1900"/>
              <a:t>Still widely used by lazy people (but now it’s too small for realistic experiments – you should use Reuters RCV1)</a:t>
            </a:r>
          </a:p>
        </p:txBody>
      </p:sp>
      <p:sp>
        <p:nvSpPr>
          <p:cNvPr id="75789"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Ch. 13</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3"/>
          <p:cNvGrpSpPr>
            <a:grpSpLocks/>
          </p:cNvGrpSpPr>
          <p:nvPr/>
        </p:nvGrpSpPr>
        <p:grpSpPr bwMode="auto">
          <a:xfrm>
            <a:off x="0" y="-141288"/>
            <a:ext cx="4178300" cy="557213"/>
            <a:chOff x="0" y="0"/>
            <a:chExt cx="2632" cy="352"/>
          </a:xfrm>
        </p:grpSpPr>
        <p:sp>
          <p:nvSpPr>
            <p:cNvPr id="15361" name="Rectangle 1"/>
            <p:cNvSpPr>
              <a:spLocks/>
            </p:cNvSpPr>
            <p:nvPr/>
          </p:nvSpPr>
          <p:spPr bwMode="auto">
            <a:xfrm>
              <a:off x="0" y="89"/>
              <a:ext cx="2632"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536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5366" name="Group 6"/>
          <p:cNvGrpSpPr>
            <a:grpSpLocks/>
          </p:cNvGrpSpPr>
          <p:nvPr/>
        </p:nvGrpSpPr>
        <p:grpSpPr bwMode="auto">
          <a:xfrm>
            <a:off x="3733800" y="-26988"/>
            <a:ext cx="3886200" cy="328613"/>
            <a:chOff x="0" y="0"/>
            <a:chExt cx="2448" cy="208"/>
          </a:xfrm>
        </p:grpSpPr>
        <p:sp>
          <p:nvSpPr>
            <p:cNvPr id="153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536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5369" name="Group 9"/>
          <p:cNvGrpSpPr>
            <a:grpSpLocks/>
          </p:cNvGrpSpPr>
          <p:nvPr/>
        </p:nvGrpSpPr>
        <p:grpSpPr bwMode="auto">
          <a:xfrm>
            <a:off x="7620000" y="-26988"/>
            <a:ext cx="1524000" cy="328613"/>
            <a:chOff x="0" y="0"/>
            <a:chExt cx="960" cy="208"/>
          </a:xfrm>
        </p:grpSpPr>
        <p:sp>
          <p:nvSpPr>
            <p:cNvPr id="153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536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5370"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5371" name="Rectangle 11"/>
          <p:cNvSpPr>
            <a:spLocks noGrp="1" noChangeArrowheads="1"/>
          </p:cNvSpPr>
          <p:nvPr>
            <p:ph type="title"/>
          </p:nvPr>
        </p:nvSpPr>
        <p:spPr>
          <a:ln/>
        </p:spPr>
        <p:txBody>
          <a:bodyPr rIns="132080"/>
          <a:lstStyle/>
          <a:p>
            <a:r>
              <a:rPr lang="en-US" sz="3600" dirty="0"/>
              <a:t>Machine Learning:</a:t>
            </a:r>
            <a:br>
              <a:rPr lang="en-US" sz="3600" dirty="0"/>
            </a:br>
            <a:r>
              <a:rPr lang="en-US" sz="3600" dirty="0"/>
              <a:t>Supervised Classification</a:t>
            </a:r>
          </a:p>
        </p:txBody>
      </p:sp>
      <p:sp>
        <p:nvSpPr>
          <p:cNvPr id="15372" name="Rectangle 12"/>
          <p:cNvSpPr>
            <a:spLocks noGrp="1" noChangeArrowheads="1"/>
          </p:cNvSpPr>
          <p:nvPr>
            <p:ph type="body" idx="1"/>
          </p:nvPr>
        </p:nvSpPr>
        <p:spPr>
          <a:ln/>
        </p:spPr>
        <p:txBody>
          <a:bodyPr rIns="132080"/>
          <a:lstStyle/>
          <a:p>
            <a:r>
              <a:rPr lang="en-US" dirty="0"/>
              <a:t>Given:</a:t>
            </a:r>
          </a:p>
          <a:p>
            <a:pPr marL="782638" lvl="1"/>
            <a:r>
              <a:rPr lang="en-US" dirty="0"/>
              <a:t>A description of an instance, d </a:t>
            </a:r>
            <a:r>
              <a:rPr lang="en-US" dirty="0">
                <a:ea typeface="Apple Symbols" charset="0"/>
                <a:cs typeface="Apple Symbols" charset="0"/>
              </a:rPr>
              <a:t>∈</a:t>
            </a:r>
            <a:r>
              <a:rPr lang="en-US" dirty="0"/>
              <a:t> X</a:t>
            </a:r>
          </a:p>
          <a:p>
            <a:pPr marL="1182688" lvl="2"/>
            <a:r>
              <a:rPr lang="en-US" dirty="0"/>
              <a:t>X is the instance language or instance space.</a:t>
            </a:r>
          </a:p>
          <a:p>
            <a:pPr marL="782638" lvl="1"/>
            <a:r>
              <a:rPr lang="en-US" dirty="0"/>
              <a:t>A fixed set of classes:</a:t>
            </a:r>
          </a:p>
          <a:p>
            <a:pPr marL="782638" lvl="1">
              <a:buFont typeface="Wingdings" pitchFamily="2" charset="2"/>
              <a:buNone/>
            </a:pPr>
            <a:r>
              <a:rPr lang="en-US" dirty="0"/>
              <a:t>	C = {c</a:t>
            </a:r>
            <a:r>
              <a:rPr lang="en-US" baseline="-25000" dirty="0"/>
              <a:t>1</a:t>
            </a:r>
            <a:r>
              <a:rPr lang="en-US" dirty="0"/>
              <a:t>, c</a:t>
            </a:r>
            <a:r>
              <a:rPr lang="en-US" baseline="-25000" dirty="0"/>
              <a:t>2</a:t>
            </a:r>
            <a:r>
              <a:rPr lang="en-US" dirty="0"/>
              <a:t>,…, </a:t>
            </a:r>
            <a:r>
              <a:rPr lang="en-US" dirty="0" err="1"/>
              <a:t>c</a:t>
            </a:r>
            <a:r>
              <a:rPr lang="en-US" baseline="-25000" dirty="0" err="1"/>
              <a:t>J</a:t>
            </a:r>
            <a:r>
              <a:rPr lang="en-US" dirty="0"/>
              <a:t>}</a:t>
            </a:r>
          </a:p>
          <a:p>
            <a:pPr marL="782638" lvl="1"/>
            <a:r>
              <a:rPr lang="en-US" dirty="0">
                <a:ea typeface="Apple Symbols" charset="0"/>
                <a:cs typeface="Apple Symbols" charset="0"/>
              </a:rPr>
              <a:t>A training set D of labeled documents with each labeled document ⟨</a:t>
            </a:r>
            <a:r>
              <a:rPr lang="en-US" dirty="0" err="1"/>
              <a:t>d,c</a:t>
            </a:r>
            <a:r>
              <a:rPr lang="en-US" dirty="0">
                <a:ea typeface="Apple Symbols" charset="0"/>
                <a:cs typeface="Apple Symbols" charset="0"/>
              </a:rPr>
              <a:t>⟩ ∈ </a:t>
            </a:r>
            <a:r>
              <a:rPr lang="en-US" dirty="0"/>
              <a:t>X×C</a:t>
            </a:r>
          </a:p>
          <a:p>
            <a:r>
              <a:rPr lang="en-US" dirty="0"/>
              <a:t>Determine:</a:t>
            </a:r>
          </a:p>
          <a:p>
            <a:pPr marL="782638" lvl="1"/>
            <a:r>
              <a:rPr lang="en-US" dirty="0"/>
              <a:t>A learning method or algorithm which will enable us to learn a classifier γ:X→C</a:t>
            </a:r>
          </a:p>
          <a:p>
            <a:pPr marL="782638" lvl="1"/>
            <a:r>
              <a:rPr lang="en-US" dirty="0"/>
              <a:t>For a test document d,  we assign it the class γ(d</a:t>
            </a:r>
            <a:r>
              <a:rPr lang="en-US" dirty="0">
                <a:ea typeface="Apple Symbols" charset="0"/>
                <a:cs typeface="Apple Symbols" charset="0"/>
              </a:rPr>
              <a:t>) ∈ </a:t>
            </a:r>
            <a:r>
              <a:rPr lang="en-US" dirty="0"/>
              <a:t>C</a:t>
            </a:r>
          </a:p>
        </p:txBody>
      </p:sp>
      <p:sp>
        <p:nvSpPr>
          <p:cNvPr id="15373"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 13.1</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3"/>
          <p:cNvGrpSpPr>
            <a:grpSpLocks/>
          </p:cNvGrpSpPr>
          <p:nvPr/>
        </p:nvGrpSpPr>
        <p:grpSpPr bwMode="auto">
          <a:xfrm>
            <a:off x="0" y="-141288"/>
            <a:ext cx="4025900" cy="557213"/>
            <a:chOff x="0" y="0"/>
            <a:chExt cx="2536" cy="352"/>
          </a:xfrm>
        </p:grpSpPr>
        <p:sp>
          <p:nvSpPr>
            <p:cNvPr id="16385" name="Rectangle 1"/>
            <p:cNvSpPr>
              <a:spLocks/>
            </p:cNvSpPr>
            <p:nvPr/>
          </p:nvSpPr>
          <p:spPr bwMode="auto">
            <a:xfrm>
              <a:off x="0" y="89"/>
              <a:ext cx="2536"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6386"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Introduction to Information Retrieval</a:t>
              </a:r>
            </a:p>
          </p:txBody>
        </p:sp>
      </p:grpSp>
      <p:grpSp>
        <p:nvGrpSpPr>
          <p:cNvPr id="16390" name="Group 6"/>
          <p:cNvGrpSpPr>
            <a:grpSpLocks/>
          </p:cNvGrpSpPr>
          <p:nvPr/>
        </p:nvGrpSpPr>
        <p:grpSpPr bwMode="auto">
          <a:xfrm>
            <a:off x="3733800" y="-26988"/>
            <a:ext cx="3886200" cy="328613"/>
            <a:chOff x="0" y="0"/>
            <a:chExt cx="2448" cy="208"/>
          </a:xfrm>
        </p:grpSpPr>
        <p:sp>
          <p:nvSpPr>
            <p:cNvPr id="1638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638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grpSp>
        <p:nvGrpSpPr>
          <p:cNvPr id="16393" name="Group 9"/>
          <p:cNvGrpSpPr>
            <a:grpSpLocks/>
          </p:cNvGrpSpPr>
          <p:nvPr/>
        </p:nvGrpSpPr>
        <p:grpSpPr bwMode="auto">
          <a:xfrm>
            <a:off x="7620000" y="-26988"/>
            <a:ext cx="1524000" cy="328613"/>
            <a:chOff x="0" y="0"/>
            <a:chExt cx="960" cy="208"/>
          </a:xfrm>
        </p:grpSpPr>
        <p:sp>
          <p:nvSpPr>
            <p:cNvPr id="1639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9"/>
                </a:schemeClr>
              </a:outerShdw>
            </a:effectLst>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he-IL"/>
            </a:p>
          </p:txBody>
        </p:sp>
        <p:sp>
          <p:nvSpPr>
            <p:cNvPr id="1639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a:solidFill>
                    <a:srgbClr val="FFFFFF"/>
                  </a:solidFill>
                  <a:ea typeface="Lucida Grande" charset="0"/>
                  <a:cs typeface="Lucida Grande" charset="0"/>
                </a:rPr>
                <a:t> </a:t>
              </a:r>
            </a:p>
          </p:txBody>
        </p:sp>
      </p:grpSp>
      <p:sp>
        <p:nvSpPr>
          <p:cNvPr id="16394" name="Line 10"/>
          <p:cNvSpPr>
            <a:spLocks noChangeShapeType="1"/>
          </p:cNvSpPr>
          <p:nvPr/>
        </p:nvSpPr>
        <p:spPr bwMode="auto">
          <a:xfrm>
            <a:off x="228600" y="1447800"/>
            <a:ext cx="8686800" cy="1588"/>
          </a:xfrm>
          <a:prstGeom prst="line">
            <a:avLst/>
          </a:prstGeom>
          <a:noFill/>
          <a:ln w="38100" cap="flat">
            <a:solidFill>
              <a:srgbClr val="139CB7"/>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6395" name="Rectangle 11"/>
          <p:cNvSpPr>
            <a:spLocks/>
          </p:cNvSpPr>
          <p:nvPr/>
        </p:nvSpPr>
        <p:spPr bwMode="auto">
          <a:xfrm>
            <a:off x="6599238" y="3309938"/>
            <a:ext cx="1398587" cy="457200"/>
          </a:xfrm>
          <a:prstGeom prst="rect">
            <a:avLst/>
          </a:prstGeom>
          <a:noFill/>
          <a:ln w="38100" cap="flat">
            <a:solidFill>
              <a:srgbClr val="FF9999"/>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Multimedia</a:t>
            </a:r>
          </a:p>
        </p:txBody>
      </p:sp>
      <p:sp>
        <p:nvSpPr>
          <p:cNvPr id="16396" name="Rectangle 12"/>
          <p:cNvSpPr>
            <a:spLocks/>
          </p:cNvSpPr>
          <p:nvPr/>
        </p:nvSpPr>
        <p:spPr bwMode="auto">
          <a:xfrm>
            <a:off x="8124825" y="3309938"/>
            <a:ext cx="635000" cy="457200"/>
          </a:xfrm>
          <a:prstGeom prst="rect">
            <a:avLst/>
          </a:prstGeom>
          <a:noFill/>
          <a:ln w="38100" cap="flat">
            <a:solidFill>
              <a:srgbClr val="800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GUI</a:t>
            </a:r>
          </a:p>
        </p:txBody>
      </p:sp>
      <p:sp>
        <p:nvSpPr>
          <p:cNvPr id="16397" name="Rectangle 13"/>
          <p:cNvSpPr>
            <a:spLocks/>
          </p:cNvSpPr>
          <p:nvPr/>
        </p:nvSpPr>
        <p:spPr bwMode="auto">
          <a:xfrm>
            <a:off x="5227638" y="3309938"/>
            <a:ext cx="1244600" cy="457200"/>
          </a:xfrm>
          <a:prstGeom prst="rect">
            <a:avLst/>
          </a:prstGeom>
          <a:noFill/>
          <a:ln w="38100" cap="flat">
            <a:solidFill>
              <a:srgbClr val="000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Garb.Coll.</a:t>
            </a:r>
          </a:p>
        </p:txBody>
      </p:sp>
      <p:sp>
        <p:nvSpPr>
          <p:cNvPr id="16398" name="Rectangle 14"/>
          <p:cNvSpPr>
            <a:spLocks/>
          </p:cNvSpPr>
          <p:nvPr/>
        </p:nvSpPr>
        <p:spPr bwMode="auto">
          <a:xfrm>
            <a:off x="3878263" y="3309938"/>
            <a:ext cx="1222375" cy="457200"/>
          </a:xfrm>
          <a:prstGeom prst="rect">
            <a:avLst/>
          </a:prstGeom>
          <a:noFill/>
          <a:ln w="38100" cap="flat">
            <a:solidFill>
              <a:srgbClr val="C0504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Semantics</a:t>
            </a:r>
          </a:p>
        </p:txBody>
      </p:sp>
      <p:sp>
        <p:nvSpPr>
          <p:cNvPr id="16399" name="Rectangle 15"/>
          <p:cNvSpPr>
            <a:spLocks/>
          </p:cNvSpPr>
          <p:nvPr/>
        </p:nvSpPr>
        <p:spPr bwMode="auto">
          <a:xfrm>
            <a:off x="1606550" y="3314700"/>
            <a:ext cx="560388" cy="457200"/>
          </a:xfrm>
          <a:prstGeom prst="rect">
            <a:avLst/>
          </a:prstGeom>
          <a:noFill/>
          <a:ln w="38100" cap="flat">
            <a:solidFill>
              <a:srgbClr val="EEEC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ML</a:t>
            </a:r>
          </a:p>
        </p:txBody>
      </p:sp>
      <p:sp>
        <p:nvSpPr>
          <p:cNvPr id="16400" name="Rectangle 16"/>
          <p:cNvSpPr>
            <a:spLocks/>
          </p:cNvSpPr>
          <p:nvPr/>
        </p:nvSpPr>
        <p:spPr bwMode="auto">
          <a:xfrm>
            <a:off x="2613025" y="3309938"/>
            <a:ext cx="1116013" cy="457200"/>
          </a:xfrm>
          <a:prstGeom prst="rect">
            <a:avLst/>
          </a:prstGeom>
          <a:noFill/>
          <a:ln w="38100" cap="flat">
            <a:solidFill>
              <a:srgbClr val="437085"/>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Planning</a:t>
            </a:r>
          </a:p>
        </p:txBody>
      </p:sp>
      <p:sp>
        <p:nvSpPr>
          <p:cNvPr id="16401" name="Rectangle 17"/>
          <p:cNvSpPr>
            <a:spLocks/>
          </p:cNvSpPr>
          <p:nvPr/>
        </p:nvSpPr>
        <p:spPr bwMode="auto">
          <a:xfrm>
            <a:off x="2667000" y="3865563"/>
            <a:ext cx="12557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u="sng">
                <a:solidFill>
                  <a:schemeClr val="tx1"/>
                </a:solidFill>
                <a:latin typeface="Palatino" charset="0"/>
                <a:ea typeface="Palatino" charset="0"/>
                <a:cs typeface="Palatino" charset="0"/>
                <a:sym typeface="Palatino" charset="0"/>
              </a:rPr>
              <a:t>planning</a:t>
            </a:r>
          </a:p>
          <a:p>
            <a:pPr marL="39688"/>
            <a:r>
              <a:rPr lang="en-US" sz="1800">
                <a:solidFill>
                  <a:schemeClr val="tx1"/>
                </a:solidFill>
                <a:latin typeface="Palatino" charset="0"/>
                <a:ea typeface="Palatino" charset="0"/>
                <a:cs typeface="Palatino" charset="0"/>
                <a:sym typeface="Palatino" charset="0"/>
              </a:rPr>
              <a:t>temporal</a:t>
            </a:r>
          </a:p>
          <a:p>
            <a:pPr marL="39688"/>
            <a:r>
              <a:rPr lang="en-US" sz="1800">
                <a:solidFill>
                  <a:schemeClr val="tx1"/>
                </a:solidFill>
                <a:latin typeface="Palatino" charset="0"/>
                <a:ea typeface="Palatino" charset="0"/>
                <a:cs typeface="Palatino" charset="0"/>
                <a:sym typeface="Palatino" charset="0"/>
              </a:rPr>
              <a:t>reasoning</a:t>
            </a:r>
          </a:p>
          <a:p>
            <a:pPr marL="39688"/>
            <a:r>
              <a:rPr lang="en-US" sz="1800">
                <a:solidFill>
                  <a:schemeClr val="tx1"/>
                </a:solidFill>
                <a:latin typeface="Palatino" charset="0"/>
                <a:ea typeface="Palatino" charset="0"/>
                <a:cs typeface="Palatino" charset="0"/>
                <a:sym typeface="Palatino" charset="0"/>
              </a:rPr>
              <a:t>plan</a:t>
            </a:r>
          </a:p>
          <a:p>
            <a:pPr marL="39688"/>
            <a:r>
              <a:rPr lang="en-US" sz="1800" u="sng">
                <a:solidFill>
                  <a:schemeClr val="tx1"/>
                </a:solidFill>
                <a:latin typeface="Palatino" charset="0"/>
                <a:ea typeface="Palatino" charset="0"/>
                <a:cs typeface="Palatino" charset="0"/>
                <a:sym typeface="Palatino" charset="0"/>
              </a:rPr>
              <a:t>language</a:t>
            </a:r>
            <a:r>
              <a:rPr lang="en-US" sz="1800">
                <a:solidFill>
                  <a:schemeClr val="tx1"/>
                </a:solidFill>
                <a:latin typeface="Palatino" charset="0"/>
                <a:ea typeface="Palatino" charset="0"/>
                <a:cs typeface="Palatino" charset="0"/>
                <a:sym typeface="Palatino" charset="0"/>
              </a:rPr>
              <a:t>...</a:t>
            </a:r>
          </a:p>
        </p:txBody>
      </p:sp>
      <p:sp>
        <p:nvSpPr>
          <p:cNvPr id="16402" name="Rectangle 18"/>
          <p:cNvSpPr>
            <a:spLocks/>
          </p:cNvSpPr>
          <p:nvPr/>
        </p:nvSpPr>
        <p:spPr bwMode="auto">
          <a:xfrm>
            <a:off x="3886200" y="3865563"/>
            <a:ext cx="156527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programming</a:t>
            </a:r>
          </a:p>
          <a:p>
            <a:pPr marL="39688"/>
            <a:r>
              <a:rPr lang="en-US" sz="1800">
                <a:solidFill>
                  <a:schemeClr val="tx1"/>
                </a:solidFill>
                <a:latin typeface="Palatino" charset="0"/>
                <a:ea typeface="Palatino" charset="0"/>
                <a:cs typeface="Palatino" charset="0"/>
                <a:sym typeface="Palatino" charset="0"/>
              </a:rPr>
              <a:t>semantics</a:t>
            </a:r>
          </a:p>
          <a:p>
            <a:pPr marL="39688"/>
            <a:r>
              <a:rPr lang="en-US" sz="1800" u="sng">
                <a:solidFill>
                  <a:schemeClr val="tx1"/>
                </a:solidFill>
                <a:latin typeface="Palatino" charset="0"/>
                <a:ea typeface="Palatino" charset="0"/>
                <a:cs typeface="Palatino" charset="0"/>
                <a:sym typeface="Palatino" charset="0"/>
              </a:rPr>
              <a:t>language</a:t>
            </a:r>
          </a:p>
          <a:p>
            <a:pPr marL="39688"/>
            <a:r>
              <a:rPr lang="en-US" sz="1800" u="sng">
                <a:solidFill>
                  <a:schemeClr val="tx1"/>
                </a:solidFill>
                <a:latin typeface="Palatino" charset="0"/>
                <a:ea typeface="Palatino" charset="0"/>
                <a:cs typeface="Palatino" charset="0"/>
                <a:sym typeface="Palatino" charset="0"/>
              </a:rPr>
              <a:t>proof</a:t>
            </a:r>
            <a:r>
              <a:rPr lang="en-US" sz="1800">
                <a:solidFill>
                  <a:schemeClr val="tx1"/>
                </a:solidFill>
                <a:latin typeface="Palatino" charset="0"/>
                <a:ea typeface="Palatino" charset="0"/>
                <a:cs typeface="Palatino" charset="0"/>
                <a:sym typeface="Palatino" charset="0"/>
              </a:rPr>
              <a:t>...</a:t>
            </a:r>
          </a:p>
        </p:txBody>
      </p:sp>
      <p:sp>
        <p:nvSpPr>
          <p:cNvPr id="16403" name="Rectangle 19"/>
          <p:cNvSpPr>
            <a:spLocks/>
          </p:cNvSpPr>
          <p:nvPr/>
        </p:nvSpPr>
        <p:spPr bwMode="auto">
          <a:xfrm>
            <a:off x="1173163" y="3865563"/>
            <a:ext cx="1566862"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learning</a:t>
            </a:r>
          </a:p>
          <a:p>
            <a:pPr marL="39688"/>
            <a:r>
              <a:rPr lang="en-US" sz="1800" u="sng">
                <a:solidFill>
                  <a:schemeClr val="tx1"/>
                </a:solidFill>
                <a:latin typeface="Palatino" charset="0"/>
                <a:ea typeface="Palatino" charset="0"/>
                <a:cs typeface="Palatino" charset="0"/>
                <a:sym typeface="Palatino" charset="0"/>
              </a:rPr>
              <a:t>intelligence</a:t>
            </a:r>
          </a:p>
          <a:p>
            <a:pPr marL="39688"/>
            <a:r>
              <a:rPr lang="en-US" sz="1800">
                <a:solidFill>
                  <a:schemeClr val="tx1"/>
                </a:solidFill>
                <a:latin typeface="Palatino" charset="0"/>
                <a:ea typeface="Palatino" charset="0"/>
                <a:cs typeface="Palatino" charset="0"/>
                <a:sym typeface="Palatino" charset="0"/>
              </a:rPr>
              <a:t>algorithm</a:t>
            </a:r>
          </a:p>
          <a:p>
            <a:pPr marL="39688"/>
            <a:r>
              <a:rPr lang="en-US" sz="1800">
                <a:solidFill>
                  <a:schemeClr val="tx1"/>
                </a:solidFill>
                <a:latin typeface="Palatino" charset="0"/>
                <a:ea typeface="Palatino" charset="0"/>
                <a:cs typeface="Palatino" charset="0"/>
                <a:sym typeface="Palatino" charset="0"/>
              </a:rPr>
              <a:t>reinforcement</a:t>
            </a:r>
          </a:p>
          <a:p>
            <a:pPr marL="39688"/>
            <a:r>
              <a:rPr lang="en-US" sz="1800">
                <a:solidFill>
                  <a:schemeClr val="tx1"/>
                </a:solidFill>
                <a:latin typeface="Palatino" charset="0"/>
                <a:ea typeface="Palatino" charset="0"/>
                <a:cs typeface="Palatino" charset="0"/>
                <a:sym typeface="Palatino" charset="0"/>
              </a:rPr>
              <a:t>network...</a:t>
            </a:r>
          </a:p>
        </p:txBody>
      </p:sp>
      <p:sp>
        <p:nvSpPr>
          <p:cNvPr id="16404" name="Rectangle 20"/>
          <p:cNvSpPr>
            <a:spLocks/>
          </p:cNvSpPr>
          <p:nvPr/>
        </p:nvSpPr>
        <p:spPr bwMode="auto">
          <a:xfrm>
            <a:off x="5372100" y="3865563"/>
            <a:ext cx="14525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garbage</a:t>
            </a:r>
          </a:p>
          <a:p>
            <a:pPr marL="39688"/>
            <a:r>
              <a:rPr lang="en-US" sz="1800">
                <a:solidFill>
                  <a:schemeClr val="tx1"/>
                </a:solidFill>
                <a:latin typeface="Palatino" charset="0"/>
                <a:ea typeface="Palatino" charset="0"/>
                <a:cs typeface="Palatino" charset="0"/>
                <a:sym typeface="Palatino" charset="0"/>
              </a:rPr>
              <a:t>collection</a:t>
            </a:r>
          </a:p>
          <a:p>
            <a:pPr marL="39688"/>
            <a:r>
              <a:rPr lang="en-US" sz="1800">
                <a:solidFill>
                  <a:schemeClr val="tx1"/>
                </a:solidFill>
                <a:latin typeface="Palatino" charset="0"/>
                <a:ea typeface="Palatino" charset="0"/>
                <a:cs typeface="Palatino" charset="0"/>
                <a:sym typeface="Palatino" charset="0"/>
              </a:rPr>
              <a:t>memory</a:t>
            </a:r>
          </a:p>
          <a:p>
            <a:pPr marL="39688"/>
            <a:r>
              <a:rPr lang="en-US" sz="1800">
                <a:solidFill>
                  <a:schemeClr val="tx1"/>
                </a:solidFill>
                <a:latin typeface="Palatino" charset="0"/>
                <a:ea typeface="Palatino" charset="0"/>
                <a:cs typeface="Palatino" charset="0"/>
                <a:sym typeface="Palatino" charset="0"/>
              </a:rPr>
              <a:t>optimization</a:t>
            </a:r>
          </a:p>
          <a:p>
            <a:pPr marL="39688"/>
            <a:r>
              <a:rPr lang="en-US" sz="1800">
                <a:solidFill>
                  <a:schemeClr val="tx1"/>
                </a:solidFill>
                <a:latin typeface="Palatino" charset="0"/>
                <a:ea typeface="Palatino" charset="0"/>
                <a:cs typeface="Palatino" charset="0"/>
                <a:sym typeface="Palatino" charset="0"/>
              </a:rPr>
              <a:t>region...</a:t>
            </a:r>
          </a:p>
        </p:txBody>
      </p:sp>
      <p:grpSp>
        <p:nvGrpSpPr>
          <p:cNvPr id="16408" name="Group 24"/>
          <p:cNvGrpSpPr>
            <a:grpSpLocks/>
          </p:cNvGrpSpPr>
          <p:nvPr/>
        </p:nvGrpSpPr>
        <p:grpSpPr bwMode="auto">
          <a:xfrm>
            <a:off x="6019800" y="1509713"/>
            <a:ext cx="304800" cy="457200"/>
            <a:chOff x="0" y="0"/>
            <a:chExt cx="192" cy="288"/>
          </a:xfrm>
        </p:grpSpPr>
        <p:sp>
          <p:nvSpPr>
            <p:cNvPr id="16405" name="AutoShape 21"/>
            <p:cNvSpPr>
              <a:spLocks/>
            </p:cNvSpPr>
            <p:nvPr/>
          </p:nvSpPr>
          <p:spPr bwMode="auto">
            <a:xfrm>
              <a:off x="0" y="0"/>
              <a:ext cx="192" cy="288"/>
            </a:xfrm>
            <a:custGeom>
              <a:avLst/>
              <a:gdLst/>
              <a:ahLst/>
              <a:cxnLst/>
              <a:rect l="0" t="0" r="r" b="b"/>
              <a:pathLst>
                <a:path w="21600" h="21600">
                  <a:moveTo>
                    <a:pt x="0" y="0"/>
                  </a:moveTo>
                  <a:lnTo>
                    <a:pt x="0" y="21600"/>
                  </a:lnTo>
                  <a:lnTo>
                    <a:pt x="15413" y="21600"/>
                  </a:lnTo>
                  <a:lnTo>
                    <a:pt x="21600" y="15413"/>
                  </a:lnTo>
                  <a:lnTo>
                    <a:pt x="21600" y="0"/>
                  </a:lnTo>
                  <a:close/>
                  <a:moveTo>
                    <a:pt x="0" y="0"/>
                  </a:moveTo>
                </a:path>
              </a:pathLst>
            </a:custGeom>
            <a:solidFill>
              <a:srgbClr val="B2B2B2"/>
            </a:solidFill>
            <a:ln w="9525" cap="flat">
              <a:solidFill>
                <a:schemeClr val="tx1"/>
              </a:solidFill>
              <a:prstDash val="solid"/>
              <a:miter lim="800000"/>
              <a:headEnd type="none" w="med" len="med"/>
              <a:tailEnd type="none" w="med" len="med"/>
            </a:ln>
          </p:spPr>
          <p:txBody>
            <a:bodyPr lIns="0" tIns="0" rIns="0" bIns="0"/>
            <a:lstStyle/>
            <a:p>
              <a:endParaRPr lang="he-IL"/>
            </a:p>
          </p:txBody>
        </p:sp>
        <p:sp>
          <p:nvSpPr>
            <p:cNvPr id="16406" name="AutoShape 22"/>
            <p:cNvSpPr>
              <a:spLocks/>
            </p:cNvSpPr>
            <p:nvPr/>
          </p:nvSpPr>
          <p:spPr bwMode="auto">
            <a:xfrm>
              <a:off x="137" y="205"/>
              <a:ext cx="54" cy="82"/>
            </a:xfrm>
            <a:custGeom>
              <a:avLst/>
              <a:gdLst/>
              <a:ahLst/>
              <a:cxnLst/>
              <a:rect l="0" t="0" r="r" b="b"/>
              <a:pathLst>
                <a:path w="21600" h="21600">
                  <a:moveTo>
                    <a:pt x="0" y="21600"/>
                  </a:moveTo>
                  <a:lnTo>
                    <a:pt x="5589" y="733"/>
                  </a:lnTo>
                  <a:cubicBezTo>
                    <a:pt x="7754" y="4050"/>
                    <a:pt x="13497" y="4050"/>
                    <a:pt x="21600" y="0"/>
                  </a:cubicBezTo>
                  <a:close/>
                  <a:moveTo>
                    <a:pt x="0" y="21600"/>
                  </a:moveTo>
                </a:path>
              </a:pathLst>
            </a:custGeom>
            <a:solidFill>
              <a:srgbClr val="8E8E8E"/>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he-IL"/>
            </a:p>
          </p:txBody>
        </p:sp>
        <p:sp>
          <p:nvSpPr>
            <p:cNvPr id="16407" name="AutoShape 23"/>
            <p:cNvSpPr>
              <a:spLocks/>
            </p:cNvSpPr>
            <p:nvPr/>
          </p:nvSpPr>
          <p:spPr bwMode="auto">
            <a:xfrm>
              <a:off x="137" y="205"/>
              <a:ext cx="54" cy="82"/>
            </a:xfrm>
            <a:custGeom>
              <a:avLst/>
              <a:gdLst/>
              <a:ahLst/>
              <a:cxnLst/>
              <a:rect l="0" t="0" r="r" b="b"/>
              <a:pathLst>
                <a:path w="21600" h="21600">
                  <a:moveTo>
                    <a:pt x="0" y="21600"/>
                  </a:moveTo>
                  <a:lnTo>
                    <a:pt x="5589" y="733"/>
                  </a:lnTo>
                  <a:cubicBezTo>
                    <a:pt x="7754" y="4050"/>
                    <a:pt x="13497" y="4050"/>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grpSp>
      <p:sp>
        <p:nvSpPr>
          <p:cNvPr id="16409" name="Rectangle 25"/>
          <p:cNvSpPr>
            <a:spLocks/>
          </p:cNvSpPr>
          <p:nvPr/>
        </p:nvSpPr>
        <p:spPr bwMode="auto">
          <a:xfrm>
            <a:off x="6399213" y="1455738"/>
            <a:ext cx="13938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600">
                <a:solidFill>
                  <a:schemeClr val="tx1"/>
                </a:solidFill>
                <a:latin typeface="Palatino" charset="0"/>
                <a:ea typeface="Palatino" charset="0"/>
                <a:cs typeface="Palatino" charset="0"/>
                <a:sym typeface="Palatino" charset="0"/>
              </a:rPr>
              <a:t>“planning</a:t>
            </a:r>
          </a:p>
          <a:p>
            <a:pPr marL="39688"/>
            <a:r>
              <a:rPr lang="en-US" sz="1600">
                <a:solidFill>
                  <a:schemeClr val="tx1"/>
                </a:solidFill>
                <a:latin typeface="Palatino" charset="0"/>
                <a:ea typeface="Palatino" charset="0"/>
                <a:cs typeface="Palatino" charset="0"/>
                <a:sym typeface="Palatino" charset="0"/>
              </a:rPr>
              <a:t>  language</a:t>
            </a:r>
          </a:p>
          <a:p>
            <a:pPr marL="39688"/>
            <a:r>
              <a:rPr lang="en-US" sz="1600">
                <a:solidFill>
                  <a:schemeClr val="tx1"/>
                </a:solidFill>
                <a:latin typeface="Palatino" charset="0"/>
                <a:ea typeface="Palatino" charset="0"/>
                <a:cs typeface="Palatino" charset="0"/>
                <a:sym typeface="Palatino" charset="0"/>
              </a:rPr>
              <a:t>  proof</a:t>
            </a:r>
          </a:p>
          <a:p>
            <a:pPr marL="39688"/>
            <a:r>
              <a:rPr lang="en-US" sz="1600">
                <a:solidFill>
                  <a:schemeClr val="tx1"/>
                </a:solidFill>
                <a:latin typeface="Palatino" charset="0"/>
                <a:ea typeface="Palatino" charset="0"/>
                <a:cs typeface="Palatino" charset="0"/>
                <a:sym typeface="Palatino" charset="0"/>
              </a:rPr>
              <a:t>  intelligence”</a:t>
            </a:r>
          </a:p>
        </p:txBody>
      </p:sp>
      <p:sp>
        <p:nvSpPr>
          <p:cNvPr id="16410" name="Rectangle 26"/>
          <p:cNvSpPr>
            <a:spLocks/>
          </p:cNvSpPr>
          <p:nvPr/>
        </p:nvSpPr>
        <p:spPr bwMode="auto">
          <a:xfrm>
            <a:off x="0" y="3857625"/>
            <a:ext cx="10096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b="1" i="1">
                <a:solidFill>
                  <a:schemeClr val="tx1"/>
                </a:solidFill>
                <a:latin typeface="Palatino" charset="0"/>
                <a:ea typeface="Palatino" charset="0"/>
                <a:cs typeface="Palatino" charset="0"/>
                <a:sym typeface="Palatino" charset="0"/>
              </a:rPr>
              <a:t>Training</a:t>
            </a:r>
          </a:p>
          <a:p>
            <a:pPr marL="39688"/>
            <a:r>
              <a:rPr lang="en-US" sz="1800" b="1" i="1">
                <a:solidFill>
                  <a:schemeClr val="tx1"/>
                </a:solidFill>
                <a:latin typeface="Palatino" charset="0"/>
                <a:ea typeface="Palatino" charset="0"/>
                <a:cs typeface="Palatino" charset="0"/>
                <a:sym typeface="Palatino" charset="0"/>
              </a:rPr>
              <a:t>Data:</a:t>
            </a:r>
          </a:p>
        </p:txBody>
      </p:sp>
      <p:sp>
        <p:nvSpPr>
          <p:cNvPr id="16411" name="AutoShape 27"/>
          <p:cNvSpPr>
            <a:spLocks noChangeShapeType="1"/>
          </p:cNvSpPr>
          <p:nvPr/>
        </p:nvSpPr>
        <p:spPr bwMode="auto">
          <a:xfrm flipH="1">
            <a:off x="3186113" y="1738313"/>
            <a:ext cx="2986087" cy="1773237"/>
          </a:xfrm>
          <a:prstGeom prst="straightConnector1">
            <a:avLst/>
          </a:prstGeom>
          <a:noFill/>
          <a:ln w="9525" cap="flat">
            <a:solidFill>
              <a:schemeClr val="tx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412" name="Rectangle 28"/>
          <p:cNvSpPr>
            <a:spLocks/>
          </p:cNvSpPr>
          <p:nvPr/>
        </p:nvSpPr>
        <p:spPr bwMode="auto">
          <a:xfrm>
            <a:off x="0" y="1706563"/>
            <a:ext cx="73183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b="1" i="1">
                <a:solidFill>
                  <a:schemeClr val="tx1"/>
                </a:solidFill>
                <a:latin typeface="Palatino" charset="0"/>
                <a:ea typeface="Palatino" charset="0"/>
                <a:cs typeface="Palatino" charset="0"/>
                <a:sym typeface="Palatino" charset="0"/>
              </a:rPr>
              <a:t>Test</a:t>
            </a:r>
          </a:p>
          <a:p>
            <a:pPr marL="39688"/>
            <a:r>
              <a:rPr lang="en-US" sz="1800" b="1" i="1">
                <a:solidFill>
                  <a:schemeClr val="tx1"/>
                </a:solidFill>
                <a:latin typeface="Palatino" charset="0"/>
                <a:ea typeface="Palatino" charset="0"/>
                <a:cs typeface="Palatino" charset="0"/>
                <a:sym typeface="Palatino" charset="0"/>
              </a:rPr>
              <a:t>Data:</a:t>
            </a:r>
          </a:p>
        </p:txBody>
      </p:sp>
      <p:sp>
        <p:nvSpPr>
          <p:cNvPr id="16413" name="Rectangle 29"/>
          <p:cNvSpPr>
            <a:spLocks/>
          </p:cNvSpPr>
          <p:nvPr/>
        </p:nvSpPr>
        <p:spPr bwMode="auto">
          <a:xfrm>
            <a:off x="0" y="3019425"/>
            <a:ext cx="9763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b="1" i="1">
                <a:solidFill>
                  <a:schemeClr val="tx1"/>
                </a:solidFill>
                <a:latin typeface="Palatino" charset="0"/>
                <a:ea typeface="Palatino" charset="0"/>
                <a:cs typeface="Palatino" charset="0"/>
                <a:sym typeface="Palatino" charset="0"/>
              </a:rPr>
              <a:t>Classes:</a:t>
            </a:r>
          </a:p>
        </p:txBody>
      </p:sp>
      <p:sp>
        <p:nvSpPr>
          <p:cNvPr id="16414" name="Rectangle 30"/>
          <p:cNvSpPr>
            <a:spLocks/>
          </p:cNvSpPr>
          <p:nvPr/>
        </p:nvSpPr>
        <p:spPr bwMode="auto">
          <a:xfrm>
            <a:off x="2322513" y="2728913"/>
            <a:ext cx="5619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(AI)</a:t>
            </a:r>
          </a:p>
        </p:txBody>
      </p:sp>
      <p:sp>
        <p:nvSpPr>
          <p:cNvPr id="16415" name="Rectangle 31"/>
          <p:cNvSpPr>
            <a:spLocks noGrp="1" noChangeArrowheads="1"/>
          </p:cNvSpPr>
          <p:nvPr>
            <p:ph type="title"/>
          </p:nvPr>
        </p:nvSpPr>
        <p:spPr>
          <a:ln/>
        </p:spPr>
        <p:txBody>
          <a:bodyPr rIns="132080"/>
          <a:lstStyle/>
          <a:p>
            <a:r>
              <a:rPr lang="en-US"/>
              <a:t>Document Classification</a:t>
            </a:r>
          </a:p>
        </p:txBody>
      </p:sp>
      <p:sp>
        <p:nvSpPr>
          <p:cNvPr id="16416" name="Rectangle 32"/>
          <p:cNvSpPr>
            <a:spLocks/>
          </p:cNvSpPr>
          <p:nvPr/>
        </p:nvSpPr>
        <p:spPr bwMode="auto">
          <a:xfrm>
            <a:off x="4343400" y="2728913"/>
            <a:ext cx="1717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(Programming)</a:t>
            </a:r>
          </a:p>
        </p:txBody>
      </p:sp>
      <p:sp>
        <p:nvSpPr>
          <p:cNvPr id="16417" name="Rectangle 33"/>
          <p:cNvSpPr>
            <a:spLocks/>
          </p:cNvSpPr>
          <p:nvPr/>
        </p:nvSpPr>
        <p:spPr bwMode="auto">
          <a:xfrm>
            <a:off x="7351713" y="2728913"/>
            <a:ext cx="735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(HCI)</a:t>
            </a:r>
          </a:p>
        </p:txBody>
      </p:sp>
      <p:sp>
        <p:nvSpPr>
          <p:cNvPr id="16418" name="Line 34"/>
          <p:cNvSpPr>
            <a:spLocks noChangeShapeType="1"/>
          </p:cNvSpPr>
          <p:nvPr/>
        </p:nvSpPr>
        <p:spPr bwMode="auto">
          <a:xfrm flipH="1">
            <a:off x="2619375" y="2133600"/>
            <a:ext cx="2105025" cy="595313"/>
          </a:xfrm>
          <a:prstGeom prst="line">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6419" name="Line 35"/>
          <p:cNvSpPr>
            <a:spLocks noChangeShapeType="1"/>
          </p:cNvSpPr>
          <p:nvPr/>
        </p:nvSpPr>
        <p:spPr bwMode="auto">
          <a:xfrm>
            <a:off x="4724400" y="2133600"/>
            <a:ext cx="495300" cy="595313"/>
          </a:xfrm>
          <a:prstGeom prst="line">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sp>
        <p:nvSpPr>
          <p:cNvPr id="16420" name="Line 36"/>
          <p:cNvSpPr>
            <a:spLocks noChangeShapeType="1"/>
          </p:cNvSpPr>
          <p:nvPr/>
        </p:nvSpPr>
        <p:spPr bwMode="auto">
          <a:xfrm>
            <a:off x="4724400" y="2133600"/>
            <a:ext cx="3011488" cy="595313"/>
          </a:xfrm>
          <a:prstGeom prst="line">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he-IL"/>
          </a:p>
        </p:txBody>
      </p:sp>
      <p:cxnSp>
        <p:nvCxnSpPr>
          <p:cNvPr id="16421" name="AutoShape 37"/>
          <p:cNvCxnSpPr>
            <a:cxnSpLocks noChangeShapeType="1"/>
            <a:stCxn id="16414" idx="0"/>
            <a:endCxn id="16400" idx="0"/>
          </p:cNvCxnSpPr>
          <p:nvPr/>
        </p:nvCxnSpPr>
        <p:spPr bwMode="auto">
          <a:xfrm>
            <a:off x="2624138" y="2911475"/>
            <a:ext cx="561975" cy="600075"/>
          </a:xfrm>
          <a:prstGeom prst="straightConnector1">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cxnSp>
      <p:cxnSp>
        <p:nvCxnSpPr>
          <p:cNvPr id="16422" name="AutoShape 38"/>
          <p:cNvCxnSpPr>
            <a:cxnSpLocks noChangeShapeType="1"/>
            <a:stCxn id="16416" idx="0"/>
            <a:endCxn id="16398" idx="0"/>
          </p:cNvCxnSpPr>
          <p:nvPr/>
        </p:nvCxnSpPr>
        <p:spPr bwMode="auto">
          <a:xfrm flipH="1">
            <a:off x="4505325" y="2911475"/>
            <a:ext cx="720725" cy="600075"/>
          </a:xfrm>
          <a:prstGeom prst="straightConnector1">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cxnSp>
      <p:cxnSp>
        <p:nvCxnSpPr>
          <p:cNvPr id="16423" name="AutoShape 39"/>
          <p:cNvCxnSpPr>
            <a:cxnSpLocks noChangeShapeType="1"/>
            <a:stCxn id="16416" idx="0"/>
            <a:endCxn id="16397" idx="0"/>
          </p:cNvCxnSpPr>
          <p:nvPr/>
        </p:nvCxnSpPr>
        <p:spPr bwMode="auto">
          <a:xfrm>
            <a:off x="5226050" y="2911475"/>
            <a:ext cx="639763" cy="600075"/>
          </a:xfrm>
          <a:prstGeom prst="straightConnector1">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cxnSp>
      <p:cxnSp>
        <p:nvCxnSpPr>
          <p:cNvPr id="16424" name="AutoShape 40"/>
          <p:cNvCxnSpPr>
            <a:cxnSpLocks noChangeShapeType="1"/>
            <a:stCxn id="16417" idx="0"/>
            <a:endCxn id="16395" idx="0"/>
          </p:cNvCxnSpPr>
          <p:nvPr/>
        </p:nvCxnSpPr>
        <p:spPr bwMode="auto">
          <a:xfrm flipH="1">
            <a:off x="7313613" y="2911475"/>
            <a:ext cx="427037" cy="600075"/>
          </a:xfrm>
          <a:prstGeom prst="straightConnector1">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cxnSp>
      <p:cxnSp>
        <p:nvCxnSpPr>
          <p:cNvPr id="16425" name="AutoShape 41"/>
          <p:cNvCxnSpPr>
            <a:cxnSpLocks noChangeShapeType="1"/>
            <a:stCxn id="16417" idx="0"/>
            <a:endCxn id="16396" idx="0"/>
          </p:cNvCxnSpPr>
          <p:nvPr/>
        </p:nvCxnSpPr>
        <p:spPr bwMode="auto">
          <a:xfrm>
            <a:off x="7740650" y="2911475"/>
            <a:ext cx="715963" cy="600075"/>
          </a:xfrm>
          <a:prstGeom prst="straightConnector1">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cxnSp>
      <p:cxnSp>
        <p:nvCxnSpPr>
          <p:cNvPr id="16426" name="AutoShape 42"/>
          <p:cNvCxnSpPr>
            <a:cxnSpLocks noChangeShapeType="1"/>
            <a:stCxn id="16414" idx="0"/>
            <a:endCxn id="16399" idx="0"/>
          </p:cNvCxnSpPr>
          <p:nvPr/>
        </p:nvCxnSpPr>
        <p:spPr bwMode="auto">
          <a:xfrm flipH="1">
            <a:off x="1901825" y="2911475"/>
            <a:ext cx="722313" cy="604838"/>
          </a:xfrm>
          <a:prstGeom prst="straightConnector1">
            <a:avLst/>
          </a:prstGeom>
          <a:noFill/>
          <a:ln w="9525" cap="flat">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cxnSp>
      <p:sp>
        <p:nvSpPr>
          <p:cNvPr id="16427" name="Rectangle 43"/>
          <p:cNvSpPr>
            <a:spLocks/>
          </p:cNvSpPr>
          <p:nvPr/>
        </p:nvSpPr>
        <p:spPr bwMode="auto">
          <a:xfrm>
            <a:off x="6743700" y="3868738"/>
            <a:ext cx="325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a:t>
            </a:r>
          </a:p>
        </p:txBody>
      </p:sp>
      <p:sp>
        <p:nvSpPr>
          <p:cNvPr id="16428" name="Rectangle 44"/>
          <p:cNvSpPr>
            <a:spLocks/>
          </p:cNvSpPr>
          <p:nvPr/>
        </p:nvSpPr>
        <p:spPr bwMode="auto">
          <a:xfrm>
            <a:off x="8178800" y="3886200"/>
            <a:ext cx="325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800">
                <a:solidFill>
                  <a:schemeClr val="tx1"/>
                </a:solidFill>
                <a:latin typeface="Palatino" charset="0"/>
                <a:ea typeface="Palatino" charset="0"/>
                <a:cs typeface="Palatino" charset="0"/>
                <a:sym typeface="Palatino" charset="0"/>
              </a:rPr>
              <a:t>...</a:t>
            </a:r>
          </a:p>
        </p:txBody>
      </p:sp>
      <p:sp>
        <p:nvSpPr>
          <p:cNvPr id="16429" name="Rectangle 45"/>
          <p:cNvSpPr>
            <a:spLocks/>
          </p:cNvSpPr>
          <p:nvPr/>
        </p:nvSpPr>
        <p:spPr bwMode="auto">
          <a:xfrm>
            <a:off x="1752600" y="5715000"/>
            <a:ext cx="6794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a:solidFill>
                  <a:srgbClr val="00A000"/>
                </a:solidFill>
                <a:ea typeface="Lucida Grande" charset="0"/>
                <a:cs typeface="Lucida Grande" charset="0"/>
              </a:rPr>
              <a:t>(Note: in real life there is often a hierarchy, not present in the above problem statement; and also, you get papers on ML approaches to Garb. Coll.)</a:t>
            </a:r>
          </a:p>
        </p:txBody>
      </p:sp>
      <p:sp>
        <p:nvSpPr>
          <p:cNvPr id="16430" name="Rectangle 46"/>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r>
              <a:rPr lang="en-US" sz="1600">
                <a:solidFill>
                  <a:srgbClr val="FBFCFF"/>
                </a:solidFill>
                <a:ea typeface="Lucida Grande" charset="0"/>
                <a:cs typeface="Lucida Grande" charset="0"/>
              </a:rPr>
              <a:t>Sec. 13.1</a:t>
            </a:r>
          </a:p>
        </p:txBody>
      </p:sp>
    </p:spTree>
  </p:cSld>
  <p:clrMapOvr>
    <a:masterClrMapping/>
  </p:clrMapOvr>
  <p:transition/>
</p:sld>
</file>

<file path=ppt/theme/theme1.xml><?xml version="1.0" encoding="utf-8"?>
<a:theme xmlns:a="http://schemas.openxmlformats.org/drawingml/2006/main" name="1_IIR-slides">
  <a:themeElements>
    <a:clrScheme name="">
      <a:dk1>
        <a:srgbClr val="000000"/>
      </a:dk1>
      <a:lt1>
        <a:srgbClr val="233337"/>
      </a:lt1>
      <a:dk2>
        <a:srgbClr val="000000"/>
      </a:dk2>
      <a:lt2>
        <a:srgbClr val="808080"/>
      </a:lt2>
      <a:accent1>
        <a:srgbClr val="0E4851"/>
      </a:accent1>
      <a:accent2>
        <a:srgbClr val="333399"/>
      </a:accent2>
      <a:accent3>
        <a:srgbClr val="ACADAE"/>
      </a:accent3>
      <a:accent4>
        <a:srgbClr val="000000"/>
      </a:accent4>
      <a:accent5>
        <a:srgbClr val="AAB1B3"/>
      </a:accent5>
      <a:accent6>
        <a:srgbClr val="2D2D8A"/>
      </a:accent6>
      <a:hlink>
        <a:srgbClr val="009999"/>
      </a:hlink>
      <a:folHlink>
        <a:srgbClr val="99CC00"/>
      </a:folHlink>
    </a:clrScheme>
    <a:fontScheme name="1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1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2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2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5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5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4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4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3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3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6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6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7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7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4488</TotalTime>
  <Pages>0</Pages>
  <Words>4664</Words>
  <Characters>0</Characters>
  <Application>Microsoft Office PowerPoint</Application>
  <PresentationFormat>On-screen Show (4:3)</PresentationFormat>
  <Lines>0</Lines>
  <Paragraphs>1056</Paragraphs>
  <Slides>75</Slides>
  <Notes>9</Notes>
  <HiddenSlides>5</HiddenSlides>
  <MMClips>0</MMClips>
  <ScaleCrop>false</ScaleCrop>
  <HeadingPairs>
    <vt:vector size="6" baseType="variant">
      <vt:variant>
        <vt:lpstr>Fonts Used</vt:lpstr>
      </vt:variant>
      <vt:variant>
        <vt:i4>19</vt:i4>
      </vt:variant>
      <vt:variant>
        <vt:lpstr>Theme</vt:lpstr>
      </vt:variant>
      <vt:variant>
        <vt:i4>8</vt:i4>
      </vt:variant>
      <vt:variant>
        <vt:lpstr>Slide Titles</vt:lpstr>
      </vt:variant>
      <vt:variant>
        <vt:i4>75</vt:i4>
      </vt:variant>
    </vt:vector>
  </HeadingPairs>
  <TitlesOfParts>
    <vt:vector size="102" baseType="lpstr">
      <vt:lpstr>.Aqua かな</vt:lpstr>
      <vt:lpstr>Apple Symbols</vt:lpstr>
      <vt:lpstr>Arial</vt:lpstr>
      <vt:lpstr>Arial Unicode MS</vt:lpstr>
      <vt:lpstr>Cambria Math</vt:lpstr>
      <vt:lpstr>Comic Sans MS</vt:lpstr>
      <vt:lpstr>Comic Sans MS Bold</vt:lpstr>
      <vt:lpstr>Courier</vt:lpstr>
      <vt:lpstr>Lucida Grande</vt:lpstr>
      <vt:lpstr>Palatino</vt:lpstr>
      <vt:lpstr>Symbol</vt:lpstr>
      <vt:lpstr>Tahoma</vt:lpstr>
      <vt:lpstr>Tahoma Bold</vt:lpstr>
      <vt:lpstr>Times New Roman</vt:lpstr>
      <vt:lpstr>Times New Roman Italic</vt:lpstr>
      <vt:lpstr>Wingdings</vt:lpstr>
      <vt:lpstr>ヒラギノ明朝 ProN W3</vt:lpstr>
      <vt:lpstr>ヒラギノ角ゴ ProN W3</vt:lpstr>
      <vt:lpstr>ヒラギノ角ゴ ProN W6</vt:lpstr>
      <vt:lpstr>1_IIR-slides</vt:lpstr>
      <vt:lpstr>2_IIR-slides</vt:lpstr>
      <vt:lpstr>IIR-slides</vt:lpstr>
      <vt:lpstr>5_IIR-slides</vt:lpstr>
      <vt:lpstr>4_IIR-slides</vt:lpstr>
      <vt:lpstr>3_IIR-slides</vt:lpstr>
      <vt:lpstr>6_IIR-slides</vt:lpstr>
      <vt:lpstr>7_IIR-slides</vt:lpstr>
      <vt:lpstr>PowerPoint Presentation</vt:lpstr>
      <vt:lpstr>Standing queries</vt:lpstr>
      <vt:lpstr>PowerPoint Presentation</vt:lpstr>
      <vt:lpstr>Spam filtering Another text classification task</vt:lpstr>
      <vt:lpstr>Text classification</vt:lpstr>
      <vt:lpstr>Categorization/Classification</vt:lpstr>
      <vt:lpstr>Categorization/Classification</vt:lpstr>
      <vt:lpstr>Machine Learning: Supervised Classification</vt:lpstr>
      <vt:lpstr>Document Classification</vt:lpstr>
      <vt:lpstr>More Text Classification Examples</vt:lpstr>
      <vt:lpstr>Classification Methods (1)</vt:lpstr>
      <vt:lpstr>Classification Methods (2)</vt:lpstr>
      <vt:lpstr>A Verity topic  A complex classification rule</vt:lpstr>
      <vt:lpstr>Classification Methods (3)</vt:lpstr>
      <vt:lpstr>Relevance feedback</vt:lpstr>
      <vt:lpstr>Probabilistic relevance feedback</vt:lpstr>
      <vt:lpstr>Recall a few probability basics</vt:lpstr>
      <vt:lpstr>Bayesian Methods</vt:lpstr>
      <vt:lpstr>The bag of words representation</vt:lpstr>
      <vt:lpstr>PowerPoint Presentation</vt:lpstr>
      <vt:lpstr>Bayes’ Rule for text classification</vt:lpstr>
      <vt:lpstr>Naive Bayes Classifiers</vt:lpstr>
      <vt:lpstr>Naïve Bayes Classifier:  Naïve Bayes Assumption</vt:lpstr>
      <vt:lpstr>The Multivariate Bernoulli NB Classifier</vt:lpstr>
      <vt:lpstr>Learning the Model</vt:lpstr>
      <vt:lpstr>Problem with Maximum Likelihood</vt:lpstr>
      <vt:lpstr>Smoothing to Avoid Overfitting</vt:lpstr>
      <vt:lpstr>Recap: language model</vt:lpstr>
      <vt:lpstr>Recap: language model</vt:lpstr>
      <vt:lpstr>Recap: language model</vt:lpstr>
      <vt:lpstr>Worked example</vt:lpstr>
      <vt:lpstr>unigram model</vt:lpstr>
      <vt:lpstr>Ranking documents</vt:lpstr>
      <vt:lpstr>Unigram and higher-order models</vt:lpstr>
      <vt:lpstr>Naïve Bayes via a class conditional language model = multinomial NB</vt:lpstr>
      <vt:lpstr>Using Multinomial Naive Bayes Classifiers to Classify Text: Basic method</vt:lpstr>
      <vt:lpstr>Naive Bayes and Language Modeling</vt:lpstr>
      <vt:lpstr>Multinomial Naive Bayes: Learning</vt:lpstr>
      <vt:lpstr>Naive Bayes: Classifying</vt:lpstr>
      <vt:lpstr>Naive Bayes: Time Complexity</vt:lpstr>
      <vt:lpstr>Underflow Prevention: using logs</vt:lpstr>
      <vt:lpstr>Example</vt:lpstr>
      <vt:lpstr>Two Naive Bayes Models</vt:lpstr>
      <vt:lpstr>Two Models</vt:lpstr>
      <vt:lpstr>Parameter estimation</vt:lpstr>
      <vt:lpstr>Example (multivariate)</vt:lpstr>
      <vt:lpstr>Example (multinomial)</vt:lpstr>
      <vt:lpstr>Multinomial vs Multivariate Bernoulli</vt:lpstr>
      <vt:lpstr>Which to use for classification?</vt:lpstr>
      <vt:lpstr>Properties of NB</vt:lpstr>
      <vt:lpstr>Sometimes NB independence assumptions are problematic</vt:lpstr>
      <vt:lpstr>Feature Selection: Why?</vt:lpstr>
      <vt:lpstr>Feature Selection: How?</vt:lpstr>
      <vt:lpstr>X2 statistic (CHI)</vt:lpstr>
      <vt:lpstr>Example. RCV1</vt:lpstr>
      <vt:lpstr>Critical values of the  X2 distribution</vt:lpstr>
      <vt:lpstr>PowerPoint Presentation</vt:lpstr>
      <vt:lpstr>MI in Information Theory</vt:lpstr>
      <vt:lpstr>Feature selection via Mutual Information</vt:lpstr>
      <vt:lpstr>Example, RCV1</vt:lpstr>
      <vt:lpstr>Feature selection via MI (contd.)</vt:lpstr>
      <vt:lpstr>Feature Selection</vt:lpstr>
      <vt:lpstr>Feature Selection: Frequency</vt:lpstr>
      <vt:lpstr>Feature selection for NB</vt:lpstr>
      <vt:lpstr>Evaluating Categorization</vt:lpstr>
      <vt:lpstr>Naive Bayes vs. other methods</vt:lpstr>
      <vt:lpstr>WebKB Experiment (1998)</vt:lpstr>
      <vt:lpstr>NB Model Comparison: WebKB</vt:lpstr>
      <vt:lpstr>PowerPoint Presentation</vt:lpstr>
      <vt:lpstr>SpamAssassin</vt:lpstr>
      <vt:lpstr>Naïve Bayes in Spam Filtering</vt:lpstr>
      <vt:lpstr>Example: Sensors</vt:lpstr>
      <vt:lpstr>Naïve Bayes Posterior Probabilities</vt:lpstr>
      <vt:lpstr>Naive Bayes is Not So Naive</vt:lpstr>
      <vt:lpstr>Resources for today’s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Marina Litvak</cp:lastModifiedBy>
  <cp:revision>144</cp:revision>
  <dcterms:modified xsi:type="dcterms:W3CDTF">2018-11-12T11:28:17Z</dcterms:modified>
</cp:coreProperties>
</file>