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8" r:id="rId2"/>
    <p:sldId id="259" r:id="rId3"/>
    <p:sldId id="260" r:id="rId4"/>
    <p:sldId id="269" r:id="rId5"/>
    <p:sldId id="271" r:id="rId6"/>
    <p:sldId id="261" r:id="rId7"/>
    <p:sldId id="267" r:id="rId8"/>
    <p:sldId id="275" r:id="rId9"/>
    <p:sldId id="268" r:id="rId10"/>
    <p:sldId id="272" r:id="rId11"/>
    <p:sldId id="273" r:id="rId12"/>
    <p:sldId id="270" r:id="rId13"/>
    <p:sldId id="266" r:id="rId14"/>
    <p:sldId id="274" r:id="rId15"/>
    <p:sldId id="263" r:id="rId16"/>
    <p:sldId id="262"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7A03A6-DA8D-41E3-ABF9-65F5E021D97F}">
          <p14:sldIdLst>
            <p14:sldId id="258"/>
            <p14:sldId id="259"/>
            <p14:sldId id="260"/>
            <p14:sldId id="269"/>
            <p14:sldId id="271"/>
            <p14:sldId id="261"/>
            <p14:sldId id="267"/>
            <p14:sldId id="275"/>
            <p14:sldId id="268"/>
            <p14:sldId id="272"/>
            <p14:sldId id="273"/>
            <p14:sldId id="270"/>
            <p14:sldId id="266"/>
            <p14:sldId id="274"/>
            <p14:sldId id="263"/>
            <p14:sldId id="262"/>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96005" autoAdjust="0"/>
  </p:normalViewPr>
  <p:slideViewPr>
    <p:cSldViewPr snapToGrid="0">
      <p:cViewPr varScale="1">
        <p:scale>
          <a:sx n="102" d="100"/>
          <a:sy n="102" d="100"/>
        </p:scale>
        <p:origin x="6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445187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Memory-based</a:t>
            </a:r>
          </a:p>
          <a:p>
            <a:pPr marL="171450" indent="-171450">
              <a:buFont typeface="Arial" panose="020B0604020202020204" pitchFamily="34" charset="0"/>
              <a:buChar char="•"/>
            </a:pPr>
            <a:r>
              <a:rPr lang="en-US" dirty="0"/>
              <a:t>Model-based</a:t>
            </a:r>
          </a:p>
          <a:p>
            <a:pPr marL="171450" indent="-171450">
              <a:buFont typeface="Arial" panose="020B0604020202020204" pitchFamily="34" charset="0"/>
              <a:buChar char="•"/>
            </a:pPr>
            <a:r>
              <a:rPr lang="en-US" dirty="0"/>
              <a:t>Hybrid</a:t>
            </a:r>
          </a:p>
          <a:p>
            <a:pPr marL="171450" indent="-171450">
              <a:buFont typeface="Arial" panose="020B0604020202020204" pitchFamily="34" charset="0"/>
              <a:buChar char="•"/>
            </a:pPr>
            <a:r>
              <a:rPr lang="en-US" dirty="0"/>
              <a:t>Deep-Learning</a:t>
            </a:r>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113842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Problems</a:t>
            </a:r>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80628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Data sparsity</a:t>
            </a:r>
          </a:p>
          <a:p>
            <a:pPr marL="171450" indent="-171450">
              <a:buFont typeface="Arial" panose="020B0604020202020204" pitchFamily="34" charset="0"/>
              <a:buChar char="•"/>
            </a:pPr>
            <a:r>
              <a:rPr lang="en-US" dirty="0"/>
              <a:t>Scalability</a:t>
            </a:r>
          </a:p>
          <a:p>
            <a:pPr marL="171450" indent="-171450">
              <a:buFont typeface="Arial" panose="020B0604020202020204" pitchFamily="34" charset="0"/>
              <a:buChar char="•"/>
            </a:pPr>
            <a:r>
              <a:rPr lang="en-US" dirty="0"/>
              <a:t>Synonyms</a:t>
            </a:r>
          </a:p>
          <a:p>
            <a:pPr marL="171450" indent="-171450">
              <a:buFont typeface="Arial" panose="020B0604020202020204" pitchFamily="34" charset="0"/>
              <a:buChar char="•"/>
            </a:pPr>
            <a:r>
              <a:rPr lang="en-US" dirty="0"/>
              <a:t>Gray sheep</a:t>
            </a:r>
          </a:p>
          <a:p>
            <a:pPr marL="171450" indent="-171450">
              <a:buFont typeface="Arial" panose="020B0604020202020204" pitchFamily="34" charset="0"/>
              <a:buChar char="•"/>
            </a:pPr>
            <a:r>
              <a:rPr lang="en-US" dirty="0"/>
              <a:t>Shilling attacks</a:t>
            </a:r>
          </a:p>
          <a:p>
            <a:pPr marL="171450" indent="-171450">
              <a:buFont typeface="Arial" panose="020B0604020202020204" pitchFamily="34" charset="0"/>
              <a:buChar char="•"/>
            </a:pPr>
            <a:r>
              <a:rPr lang="en-US" dirty="0"/>
              <a:t>Diversity and the long tail</a:t>
            </a:r>
          </a:p>
        </p:txBody>
      </p:sp>
      <p:sp>
        <p:nvSpPr>
          <p:cNvPr id="4" name="Slide Number Placeholder 3"/>
          <p:cNvSpPr>
            <a:spLocks noGrp="1"/>
          </p:cNvSpPr>
          <p:nvPr>
            <p:ph type="sldNum" sz="quarter" idx="10"/>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599784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736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381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876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970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497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049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930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814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661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11/21/2021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745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11/21/2021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595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414149" y="0"/>
            <a:ext cx="4176384" cy="2380828"/>
          </a:xfrm>
        </p:spPr>
        <p:txBody>
          <a:bodyPr>
            <a:normAutofit/>
          </a:bodyPr>
          <a:lstStyle/>
          <a:p>
            <a:r>
              <a:rPr lang="en-US" sz="3700" dirty="0" err="1"/>
              <a:t>netflix</a:t>
            </a:r>
            <a:br>
              <a:rPr lang="en-US" sz="3700" dirty="0"/>
            </a:br>
            <a:r>
              <a:rPr lang="en-US" sz="3700" dirty="0"/>
              <a:t>Collaborative Filtering</a:t>
            </a:r>
          </a:p>
        </p:txBody>
      </p:sp>
      <p:sp>
        <p:nvSpPr>
          <p:cNvPr id="3" name="Content Placeholder 2"/>
          <p:cNvSpPr>
            <a:spLocks noGrp="1"/>
          </p:cNvSpPr>
          <p:nvPr>
            <p:ph type="subTitle" idx="1"/>
          </p:nvPr>
        </p:nvSpPr>
        <p:spPr>
          <a:xfrm>
            <a:off x="1452617" y="3677758"/>
            <a:ext cx="4171479" cy="1610643"/>
          </a:xfrm>
        </p:spPr>
        <p:txBody>
          <a:bodyPr>
            <a:normAutofit fontScale="92500" lnSpcReduction="10000"/>
          </a:bodyPr>
          <a:lstStyle/>
          <a:p>
            <a:r>
              <a:rPr lang="en-US" sz="1600" dirty="0"/>
              <a:t>Group:</a:t>
            </a:r>
          </a:p>
          <a:p>
            <a:r>
              <a:rPr lang="en-US" sz="1600" dirty="0" err="1"/>
              <a:t>Evghenii</a:t>
            </a:r>
            <a:r>
              <a:rPr lang="en-US" sz="1600" dirty="0"/>
              <a:t> </a:t>
            </a:r>
            <a:r>
              <a:rPr lang="en-US" sz="1600" dirty="0" err="1"/>
              <a:t>Gaisinschii</a:t>
            </a:r>
            <a:endParaRPr lang="en-US" sz="1600" dirty="0"/>
          </a:p>
          <a:p>
            <a:r>
              <a:rPr lang="en-US" sz="1600" dirty="0" err="1"/>
              <a:t>Baruh</a:t>
            </a:r>
            <a:r>
              <a:rPr lang="en-US" sz="1600" dirty="0"/>
              <a:t> </a:t>
            </a:r>
            <a:r>
              <a:rPr lang="en-US" sz="1600" dirty="0" err="1"/>
              <a:t>Rutman</a:t>
            </a:r>
            <a:endParaRPr lang="en-US" sz="1600" dirty="0"/>
          </a:p>
          <a:p>
            <a:r>
              <a:rPr lang="en-US" sz="1600" dirty="0"/>
              <a:t>Roi </a:t>
            </a:r>
            <a:r>
              <a:rPr lang="en-US" sz="1600" dirty="0" err="1"/>
              <a:t>Amzaleg</a:t>
            </a:r>
            <a:endParaRPr lang="en-US" sz="1600" dirty="0"/>
          </a:p>
        </p:txBody>
      </p:sp>
      <p:cxnSp>
        <p:nvCxnSpPr>
          <p:cNvPr id="15" name="Straight Connector 14">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7" name="Picture 16">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Diagram&#10;&#10;Description automatically generated">
            <a:extLst>
              <a:ext uri="{FF2B5EF4-FFF2-40B4-BE49-F238E27FC236}">
                <a16:creationId xmlns:a16="http://schemas.microsoft.com/office/drawing/2014/main" id="{CE8ECA7E-37A9-49AC-A83B-2D6F6F1B4CC7}"/>
              </a:ext>
            </a:extLst>
          </p:cNvPr>
          <p:cNvPicPr>
            <a:picLocks noChangeAspect="1"/>
          </p:cNvPicPr>
          <p:nvPr/>
        </p:nvPicPr>
        <p:blipFill>
          <a:blip r:embed="rId3"/>
          <a:stretch>
            <a:fillRect/>
          </a:stretch>
        </p:blipFill>
        <p:spPr>
          <a:xfrm>
            <a:off x="4249647" y="1146952"/>
            <a:ext cx="7849303" cy="4105940"/>
          </a:xfrm>
          <a:prstGeom prst="rect">
            <a:avLst/>
          </a:prstGeom>
        </p:spPr>
      </p:pic>
    </p:spTree>
    <p:extLst>
      <p:ext uri="{BB962C8B-B14F-4D97-AF65-F5344CB8AC3E}">
        <p14:creationId xmlns:p14="http://schemas.microsoft.com/office/powerpoint/2010/main" val="3857425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3315" y="1240076"/>
            <a:ext cx="2974181" cy="4584527"/>
          </a:xfrm>
        </p:spPr>
        <p:txBody>
          <a:bodyPr vert="horz" lIns="91440" tIns="45720" rIns="91440" bIns="0" rtlCol="0">
            <a:normAutofit/>
          </a:bodyPr>
          <a:lstStyle/>
          <a:p>
            <a:r>
              <a:rPr lang="en-US" b="0" i="0" dirty="0">
                <a:solidFill>
                  <a:schemeClr val="bg1"/>
                </a:solidFill>
                <a:effectLst/>
              </a:rPr>
              <a:t>Innovations</a:t>
            </a:r>
            <a:br>
              <a:rPr lang="en-US" b="0" i="0" dirty="0">
                <a:solidFill>
                  <a:srgbClr val="000000"/>
                </a:solidFill>
                <a:effectLst/>
                <a:latin typeface="Linux Libertine"/>
              </a:rPr>
            </a:br>
            <a:endParaRPr lang="en-US" dirty="0">
              <a:solidFill>
                <a:srgbClr val="FFFFFF"/>
              </a:solidFill>
            </a:endParaRPr>
          </a:p>
        </p:txBody>
      </p:sp>
      <p:sp>
        <p:nvSpPr>
          <p:cNvPr id="30" name="Content Placeholder 29">
            <a:extLst>
              <a:ext uri="{FF2B5EF4-FFF2-40B4-BE49-F238E27FC236}">
                <a16:creationId xmlns:a16="http://schemas.microsoft.com/office/drawing/2014/main" id="{D6EAB3D4-D0B6-4423-8729-D66CFAA9B8ED}"/>
              </a:ext>
            </a:extLst>
          </p:cNvPr>
          <p:cNvSpPr>
            <a:spLocks noGrp="1"/>
          </p:cNvSpPr>
          <p:nvPr>
            <p:ph idx="1"/>
          </p:nvPr>
        </p:nvSpPr>
        <p:spPr>
          <a:xfrm>
            <a:off x="4665139" y="731030"/>
            <a:ext cx="6300396" cy="5009894"/>
          </a:xfrm>
        </p:spPr>
        <p:txBody>
          <a:bodyPr anchor="t">
            <a:normAutofit/>
          </a:bodyPr>
          <a:lstStyle/>
          <a:p>
            <a:r>
              <a:rPr lang="en-US" b="0" i="0" dirty="0">
                <a:solidFill>
                  <a:srgbClr val="202122"/>
                </a:solidFill>
                <a:effectLst/>
                <a:latin typeface="Arial" panose="020B0604020202020204" pitchFamily="34" charset="0"/>
              </a:rPr>
              <a:t>New algorithms have been developed for CF as a result of the </a:t>
            </a:r>
            <a:r>
              <a:rPr lang="en-US" b="1" i="0" dirty="0">
                <a:solidFill>
                  <a:srgbClr val="202122"/>
                </a:solidFill>
                <a:effectLst/>
                <a:latin typeface="Arial" panose="020B0604020202020204" pitchFamily="34" charset="0"/>
              </a:rPr>
              <a:t>Netflix prize</a:t>
            </a:r>
            <a:r>
              <a:rPr lang="en-US" b="0" i="0" dirty="0">
                <a:solidFill>
                  <a:srgbClr val="202122"/>
                </a:solidFill>
                <a:effectLst/>
                <a:latin typeface="Arial" panose="020B0604020202020204" pitchFamily="34" charset="0"/>
              </a:rPr>
              <a:t>.</a:t>
            </a:r>
          </a:p>
          <a:p>
            <a:r>
              <a:rPr lang="en-US" b="1" i="0" dirty="0">
                <a:solidFill>
                  <a:srgbClr val="202122"/>
                </a:solidFill>
                <a:effectLst/>
                <a:latin typeface="Arial" panose="020B0604020202020204" pitchFamily="34" charset="0"/>
              </a:rPr>
              <a:t>Cross-System Collaborative Filtering </a:t>
            </a:r>
            <a:r>
              <a:rPr lang="en-US" b="0" i="0" dirty="0">
                <a:solidFill>
                  <a:srgbClr val="202122"/>
                </a:solidFill>
                <a:effectLst/>
                <a:latin typeface="Arial" panose="020B0604020202020204" pitchFamily="34" charset="0"/>
              </a:rPr>
              <a:t>where user profiles across multiple </a:t>
            </a:r>
            <a:r>
              <a:rPr lang="en-US" b="0" i="0" u="none" strike="noStrike" dirty="0">
                <a:effectLst/>
                <a:latin typeface="Arial" panose="020B0604020202020204" pitchFamily="34" charset="0"/>
              </a:rPr>
              <a:t>recommender systems </a:t>
            </a:r>
            <a:r>
              <a:rPr lang="en-US" b="0" i="0" dirty="0">
                <a:solidFill>
                  <a:srgbClr val="202122"/>
                </a:solidFill>
                <a:effectLst/>
                <a:latin typeface="Arial" panose="020B0604020202020204" pitchFamily="34" charset="0"/>
              </a:rPr>
              <a:t>are combined in a multitask manner. This way, preference pattern sharing is achieved across models.</a:t>
            </a:r>
          </a:p>
          <a:p>
            <a:r>
              <a:rPr lang="en-US" b="1" i="0" dirty="0">
                <a:solidFill>
                  <a:srgbClr val="202122"/>
                </a:solidFill>
                <a:effectLst/>
                <a:latin typeface="Arial" panose="020B0604020202020204" pitchFamily="34" charset="0"/>
              </a:rPr>
              <a:t>Robust collaborative filtering</a:t>
            </a:r>
            <a:r>
              <a:rPr lang="en-US" b="0" i="0" dirty="0">
                <a:solidFill>
                  <a:srgbClr val="202122"/>
                </a:solidFill>
                <a:effectLst/>
                <a:latin typeface="Arial" panose="020B0604020202020204" pitchFamily="34" charset="0"/>
              </a:rPr>
              <a:t>, where recommendation is stable towards efforts of manipulation. This research area is still active and not completely solved.</a:t>
            </a:r>
            <a:endParaRPr lang="ru-RU" b="0" i="0" dirty="0">
              <a:solidFill>
                <a:srgbClr val="202122"/>
              </a:solidFill>
              <a:effectLst/>
              <a:latin typeface="Arial" panose="020B0604020202020204" pitchFamily="34" charset="0"/>
            </a:endParaRPr>
          </a:p>
          <a:p>
            <a:r>
              <a:rPr lang="en-US" b="0" i="0" dirty="0">
                <a:solidFill>
                  <a:srgbClr val="000000"/>
                </a:solidFill>
                <a:effectLst/>
                <a:latin typeface="Roboto" panose="02000000000000000000" pitchFamily="2" charset="0"/>
              </a:rPr>
              <a:t>Should make the choice easier and robust.</a:t>
            </a:r>
            <a:endParaRPr lang="en-US" dirty="0"/>
          </a:p>
        </p:txBody>
      </p:sp>
    </p:spTree>
    <p:extLst>
      <p:ext uri="{BB962C8B-B14F-4D97-AF65-F5344CB8AC3E}">
        <p14:creationId xmlns:p14="http://schemas.microsoft.com/office/powerpoint/2010/main" val="3351459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a:normAutofit/>
          </a:bodyPr>
          <a:lstStyle/>
          <a:p>
            <a:r>
              <a:rPr lang="en-US" sz="2500" dirty="0">
                <a:solidFill>
                  <a:srgbClr val="FFFFFF"/>
                </a:solidFill>
              </a:rPr>
              <a:t>References</a:t>
            </a:r>
          </a:p>
        </p:txBody>
      </p:sp>
      <p:sp>
        <p:nvSpPr>
          <p:cNvPr id="3" name="Content Placeholder 2"/>
          <p:cNvSpPr>
            <a:spLocks noGrp="1"/>
          </p:cNvSpPr>
          <p:nvPr>
            <p:ph idx="1"/>
          </p:nvPr>
        </p:nvSpPr>
        <p:spPr>
          <a:xfrm>
            <a:off x="4705594" y="1240077"/>
            <a:ext cx="6034827" cy="4916465"/>
          </a:xfrm>
        </p:spPr>
        <p:txBody>
          <a:bodyPr anchor="t">
            <a:normAutofit/>
          </a:bodyPr>
          <a:lstStyle/>
          <a:p>
            <a:r>
              <a:rPr lang="en-US" sz="1600" b="0" i="0" u="none" strike="noStrike" baseline="0" dirty="0">
                <a:latin typeface="Arial" panose="020B0604020202020204" pitchFamily="34" charset="0"/>
                <a:cs typeface="Arial" panose="020B0604020202020204" pitchFamily="34" charset="0"/>
              </a:rPr>
              <a:t>Evaluating Recommendation Systems, Guy Shani and </a:t>
            </a:r>
            <a:r>
              <a:rPr lang="en-US" sz="1600" b="0" i="0" u="none" strike="noStrike" baseline="0" dirty="0" err="1">
                <a:latin typeface="Arial" panose="020B0604020202020204" pitchFamily="34" charset="0"/>
                <a:cs typeface="Arial" panose="020B0604020202020204" pitchFamily="34" charset="0"/>
              </a:rPr>
              <a:t>Asela</a:t>
            </a:r>
            <a:r>
              <a:rPr lang="en-US" sz="1600" b="0" i="0" u="none" strike="noStrike" baseline="0" dirty="0">
                <a:latin typeface="Arial" panose="020B0604020202020204" pitchFamily="34" charset="0"/>
                <a:cs typeface="Arial" panose="020B0604020202020204" pitchFamily="34" charset="0"/>
              </a:rPr>
              <a:t> </a:t>
            </a:r>
            <a:r>
              <a:rPr lang="en-US" sz="1600" b="0" i="0" u="none" strike="noStrike" baseline="0" dirty="0" err="1">
                <a:latin typeface="Arial" panose="020B0604020202020204" pitchFamily="34" charset="0"/>
                <a:cs typeface="Arial" panose="020B0604020202020204" pitchFamily="34" charset="0"/>
              </a:rPr>
              <a:t>Gunawardana</a:t>
            </a:r>
            <a:r>
              <a:rPr lang="en-US" sz="1600" b="0" i="0" u="none" strike="noStrike" baseline="0" dirty="0">
                <a:latin typeface="Arial" panose="020B0604020202020204" pitchFamily="34" charset="0"/>
                <a:cs typeface="Arial" panose="020B0604020202020204" pitchFamily="34" charset="0"/>
              </a:rPr>
              <a:t>, 2010, pp(4,7,18,21)</a:t>
            </a:r>
          </a:p>
          <a:p>
            <a:pPr algn="l"/>
            <a:r>
              <a:rPr lang="en-US" sz="1600" b="0" i="0" u="none" strike="noStrike" baseline="0" dirty="0">
                <a:latin typeface="Arial" panose="020B0604020202020204" pitchFamily="34" charset="0"/>
                <a:cs typeface="Arial" panose="020B0604020202020204" pitchFamily="34" charset="0"/>
              </a:rPr>
              <a:t>Evaluating Collaborative Filtering Recommender Systems, JONATHAN L. HERLOCKER Oregon State University and JOSEPH A. KONSTAN, LOREN G. TERVEEN, and JOHN T. RIEDL University of Minnesota, 2004</a:t>
            </a:r>
          </a:p>
          <a:p>
            <a:pPr algn="l"/>
            <a:r>
              <a:rPr lang="en-US" sz="1600" dirty="0">
                <a:latin typeface="Arial" panose="020B0604020202020204" pitchFamily="34" charset="0"/>
                <a:cs typeface="Arial" panose="020B0604020202020204" pitchFamily="34" charset="0"/>
              </a:rPr>
              <a:t>F. Ricci et al. (eds.), Recommender Systems Handbook, DOI 10.1007/978-0-387-85820-3_8, © Springer </a:t>
            </a:r>
            <a:r>
              <a:rPr lang="en-US" sz="1600" dirty="0" err="1">
                <a:latin typeface="Arial" panose="020B0604020202020204" pitchFamily="34" charset="0"/>
                <a:cs typeface="Arial" panose="020B0604020202020204" pitchFamily="34" charset="0"/>
              </a:rPr>
              <a:t>Science+Business</a:t>
            </a:r>
            <a:r>
              <a:rPr lang="en-US" sz="1600" dirty="0">
                <a:latin typeface="Arial" panose="020B0604020202020204" pitchFamily="34" charset="0"/>
                <a:cs typeface="Arial" panose="020B0604020202020204" pitchFamily="34" charset="0"/>
              </a:rPr>
              <a:t> Media, LLC 2011</a:t>
            </a:r>
          </a:p>
          <a:p>
            <a:pPr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Cross System Personalization and Collaborative Filtering by Learning Manifold Alignments, Bhaskar Mehta and Tho</a:t>
            </a:r>
            <a:r>
              <a:rPr lang="en-US" sz="1600" dirty="0">
                <a:latin typeface="Arial" panose="020B0604020202020204" pitchFamily="34" charset="0"/>
                <a:cs typeface="Arial" panose="020B0604020202020204" pitchFamily="34" charset="0"/>
              </a:rPr>
              <a:t>mas Hofmann, </a:t>
            </a:r>
            <a:r>
              <a:rPr lang="en-US" sz="1600" b="0" i="0" dirty="0">
                <a:effectLst/>
                <a:latin typeface="Arial" panose="020B0604020202020204" pitchFamily="34" charset="0"/>
                <a:cs typeface="Arial" panose="020B0604020202020204" pitchFamily="34" charset="0"/>
              </a:rPr>
              <a:t>Advances in Artificial Intelligence, 29th Annual German Conference on AI, KI 2006, Bremen, Germany, June 14-17, 2006, Proceedings</a:t>
            </a:r>
            <a:endParaRPr lang="en-US" sz="1600" b="1" i="0" dirty="0">
              <a:effectLst/>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pPr algn="l"/>
            <a:endParaRPr dirty="0"/>
          </a:p>
        </p:txBody>
      </p:sp>
    </p:spTree>
    <p:extLst>
      <p:ext uri="{BB962C8B-B14F-4D97-AF65-F5344CB8AC3E}">
        <p14:creationId xmlns:p14="http://schemas.microsoft.com/office/powerpoint/2010/main" val="3244138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pic>
        <p:nvPicPr>
          <p:cNvPr id="5" name="Picture 4" descr="A person's feet on a table with a bowl of popcorn&#10;&#10;Description automatically generated with low confidence">
            <a:extLst>
              <a:ext uri="{FF2B5EF4-FFF2-40B4-BE49-F238E27FC236}">
                <a16:creationId xmlns:a16="http://schemas.microsoft.com/office/drawing/2014/main" id="{1E2E8E4D-0B42-4644-8466-C285CCA48546}"/>
              </a:ext>
            </a:extLst>
          </p:cNvPr>
          <p:cNvPicPr>
            <a:picLocks noChangeAspect="1"/>
          </p:cNvPicPr>
          <p:nvPr/>
        </p:nvPicPr>
        <p:blipFill>
          <a:blip r:embed="rId3"/>
          <a:stretch>
            <a:fillRect/>
          </a:stretch>
        </p:blipFill>
        <p:spPr>
          <a:xfrm>
            <a:off x="1498059" y="298526"/>
            <a:ext cx="9391422" cy="6260948"/>
          </a:xfrm>
          <a:prstGeom prst="rect">
            <a:avLst/>
          </a:prstGeom>
        </p:spPr>
      </p:pic>
    </p:spTree>
    <p:extLst>
      <p:ext uri="{BB962C8B-B14F-4D97-AF65-F5344CB8AC3E}">
        <p14:creationId xmlns:p14="http://schemas.microsoft.com/office/powerpoint/2010/main" val="14501335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a:normAutofit/>
          </a:bodyPr>
          <a:lstStyle/>
          <a:p>
            <a:r>
              <a:rPr lang="en-US" sz="3200" dirty="0">
                <a:solidFill>
                  <a:schemeClr val="bg1"/>
                </a:solidFill>
              </a:rPr>
              <a:t>Challenges</a:t>
            </a:r>
            <a:endParaRPr lang="en-US" sz="3000" dirty="0">
              <a:solidFill>
                <a:schemeClr val="bg1"/>
              </a:solidFill>
            </a:endParaRPr>
          </a:p>
        </p:txBody>
      </p:sp>
      <p:sp>
        <p:nvSpPr>
          <p:cNvPr id="3" name="Content Placeholder 2"/>
          <p:cNvSpPr>
            <a:spLocks noGrp="1"/>
          </p:cNvSpPr>
          <p:nvPr>
            <p:ph idx="1"/>
          </p:nvPr>
        </p:nvSpPr>
        <p:spPr>
          <a:xfrm>
            <a:off x="4705594" y="1240077"/>
            <a:ext cx="6034827" cy="4916465"/>
          </a:xfrm>
        </p:spPr>
        <p:txBody>
          <a:bodyPr anchor="t">
            <a:normAutofit/>
          </a:bodyPr>
          <a:lstStyle/>
          <a:p>
            <a:pPr algn="r" rtl="1"/>
            <a:r>
              <a:rPr lang="he-IL" sz="1800" b="0" i="0" u="none" strike="noStrike" baseline="0" dirty="0">
                <a:latin typeface="ArialMT"/>
              </a:rPr>
              <a:t>יש לשים לב - ביקורת נובעת גם</a:t>
            </a:r>
            <a:r>
              <a:rPr lang="en-US" sz="1800" b="0" i="0" u="none" strike="noStrike" baseline="0" dirty="0">
                <a:latin typeface="ArialMT"/>
              </a:rPr>
              <a:t> </a:t>
            </a:r>
            <a:r>
              <a:rPr lang="he-IL" sz="1800" b="0" i="0" u="none" strike="noStrike" baseline="0" dirty="0">
                <a:latin typeface="ArialMT"/>
              </a:rPr>
              <a:t>ממאפיינים אישיים ותרבותיים</a:t>
            </a:r>
            <a:endParaRPr lang="en-US" sz="1800" b="0" i="0" u="none" strike="noStrike" baseline="0" dirty="0">
              <a:latin typeface="ArialMT"/>
            </a:endParaRPr>
          </a:p>
          <a:p>
            <a:pPr marL="0" indent="0" algn="r" rtl="1">
              <a:buNone/>
            </a:pPr>
            <a:r>
              <a:rPr lang="he-IL" sz="1800" b="0" i="0" u="none" strike="noStrike" baseline="0" dirty="0">
                <a:latin typeface="ArialMT"/>
              </a:rPr>
              <a:t> ( ל 4</a:t>
            </a:r>
            <a:r>
              <a:rPr lang="en-US" sz="1800" b="0" i="0" u="none" strike="noStrike" baseline="0" dirty="0">
                <a:latin typeface="ArialMT"/>
              </a:rPr>
              <a:t> </a:t>
            </a:r>
            <a:r>
              <a:rPr lang="he-IL" sz="1800" b="0" i="0" u="none" strike="noStrike" baseline="0" dirty="0">
                <a:latin typeface="ArialMT"/>
              </a:rPr>
              <a:t>כוכבים יש משמעות שונה עבור אנשים</a:t>
            </a:r>
            <a:r>
              <a:rPr lang="en-US" sz="1800" b="0" i="0" u="none" strike="noStrike" baseline="0" dirty="0">
                <a:latin typeface="ArialMT"/>
              </a:rPr>
              <a:t> </a:t>
            </a:r>
            <a:r>
              <a:rPr lang="he-IL" sz="1800" b="0" i="0" u="none" strike="noStrike" baseline="0" dirty="0">
                <a:latin typeface="ArialMT"/>
              </a:rPr>
              <a:t>שונים)</a:t>
            </a:r>
            <a:endParaRPr lang="en-US" sz="1800" b="0" i="0" u="none" strike="noStrike" baseline="0" dirty="0">
              <a:latin typeface="ArialMT"/>
            </a:endParaRPr>
          </a:p>
          <a:p>
            <a:pPr algn="r" rtl="1"/>
            <a:r>
              <a:rPr lang="he-IL" sz="1800" b="0" i="0" u="none" strike="noStrike" baseline="0" dirty="0">
                <a:latin typeface="ArialMT"/>
              </a:rPr>
              <a:t>לעיתים אנחנו</a:t>
            </a:r>
            <a:r>
              <a:rPr lang="en-US" sz="1800" b="0" i="0" u="none" strike="noStrike" baseline="0" dirty="0">
                <a:latin typeface="ArialMT"/>
              </a:rPr>
              <a:t> </a:t>
            </a:r>
            <a:r>
              <a:rPr lang="he-IL" sz="1800" b="0" i="0" u="none" strike="noStrike" baseline="0" dirty="0">
                <a:latin typeface="ArialMT"/>
              </a:rPr>
              <a:t>מקליקים בטעות או</a:t>
            </a:r>
            <a:r>
              <a:rPr lang="en-US" sz="1800" b="0" i="0" u="none" strike="noStrike" baseline="0" dirty="0">
                <a:latin typeface="ArialMT"/>
              </a:rPr>
              <a:t> </a:t>
            </a:r>
            <a:r>
              <a:rPr lang="he-IL" sz="1800" b="0" i="0" u="none" strike="noStrike" baseline="0" dirty="0">
                <a:latin typeface="ArialMT"/>
              </a:rPr>
              <a:t>נופלים למלכודות.</a:t>
            </a:r>
            <a:endParaRPr lang="en-US" sz="1800" b="0" i="0" u="none" strike="noStrike" baseline="0" dirty="0">
              <a:latin typeface="ArialMT"/>
            </a:endParaRPr>
          </a:p>
          <a:p>
            <a:pPr algn="r" rtl="1"/>
            <a:r>
              <a:rPr lang="he-IL" sz="1800" b="0" i="0" u="none" strike="noStrike" baseline="0" dirty="0">
                <a:latin typeface="ArialMT"/>
              </a:rPr>
              <a:t>יש לשים לב להבדל הצגת כל התוצאות</a:t>
            </a:r>
            <a:r>
              <a:rPr lang="en-US" sz="1800" dirty="0">
                <a:latin typeface="ArialMT"/>
              </a:rPr>
              <a:t> </a:t>
            </a:r>
            <a:r>
              <a:rPr lang="he-IL" sz="1800" b="0" i="0" u="none" strike="noStrike" baseline="0" dirty="0">
                <a:latin typeface="ArialMT"/>
              </a:rPr>
              <a:t>לכמות האפקטיבית שאכן תהווה</a:t>
            </a:r>
            <a:r>
              <a:rPr lang="en-US" sz="1800" b="0" i="0" u="none" strike="noStrike" baseline="0" dirty="0">
                <a:latin typeface="ArialMT"/>
              </a:rPr>
              <a:t> </a:t>
            </a:r>
            <a:r>
              <a:rPr lang="he-IL" sz="1800" b="0" i="0" u="none" strike="noStrike" baseline="0" dirty="0">
                <a:latin typeface="ArialMT"/>
              </a:rPr>
              <a:t>המלצה עבור המשתמש.</a:t>
            </a:r>
            <a:r>
              <a:rPr lang="en-US" sz="1800" b="0" i="0" u="none" strike="noStrike" baseline="0" dirty="0">
                <a:latin typeface="ArialMT"/>
              </a:rPr>
              <a:t> </a:t>
            </a:r>
            <a:r>
              <a:rPr lang="he-IL" sz="1800" b="0" i="0" u="none" strike="noStrike" baseline="0" dirty="0">
                <a:latin typeface="ArialMT"/>
              </a:rPr>
              <a:t>לכן כדאי לדרג את התוצאות ולבחור</a:t>
            </a:r>
            <a:r>
              <a:rPr lang="en-US" sz="1800" b="0" i="0" u="none" strike="noStrike" baseline="0" dirty="0">
                <a:latin typeface="ArialMT"/>
              </a:rPr>
              <a:t>  </a:t>
            </a:r>
            <a:r>
              <a:rPr lang="he-IL" sz="1800" b="0" i="0" u="none" strike="noStrike" baseline="0" dirty="0">
                <a:latin typeface="ArialMT"/>
              </a:rPr>
              <a:t>את</a:t>
            </a:r>
            <a:r>
              <a:rPr lang="en-US" sz="1800" b="0" i="0" u="none" strike="noStrike" baseline="0" dirty="0">
                <a:latin typeface="ArialMT"/>
              </a:rPr>
              <a:t> N </a:t>
            </a:r>
            <a:r>
              <a:rPr lang="he-IL" sz="1800" b="0" i="0" u="none" strike="noStrike" baseline="0" dirty="0">
                <a:latin typeface="ArialMT"/>
              </a:rPr>
              <a:t>הטובות.</a:t>
            </a:r>
            <a:endParaRPr lang="en-US" sz="1800" b="0" i="0" u="none" strike="noStrike" baseline="0" dirty="0">
              <a:latin typeface="ArialMT"/>
            </a:endParaRPr>
          </a:p>
          <a:p>
            <a:pPr algn="r" rtl="1"/>
            <a:r>
              <a:rPr lang="he-IL" sz="1800" b="0" i="0" u="none" strike="noStrike" baseline="0" dirty="0">
                <a:latin typeface="ArialMT"/>
              </a:rPr>
              <a:t>קשה לתת הערכה לטיב</a:t>
            </a:r>
            <a:r>
              <a:rPr lang="en-US" sz="1800" b="0" i="0" u="none" strike="noStrike" baseline="0" dirty="0">
                <a:latin typeface="ArialMT"/>
              </a:rPr>
              <a:t> </a:t>
            </a:r>
            <a:r>
              <a:rPr lang="he-IL" sz="1800" b="0" i="0" u="none" strike="noStrike" baseline="0" dirty="0">
                <a:latin typeface="ArialMT"/>
              </a:rPr>
              <a:t>המלצה על מוצר</a:t>
            </a:r>
            <a:r>
              <a:rPr lang="en-US" sz="1800" b="0" i="0" u="none" strike="noStrike" baseline="0" dirty="0">
                <a:latin typeface="ArialMT"/>
              </a:rPr>
              <a:t> </a:t>
            </a:r>
            <a:r>
              <a:rPr lang="he-IL" sz="1800" b="0" i="0" u="none" strike="noStrike" baseline="0" dirty="0">
                <a:latin typeface="ArialMT"/>
              </a:rPr>
              <a:t>שהמשתמש מעולם לא</a:t>
            </a:r>
            <a:r>
              <a:rPr lang="en-US" sz="1800" b="0" i="0" u="none" strike="noStrike" baseline="0" dirty="0">
                <a:latin typeface="ArialMT"/>
              </a:rPr>
              <a:t> </a:t>
            </a:r>
            <a:r>
              <a:rPr lang="he-IL" sz="1800" b="0" i="0" u="none" strike="noStrike" baseline="0" dirty="0">
                <a:latin typeface="ArialMT"/>
              </a:rPr>
              <a:t>ראה</a:t>
            </a:r>
            <a:r>
              <a:rPr lang="en-US" sz="1800" b="0" i="0" u="none" strike="noStrike" baseline="0" dirty="0">
                <a:latin typeface="ArialMT"/>
              </a:rPr>
              <a:t>.</a:t>
            </a:r>
          </a:p>
          <a:p>
            <a:pPr algn="r" rtl="1"/>
            <a:endParaRPr lang="en-US" sz="1800" b="0" i="0" u="none" strike="noStrike" baseline="0" dirty="0">
              <a:latin typeface="ArialMT"/>
            </a:endParaRPr>
          </a:p>
        </p:txBody>
      </p:sp>
    </p:spTree>
    <p:extLst>
      <p:ext uri="{BB962C8B-B14F-4D97-AF65-F5344CB8AC3E}">
        <p14:creationId xmlns:p14="http://schemas.microsoft.com/office/powerpoint/2010/main" val="3064356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a:normAutofit/>
          </a:bodyPr>
          <a:lstStyle/>
          <a:p>
            <a:r>
              <a:rPr lang="en-US" sz="2700" dirty="0">
                <a:solidFill>
                  <a:srgbClr val="FFFFFF"/>
                </a:solidFill>
              </a:rPr>
              <a:t>Auxiliary information</a:t>
            </a:r>
          </a:p>
        </p:txBody>
      </p:sp>
      <p:sp>
        <p:nvSpPr>
          <p:cNvPr id="3" name="Content Placeholder 2"/>
          <p:cNvSpPr>
            <a:spLocks noGrp="1"/>
          </p:cNvSpPr>
          <p:nvPr>
            <p:ph idx="1"/>
          </p:nvPr>
        </p:nvSpPr>
        <p:spPr>
          <a:xfrm>
            <a:off x="4705594" y="1240077"/>
            <a:ext cx="6034827" cy="4916465"/>
          </a:xfrm>
        </p:spPr>
        <p:txBody>
          <a:bodyPr anchor="t">
            <a:normAutofit/>
          </a:bodyPr>
          <a:lstStyle/>
          <a:p>
            <a:pPr rtl="1"/>
            <a:r>
              <a:rPr lang="he-IL" i="0" u="none" strike="noStrike" baseline="0" err="1">
                <a:latin typeface="ArialMT"/>
              </a:rPr>
              <a:t>נטפליקס</a:t>
            </a:r>
            <a:r>
              <a:rPr lang="he-IL" i="0" u="none" strike="noStrike" baseline="0">
                <a:latin typeface="ArialMT"/>
              </a:rPr>
              <a:t> הציעה פרס להורדת ערכי </a:t>
            </a:r>
            <a:r>
              <a:rPr lang="en-US" i="0" u="none" strike="noStrike" baseline="0">
                <a:latin typeface="ArialMT"/>
              </a:rPr>
              <a:t>RMSE </a:t>
            </a:r>
            <a:r>
              <a:rPr lang="he-IL" i="0" u="none" strike="noStrike" baseline="0">
                <a:latin typeface="ArialMT"/>
              </a:rPr>
              <a:t>וכך מיקדה את התעשיה והמחקר במדד מסוים.</a:t>
            </a:r>
          </a:p>
          <a:p>
            <a:pPr rtl="1"/>
            <a:r>
              <a:rPr lang="he-IL" i="0" u="none" strike="noStrike" baseline="0">
                <a:latin typeface="ArialMT"/>
              </a:rPr>
              <a:t>הפער בין דירוג רע - לחיזוי דירוג רע ישפיע על</a:t>
            </a:r>
            <a:r>
              <a:rPr lang="he-IL">
                <a:latin typeface="ArialMT"/>
              </a:rPr>
              <a:t> </a:t>
            </a:r>
            <a:r>
              <a:rPr lang="en-US">
                <a:latin typeface="ArialMT"/>
              </a:rPr>
              <a:t>RMSE </a:t>
            </a:r>
            <a:r>
              <a:rPr lang="he-IL" i="0" u="none" strike="noStrike" baseline="0">
                <a:latin typeface="ArialMT"/>
              </a:rPr>
              <a:t>האם זהו פער שרלוונטי להמלצות ?</a:t>
            </a:r>
          </a:p>
          <a:p>
            <a:r>
              <a:rPr lang="en-US" altLang="he-IL"/>
              <a:t>The worst case complexity is O(m</a:t>
            </a:r>
            <a:r>
              <a:rPr lang="en-US" altLang="he-IL" baseline="30000"/>
              <a:t>2</a:t>
            </a:r>
            <a:r>
              <a:rPr lang="en-US" altLang="he-IL"/>
              <a:t>*n) (m customers and n products) – for each user calculate nearest neighbors – O(m*n)</a:t>
            </a:r>
          </a:p>
          <a:p>
            <a:r>
              <a:rPr lang="en-US" altLang="he-IL"/>
              <a:t>Netflix offered an award for lowering RMSE values and thus focused the industry and research on a particular index.</a:t>
            </a:r>
          </a:p>
          <a:p>
            <a:pPr rtl="1"/>
            <a:endParaRPr lang="en-US">
              <a:latin typeface="ArialMT"/>
            </a:endParaRPr>
          </a:p>
          <a:p>
            <a:pPr rtl="1"/>
            <a:endParaRPr lang="en-US"/>
          </a:p>
        </p:txBody>
      </p:sp>
    </p:spTree>
    <p:extLst>
      <p:ext uri="{BB962C8B-B14F-4D97-AF65-F5344CB8AC3E}">
        <p14:creationId xmlns:p14="http://schemas.microsoft.com/office/powerpoint/2010/main" val="1421898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a:normAutofit/>
          </a:bodyPr>
          <a:lstStyle/>
          <a:p>
            <a:r>
              <a:rPr lang="en-US" sz="2500">
                <a:solidFill>
                  <a:srgbClr val="FFFFFF"/>
                </a:solidFill>
              </a:rPr>
              <a:t>Context-aware collaborative filtering</a:t>
            </a:r>
          </a:p>
        </p:txBody>
      </p:sp>
      <p:sp>
        <p:nvSpPr>
          <p:cNvPr id="3" name="Content Placeholder 2"/>
          <p:cNvSpPr>
            <a:spLocks noGrp="1"/>
          </p:cNvSpPr>
          <p:nvPr>
            <p:ph idx="1"/>
          </p:nvPr>
        </p:nvSpPr>
        <p:spPr>
          <a:xfrm>
            <a:off x="4705594" y="1240077"/>
            <a:ext cx="6034827" cy="4916465"/>
          </a:xfrm>
        </p:spPr>
        <p:txBody>
          <a:bodyPr anchor="t">
            <a:normAutofit/>
          </a:bodyPr>
          <a:lstStyle/>
          <a:p>
            <a:endParaRPr/>
          </a:p>
        </p:txBody>
      </p:sp>
    </p:spTree>
    <p:extLst>
      <p:ext uri="{BB962C8B-B14F-4D97-AF65-F5344CB8AC3E}">
        <p14:creationId xmlns:p14="http://schemas.microsoft.com/office/powerpoint/2010/main" val="2338275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1" name="Rectangle 20">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7071" y="1584552"/>
            <a:ext cx="9099255" cy="2537251"/>
          </a:xfrm>
        </p:spPr>
        <p:txBody>
          <a:bodyPr vert="horz" lIns="91440" tIns="45720" rIns="91440" bIns="0" rtlCol="0" anchor="ctr">
            <a:normAutofit/>
          </a:bodyPr>
          <a:lstStyle/>
          <a:p>
            <a:pPr algn="ctr"/>
            <a:r>
              <a:rPr lang="en-US" sz="7200">
                <a:solidFill>
                  <a:srgbClr val="454545"/>
                </a:solidFill>
              </a:rPr>
              <a:t>Types</a:t>
            </a:r>
          </a:p>
        </p:txBody>
      </p:sp>
      <p:sp>
        <p:nvSpPr>
          <p:cNvPr id="3" name="Content Placeholder 2"/>
          <p:cNvSpPr>
            <a:spLocks noGrp="1"/>
          </p:cNvSpPr>
          <p:nvPr>
            <p:ph idx="1"/>
          </p:nvPr>
        </p:nvSpPr>
        <p:spPr>
          <a:xfrm>
            <a:off x="1535372" y="4133234"/>
            <a:ext cx="9120954" cy="744373"/>
          </a:xfrm>
        </p:spPr>
        <p:txBody>
          <a:bodyPr vert="horz" lIns="91440" tIns="91440" rIns="91440" bIns="91440" rtlCol="0">
            <a:normAutofit/>
          </a:bodyPr>
          <a:lstStyle/>
          <a:p>
            <a:pPr marL="0" indent="0" algn="ctr">
              <a:buNone/>
            </a:pPr>
            <a:r>
              <a:rPr lang="en-US" sz="1800" cap="all">
                <a:solidFill>
                  <a:schemeClr val="accent1"/>
                </a:solidFill>
              </a:rPr>
              <a:t>Look in the slide notes below for topics to consider talking about</a:t>
            </a:r>
          </a:p>
        </p:txBody>
      </p:sp>
      <p:pic>
        <p:nvPicPr>
          <p:cNvPr id="27" name="Picture 26">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94046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1" name="Rectangle 20">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7071" y="1584552"/>
            <a:ext cx="9099255" cy="2537251"/>
          </a:xfrm>
        </p:spPr>
        <p:txBody>
          <a:bodyPr vert="horz" lIns="91440" tIns="45720" rIns="91440" bIns="0" rtlCol="0" anchor="ctr">
            <a:normAutofit/>
          </a:bodyPr>
          <a:lstStyle/>
          <a:p>
            <a:pPr algn="ctr"/>
            <a:r>
              <a:rPr lang="en-US" sz="7200">
                <a:solidFill>
                  <a:srgbClr val="454545"/>
                </a:solidFill>
              </a:rPr>
              <a:t>Application on social web</a:t>
            </a:r>
          </a:p>
        </p:txBody>
      </p:sp>
      <p:sp>
        <p:nvSpPr>
          <p:cNvPr id="3" name="Content Placeholder 2"/>
          <p:cNvSpPr>
            <a:spLocks noGrp="1"/>
          </p:cNvSpPr>
          <p:nvPr>
            <p:ph idx="1"/>
          </p:nvPr>
        </p:nvSpPr>
        <p:spPr>
          <a:xfrm>
            <a:off x="1535372" y="4133234"/>
            <a:ext cx="9120954" cy="744373"/>
          </a:xfrm>
        </p:spPr>
        <p:txBody>
          <a:bodyPr vert="horz" lIns="91440" tIns="91440" rIns="91440" bIns="91440" rtlCol="0">
            <a:normAutofit/>
          </a:bodyPr>
          <a:lstStyle/>
          <a:p>
            <a:pPr marL="0" indent="0" algn="ctr">
              <a:buNone/>
            </a:pPr>
            <a:r>
              <a:rPr lang="en-US" sz="1800" cap="all">
                <a:solidFill>
                  <a:schemeClr val="accent1"/>
                </a:solidFill>
              </a:rPr>
              <a:t>Look in the slide notes below for topics to consider talking about</a:t>
            </a:r>
          </a:p>
        </p:txBody>
      </p:sp>
      <p:pic>
        <p:nvPicPr>
          <p:cNvPr id="27" name="Picture 26">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90810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1" name="Rectangle 20">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7071" y="1584552"/>
            <a:ext cx="9099255" cy="2537251"/>
          </a:xfrm>
        </p:spPr>
        <p:txBody>
          <a:bodyPr vert="horz" lIns="91440" tIns="45720" rIns="91440" bIns="0" rtlCol="0" anchor="ctr">
            <a:normAutofit/>
          </a:bodyPr>
          <a:lstStyle/>
          <a:p>
            <a:pPr algn="ctr"/>
            <a:r>
              <a:rPr lang="en-US" sz="7200" dirty="0">
                <a:solidFill>
                  <a:srgbClr val="454545"/>
                </a:solidFill>
              </a:rPr>
              <a:t>Challenges</a:t>
            </a:r>
          </a:p>
        </p:txBody>
      </p:sp>
      <p:sp>
        <p:nvSpPr>
          <p:cNvPr id="3" name="Content Placeholder 2"/>
          <p:cNvSpPr>
            <a:spLocks noGrp="1"/>
          </p:cNvSpPr>
          <p:nvPr>
            <p:ph idx="1"/>
          </p:nvPr>
        </p:nvSpPr>
        <p:spPr>
          <a:xfrm>
            <a:off x="1535372" y="4133234"/>
            <a:ext cx="9120954" cy="744373"/>
          </a:xfrm>
        </p:spPr>
        <p:txBody>
          <a:bodyPr vert="horz" lIns="91440" tIns="91440" rIns="91440" bIns="91440" rtlCol="0">
            <a:normAutofit/>
          </a:bodyPr>
          <a:lstStyle/>
          <a:p>
            <a:pPr marL="0" indent="0" algn="ctr">
              <a:buNone/>
            </a:pPr>
            <a:r>
              <a:rPr lang="en-US" sz="1800" cap="all" dirty="0">
                <a:solidFill>
                  <a:schemeClr val="accent1"/>
                </a:solidFill>
              </a:rPr>
              <a:t>Look in the slide notes below for topics to consider talking about</a:t>
            </a:r>
          </a:p>
          <a:p>
            <a:pPr marL="0" indent="0" algn="ctr">
              <a:buNone/>
            </a:pPr>
            <a:endParaRPr lang="en-US" sz="1800" cap="all" dirty="0">
              <a:solidFill>
                <a:schemeClr val="accent1"/>
              </a:solidFill>
            </a:endParaRPr>
          </a:p>
        </p:txBody>
      </p:sp>
      <p:pic>
        <p:nvPicPr>
          <p:cNvPr id="27" name="Picture 26">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0990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a:normAutofit/>
          </a:bodyPr>
          <a:lstStyle/>
          <a:p>
            <a:r>
              <a:rPr lang="en-US">
                <a:solidFill>
                  <a:srgbClr val="FFFFFF"/>
                </a:solidFill>
              </a:rPr>
              <a:t>Contents</a:t>
            </a:r>
          </a:p>
        </p:txBody>
      </p:sp>
      <p:sp>
        <p:nvSpPr>
          <p:cNvPr id="3" name="Content Placeholder 2"/>
          <p:cNvSpPr>
            <a:spLocks noGrp="1"/>
          </p:cNvSpPr>
          <p:nvPr>
            <p:ph type="body" idx="1"/>
          </p:nvPr>
        </p:nvSpPr>
        <p:spPr>
          <a:xfrm>
            <a:off x="4705594" y="1240077"/>
            <a:ext cx="6034827" cy="4916465"/>
          </a:xfrm>
        </p:spPr>
        <p:txBody>
          <a:bodyPr anchor="t">
            <a:normAutofit/>
          </a:bodyPr>
          <a:lstStyle/>
          <a:p>
            <a:r>
              <a:rPr lang="en-US" dirty="0"/>
              <a:t>Overview</a:t>
            </a:r>
          </a:p>
          <a:p>
            <a:r>
              <a:rPr lang="en-US" sz="2000" dirty="0"/>
              <a:t>Netflix collaborative filtering</a:t>
            </a:r>
          </a:p>
          <a:p>
            <a:r>
              <a:rPr lang="en-US" dirty="0"/>
              <a:t>Challenges</a:t>
            </a:r>
          </a:p>
          <a:p>
            <a:r>
              <a:rPr lang="en-US" dirty="0"/>
              <a:t>Deployment</a:t>
            </a:r>
          </a:p>
          <a:p>
            <a:r>
              <a:rPr lang="en-US" sz="2000" dirty="0"/>
              <a:t>Auxiliary information</a:t>
            </a:r>
          </a:p>
          <a:p>
            <a:r>
              <a:rPr lang="en-US" dirty="0"/>
              <a:t>The main limitations</a:t>
            </a:r>
          </a:p>
          <a:p>
            <a:r>
              <a:rPr lang="en-US" dirty="0"/>
              <a:t>Innovations</a:t>
            </a:r>
          </a:p>
          <a:p>
            <a:r>
              <a:rPr lang="en-US" dirty="0"/>
              <a:t>References</a:t>
            </a:r>
          </a:p>
        </p:txBody>
      </p:sp>
    </p:spTree>
    <p:extLst>
      <p:ext uri="{BB962C8B-B14F-4D97-AF65-F5344CB8AC3E}">
        <p14:creationId xmlns:p14="http://schemas.microsoft.com/office/powerpoint/2010/main" val="41477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a:normAutofit/>
          </a:bodyPr>
          <a:lstStyle/>
          <a:p>
            <a:r>
              <a:rPr lang="en-US" dirty="0">
                <a:solidFill>
                  <a:srgbClr val="FFFFFF"/>
                </a:solidFill>
              </a:rPr>
              <a:t>Overview</a:t>
            </a:r>
          </a:p>
        </p:txBody>
      </p:sp>
      <p:sp>
        <p:nvSpPr>
          <p:cNvPr id="3" name="Content Placeholder 2"/>
          <p:cNvSpPr>
            <a:spLocks noGrp="1"/>
          </p:cNvSpPr>
          <p:nvPr>
            <p:ph idx="1"/>
          </p:nvPr>
        </p:nvSpPr>
        <p:spPr>
          <a:xfrm>
            <a:off x="4245765" y="597516"/>
            <a:ext cx="7602525" cy="5132076"/>
          </a:xfrm>
        </p:spPr>
        <p:txBody>
          <a:bodyPr anchor="t">
            <a:normAutofit fontScale="92500"/>
          </a:bodyPr>
          <a:lstStyle/>
          <a:p>
            <a:pPr marL="0" indent="0">
              <a:buNone/>
            </a:pPr>
            <a:r>
              <a:rPr lang="en-US" sz="2000" b="1" dirty="0">
                <a:latin typeface="Segoe UI Semilight" panose="020B0402040204020203" pitchFamily="34" charset="0"/>
                <a:ea typeface="Segoe UI" panose="020B0502040204020203" pitchFamily="34" charset="0"/>
                <a:cs typeface="Segoe UI Semilight" panose="020B0402040204020203" pitchFamily="34" charset="0"/>
              </a:rPr>
              <a:t>In this topic we will talk about NETFLIX recommender system.</a:t>
            </a:r>
          </a:p>
          <a:p>
            <a:pPr marL="0" indent="0">
              <a:buNone/>
            </a:pPr>
            <a:r>
              <a:rPr lang="en-US" sz="2000" b="1" dirty="0">
                <a:latin typeface="Segoe UI Semilight" panose="020B0402040204020203" pitchFamily="34" charset="0"/>
                <a:ea typeface="Segoe UI" panose="020B0502040204020203" pitchFamily="34" charset="0"/>
                <a:cs typeface="Segoe UI Semilight" panose="020B0402040204020203" pitchFamily="34" charset="0"/>
              </a:rPr>
              <a:t>Collaborative filtering is a technique used by recommender systems. </a:t>
            </a:r>
          </a:p>
          <a:p>
            <a:pPr marL="0" indent="0">
              <a:buNone/>
            </a:pPr>
            <a:r>
              <a:rPr lang="en-US" sz="2000" b="1" dirty="0">
                <a:latin typeface="Segoe UI Semilight" panose="020B0402040204020203" pitchFamily="34" charset="0"/>
                <a:ea typeface="Segoe UI" panose="020B0502040204020203" pitchFamily="34" charset="0"/>
                <a:cs typeface="Segoe UI Semilight" panose="020B0402040204020203" pitchFamily="34" charset="0"/>
              </a:rPr>
              <a:t>It is a method of making automatic predictions about the interests of a user by collecting preferences or taste information from many users. </a:t>
            </a:r>
          </a:p>
          <a:p>
            <a:pPr marL="0" indent="0">
              <a:buNone/>
            </a:pPr>
            <a:r>
              <a:rPr lang="en-US" sz="2000" b="1" dirty="0">
                <a:latin typeface="Segoe UI Semilight" panose="020B0402040204020203" pitchFamily="34" charset="0"/>
                <a:ea typeface="Segoe UI" panose="020B0502040204020203" pitchFamily="34" charset="0"/>
                <a:cs typeface="Segoe UI Semilight" panose="020B0402040204020203" pitchFamily="34" charset="0"/>
              </a:rPr>
              <a:t>The underlying assumption of the collaborative filtering approach is that if a person A has the same opinion as a person B on an issue, A is more likely to have B's opinion on a different issue than that of a randomly chosen person. </a:t>
            </a:r>
          </a:p>
          <a:p>
            <a:pPr marL="0" indent="0">
              <a:buNone/>
            </a:pPr>
            <a:r>
              <a:rPr lang="en-US" sz="2000" b="1" dirty="0">
                <a:latin typeface="Segoe UI Semilight" panose="020B0402040204020203" pitchFamily="34" charset="0"/>
                <a:ea typeface="Segoe UI" panose="020B0502040204020203" pitchFamily="34" charset="0"/>
                <a:cs typeface="Segoe UI Semilight" panose="020B0402040204020203" pitchFamily="34" charset="0"/>
              </a:rPr>
              <a:t>For example, NETFLIX collaborative filtering recommendation system could make predictions about which movie or series a user should like given a partial list of that user's tastes. Note that these predictions are specific to the user, but use information gleaned from many users. </a:t>
            </a:r>
          </a:p>
        </p:txBody>
      </p:sp>
    </p:spTree>
    <p:extLst>
      <p:ext uri="{BB962C8B-B14F-4D97-AF65-F5344CB8AC3E}">
        <p14:creationId xmlns:p14="http://schemas.microsoft.com/office/powerpoint/2010/main" val="1990784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a:normAutofit/>
          </a:bodyPr>
          <a:lstStyle/>
          <a:p>
            <a:r>
              <a:rPr lang="en-US" sz="2500" dirty="0">
                <a:solidFill>
                  <a:srgbClr val="FFFFFF"/>
                </a:solidFill>
              </a:rPr>
              <a:t>Netflix collaborative filtering</a:t>
            </a:r>
          </a:p>
        </p:txBody>
      </p:sp>
      <p:pic>
        <p:nvPicPr>
          <p:cNvPr id="5" name="Picture 4" descr="Table&#10;&#10;Description automatically generated">
            <a:extLst>
              <a:ext uri="{FF2B5EF4-FFF2-40B4-BE49-F238E27FC236}">
                <a16:creationId xmlns:a16="http://schemas.microsoft.com/office/drawing/2014/main" id="{942275D9-3011-40E0-8A9C-645220EB7A72}"/>
              </a:ext>
            </a:extLst>
          </p:cNvPr>
          <p:cNvPicPr>
            <a:picLocks noChangeAspect="1"/>
          </p:cNvPicPr>
          <p:nvPr/>
        </p:nvPicPr>
        <p:blipFill>
          <a:blip r:embed="rId2"/>
          <a:stretch>
            <a:fillRect/>
          </a:stretch>
        </p:blipFill>
        <p:spPr>
          <a:xfrm>
            <a:off x="4299482" y="911883"/>
            <a:ext cx="7660786" cy="5034231"/>
          </a:xfrm>
          <a:prstGeom prst="rect">
            <a:avLst/>
          </a:prstGeom>
        </p:spPr>
      </p:pic>
    </p:spTree>
    <p:extLst>
      <p:ext uri="{BB962C8B-B14F-4D97-AF65-F5344CB8AC3E}">
        <p14:creationId xmlns:p14="http://schemas.microsoft.com/office/powerpoint/2010/main" val="1637649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vert="horz" lIns="91440" tIns="45720" rIns="91440" bIns="0" rtlCol="0">
            <a:normAutofit/>
          </a:bodyPr>
          <a:lstStyle/>
          <a:p>
            <a:r>
              <a:rPr lang="en-US" dirty="0">
                <a:solidFill>
                  <a:srgbClr val="FFFFFF"/>
                </a:solidFill>
              </a:rPr>
              <a:t>Challenges</a:t>
            </a:r>
          </a:p>
        </p:txBody>
      </p:sp>
      <p:sp>
        <p:nvSpPr>
          <p:cNvPr id="30" name="Content Placeholder 29">
            <a:extLst>
              <a:ext uri="{FF2B5EF4-FFF2-40B4-BE49-F238E27FC236}">
                <a16:creationId xmlns:a16="http://schemas.microsoft.com/office/drawing/2014/main" id="{D6EAB3D4-D0B6-4423-8729-D66CFAA9B8ED}"/>
              </a:ext>
            </a:extLst>
          </p:cNvPr>
          <p:cNvSpPr>
            <a:spLocks noGrp="1"/>
          </p:cNvSpPr>
          <p:nvPr>
            <p:ph idx="1"/>
          </p:nvPr>
        </p:nvSpPr>
        <p:spPr>
          <a:xfrm>
            <a:off x="-1" y="2145051"/>
            <a:ext cx="4062128" cy="3152814"/>
          </a:xfrm>
        </p:spPr>
        <p:txBody>
          <a:bodyPr anchor="t">
            <a:normAutofit/>
          </a:bodyPr>
          <a:lstStyle/>
          <a:p>
            <a:r>
              <a:rPr lang="en-US" b="1" i="0" dirty="0">
                <a:solidFill>
                  <a:srgbClr val="000000"/>
                </a:solidFill>
                <a:effectLst/>
                <a:latin typeface="Arial" panose="020B0604020202020204" pitchFamily="34" charset="0"/>
              </a:rPr>
              <a:t>Data sparsity</a:t>
            </a:r>
          </a:p>
          <a:p>
            <a:r>
              <a:rPr lang="en-US" b="1" i="0" dirty="0">
                <a:solidFill>
                  <a:srgbClr val="000000"/>
                </a:solidFill>
                <a:effectLst/>
                <a:latin typeface="Arial" panose="020B0604020202020204" pitchFamily="34" charset="0"/>
              </a:rPr>
              <a:t>Scalability</a:t>
            </a:r>
          </a:p>
          <a:p>
            <a:r>
              <a:rPr lang="en-US" b="1" i="0" dirty="0">
                <a:solidFill>
                  <a:srgbClr val="000000"/>
                </a:solidFill>
                <a:effectLst/>
                <a:latin typeface="Arial" panose="020B0604020202020204" pitchFamily="34" charset="0"/>
              </a:rPr>
              <a:t>Synonyms</a:t>
            </a:r>
          </a:p>
          <a:p>
            <a:r>
              <a:rPr lang="en-US" b="1" i="0" dirty="0">
                <a:solidFill>
                  <a:srgbClr val="000000"/>
                </a:solidFill>
                <a:effectLst/>
                <a:latin typeface="Arial" panose="020B0604020202020204" pitchFamily="34" charset="0"/>
              </a:rPr>
              <a:t>Gray sheep</a:t>
            </a:r>
          </a:p>
          <a:p>
            <a:r>
              <a:rPr lang="en-US" b="1" i="0" dirty="0">
                <a:solidFill>
                  <a:srgbClr val="000000"/>
                </a:solidFill>
                <a:effectLst/>
                <a:latin typeface="Arial" panose="020B0604020202020204" pitchFamily="34" charset="0"/>
              </a:rPr>
              <a:t>Shilling attacks</a:t>
            </a:r>
          </a:p>
          <a:p>
            <a:r>
              <a:rPr lang="en-US" b="1" i="0" dirty="0">
                <a:solidFill>
                  <a:srgbClr val="000000"/>
                </a:solidFill>
                <a:effectLst/>
                <a:latin typeface="Arial" panose="020B0604020202020204" pitchFamily="34" charset="0"/>
              </a:rPr>
              <a:t>Diversity and the long tail</a:t>
            </a:r>
            <a:endParaRPr lang="en-US" dirty="0"/>
          </a:p>
          <a:p>
            <a:pPr marL="0" indent="0">
              <a:buNone/>
            </a:pPr>
            <a:endParaRPr lang="en-US" dirty="0"/>
          </a:p>
        </p:txBody>
      </p:sp>
      <p:sp>
        <p:nvSpPr>
          <p:cNvPr id="6" name="Content Placeholder 2">
            <a:extLst>
              <a:ext uri="{FF2B5EF4-FFF2-40B4-BE49-F238E27FC236}">
                <a16:creationId xmlns:a16="http://schemas.microsoft.com/office/drawing/2014/main" id="{F3E25B70-1400-42D6-9A4D-F5D5A618A078}"/>
              </a:ext>
            </a:extLst>
          </p:cNvPr>
          <p:cNvSpPr txBox="1">
            <a:spLocks/>
          </p:cNvSpPr>
          <p:nvPr/>
        </p:nvSpPr>
        <p:spPr>
          <a:xfrm>
            <a:off x="4686741" y="1583929"/>
            <a:ext cx="6550009" cy="3690142"/>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l"/>
            <a:r>
              <a:rPr lang="en-US" sz="1800" dirty="0">
                <a:latin typeface="ArialMT"/>
              </a:rPr>
              <a:t>Rating also stems from personal and cultural characteristics (4 stars have different meanings for different people).</a:t>
            </a:r>
          </a:p>
          <a:p>
            <a:pPr algn="l"/>
            <a:r>
              <a:rPr lang="en-US" sz="1800" dirty="0">
                <a:latin typeface="ArialMT"/>
              </a:rPr>
              <a:t>Sometimes we accidentally click or fall into traps.</a:t>
            </a:r>
          </a:p>
          <a:p>
            <a:pPr algn="l"/>
            <a:r>
              <a:rPr lang="en-US" sz="1800" dirty="0">
                <a:latin typeface="ArialMT"/>
              </a:rPr>
              <a:t>It is difficult to evaluate the quality of a product recommendation that the user has never seen.</a:t>
            </a:r>
          </a:p>
          <a:p>
            <a:pPr algn="l"/>
            <a:r>
              <a:rPr lang="en-US" sz="1800" dirty="0">
                <a:latin typeface="ArialMT"/>
              </a:rPr>
              <a:t>A large amount of relevant results and their order.</a:t>
            </a:r>
            <a:endParaRPr lang="ru-RU" sz="1800" dirty="0">
              <a:latin typeface="ArialMT"/>
            </a:endParaRPr>
          </a:p>
          <a:p>
            <a:pPr algn="l"/>
            <a:r>
              <a:rPr lang="en-US" sz="1800" dirty="0">
                <a:latin typeface="ArialMT"/>
              </a:rPr>
              <a:t>Difficult to assess without sufficient information about all preferences.</a:t>
            </a:r>
          </a:p>
          <a:p>
            <a:pPr algn="l"/>
            <a:r>
              <a:rPr lang="en-US" sz="1900" b="0" i="0" dirty="0">
                <a:solidFill>
                  <a:srgbClr val="202122"/>
                </a:solidFill>
                <a:effectLst/>
                <a:latin typeface="Arial" panose="020B0604020202020204" pitchFamily="34" charset="0"/>
              </a:rPr>
              <a:t>Users whose opinions do not consistently agree or disagree with any group of people and thus do not benefit from collaborative filtering.</a:t>
            </a:r>
            <a:endParaRPr lang="en-US" sz="2200" dirty="0">
              <a:latin typeface="ArialMT"/>
            </a:endParaRPr>
          </a:p>
        </p:txBody>
      </p:sp>
    </p:spTree>
    <p:extLst>
      <p:ext uri="{BB962C8B-B14F-4D97-AF65-F5344CB8AC3E}">
        <p14:creationId xmlns:p14="http://schemas.microsoft.com/office/powerpoint/2010/main" val="3721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853" y="1240076"/>
            <a:ext cx="2785644" cy="4584527"/>
          </a:xfrm>
        </p:spPr>
        <p:txBody>
          <a:bodyPr>
            <a:normAutofit/>
          </a:bodyPr>
          <a:lstStyle/>
          <a:p>
            <a:r>
              <a:rPr lang="en-US" b="0" i="0" u="none" strike="noStrike" baseline="0" dirty="0">
                <a:solidFill>
                  <a:schemeClr val="bg1"/>
                </a:solidFill>
              </a:rPr>
              <a:t>deployment</a:t>
            </a:r>
            <a:endParaRPr lang="en-US" dirty="0">
              <a:solidFill>
                <a:schemeClr val="bg1"/>
              </a:solidFill>
            </a:endParaRPr>
          </a:p>
        </p:txBody>
      </p:sp>
      <p:sp>
        <p:nvSpPr>
          <p:cNvPr id="3" name="Content Placeholder 2"/>
          <p:cNvSpPr>
            <a:spLocks noGrp="1"/>
          </p:cNvSpPr>
          <p:nvPr>
            <p:ph idx="1"/>
          </p:nvPr>
        </p:nvSpPr>
        <p:spPr>
          <a:xfrm>
            <a:off x="4426876" y="140852"/>
            <a:ext cx="6034827" cy="4916465"/>
          </a:xfrm>
        </p:spPr>
        <p:txBody>
          <a:bodyPr anchor="t">
            <a:normAutofit/>
          </a:bodyPr>
          <a:lstStyle/>
          <a:p>
            <a:r>
              <a:rPr lang="en-US" altLang="he-IL" dirty="0"/>
              <a:t>Measure how good is the system in predicting the exact</a:t>
            </a:r>
            <a:r>
              <a:rPr lang="en-US" altLang="he-IL" b="1" dirty="0"/>
              <a:t> rating value </a:t>
            </a:r>
            <a:r>
              <a:rPr lang="en-US" altLang="he-IL" dirty="0"/>
              <a:t>(value comparison)</a:t>
            </a:r>
          </a:p>
          <a:p>
            <a:r>
              <a:rPr lang="en-US" altLang="he-IL" dirty="0"/>
              <a:t>Measure how well the system can predict whether the item is </a:t>
            </a:r>
            <a:r>
              <a:rPr lang="en-US" altLang="he-IL" b="1" dirty="0"/>
              <a:t>relevant or not </a:t>
            </a:r>
            <a:r>
              <a:rPr lang="en-US" altLang="he-IL" dirty="0"/>
              <a:t>(relevant vs. not relevant)</a:t>
            </a:r>
          </a:p>
          <a:p>
            <a:r>
              <a:rPr lang="en-US" altLang="he-IL" dirty="0"/>
              <a:t>Measure how close the predicted</a:t>
            </a:r>
            <a:r>
              <a:rPr lang="en-US" altLang="he-IL" b="1" dirty="0"/>
              <a:t> ranking</a:t>
            </a:r>
            <a:r>
              <a:rPr lang="en-US" altLang="he-IL" dirty="0"/>
              <a:t> of items is to the user’s true ranking (ordering comparison).</a:t>
            </a:r>
          </a:p>
          <a:p>
            <a:endParaRPr dirty="0"/>
          </a:p>
        </p:txBody>
      </p:sp>
      <p:pic>
        <p:nvPicPr>
          <p:cNvPr id="5" name="Picture 4" descr="Graphical user interface&#10;&#10;Description automatically generated">
            <a:extLst>
              <a:ext uri="{FF2B5EF4-FFF2-40B4-BE49-F238E27FC236}">
                <a16:creationId xmlns:a16="http://schemas.microsoft.com/office/drawing/2014/main" id="{18212F6B-D978-4D55-BA06-5717CEA1E35F}"/>
              </a:ext>
            </a:extLst>
          </p:cNvPr>
          <p:cNvPicPr>
            <a:picLocks noChangeAspect="1"/>
          </p:cNvPicPr>
          <p:nvPr/>
        </p:nvPicPr>
        <p:blipFill>
          <a:blip r:embed="rId2"/>
          <a:stretch>
            <a:fillRect/>
          </a:stretch>
        </p:blipFill>
        <p:spPr>
          <a:xfrm>
            <a:off x="4285574" y="2616295"/>
            <a:ext cx="7291730" cy="4100853"/>
          </a:xfrm>
          <a:prstGeom prst="rect">
            <a:avLst/>
          </a:prstGeom>
        </p:spPr>
      </p:pic>
    </p:spTree>
    <p:extLst>
      <p:ext uri="{BB962C8B-B14F-4D97-AF65-F5344CB8AC3E}">
        <p14:creationId xmlns:p14="http://schemas.microsoft.com/office/powerpoint/2010/main" val="32700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a:normAutofit/>
          </a:bodyPr>
          <a:lstStyle/>
          <a:p>
            <a:r>
              <a:rPr lang="en-US" sz="2700" dirty="0">
                <a:solidFill>
                  <a:srgbClr val="FFFFFF"/>
                </a:solidFill>
              </a:rPr>
              <a:t>Auxiliary information</a:t>
            </a:r>
          </a:p>
        </p:txBody>
      </p:sp>
      <p:sp>
        <p:nvSpPr>
          <p:cNvPr id="3" name="Content Placeholder 2"/>
          <p:cNvSpPr>
            <a:spLocks noGrp="1"/>
          </p:cNvSpPr>
          <p:nvPr>
            <p:ph idx="1"/>
          </p:nvPr>
        </p:nvSpPr>
        <p:spPr>
          <a:xfrm>
            <a:off x="4426876" y="584461"/>
            <a:ext cx="7162925" cy="5157301"/>
          </a:xfrm>
        </p:spPr>
        <p:txBody>
          <a:bodyPr anchor="t">
            <a:normAutofit/>
          </a:bodyPr>
          <a:lstStyle/>
          <a:p>
            <a:pPr algn="l"/>
            <a:r>
              <a:rPr lang="en-US" altLang="he-IL" sz="1800" dirty="0"/>
              <a:t>The worst case complexity is </a:t>
            </a:r>
            <a:r>
              <a:rPr lang="en-US" altLang="he-IL" sz="1800" b="1" dirty="0"/>
              <a:t>O(M*N) </a:t>
            </a:r>
            <a:r>
              <a:rPr lang="en-US" altLang="he-IL" sz="1800" dirty="0"/>
              <a:t>(M customers and N products) </a:t>
            </a:r>
          </a:p>
          <a:p>
            <a:pPr algn="l"/>
            <a:r>
              <a:rPr lang="en-US" sz="1600" b="0" i="0" dirty="0">
                <a:solidFill>
                  <a:srgbClr val="202122"/>
                </a:solidFill>
                <a:effectLst/>
                <a:latin typeface="Arial" panose="020B0604020202020204" pitchFamily="34" charset="0"/>
              </a:rPr>
              <a:t>Typical examples of this approach are </a:t>
            </a:r>
            <a:r>
              <a:rPr lang="en-US" sz="1600" b="1" i="0" dirty="0" err="1">
                <a:solidFill>
                  <a:srgbClr val="202122"/>
                </a:solidFill>
                <a:effectLst/>
                <a:latin typeface="Arial" panose="020B0604020202020204" pitchFamily="34" charset="0"/>
              </a:rPr>
              <a:t>neighbourhood</a:t>
            </a:r>
            <a:r>
              <a:rPr lang="en-US" sz="1600" b="1" i="0" dirty="0">
                <a:solidFill>
                  <a:srgbClr val="202122"/>
                </a:solidFill>
                <a:effectLst/>
                <a:latin typeface="Arial" panose="020B0604020202020204" pitchFamily="34" charset="0"/>
              </a:rPr>
              <a:t>-based </a:t>
            </a:r>
            <a:r>
              <a:rPr lang="en-US" sz="1600" b="0" i="0" dirty="0">
                <a:solidFill>
                  <a:srgbClr val="202122"/>
                </a:solidFill>
                <a:effectLst/>
                <a:latin typeface="Arial" panose="020B0604020202020204" pitchFamily="34" charset="0"/>
              </a:rPr>
              <a:t>CF and item-based/user-based </a:t>
            </a:r>
            <a:r>
              <a:rPr lang="en-US" sz="1600" b="1" i="0" dirty="0">
                <a:solidFill>
                  <a:srgbClr val="202122"/>
                </a:solidFill>
                <a:effectLst/>
                <a:latin typeface="Arial" panose="020B0604020202020204" pitchFamily="34" charset="0"/>
              </a:rPr>
              <a:t>top-N </a:t>
            </a:r>
            <a:r>
              <a:rPr lang="en-US" sz="1600" b="0" i="0" dirty="0">
                <a:solidFill>
                  <a:srgbClr val="202122"/>
                </a:solidFill>
                <a:effectLst/>
                <a:latin typeface="Arial" panose="020B0604020202020204" pitchFamily="34" charset="0"/>
              </a:rPr>
              <a:t>recommendations</a:t>
            </a:r>
            <a:r>
              <a:rPr lang="en-US" sz="1800" b="0" i="0" dirty="0">
                <a:solidFill>
                  <a:srgbClr val="202122"/>
                </a:solidFill>
                <a:effectLst/>
                <a:latin typeface="Arial" panose="020B0604020202020204" pitchFamily="34" charset="0"/>
              </a:rPr>
              <a:t>. </a:t>
            </a:r>
            <a:r>
              <a:rPr lang="en-US" altLang="he-IL" sz="1800" dirty="0">
                <a:solidFill>
                  <a:srgbClr val="202122"/>
                </a:solidFill>
                <a:latin typeface="Arial" panose="020B0604020202020204" pitchFamily="34" charset="0"/>
              </a:rPr>
              <a:t>(</a:t>
            </a:r>
            <a:r>
              <a:rPr lang="en-US" sz="1600" b="1" i="0" dirty="0">
                <a:solidFill>
                  <a:srgbClr val="000000"/>
                </a:solidFill>
                <a:effectLst/>
                <a:latin typeface="Arial" panose="020B0604020202020204" pitchFamily="34" charset="0"/>
              </a:rPr>
              <a:t>Memory-based</a:t>
            </a:r>
            <a:r>
              <a:rPr lang="en-US" altLang="he-IL" sz="1800" dirty="0">
                <a:solidFill>
                  <a:srgbClr val="202122"/>
                </a:solidFill>
                <a:latin typeface="Arial" panose="020B0604020202020204" pitchFamily="34" charset="0"/>
              </a:rPr>
              <a:t>)</a:t>
            </a:r>
          </a:p>
          <a:p>
            <a:pPr algn="l"/>
            <a:r>
              <a:rPr lang="en-US" sz="1600" b="0" i="0" dirty="0">
                <a:solidFill>
                  <a:srgbClr val="202122"/>
                </a:solidFill>
                <a:effectLst/>
                <a:latin typeface="Arial" panose="020B0604020202020204" pitchFamily="34" charset="0"/>
              </a:rPr>
              <a:t>The neighborhood-based algorithm calculates the similarity between two users or items, and produces a prediction for the user by taking the weighted average. Multiple measures, such as </a:t>
            </a:r>
            <a:r>
              <a:rPr lang="en-US" sz="1600" b="1" i="0" dirty="0">
                <a:solidFill>
                  <a:srgbClr val="202122"/>
                </a:solidFill>
                <a:effectLst/>
                <a:latin typeface="Arial" panose="020B0604020202020204" pitchFamily="34" charset="0"/>
              </a:rPr>
              <a:t>Pearson correlation </a:t>
            </a:r>
            <a:r>
              <a:rPr lang="en-US" sz="1600" b="0" i="0" dirty="0">
                <a:solidFill>
                  <a:srgbClr val="202122"/>
                </a:solidFill>
                <a:effectLst/>
                <a:latin typeface="Arial" panose="020B0604020202020204" pitchFamily="34" charset="0"/>
              </a:rPr>
              <a:t>and </a:t>
            </a:r>
            <a:r>
              <a:rPr lang="en-US" sz="1600" b="1" i="0" dirty="0">
                <a:solidFill>
                  <a:srgbClr val="202122"/>
                </a:solidFill>
                <a:effectLst/>
                <a:latin typeface="Arial" panose="020B0604020202020204" pitchFamily="34" charset="0"/>
              </a:rPr>
              <a:t>vector cosine </a:t>
            </a:r>
            <a:r>
              <a:rPr lang="en-US" sz="1600" b="0" i="0" dirty="0">
                <a:solidFill>
                  <a:srgbClr val="202122"/>
                </a:solidFill>
                <a:effectLst/>
                <a:latin typeface="Arial" panose="020B0604020202020204" pitchFamily="34" charset="0"/>
              </a:rPr>
              <a:t>based similarity are used for this.</a:t>
            </a:r>
          </a:p>
          <a:p>
            <a:r>
              <a:rPr lang="en-US" sz="1400" b="1" i="0" dirty="0">
                <a:solidFill>
                  <a:srgbClr val="000000"/>
                </a:solidFill>
                <a:effectLst/>
                <a:latin typeface="Arial" panose="020B0604020202020204" pitchFamily="34" charset="0"/>
              </a:rPr>
              <a:t>Model-based </a:t>
            </a:r>
            <a:r>
              <a:rPr lang="en-US" sz="1600" b="0" i="0" dirty="0">
                <a:solidFill>
                  <a:srgbClr val="202122"/>
                </a:solidFill>
                <a:effectLst/>
                <a:latin typeface="Arial" panose="020B0604020202020204" pitchFamily="34" charset="0"/>
              </a:rPr>
              <a:t>models are developed using different </a:t>
            </a:r>
            <a:r>
              <a:rPr lang="en-US" sz="1600" b="1" i="0" dirty="0">
                <a:solidFill>
                  <a:srgbClr val="202122"/>
                </a:solidFill>
                <a:effectLst/>
                <a:latin typeface="Arial" panose="020B0604020202020204" pitchFamily="34" charset="0"/>
              </a:rPr>
              <a:t>data mining </a:t>
            </a:r>
            <a:r>
              <a:rPr lang="en-US" sz="1600" b="0" i="0" dirty="0">
                <a:solidFill>
                  <a:srgbClr val="202122"/>
                </a:solidFill>
                <a:effectLst/>
                <a:latin typeface="Arial" panose="020B0604020202020204" pitchFamily="34" charset="0"/>
              </a:rPr>
              <a:t>, </a:t>
            </a:r>
            <a:r>
              <a:rPr lang="en-US" sz="1600" b="1" i="0" dirty="0">
                <a:solidFill>
                  <a:srgbClr val="202122"/>
                </a:solidFill>
                <a:effectLst/>
                <a:latin typeface="Arial" panose="020B0604020202020204" pitchFamily="34" charset="0"/>
              </a:rPr>
              <a:t>machine learning </a:t>
            </a:r>
            <a:r>
              <a:rPr lang="en-US" sz="1600" b="0" i="0" dirty="0">
                <a:solidFill>
                  <a:srgbClr val="202122"/>
                </a:solidFill>
                <a:effectLst/>
                <a:latin typeface="Arial" panose="020B0604020202020204" pitchFamily="34" charset="0"/>
              </a:rPr>
              <a:t>algorithms to predict users' rating of unrated items. There are many model-based CF algorithms. </a:t>
            </a:r>
            <a:r>
              <a:rPr lang="en-US" sz="1600" b="1" i="0" dirty="0">
                <a:solidFill>
                  <a:srgbClr val="202122"/>
                </a:solidFill>
                <a:effectLst/>
                <a:latin typeface="Arial" panose="020B0604020202020204" pitchFamily="34" charset="0"/>
              </a:rPr>
              <a:t>Bayesian networks</a:t>
            </a:r>
            <a:r>
              <a:rPr lang="en-US" sz="1600" b="0" i="0" dirty="0">
                <a:solidFill>
                  <a:srgbClr val="202122"/>
                </a:solidFill>
                <a:effectLst/>
                <a:latin typeface="Arial" panose="020B0604020202020204" pitchFamily="34" charset="0"/>
              </a:rPr>
              <a:t>, </a:t>
            </a:r>
            <a:r>
              <a:rPr lang="en-US" sz="1600" b="1" i="0" dirty="0">
                <a:solidFill>
                  <a:srgbClr val="202122"/>
                </a:solidFill>
                <a:effectLst/>
                <a:latin typeface="Arial" panose="020B0604020202020204" pitchFamily="34" charset="0"/>
              </a:rPr>
              <a:t>clustering models </a:t>
            </a:r>
            <a:r>
              <a:rPr lang="en-US" sz="1600" u="none" strike="noStrike" dirty="0">
                <a:solidFill>
                  <a:srgbClr val="202122"/>
                </a:solidFill>
                <a:latin typeface="Arial" panose="020B0604020202020204" pitchFamily="34" charset="0"/>
              </a:rPr>
              <a:t>and others.</a:t>
            </a:r>
          </a:p>
          <a:p>
            <a:r>
              <a:rPr lang="en-US" altLang="he-IL" sz="1800" dirty="0"/>
              <a:t>Netflix offered an award for lowering </a:t>
            </a:r>
            <a:r>
              <a:rPr lang="en-US" altLang="he-IL" sz="1800" b="1" dirty="0"/>
              <a:t>RMSE</a:t>
            </a:r>
            <a:r>
              <a:rPr lang="en-US" altLang="he-IL" sz="1800" dirty="0"/>
              <a:t> (root mean squared error)</a:t>
            </a:r>
            <a:r>
              <a:rPr lang="en-US" sz="1600" b="0" i="0" dirty="0">
                <a:solidFill>
                  <a:srgbClr val="202122"/>
                </a:solidFill>
                <a:effectLst/>
                <a:latin typeface="Arial" panose="020B0604020202020204" pitchFamily="34" charset="0"/>
              </a:rPr>
              <a:t> </a:t>
            </a:r>
            <a:r>
              <a:rPr lang="en-US" altLang="he-IL" sz="1800" dirty="0"/>
              <a:t>values and thus focused the industry and research on a particular index.</a:t>
            </a:r>
          </a:p>
          <a:p>
            <a:pPr algn="r" rtl="1"/>
            <a:endParaRPr lang="en-US" sz="1800" dirty="0">
              <a:latin typeface="ArialMT"/>
            </a:endParaRPr>
          </a:p>
          <a:p>
            <a:pPr algn="r" rtl="1"/>
            <a:endParaRPr dirty="0"/>
          </a:p>
        </p:txBody>
      </p:sp>
    </p:spTree>
    <p:extLst>
      <p:ext uri="{BB962C8B-B14F-4D97-AF65-F5344CB8AC3E}">
        <p14:creationId xmlns:p14="http://schemas.microsoft.com/office/powerpoint/2010/main" val="1169655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Chart, bar chart&#10;&#10;Description automatically generated">
            <a:extLst>
              <a:ext uri="{FF2B5EF4-FFF2-40B4-BE49-F238E27FC236}">
                <a16:creationId xmlns:a16="http://schemas.microsoft.com/office/drawing/2014/main" id="{4BBFA6CF-2BFF-4F74-8018-102C4FE84A00}"/>
              </a:ext>
            </a:extLst>
          </p:cNvPr>
          <p:cNvPicPr>
            <a:picLocks noChangeAspect="1"/>
          </p:cNvPicPr>
          <p:nvPr/>
        </p:nvPicPr>
        <p:blipFill>
          <a:blip r:embed="rId3"/>
          <a:stretch>
            <a:fillRect/>
          </a:stretch>
        </p:blipFill>
        <p:spPr>
          <a:xfrm>
            <a:off x="2687225" y="1247835"/>
            <a:ext cx="6817552" cy="3648456"/>
          </a:xfrm>
          <a:prstGeom prst="rect">
            <a:avLst/>
          </a:prstGeom>
        </p:spPr>
      </p:pic>
    </p:spTree>
    <p:extLst>
      <p:ext uri="{BB962C8B-B14F-4D97-AF65-F5344CB8AC3E}">
        <p14:creationId xmlns:p14="http://schemas.microsoft.com/office/powerpoint/2010/main" val="3690516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a:normAutofit/>
          </a:bodyPr>
          <a:lstStyle/>
          <a:p>
            <a:r>
              <a:rPr lang="en-US" dirty="0">
                <a:solidFill>
                  <a:srgbClr val="FFFFFF"/>
                </a:solidFill>
              </a:rPr>
              <a:t>The main limitations</a:t>
            </a:r>
          </a:p>
        </p:txBody>
      </p:sp>
      <p:sp>
        <p:nvSpPr>
          <p:cNvPr id="3" name="Content Placeholder 2"/>
          <p:cNvSpPr>
            <a:spLocks noGrp="1"/>
          </p:cNvSpPr>
          <p:nvPr>
            <p:ph type="body" idx="1"/>
          </p:nvPr>
        </p:nvSpPr>
        <p:spPr>
          <a:xfrm>
            <a:off x="4304971" y="636762"/>
            <a:ext cx="7323008" cy="4906199"/>
          </a:xfrm>
        </p:spPr>
        <p:txBody>
          <a:bodyPr anchor="t">
            <a:noAutofit/>
          </a:bodyPr>
          <a:lstStyle/>
          <a:p>
            <a:pPr algn="l"/>
            <a:r>
              <a:rPr lang="en-US" sz="1600" b="0" i="0" u="none" strike="noStrike" baseline="0" dirty="0">
                <a:latin typeface="Arial" panose="020B0604020202020204" pitchFamily="34" charset="0"/>
                <a:cs typeface="Arial" panose="020B0604020202020204" pitchFamily="34" charset="0"/>
              </a:rPr>
              <a:t>Difficult to know what is relevant for a user in a recommender system that manages </a:t>
            </a:r>
            <a:r>
              <a:rPr lang="en-US" sz="1600" b="1" i="0" u="none" strike="noStrike" baseline="0" dirty="0">
                <a:latin typeface="Arial" panose="020B0604020202020204" pitchFamily="34" charset="0"/>
                <a:cs typeface="Arial" panose="020B0604020202020204" pitchFamily="34" charset="0"/>
              </a:rPr>
              <a:t>thousands</a:t>
            </a:r>
            <a:r>
              <a:rPr lang="en-US" sz="1600" b="0" i="0" u="none" strike="noStrike" baseline="0" dirty="0">
                <a:latin typeface="Arial" panose="020B0604020202020204" pitchFamily="34" charset="0"/>
                <a:cs typeface="Arial" panose="020B0604020202020204" pitchFamily="34" charset="0"/>
              </a:rPr>
              <a:t>/</a:t>
            </a:r>
            <a:r>
              <a:rPr lang="en-US" sz="1600" b="1" i="0" u="none" strike="noStrike" baseline="0" dirty="0">
                <a:latin typeface="Arial" panose="020B0604020202020204" pitchFamily="34" charset="0"/>
                <a:cs typeface="Arial" panose="020B0604020202020204" pitchFamily="34" charset="0"/>
              </a:rPr>
              <a:t>millions </a:t>
            </a:r>
            <a:r>
              <a:rPr lang="en-US" sz="1600" b="0" i="0" u="none" strike="noStrike" baseline="0" dirty="0">
                <a:latin typeface="Arial" panose="020B0604020202020204" pitchFamily="34" charset="0"/>
                <a:cs typeface="Arial" panose="020B0604020202020204" pitchFamily="34" charset="0"/>
              </a:rPr>
              <a:t>of products.</a:t>
            </a:r>
          </a:p>
          <a:p>
            <a:pPr algn="l"/>
            <a:r>
              <a:rPr lang="en-US" sz="1600" b="0" i="0" u="none" strike="noStrike" baseline="0" dirty="0">
                <a:latin typeface="Arial" panose="020B0604020202020204" pitchFamily="34" charset="0"/>
                <a:cs typeface="Arial" panose="020B0604020202020204" pitchFamily="34" charset="0"/>
              </a:rPr>
              <a:t>For example, in the collaborative filtering case this could be measured as the number of items that a user must rate before receiving recommendations.</a:t>
            </a:r>
          </a:p>
          <a:p>
            <a:pPr algn="l"/>
            <a:r>
              <a:rPr lang="en-US" sz="1600" b="0" i="0" u="none" strike="noStrike" baseline="0" dirty="0">
                <a:latin typeface="Arial" panose="020B0604020202020204" pitchFamily="34" charset="0"/>
                <a:cs typeface="Arial" panose="020B0604020202020204" pitchFamily="34" charset="0"/>
              </a:rPr>
              <a:t>As we have noted above, collaborative filtering recommenders tend to improve their accuracy as the amount of data over items grows. Similarly, the confidence in the predicted property typically also grows with the amount of data.</a:t>
            </a:r>
          </a:p>
          <a:p>
            <a:pPr algn="l"/>
            <a:r>
              <a:rPr lang="en-US" sz="1600" b="0" i="0" u="none" strike="noStrike" baseline="0" dirty="0">
                <a:latin typeface="Arial" panose="020B0604020202020204" pitchFamily="34" charset="0"/>
                <a:cs typeface="Arial" panose="020B0604020202020204" pitchFamily="34" charset="0"/>
              </a:rPr>
              <a:t>In a collaborative filtering system, a user willingly discloses his preferences over items to the system in the hope of getting useful recommendations. However, it is important for most users that their preferences stay private, that is, that no third party can use the recommendation system to learn something about the preferences of a specific user.</a:t>
            </a:r>
          </a:p>
        </p:txBody>
      </p:sp>
    </p:spTree>
    <p:extLst>
      <p:ext uri="{BB962C8B-B14F-4D97-AF65-F5344CB8AC3E}">
        <p14:creationId xmlns:p14="http://schemas.microsoft.com/office/powerpoint/2010/main" val="13722596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WebB70C</Template>
  <TotalTime>1486</TotalTime>
  <Words>1046</Words>
  <Application>Microsoft Office PowerPoint</Application>
  <PresentationFormat>Widescreen</PresentationFormat>
  <Paragraphs>94</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ArialMT</vt:lpstr>
      <vt:lpstr>Calibri</vt:lpstr>
      <vt:lpstr>Gill Sans MT</vt:lpstr>
      <vt:lpstr>Linux Libertine</vt:lpstr>
      <vt:lpstr>Roboto</vt:lpstr>
      <vt:lpstr>Segoe UI Semilight</vt:lpstr>
      <vt:lpstr>Gallery</vt:lpstr>
      <vt:lpstr>netflix Collaborative Filtering</vt:lpstr>
      <vt:lpstr>Contents</vt:lpstr>
      <vt:lpstr>Overview</vt:lpstr>
      <vt:lpstr>Netflix collaborative filtering</vt:lpstr>
      <vt:lpstr>Challenges</vt:lpstr>
      <vt:lpstr>deployment</vt:lpstr>
      <vt:lpstr>Auxiliary information</vt:lpstr>
      <vt:lpstr>PowerPoint Presentation</vt:lpstr>
      <vt:lpstr>The main limitations</vt:lpstr>
      <vt:lpstr>Innovations </vt:lpstr>
      <vt:lpstr>References</vt:lpstr>
      <vt:lpstr>PowerPoint Presentation</vt:lpstr>
      <vt:lpstr>Challenges</vt:lpstr>
      <vt:lpstr>Auxiliary information</vt:lpstr>
      <vt:lpstr>Context-aware collaborative filtering</vt:lpstr>
      <vt:lpstr>Types</vt:lpstr>
      <vt:lpstr>Application on social web</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Евгений Гайсинский</dc:creator>
  <cp:lastModifiedBy>Евгений Гайсинский</cp:lastModifiedBy>
  <cp:revision>40</cp:revision>
  <dcterms:created xsi:type="dcterms:W3CDTF">2021-11-19T15:15:03Z</dcterms:created>
  <dcterms:modified xsi:type="dcterms:W3CDTF">2021-11-21T19:11:52Z</dcterms:modified>
</cp:coreProperties>
</file>