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91" r:id="rId4"/>
    <p:sldId id="286" r:id="rId5"/>
    <p:sldId id="288" r:id="rId6"/>
    <p:sldId id="292" r:id="rId7"/>
    <p:sldId id="259" r:id="rId8"/>
    <p:sldId id="260" r:id="rId9"/>
    <p:sldId id="293" r:id="rId10"/>
    <p:sldId id="289" r:id="rId11"/>
    <p:sldId id="290" r:id="rId12"/>
    <p:sldId id="261" r:id="rId13"/>
    <p:sldId id="262" r:id="rId14"/>
    <p:sldId id="263" r:id="rId15"/>
    <p:sldId id="265" r:id="rId16"/>
    <p:sldId id="26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4" r:id="rId2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C5F9D-9F34-44CC-9B7E-8E79EF0914C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056043-2C3D-4817-B569-366E597CA761}">
      <dgm:prSet phldrT="[טקסט]"/>
      <dgm:spPr/>
      <dgm:t>
        <a:bodyPr/>
        <a:lstStyle/>
        <a:p>
          <a:pPr rtl="1"/>
          <a:r>
            <a:rPr lang="en-US" dirty="0" smtClean="0"/>
            <a:t>Eager</a:t>
          </a:r>
          <a:endParaRPr lang="he-IL" dirty="0"/>
        </a:p>
      </dgm:t>
    </dgm:pt>
    <dgm:pt modelId="{75936560-6B95-428C-A9F7-CA1C785A9F0B}" type="parTrans" cxnId="{12D95898-1ECF-4BAD-BEAC-C1782606256D}">
      <dgm:prSet/>
      <dgm:spPr/>
      <dgm:t>
        <a:bodyPr/>
        <a:lstStyle/>
        <a:p>
          <a:pPr rtl="1"/>
          <a:endParaRPr lang="he-IL"/>
        </a:p>
      </dgm:t>
    </dgm:pt>
    <dgm:pt modelId="{C11D11B5-1089-49D6-8F41-D314CA6C1BF0}" type="sibTrans" cxnId="{12D95898-1ECF-4BAD-BEAC-C1782606256D}">
      <dgm:prSet/>
      <dgm:spPr/>
      <dgm:t>
        <a:bodyPr/>
        <a:lstStyle/>
        <a:p>
          <a:pPr rtl="1"/>
          <a:endParaRPr lang="he-IL"/>
        </a:p>
      </dgm:t>
    </dgm:pt>
    <dgm:pt modelId="{297FE8AC-1416-4AF2-89C7-52B744D77B19}">
      <dgm:prSet phldrT="[טקסט]"/>
      <dgm:spPr/>
      <dgm:t>
        <a:bodyPr/>
        <a:lstStyle/>
        <a:p>
          <a:pPr algn="l" rtl="0"/>
          <a:r>
            <a:rPr lang="en-US" dirty="0" smtClean="0"/>
            <a:t>when given a set of training tuples, will construct a generalization (i.e., classification) model before receiving new (e.g., test) tuples to classify.</a:t>
          </a:r>
          <a:r>
            <a:rPr lang="he-IL" dirty="0" smtClean="0"/>
            <a:t> </a:t>
          </a:r>
          <a:r>
            <a:rPr lang="en-US" dirty="0" smtClean="0"/>
            <a:t>We can think of the learned model as being ready and </a:t>
          </a:r>
          <a:r>
            <a:rPr lang="en-US" b="1" dirty="0" smtClean="0"/>
            <a:t>eager </a:t>
          </a:r>
          <a:r>
            <a:rPr lang="en-US" dirty="0" smtClean="0"/>
            <a:t>to classify previously unseen tuples.</a:t>
          </a:r>
          <a:endParaRPr lang="he-IL" dirty="0"/>
        </a:p>
      </dgm:t>
    </dgm:pt>
    <dgm:pt modelId="{02851540-0FA3-49EB-8F75-0C4BE2A6CCD8}" type="parTrans" cxnId="{66F40E93-0350-49C7-8B71-5F758ADE4230}">
      <dgm:prSet/>
      <dgm:spPr/>
      <dgm:t>
        <a:bodyPr/>
        <a:lstStyle/>
        <a:p>
          <a:pPr rtl="1"/>
          <a:endParaRPr lang="he-IL"/>
        </a:p>
      </dgm:t>
    </dgm:pt>
    <dgm:pt modelId="{A285E83D-4CD4-43DD-A925-6B1B51CCE75F}" type="sibTrans" cxnId="{66F40E93-0350-49C7-8B71-5F758ADE4230}">
      <dgm:prSet/>
      <dgm:spPr/>
      <dgm:t>
        <a:bodyPr/>
        <a:lstStyle/>
        <a:p>
          <a:pPr rtl="1"/>
          <a:endParaRPr lang="he-IL"/>
        </a:p>
      </dgm:t>
    </dgm:pt>
    <dgm:pt modelId="{32A61228-0D5D-408F-8F71-DA2C0D69BFEC}">
      <dgm:prSet phldrT="[טקסט]"/>
      <dgm:spPr/>
      <dgm:t>
        <a:bodyPr/>
        <a:lstStyle/>
        <a:p>
          <a:pPr rtl="1"/>
          <a:r>
            <a:rPr lang="en-US" dirty="0" smtClean="0"/>
            <a:t>Lazy</a:t>
          </a:r>
          <a:endParaRPr lang="he-IL" dirty="0"/>
        </a:p>
      </dgm:t>
    </dgm:pt>
    <dgm:pt modelId="{BFB13BE3-AD1E-45E6-9BE5-EC3FD81A15D8}" type="parTrans" cxnId="{6821BA40-A2D8-4DA6-BD71-E391A996D9BD}">
      <dgm:prSet/>
      <dgm:spPr/>
      <dgm:t>
        <a:bodyPr/>
        <a:lstStyle/>
        <a:p>
          <a:pPr rtl="1"/>
          <a:endParaRPr lang="he-IL"/>
        </a:p>
      </dgm:t>
    </dgm:pt>
    <dgm:pt modelId="{FAF6CD95-90AA-44A3-95CE-DDF7950F38CA}" type="sibTrans" cxnId="{6821BA40-A2D8-4DA6-BD71-E391A996D9BD}">
      <dgm:prSet/>
      <dgm:spPr/>
      <dgm:t>
        <a:bodyPr/>
        <a:lstStyle/>
        <a:p>
          <a:pPr rtl="1"/>
          <a:endParaRPr lang="he-IL"/>
        </a:p>
      </dgm:t>
    </dgm:pt>
    <dgm:pt modelId="{875057FD-02B5-496D-AB77-1168CD502FA5}">
      <dgm:prSet phldrT="[טקסט]"/>
      <dgm:spPr/>
      <dgm:t>
        <a:bodyPr/>
        <a:lstStyle/>
        <a:p>
          <a:pPr rtl="0"/>
          <a:r>
            <a:rPr lang="en-US" dirty="0" smtClean="0"/>
            <a:t>When given a training tuple, a lazy learner simply stores it (or does only a little minor processing) and waits until it is given a test tuple. Only when it sees the test tuple does it perform generalization to classify the tuple based on its similarity to the stored training tuples.</a:t>
          </a:r>
          <a:endParaRPr lang="he-IL" dirty="0"/>
        </a:p>
      </dgm:t>
    </dgm:pt>
    <dgm:pt modelId="{49EC2AE4-9F0F-4CDE-8A72-D5F38D57C431}" type="parTrans" cxnId="{8348F669-748C-435B-8F22-947E4E44D674}">
      <dgm:prSet/>
      <dgm:spPr/>
      <dgm:t>
        <a:bodyPr/>
        <a:lstStyle/>
        <a:p>
          <a:pPr rtl="1"/>
          <a:endParaRPr lang="he-IL"/>
        </a:p>
      </dgm:t>
    </dgm:pt>
    <dgm:pt modelId="{D361FD95-A491-4FAE-B239-241D4BC57BF1}" type="sibTrans" cxnId="{8348F669-748C-435B-8F22-947E4E44D674}">
      <dgm:prSet/>
      <dgm:spPr/>
      <dgm:t>
        <a:bodyPr/>
        <a:lstStyle/>
        <a:p>
          <a:pPr rtl="1"/>
          <a:endParaRPr lang="he-IL"/>
        </a:p>
      </dgm:t>
    </dgm:pt>
    <dgm:pt modelId="{C2678517-9208-446A-ABE6-AFE8C768C3F1}" type="pres">
      <dgm:prSet presAssocID="{70AC5F9D-9F34-44CC-9B7E-8E79EF0914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28F88291-7CD3-4B35-A26B-2B8FF6525C6B}" type="pres">
      <dgm:prSet presAssocID="{7E056043-2C3D-4817-B569-366E597CA761}" presName="composite" presStyleCnt="0"/>
      <dgm:spPr/>
    </dgm:pt>
    <dgm:pt modelId="{4AE70ABF-0512-435C-B7B4-8F380B1AA75D}" type="pres">
      <dgm:prSet presAssocID="{7E056043-2C3D-4817-B569-366E597CA76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A44EA8E-9117-427D-B9E2-8FCF04130F0D}" type="pres">
      <dgm:prSet presAssocID="{7E056043-2C3D-4817-B569-366E597CA761}" presName="desTx" presStyleLbl="alignAccFollowNode1" presStyleIdx="0" presStyleCnt="2" custLinFactNeighborX="-382" custLinFactNeighborY="28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EAD59C9-5278-4863-8FCE-78DDAFC1E37D}" type="pres">
      <dgm:prSet presAssocID="{C11D11B5-1089-49D6-8F41-D314CA6C1BF0}" presName="space" presStyleCnt="0"/>
      <dgm:spPr/>
    </dgm:pt>
    <dgm:pt modelId="{4541F9EA-82DF-4ADA-B6F0-576969273F19}" type="pres">
      <dgm:prSet presAssocID="{32A61228-0D5D-408F-8F71-DA2C0D69BFEC}" presName="composite" presStyleCnt="0"/>
      <dgm:spPr/>
    </dgm:pt>
    <dgm:pt modelId="{3DC337A4-35C8-4E94-9E5D-5326C924D790}" type="pres">
      <dgm:prSet presAssocID="{32A61228-0D5D-408F-8F71-DA2C0D69BFE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465BE57-2D91-452B-948E-BA54937FEF55}" type="pres">
      <dgm:prSet presAssocID="{32A61228-0D5D-408F-8F71-DA2C0D69BFE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BB2A463C-F031-4CC0-950B-A94A319C104D}" type="presOf" srcId="{297FE8AC-1416-4AF2-89C7-52B744D77B19}" destId="{6A44EA8E-9117-427D-B9E2-8FCF04130F0D}" srcOrd="0" destOrd="0" presId="urn:microsoft.com/office/officeart/2005/8/layout/hList1"/>
    <dgm:cxn modelId="{12D95898-1ECF-4BAD-BEAC-C1782606256D}" srcId="{70AC5F9D-9F34-44CC-9B7E-8E79EF0914CE}" destId="{7E056043-2C3D-4817-B569-366E597CA761}" srcOrd="0" destOrd="0" parTransId="{75936560-6B95-428C-A9F7-CA1C785A9F0B}" sibTransId="{C11D11B5-1089-49D6-8F41-D314CA6C1BF0}"/>
    <dgm:cxn modelId="{8348F669-748C-435B-8F22-947E4E44D674}" srcId="{32A61228-0D5D-408F-8F71-DA2C0D69BFEC}" destId="{875057FD-02B5-496D-AB77-1168CD502FA5}" srcOrd="0" destOrd="0" parTransId="{49EC2AE4-9F0F-4CDE-8A72-D5F38D57C431}" sibTransId="{D361FD95-A491-4FAE-B239-241D4BC57BF1}"/>
    <dgm:cxn modelId="{AF3E66D5-5CA2-4363-907A-5E12734A7209}" type="presOf" srcId="{875057FD-02B5-496D-AB77-1168CD502FA5}" destId="{E465BE57-2D91-452B-948E-BA54937FEF55}" srcOrd="0" destOrd="0" presId="urn:microsoft.com/office/officeart/2005/8/layout/hList1"/>
    <dgm:cxn modelId="{66F40E93-0350-49C7-8B71-5F758ADE4230}" srcId="{7E056043-2C3D-4817-B569-366E597CA761}" destId="{297FE8AC-1416-4AF2-89C7-52B744D77B19}" srcOrd="0" destOrd="0" parTransId="{02851540-0FA3-49EB-8F75-0C4BE2A6CCD8}" sibTransId="{A285E83D-4CD4-43DD-A925-6B1B51CCE75F}"/>
    <dgm:cxn modelId="{6821BA40-A2D8-4DA6-BD71-E391A996D9BD}" srcId="{70AC5F9D-9F34-44CC-9B7E-8E79EF0914CE}" destId="{32A61228-0D5D-408F-8F71-DA2C0D69BFEC}" srcOrd="1" destOrd="0" parTransId="{BFB13BE3-AD1E-45E6-9BE5-EC3FD81A15D8}" sibTransId="{FAF6CD95-90AA-44A3-95CE-DDF7950F38CA}"/>
    <dgm:cxn modelId="{E431813F-E587-4608-B10D-5D53C150ACEA}" type="presOf" srcId="{32A61228-0D5D-408F-8F71-DA2C0D69BFEC}" destId="{3DC337A4-35C8-4E94-9E5D-5326C924D790}" srcOrd="0" destOrd="0" presId="urn:microsoft.com/office/officeart/2005/8/layout/hList1"/>
    <dgm:cxn modelId="{352D3629-F947-4864-B6F6-333FE365FC07}" type="presOf" srcId="{7E056043-2C3D-4817-B569-366E597CA761}" destId="{4AE70ABF-0512-435C-B7B4-8F380B1AA75D}" srcOrd="0" destOrd="0" presId="urn:microsoft.com/office/officeart/2005/8/layout/hList1"/>
    <dgm:cxn modelId="{900E675F-E2BA-405E-A5AE-75676BF00D2C}" type="presOf" srcId="{70AC5F9D-9F34-44CC-9B7E-8E79EF0914CE}" destId="{C2678517-9208-446A-ABE6-AFE8C768C3F1}" srcOrd="0" destOrd="0" presId="urn:microsoft.com/office/officeart/2005/8/layout/hList1"/>
    <dgm:cxn modelId="{512D1518-2B6F-4314-BEF3-FE164D9E2D3E}" type="presParOf" srcId="{C2678517-9208-446A-ABE6-AFE8C768C3F1}" destId="{28F88291-7CD3-4B35-A26B-2B8FF6525C6B}" srcOrd="0" destOrd="0" presId="urn:microsoft.com/office/officeart/2005/8/layout/hList1"/>
    <dgm:cxn modelId="{4DB8C866-AD82-4AD8-98AB-87D6B3AFE201}" type="presParOf" srcId="{28F88291-7CD3-4B35-A26B-2B8FF6525C6B}" destId="{4AE70ABF-0512-435C-B7B4-8F380B1AA75D}" srcOrd="0" destOrd="0" presId="urn:microsoft.com/office/officeart/2005/8/layout/hList1"/>
    <dgm:cxn modelId="{0863997E-2220-46D8-836A-867FDB987F0F}" type="presParOf" srcId="{28F88291-7CD3-4B35-A26B-2B8FF6525C6B}" destId="{6A44EA8E-9117-427D-B9E2-8FCF04130F0D}" srcOrd="1" destOrd="0" presId="urn:microsoft.com/office/officeart/2005/8/layout/hList1"/>
    <dgm:cxn modelId="{091D2E58-0CA7-4331-897E-4C473F999D41}" type="presParOf" srcId="{C2678517-9208-446A-ABE6-AFE8C768C3F1}" destId="{0EAD59C9-5278-4863-8FCE-78DDAFC1E37D}" srcOrd="1" destOrd="0" presId="urn:microsoft.com/office/officeart/2005/8/layout/hList1"/>
    <dgm:cxn modelId="{BDFAEA45-2C2C-4AFD-B5BA-BBC1E268B0C9}" type="presParOf" srcId="{C2678517-9208-446A-ABE6-AFE8C768C3F1}" destId="{4541F9EA-82DF-4ADA-B6F0-576969273F19}" srcOrd="2" destOrd="0" presId="urn:microsoft.com/office/officeart/2005/8/layout/hList1"/>
    <dgm:cxn modelId="{4D9DD221-B74E-40F0-A0F7-8F83BCF920BD}" type="presParOf" srcId="{4541F9EA-82DF-4ADA-B6F0-576969273F19}" destId="{3DC337A4-35C8-4E94-9E5D-5326C924D790}" srcOrd="0" destOrd="0" presId="urn:microsoft.com/office/officeart/2005/8/layout/hList1"/>
    <dgm:cxn modelId="{6CD9DC00-3F41-49C1-91B2-7A7BF20B87AB}" type="presParOf" srcId="{4541F9EA-82DF-4ADA-B6F0-576969273F19}" destId="{E465BE57-2D91-452B-948E-BA54937FEF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70ABF-0512-435C-B7B4-8F380B1AA75D}">
      <dsp:nvSpPr>
        <dsp:cNvPr id="0" name=""/>
        <dsp:cNvSpPr/>
      </dsp:nvSpPr>
      <dsp:spPr>
        <a:xfrm>
          <a:off x="42" y="15436"/>
          <a:ext cx="404480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Eager</a:t>
          </a:r>
          <a:endParaRPr lang="he-IL" sz="1900" kern="1200" dirty="0"/>
        </a:p>
      </dsp:txBody>
      <dsp:txXfrm>
        <a:off x="42" y="15436"/>
        <a:ext cx="4044806" cy="547200"/>
      </dsp:txXfrm>
    </dsp:sp>
    <dsp:sp modelId="{6A44EA8E-9117-427D-B9E2-8FCF04130F0D}">
      <dsp:nvSpPr>
        <dsp:cNvPr id="0" name=""/>
        <dsp:cNvSpPr/>
      </dsp:nvSpPr>
      <dsp:spPr>
        <a:xfrm>
          <a:off x="0" y="569565"/>
          <a:ext cx="4044806" cy="2405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when given a set of training tuples, will construct a generalization (i.e., classification) model before receiving new (e.g., test) tuples to classify.</a:t>
          </a:r>
          <a:r>
            <a:rPr lang="he-IL" sz="1900" kern="1200" dirty="0" smtClean="0"/>
            <a:t> </a:t>
          </a:r>
          <a:r>
            <a:rPr lang="en-US" sz="1900" kern="1200" dirty="0" smtClean="0"/>
            <a:t>We can think of the learned model as being ready and </a:t>
          </a:r>
          <a:r>
            <a:rPr lang="en-US" sz="1900" b="1" kern="1200" dirty="0" smtClean="0"/>
            <a:t>eager </a:t>
          </a:r>
          <a:r>
            <a:rPr lang="en-US" sz="1900" kern="1200" dirty="0" smtClean="0"/>
            <a:t>to classify previously unseen tuples.</a:t>
          </a:r>
          <a:endParaRPr lang="he-IL" sz="1900" kern="1200" dirty="0"/>
        </a:p>
      </dsp:txBody>
      <dsp:txXfrm>
        <a:off x="0" y="569565"/>
        <a:ext cx="4044806" cy="2405649"/>
      </dsp:txXfrm>
    </dsp:sp>
    <dsp:sp modelId="{3DC337A4-35C8-4E94-9E5D-5326C924D790}">
      <dsp:nvSpPr>
        <dsp:cNvPr id="0" name=""/>
        <dsp:cNvSpPr/>
      </dsp:nvSpPr>
      <dsp:spPr>
        <a:xfrm>
          <a:off x="4611121" y="15436"/>
          <a:ext cx="404480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Lazy</a:t>
          </a:r>
          <a:endParaRPr lang="he-IL" sz="1900" kern="1200" dirty="0"/>
        </a:p>
      </dsp:txBody>
      <dsp:txXfrm>
        <a:off x="4611121" y="15436"/>
        <a:ext cx="4044806" cy="547200"/>
      </dsp:txXfrm>
    </dsp:sp>
    <dsp:sp modelId="{E465BE57-2D91-452B-948E-BA54937FEF55}">
      <dsp:nvSpPr>
        <dsp:cNvPr id="0" name=""/>
        <dsp:cNvSpPr/>
      </dsp:nvSpPr>
      <dsp:spPr>
        <a:xfrm>
          <a:off x="4611121" y="562636"/>
          <a:ext cx="4044806" cy="2405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When given a training tuple, a lazy learner simply stores it (or does only a little minor processing) and waits until it is given a test tuple. Only when it sees the test tuple does it perform generalization to classify the tuple based on its similarity to the stored training tuples.</a:t>
          </a:r>
          <a:endParaRPr lang="he-IL" sz="1900" kern="1200" dirty="0"/>
        </a:p>
      </dsp:txBody>
      <dsp:txXfrm>
        <a:off x="4611121" y="562636"/>
        <a:ext cx="4044806" cy="240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656F038-645C-428D-BCD1-081DF60D60B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03D75A5-A69B-4A66-898F-E33B3A9F1B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2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F6B063-1EB7-4219-B294-EB762C279B59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8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F6B063-1EB7-4219-B294-EB762C279B59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2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defTabSz="9318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9A9A65-4CF2-4C23-88C0-88F55A5EF27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2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DF110B4-1291-46BB-AC60-004D9836DAAA}" type="slidenum">
              <a:rPr lang="he-IL" altLang="en-US" smtClean="0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31259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795E1AF-1CEA-430A-B331-3F2A9EA135F9}" type="slidenum">
              <a:rPr lang="he-IL" altLang="en-US" smtClean="0">
                <a:solidFill>
                  <a:srgbClr val="000000"/>
                </a:solidFill>
              </a:rPr>
              <a:pPr algn="l">
                <a:spcBef>
                  <a:spcPct val="0"/>
                </a:spcBef>
              </a:pPr>
              <a:t>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207337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023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754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84C4-5EA2-493D-9854-84552A9BC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64A0-DCD9-43C6-99B5-0FBB90E5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96FE-0595-4E39-B8DC-04B00FB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97BD-3043-43CD-8756-25C327DC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9A83-03FA-499C-9593-7B44B6F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394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9572-0A48-40BA-9DE4-BAF9B073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FC98A-7B35-4842-833E-6D084D21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D057-F4FE-46C8-9E7E-08F3BD0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B7CA-A5C4-4810-9C1F-C1C758C6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D142-9E2C-4FAA-8B6C-C11D352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26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3AD23-6A3C-4DF5-A22D-803F0A0A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8FB1-57DC-49AE-A232-5C493809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765C-C70E-4A29-9D42-59F7D054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E4FA-716D-4F69-BC4F-BA5A14C8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6679-D1E6-4D8B-AA07-E08072C4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10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83067-8235-4861-8DB5-3320AD34C3A9}" type="datetime1">
              <a:rPr lang="en-GB">
                <a:solidFill>
                  <a:srgbClr val="000000"/>
                </a:solidFill>
              </a:rPr>
              <a:pPr>
                <a:defRPr/>
              </a:pPr>
              <a:t>11/12/2021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12C07-1AF7-4968-8B6E-65FB13FC4729}" type="slidenum">
              <a:rPr lang="he-IL" alt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E9D8-AEDA-44ED-9E82-87E6A81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673F-DCDD-4E3A-9073-DB3A3EFF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2572-8858-48D9-8536-3398786E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DA89-05D3-44FC-8BB0-FCE76CD0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AC95-524A-41E5-8718-BAAFDF0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4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7D1B-8A04-4344-B6CE-71E14E3F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C0ED4-2593-4639-8795-2597E66B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D70A-B24B-40C4-8C7F-8BFFC27F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5EC1-6DE7-4085-BFD5-A5367DCF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3E4F-D0F9-4652-BB36-C70BCAE6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11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73D-7463-462D-A0ED-77CB137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147B-60D2-4937-9D20-8607061E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D3F8-25C6-4F5A-82DD-A581F5C09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9A2E-8234-4EFF-87B5-E9A7A76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43B6-8F0A-40D8-8ABC-D0B149A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2A83-7F9C-4E96-8830-85D1081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91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0F1-008C-4C78-8F23-E630A2FA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A9D5-F90A-4BA7-8AEC-E893FD43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CA0D-78D2-4AB0-8687-8E0AFAAD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9198-DC6A-4AAA-854D-8EE1AA493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04B02-FA25-44FF-BDD4-4FFB13DEC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2E80A-3498-4799-929D-3F84ABC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2CEF3-6ED4-4730-AA88-AB9EE73C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0B611-AA09-4245-8497-72289FF6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F02-02DD-421C-B42F-E14B6E96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4CB79-8BB7-475D-8299-1305694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D9E7A-BE57-4CC9-974D-56F61310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98491-47ED-4881-A2AC-C5C7068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89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E6E63-53F6-40C4-A595-4CCFCE3C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FC731-527F-4535-B8E7-F71EA5E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2F5D0-39B8-43D3-AE65-3501905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6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D25C-76A9-43C8-BEFE-3A5F50D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26B6-F589-4913-9C8D-A918744F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D3452-8AFB-40C8-BBFE-9FF2891F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9D16-0EFE-41AB-BD1C-DD2B0F91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4281-E8A2-49B1-8108-E009AE10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FC7A-7E9E-42DE-BA93-78595957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8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806B-D538-4E65-B05A-F3202695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00200-1EB5-409A-BB71-D87D589E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FE21-EBFF-4A94-9F96-C302B5A5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46E4-0FFC-4618-B7EE-F1B1EC61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D70F-D9DB-4650-A77E-223889E9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E281-7E51-4112-A3F3-FB1DB77A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5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62B40-6258-4101-84A8-64354961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6837-9F75-4496-852E-C35ED6BC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D644-D037-4642-8F87-064A834F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48FB-05A7-4CCC-994E-27A5B183B8B4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B8E8-8A45-4481-BCF3-6CD77C262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17E1-C396-4EDE-AACA-92B7241C8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3C48-C76B-4376-9433-2ECEE1F511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6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C853-045A-4F5E-9FB9-3D848A2C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 smtClean="0"/>
              <a:t>Learners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A2CCF-7DD6-480C-9DB1-0159AFE08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0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C21D7BB-1DC9-44A8-A05D-ACC0E509460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03238"/>
            <a:ext cx="8172450" cy="406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-Nearest Neighbor Algorithm</a:t>
            </a:r>
            <a:endParaRPr lang="en-US" altLang="en-US" sz="320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9248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nearest neighbor are defined in terms of Euclidean distance, </a:t>
            </a:r>
            <a:r>
              <a:rPr lang="en-US" altLang="en-US" sz="2400" dirty="0" err="1"/>
              <a:t>dist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2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discrete-valued, </a:t>
            </a:r>
            <a:r>
              <a:rPr lang="en-US" altLang="en-US" sz="2400" i="1" dirty="0"/>
              <a:t>k</a:t>
            </a:r>
            <a:r>
              <a:rPr lang="en-US" altLang="en-US" sz="2400" dirty="0"/>
              <a:t>-NN returns the most common value among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training examples nearest to</a:t>
            </a:r>
            <a:r>
              <a:rPr lang="en-US" altLang="en-US" sz="2000" dirty="0"/>
              <a:t> </a:t>
            </a:r>
            <a:r>
              <a:rPr lang="en-US" altLang="en-US" sz="2400" i="1" dirty="0" err="1" smtClean="0"/>
              <a:t>x</a:t>
            </a:r>
            <a:r>
              <a:rPr lang="en-US" altLang="en-US" sz="1800" i="1" baseline="-25000" dirty="0" err="1" smtClean="0"/>
              <a:t>q</a:t>
            </a:r>
            <a:endParaRPr lang="he-IL" altLang="en-US" sz="1800" i="1" baseline="-25000" dirty="0" smtClean="0"/>
          </a:p>
          <a:p>
            <a:r>
              <a:rPr lang="en-US" sz="2400" dirty="0"/>
              <a:t>For continuous-valued target functions, calculate the mean values of the k nearest neighbors.</a:t>
            </a:r>
            <a:endParaRPr lang="he-IL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209800" y="4724400"/>
            <a:ext cx="35814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096000" y="4724400"/>
            <a:ext cx="34290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3276600" y="5029200"/>
            <a:ext cx="1371600" cy="14478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  . 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3505200" y="525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038600" y="54864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3352800" y="5715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3962400" y="5791201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 i="1">
                <a:solidFill>
                  <a:srgbClr val="00101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b="1" i="1" baseline="-25000">
                <a:solidFill>
                  <a:srgbClr val="001010"/>
                </a:solidFill>
                <a:latin typeface="Times New Roman" panose="02020603050405020304" pitchFamily="18" charset="0"/>
              </a:rPr>
              <a:t>q</a:t>
            </a: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3810001" y="6248401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4114800" y="5105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4556125" y="51435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2879725" y="53721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3108325" y="61341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3200400" y="4876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8" name="Text Box 17"/>
          <p:cNvSpPr txBox="1">
            <a:spLocks noChangeArrowheads="1"/>
          </p:cNvSpPr>
          <p:nvPr/>
        </p:nvSpPr>
        <p:spPr bwMode="auto">
          <a:xfrm>
            <a:off x="4632325" y="5753101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7315200" y="4759326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6705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V="1">
            <a:off x="7315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7315200" y="57912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>
            <a:off x="7315200" y="6172200"/>
            <a:ext cx="14478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3"/>
          <p:cNvSpPr>
            <a:spLocks noChangeShapeType="1"/>
          </p:cNvSpPr>
          <p:nvPr/>
        </p:nvSpPr>
        <p:spPr bwMode="auto">
          <a:xfrm flipH="1">
            <a:off x="6477000" y="6172200"/>
            <a:ext cx="8382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4"/>
          <p:cNvSpPr>
            <a:spLocks noChangeShapeType="1"/>
          </p:cNvSpPr>
          <p:nvPr/>
        </p:nvSpPr>
        <p:spPr bwMode="auto">
          <a:xfrm>
            <a:off x="8305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Rectangle 25"/>
          <p:cNvSpPr>
            <a:spLocks noChangeArrowheads="1"/>
          </p:cNvSpPr>
          <p:nvPr/>
        </p:nvSpPr>
        <p:spPr bwMode="auto">
          <a:xfrm>
            <a:off x="7772400" y="5521326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7" name="Text Box 26"/>
          <p:cNvSpPr txBox="1">
            <a:spLocks noChangeArrowheads="1"/>
          </p:cNvSpPr>
          <p:nvPr/>
        </p:nvSpPr>
        <p:spPr bwMode="auto">
          <a:xfrm>
            <a:off x="7299325" y="6080126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8" name="Text Box 27"/>
          <p:cNvSpPr txBox="1">
            <a:spLocks noChangeArrowheads="1"/>
          </p:cNvSpPr>
          <p:nvPr/>
        </p:nvSpPr>
        <p:spPr bwMode="auto">
          <a:xfrm>
            <a:off x="6623050" y="5334001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8839200" y="5394326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82D5F42-338F-4B14-B608-4A3340FCA17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/>
              <a:t>Discussion on the </a:t>
            </a:r>
            <a:r>
              <a:rPr lang="en-US" altLang="en-US" i="1" smtClean="0"/>
              <a:t>k</a:t>
            </a:r>
            <a:r>
              <a:rPr lang="en-US" altLang="en-US" smtClean="0"/>
              <a:t>-NN Algorithm</a:t>
            </a:r>
            <a:endParaRPr lang="en-US" altLang="en-US" sz="320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34400" cy="5029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i="1"/>
              <a:t>k</a:t>
            </a:r>
            <a:r>
              <a:rPr lang="en-US" altLang="en-US" sz="2400"/>
              <a:t>-NN for </a:t>
            </a:r>
            <a:r>
              <a:rPr lang="en-US" altLang="en-US" sz="2400" u="sng"/>
              <a:t>real-valued prediction</a:t>
            </a:r>
            <a:r>
              <a:rPr lang="en-US" altLang="en-US" sz="2400"/>
              <a:t>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Returns the mean values of the</a:t>
            </a:r>
            <a:r>
              <a:rPr lang="en-US" altLang="en-US" i="1"/>
              <a:t> k</a:t>
            </a:r>
            <a:r>
              <a:rPr lang="en-US" altLang="en-US"/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Distance-weighted</a:t>
            </a:r>
            <a:r>
              <a:rPr lang="en-US" altLang="en-US" sz="2400"/>
              <a:t>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Weight the contribution of each of the </a:t>
            </a:r>
            <a:r>
              <a:rPr lang="en-US" altLang="en-US" i="1"/>
              <a:t>k</a:t>
            </a:r>
            <a:r>
              <a:rPr lang="en-US" altLang="en-US"/>
              <a:t> neighbors according to their distance to the query </a:t>
            </a:r>
            <a:r>
              <a:rPr lang="en-US" altLang="en-US" i="1"/>
              <a:t>x</a:t>
            </a:r>
            <a:r>
              <a:rPr lang="en-US" altLang="en-US" i="1" baseline="-25000"/>
              <a:t>q</a:t>
            </a:r>
            <a:endParaRPr lang="en-US" altLang="en-US"/>
          </a:p>
          <a:p>
            <a:pPr lvl="2" eaLnBrk="1" hangingPunct="1">
              <a:lnSpc>
                <a:spcPct val="110000"/>
              </a:lnSpc>
            </a:pPr>
            <a:r>
              <a:rPr lang="en-US" altLang="en-US" smtClean="0"/>
              <a:t>Give greater weight to closer neighbors</a:t>
            </a:r>
            <a:endParaRPr lang="en-US" altLang="en-US"/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Robust</a:t>
            </a:r>
            <a:r>
              <a:rPr lang="en-US" altLang="en-US" sz="2400"/>
              <a:t> to noisy data by averaging </a:t>
            </a:r>
            <a:r>
              <a:rPr lang="en-US" altLang="en-US" sz="2400" i="1"/>
              <a:t>k</a:t>
            </a:r>
            <a:r>
              <a:rPr lang="en-US" altLang="en-US" sz="2400"/>
              <a:t>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/>
              <a:t>Curse of dimensionality</a:t>
            </a:r>
            <a:r>
              <a:rPr lang="en-US" altLang="en-US" sz="2400"/>
              <a:t>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To overcome it, axes stretch or elimination of the least relevant attributes</a:t>
            </a: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8686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1409700" imgH="698500" progId="Equation.3">
                  <p:embed/>
                </p:oleObj>
              </mc:Choice>
              <mc:Fallback>
                <p:oleObj name="Equation" r:id="rId4" imgW="1409700" imgH="698500" progId="Equation.3">
                  <p:embed/>
                  <p:pic>
                    <p:nvPicPr>
                      <p:cNvPr id="522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7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Between Examples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331803-8A4F-4E82-A986-484990B57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 measure of distance in order to know who are the neighbors</a:t>
                </a:r>
              </a:p>
              <a:p>
                <a:r>
                  <a:rPr lang="en-US" dirty="0"/>
                  <a:t>Assume that we have </a:t>
                </a:r>
                <a:r>
                  <a:rPr lang="en-US" i="1" dirty="0"/>
                  <a:t>T </a:t>
                </a:r>
                <a:r>
                  <a:rPr lang="en-US" dirty="0"/>
                  <a:t>attributes for the learning problem. </a:t>
                </a:r>
                <a:r>
                  <a:rPr lang="en-US" dirty="0" smtClean="0"/>
                  <a:t>Then, one example </a:t>
                </a:r>
                <a:r>
                  <a:rPr lang="en-US" dirty="0"/>
                  <a:t>point </a:t>
                </a:r>
                <a:r>
                  <a:rPr lang="en-US" b="1" i="1" dirty="0"/>
                  <a:t>x </a:t>
                </a:r>
                <a:r>
                  <a:rPr lang="en-US" dirty="0"/>
                  <a:t>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The distance between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is often defined as the Euclidean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331803-8A4F-4E82-A986-484990B57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61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Between Examples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31803-8A4F-4E82-A986-484990B5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C3223-77B3-4D22-A470-661B41C7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80421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34BD93-BA7E-4D81-A020-83E2DF22830F}"/>
              </a:ext>
            </a:extLst>
          </p:cNvPr>
          <p:cNvSpPr/>
          <p:nvPr/>
        </p:nvSpPr>
        <p:spPr>
          <a:xfrm>
            <a:off x="5175682" y="6569476"/>
            <a:ext cx="1358283" cy="288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864B3-2AF1-40E2-A9DC-09D47D8454F4}"/>
              </a:ext>
            </a:extLst>
          </p:cNvPr>
          <p:cNvSpPr/>
          <p:nvPr/>
        </p:nvSpPr>
        <p:spPr>
          <a:xfrm>
            <a:off x="9963275" y="6564297"/>
            <a:ext cx="1358283" cy="288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46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Between Examples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31803-8A4F-4E82-A986-484990B5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4BD93-BA7E-4D81-A020-83E2DF22830F}"/>
              </a:ext>
            </a:extLst>
          </p:cNvPr>
          <p:cNvSpPr/>
          <p:nvPr/>
        </p:nvSpPr>
        <p:spPr>
          <a:xfrm>
            <a:off x="5175682" y="6569476"/>
            <a:ext cx="1358283" cy="288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864B3-2AF1-40E2-A9DC-09D47D8454F4}"/>
              </a:ext>
            </a:extLst>
          </p:cNvPr>
          <p:cNvSpPr/>
          <p:nvPr/>
        </p:nvSpPr>
        <p:spPr>
          <a:xfrm>
            <a:off x="9963275" y="6564297"/>
            <a:ext cx="1358283" cy="288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6C00-0B43-4087-B059-9A96B49A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57150"/>
            <a:ext cx="104870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7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Consider Nearest Neighbor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31803-8A4F-4E82-A986-484990B5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Instances map to points in Rn</a:t>
            </a:r>
            <a:endParaRPr lang="he-IL" dirty="0"/>
          </a:p>
          <a:p>
            <a:r>
              <a:rPr lang="en-US" dirty="0"/>
              <a:t>Less than 20 attributes per instance</a:t>
            </a:r>
            <a:endParaRPr lang="he-IL" dirty="0"/>
          </a:p>
          <a:p>
            <a:r>
              <a:rPr lang="en-US" dirty="0"/>
              <a:t>Lots of training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376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Consider Nearest Neighbor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31803-8A4F-4E82-A986-484990B5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Advantages</a:t>
            </a:r>
            <a:endParaRPr lang="he-IL" dirty="0"/>
          </a:p>
          <a:p>
            <a:pPr lvl="1"/>
            <a:r>
              <a:rPr lang="en-US" dirty="0"/>
              <a:t>Training is very fast</a:t>
            </a:r>
            <a:endParaRPr lang="he-IL" dirty="0"/>
          </a:p>
          <a:p>
            <a:pPr lvl="1"/>
            <a:r>
              <a:rPr lang="en-US" dirty="0"/>
              <a:t>Learn complex target functions</a:t>
            </a:r>
            <a:endParaRPr lang="he-IL" dirty="0"/>
          </a:p>
          <a:p>
            <a:pPr lvl="1"/>
            <a:r>
              <a:rPr lang="en-US" dirty="0"/>
              <a:t>Don’t lose information</a:t>
            </a:r>
          </a:p>
          <a:p>
            <a:pPr lvl="1"/>
            <a:r>
              <a:rPr lang="en-US" dirty="0"/>
              <a:t>The algorithm is simple and easy to implement.</a:t>
            </a:r>
          </a:p>
          <a:p>
            <a:pPr lvl="1"/>
            <a:r>
              <a:rPr lang="en-US" dirty="0"/>
              <a:t>There’s no need to build a model, tune several parameters, or make additional assumptions.</a:t>
            </a:r>
          </a:p>
          <a:p>
            <a:pPr lvl="1"/>
            <a:r>
              <a:rPr lang="en-US" dirty="0"/>
              <a:t>The algorithm is versatile. It can be used for classification, regression, and search (as we will see in the next section).</a:t>
            </a:r>
            <a:endParaRPr lang="he-IL" dirty="0"/>
          </a:p>
          <a:p>
            <a:r>
              <a:rPr lang="en-US" dirty="0"/>
              <a:t>Disadvantages</a:t>
            </a:r>
            <a:endParaRPr lang="he-IL" dirty="0"/>
          </a:p>
          <a:p>
            <a:pPr lvl="1"/>
            <a:r>
              <a:rPr lang="en-US" dirty="0"/>
              <a:t>The algorithm gets significantly slower as the number of examples and/or predictors/independent variables increase.</a:t>
            </a:r>
          </a:p>
          <a:p>
            <a:pPr lvl="1"/>
            <a:r>
              <a:rPr lang="en-US" dirty="0"/>
              <a:t>Limited </a:t>
            </a:r>
            <a:r>
              <a:rPr lang="en-US" dirty="0" smtClean="0"/>
              <a:t>interpretability</a:t>
            </a:r>
          </a:p>
          <a:p>
            <a:pPr lvl="1"/>
            <a:r>
              <a:rPr lang="en-US" dirty="0"/>
              <a:t>If k is too small, the algorithm would be more sensitive to outliers. If k is too large, then the neighborhood may include too many points from other classes.</a:t>
            </a:r>
            <a:endParaRPr lang="he-IL" dirty="0"/>
          </a:p>
          <a:p>
            <a:pPr lvl="1"/>
            <a:r>
              <a:rPr lang="en-US" dirty="0"/>
              <a:t>Curse of dimensionality</a:t>
            </a:r>
            <a:endParaRPr lang="he-IL" dirty="0"/>
          </a:p>
          <a:p>
            <a:pPr lvl="2"/>
            <a:r>
              <a:rPr lang="en-US" dirty="0"/>
              <a:t>Distance between neighbors could be dominated by irrelevant attributes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002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67B6A9-0C10-4431-BF28-A6AA7D61E1AA}" type="slidenum">
              <a:rPr lang="he-IL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/>
          </p:nvPr>
        </p:nvGraphicFramePr>
        <p:xfrm>
          <a:off x="1295401" y="3618290"/>
          <a:ext cx="3431281" cy="103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600200" imgH="482600" progId="Equation.3">
                  <p:embed/>
                </p:oleObj>
              </mc:Choice>
              <mc:Fallback>
                <p:oleObj name="Equation" r:id="rId3" imgW="1600200" imgH="482600" progId="Equation.3">
                  <p:embed/>
                  <p:pic>
                    <p:nvPicPr>
                      <p:cNvPr id="5" name="אובייקט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3618290"/>
                        <a:ext cx="3431281" cy="103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מלבן 5"/>
              <p:cNvSpPr>
                <a:spLocks noChangeArrowheads="1"/>
              </p:cNvSpPr>
              <p:nvPr/>
            </p:nvSpPr>
            <p:spPr bwMode="auto">
              <a:xfrm>
                <a:off x="990600" y="990601"/>
                <a:ext cx="10857404" cy="1753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l" rt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399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Assume that we have T attributes for the learning problem. Then one example point x has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99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sz="2399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e>
                      <m:sub>
                        <m:r>
                          <a:rPr lang="en-US" altLang="en-US" sz="2399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2399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 , t=1,…T.</a:t>
                </a:r>
                <a:endParaRPr lang="he-IL" altLang="en-US" sz="2399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algn="l" rt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GB" altLang="en-US" sz="2399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The distance between two points </a:t>
                </a:r>
                <a:r>
                  <a:rPr lang="en-GB" altLang="en-US" sz="2399" i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GB" altLang="en-US" sz="2399" i="1" baseline="-100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i</a:t>
                </a:r>
                <a:r>
                  <a:rPr lang="en-GB" altLang="en-US" sz="2399" i="1" baseline="-250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GB" altLang="en-US" sz="2399" i="1" dirty="0" err="1">
                    <a:solidFill>
                      <a:srgbClr val="0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GB" altLang="en-US" sz="2399" i="1" baseline="-10000" dirty="0" err="1">
                    <a:solidFill>
                      <a:srgbClr val="000000"/>
                    </a:solidFill>
                    <a:sym typeface="Symbol" panose="05050102010706020507" pitchFamily="18" charset="2"/>
                  </a:rPr>
                  <a:t>j</a:t>
                </a:r>
                <a:r>
                  <a:rPr lang="en-GB" altLang="en-US" sz="2399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is often defined as the Euclidean distance.</a:t>
                </a:r>
                <a:endParaRPr lang="en-US" altLang="en-US" sz="2399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244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990601"/>
                <a:ext cx="10857404" cy="1753869"/>
              </a:xfrm>
              <a:prstGeom prst="rect">
                <a:avLst/>
              </a:prstGeom>
              <a:blipFill>
                <a:blip r:embed="rId5"/>
                <a:stretch>
                  <a:fillRect l="-898" b="-3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5" name="Picture 4" descr="2012-10-26-knn-conce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0" y="2695206"/>
            <a:ext cx="3886775" cy="291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7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D79F3E-D451-49C3-B9EC-5C74810B682D}" type="slidenum">
              <a:rPr lang="he-IL" altLang="en-US" sz="1400" b="1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 b="1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2389"/>
            <a:ext cx="7770376" cy="791957"/>
          </a:xfrm>
        </p:spPr>
        <p:txBody>
          <a:bodyPr/>
          <a:lstStyle/>
          <a:p>
            <a:pPr eaLnBrk="1" hangingPunct="1"/>
            <a:r>
              <a:rPr lang="en-US" altLang="en-US" b="1" dirty="0"/>
              <a:t>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09582"/>
            <a:ext cx="10972800" cy="4967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from a questionnaires survey (people opinions) and objective testing with two attributes (acid durability and strength) to classify whether a special paper tissue is good or not. Here is four training samples: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he-IL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50000"/>
              </a:lnSpc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50000"/>
              </a:lnSpc>
              <a:defRPr/>
            </a:pPr>
            <a:endParaRPr lang="he-IL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50000"/>
              </a:lnSpc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factory produces a new paper tissue that pass laboratory test with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= 3 and X2 = 7. </a:t>
            </a:r>
          </a:p>
          <a:p>
            <a:pPr algn="l" rtl="0" eaLnBrk="1" hangingPunct="1">
              <a:lnSpc>
                <a:spcPct val="150000"/>
              </a:lnSpc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another expensive survey, can we guess what the classification of this new tissue is</a:t>
            </a:r>
            <a:r>
              <a:rPr lang="he-IL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37" name="Group 49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91764" y="2438401"/>
          <a:ext cx="10560872" cy="2285735"/>
        </p:xfrm>
        <a:graphic>
          <a:graphicData uri="http://schemas.openxmlformats.org/drawingml/2006/table">
            <a:tbl>
              <a:tblPr rtl="1"/>
              <a:tblGrid>
                <a:gridCol w="337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Classification</a:t>
                      </a:r>
                    </a:p>
                  </a:txBody>
                  <a:tcPr marL="91414" marR="91414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= Strength</a:t>
                      </a: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(kg/square meter)</a:t>
                      </a: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 = Acid Durability (seconds</a:t>
                      </a: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</a:p>
                  </a:txBody>
                  <a:tcPr marL="91414" marR="91414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</a:p>
                  </a:txBody>
                  <a:tcPr marL="91414" marR="91414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91414" marR="91414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91414" marR="91414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4" marR="91414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70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A65D3-DA0D-4BE5-9452-89AFD0398DC0}" type="slidenum">
              <a:rPr lang="he-IL" altLang="en-US" sz="1400" b="1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 b="1">
              <a:solidFill>
                <a:srgbClr val="000000"/>
              </a:solidFill>
            </a:endParaRPr>
          </a:p>
        </p:txBody>
      </p:sp>
      <p:sp>
        <p:nvSpPr>
          <p:cNvPr id="12291" name="Rectangle 30"/>
          <p:cNvSpPr>
            <a:spLocks noGrp="1" noChangeArrowheads="1"/>
          </p:cNvSpPr>
          <p:nvPr>
            <p:ph type="title"/>
          </p:nvPr>
        </p:nvSpPr>
        <p:spPr>
          <a:xfrm>
            <a:off x="1447800" y="300137"/>
            <a:ext cx="7770376" cy="731647"/>
          </a:xfrm>
        </p:spPr>
        <p:txBody>
          <a:bodyPr/>
          <a:lstStyle/>
          <a:p>
            <a:pPr eaLnBrk="1" hangingPunct="1"/>
            <a:r>
              <a:rPr lang="en-US" altLang="en-US" sz="3999" b="1" dirty="0"/>
              <a:t>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143000"/>
            <a:ext cx="11193432" cy="2231444"/>
          </a:xfrm>
        </p:spPr>
        <p:txBody>
          <a:bodyPr>
            <a:noAutofit/>
          </a:bodyPr>
          <a:lstStyle/>
          <a:p>
            <a:pPr marL="533240" indent="-533240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parameter K = number of nearest neighbors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17335" lvl="1" indent="-4762">
              <a:lnSpc>
                <a:spcPct val="150000"/>
              </a:lnSpc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K = 3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240" indent="-533240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the query-instance and all the training samples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17335" lvl="1" indent="-4762">
              <a:lnSpc>
                <a:spcPct val="150000"/>
              </a:lnSpc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of query instance is (3, 7), </a:t>
            </a:r>
          </a:p>
          <a:p>
            <a:pPr marL="717335" lvl="1" indent="-4762">
              <a:lnSpc>
                <a:spcPct val="150000"/>
              </a:lnSpc>
              <a:buNone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compute square distance (Euclidean) which is faster to calculate (without square root)</a:t>
            </a:r>
            <a:endParaRPr lang="he-IL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53" name="Group 4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025083" y="3907342"/>
          <a:ext cx="9990666" cy="2232395"/>
        </p:xfrm>
        <a:graphic>
          <a:graphicData uri="http://schemas.openxmlformats.org/drawingml/2006/table">
            <a:tbl>
              <a:tblPr rtl="1"/>
              <a:tblGrid>
                <a:gridCol w="358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Distance to query instance (3, 7)</a:t>
                      </a:r>
                    </a:p>
                  </a:txBody>
                  <a:tcPr marL="91413" marR="91413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= Strength</a:t>
                      </a: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(kg/square meter)</a:t>
                      </a: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 = Acid Durability (seconds</a:t>
                      </a: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(7-3)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(7-7)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16</a:t>
                      </a:r>
                    </a:p>
                  </a:txBody>
                  <a:tcPr marL="91413" marR="91413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(7-3) 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(4-7)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25</a:t>
                      </a:r>
                    </a:p>
                  </a:txBody>
                  <a:tcPr marL="91413" marR="91413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(3-3) 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(4-7)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</a:t>
                      </a:r>
                    </a:p>
                  </a:txBody>
                  <a:tcPr marL="91413" marR="91413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(1-3) 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(4-7)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13</a:t>
                      </a:r>
                    </a:p>
                  </a:txBody>
                  <a:tcPr marL="91413" marR="91413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3" marR="91413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957F080-C7FF-4640-9828-281E1E2047E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8839200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/>
              <a:t>Lazy vs. Eager Learning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 dirty="0"/>
              <a:t>Lazy vs. eager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Lazy learning</a:t>
            </a:r>
            <a:r>
              <a:rPr lang="en-US" altLang="en-US" dirty="0"/>
              <a:t> (e.g., instance-based learning): Simply stores training data (or only minor processing) and waits until it is given a test tuple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Eager learning</a:t>
            </a:r>
            <a:r>
              <a:rPr lang="en-US" altLang="en-US" dirty="0"/>
              <a:t> (the above discussed methods): Given a set of training tuples, constructs a classification model before receiving new (e.g., test) data to </a:t>
            </a:r>
            <a:r>
              <a:rPr lang="en-US" altLang="en-US" dirty="0" smtClean="0"/>
              <a:t>classify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1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70325-E6A8-43AB-8CA2-1B17D0D9C298}" type="slidenum">
              <a:rPr lang="he-IL" altLang="en-US" sz="1400" b="1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 b="1">
              <a:solidFill>
                <a:srgbClr val="000000"/>
              </a:solidFill>
            </a:endParaRPr>
          </a:p>
        </p:txBody>
      </p:sp>
      <p:sp>
        <p:nvSpPr>
          <p:cNvPr id="13315" name="Rectangle 30"/>
          <p:cNvSpPr>
            <a:spLocks noGrp="1" noChangeArrowheads="1"/>
          </p:cNvSpPr>
          <p:nvPr>
            <p:ph type="title"/>
          </p:nvPr>
        </p:nvSpPr>
        <p:spPr>
          <a:xfrm>
            <a:off x="1447800" y="188661"/>
            <a:ext cx="7770376" cy="874485"/>
          </a:xfrm>
        </p:spPr>
        <p:txBody>
          <a:bodyPr/>
          <a:lstStyle/>
          <a:p>
            <a:pPr eaLnBrk="1" hangingPunct="1"/>
            <a:r>
              <a:rPr lang="en-US" altLang="en-US" b="1" dirty="0"/>
              <a:t>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1748" y="1220542"/>
            <a:ext cx="10128500" cy="684459"/>
          </a:xfrm>
        </p:spPr>
        <p:txBody>
          <a:bodyPr/>
          <a:lstStyle/>
          <a:p>
            <a:pPr marL="609417" indent="-609417">
              <a:lnSpc>
                <a:spcPct val="150000"/>
              </a:lnSpc>
              <a:buFontTx/>
              <a:buAutoNum type="arabicPeriod" startAt="3"/>
              <a:defRPr/>
            </a:pPr>
            <a:r>
              <a:rPr lang="en-US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distance and determine nearest neighbors based on the K-</a:t>
            </a:r>
            <a:r>
              <a:rPr lang="en-US" altLang="en-US" sz="199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distance</a:t>
            </a:r>
            <a:r>
              <a:rPr lang="he-IL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424" name="Group 8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389331" y="2514600"/>
          <a:ext cx="9413334" cy="2285900"/>
        </p:xfrm>
        <a:graphic>
          <a:graphicData uri="http://schemas.openxmlformats.org/drawingml/2006/table">
            <a:tbl>
              <a:tblPr rtl="1"/>
              <a:tblGrid>
                <a:gridCol w="244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it included in 3-NN?</a:t>
                      </a: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minimum distance 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Distance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</a:t>
                      </a: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6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7882FE-03BE-44E0-8152-F0AD9D6EE3BD}" type="slidenum">
              <a:rPr lang="he-IL" altLang="en-US" sz="1400" b="1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 b="1">
              <a:solidFill>
                <a:srgbClr val="000000"/>
              </a:solidFill>
            </a:endParaRPr>
          </a:p>
        </p:txBody>
      </p:sp>
      <p:sp>
        <p:nvSpPr>
          <p:cNvPr id="14339" name="Rectangle 42"/>
          <p:cNvSpPr>
            <a:spLocks noGrp="1" noChangeArrowheads="1"/>
          </p:cNvSpPr>
          <p:nvPr>
            <p:ph type="title"/>
          </p:nvPr>
        </p:nvSpPr>
        <p:spPr>
          <a:xfrm>
            <a:off x="1447800" y="194395"/>
            <a:ext cx="7770376" cy="803066"/>
          </a:xfrm>
        </p:spPr>
        <p:txBody>
          <a:bodyPr/>
          <a:lstStyle/>
          <a:p>
            <a:pPr eaLnBrk="1" hangingPunct="1"/>
            <a:r>
              <a:rPr lang="en-US" altLang="en-US" b="1" dirty="0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4370" y="1218214"/>
            <a:ext cx="10744200" cy="5614536"/>
          </a:xfrm>
        </p:spPr>
        <p:txBody>
          <a:bodyPr>
            <a:normAutofit/>
          </a:bodyPr>
          <a:lstStyle/>
          <a:p>
            <a:pPr marL="609417" indent="-609417">
              <a:lnSpc>
                <a:spcPct val="150000"/>
              </a:lnSpc>
              <a:buFontTx/>
              <a:buAutoNum type="arabicPeriod" startAt="4"/>
              <a:defRPr/>
            </a:pPr>
            <a:r>
              <a:rPr lang="en-US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the category of the nearest neighbors. </a:t>
            </a:r>
          </a:p>
          <a:p>
            <a:pPr marL="990303" lvl="1" indent="-533240">
              <a:lnSpc>
                <a:spcPct val="150000"/>
              </a:lnSpc>
              <a:defRPr/>
            </a:pPr>
            <a:endParaRPr lang="en-US" alt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03" lvl="1" indent="-533240">
              <a:lnSpc>
                <a:spcPct val="150000"/>
              </a:lnSpc>
              <a:defRPr/>
            </a:pPr>
            <a:endParaRPr lang="en-US" alt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03" lvl="1" indent="-533240">
              <a:lnSpc>
                <a:spcPct val="150000"/>
              </a:lnSpc>
              <a:defRPr/>
            </a:pPr>
            <a:endParaRPr lang="en-US" alt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303" lvl="1" indent="-533240">
              <a:lnSpc>
                <a:spcPct val="150000"/>
              </a:lnSpc>
              <a:defRPr/>
            </a:pPr>
            <a:endParaRPr lang="en-US" altLang="en-US" sz="19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417" indent="-609417">
              <a:lnSpc>
                <a:spcPct val="150000"/>
              </a:lnSpc>
              <a:buFontTx/>
              <a:buAutoNum type="arabicPeriod" startAt="5"/>
              <a:defRPr/>
            </a:pPr>
            <a:r>
              <a:rPr lang="en-US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 majority of the category of nearest neighbors as the prediction value of the query instance: we have 2 Good and 1 Bad</a:t>
            </a:r>
          </a:p>
          <a:p>
            <a:pPr marL="609417" indent="-609417">
              <a:lnSpc>
                <a:spcPct val="150000"/>
              </a:lnSpc>
              <a:buNone/>
              <a:defRPr/>
            </a:pPr>
            <a:r>
              <a:rPr lang="en-US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a new paper tissue that pass laboratory test with X1 = 3 and X2 = 7 is included in </a:t>
            </a:r>
            <a:r>
              <a:rPr lang="en-US" altLang="en-US" sz="19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en-US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category. </a:t>
            </a:r>
          </a:p>
        </p:txBody>
      </p:sp>
      <p:graphicFrame>
        <p:nvGraphicFramePr>
          <p:cNvPr id="15422" name="Group 6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143000" y="1905000"/>
          <a:ext cx="9906000" cy="2042070"/>
        </p:xfrm>
        <a:graphic>
          <a:graphicData uri="http://schemas.openxmlformats.org/drawingml/2006/table">
            <a:tbl>
              <a:tblPr rtl="1"/>
              <a:tblGrid>
                <a:gridCol w="318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Category of nearest Neighbor </a:t>
                      </a:r>
                    </a:p>
                  </a:txBody>
                  <a:tcPr marL="91416" marR="9141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it included in 3-NN?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minimum distance 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Distance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 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</a:p>
                  </a:txBody>
                  <a:tcPr marL="91416" marR="9141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1416" marR="9141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91416" marR="9141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91416" marR="9141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כותרת 1"/>
          <p:cNvSpPr>
            <a:spLocks noGrp="1"/>
          </p:cNvSpPr>
          <p:nvPr>
            <p:ph type="title"/>
          </p:nvPr>
        </p:nvSpPr>
        <p:spPr>
          <a:xfrm>
            <a:off x="1447800" y="123851"/>
            <a:ext cx="7770376" cy="946738"/>
          </a:xfrm>
        </p:spPr>
        <p:txBody>
          <a:bodyPr/>
          <a:lstStyle/>
          <a:p>
            <a:r>
              <a:rPr lang="en-US" altLang="he-IL" b="1" dirty="0"/>
              <a:t>Distance - Weighted K-NN</a:t>
            </a:r>
            <a:endParaRPr lang="he-IL" altLang="he-IL" b="1" dirty="0"/>
          </a:p>
        </p:txBody>
      </p:sp>
      <p:sp>
        <p:nvSpPr>
          <p:cNvPr id="15363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595345-2B8D-48E8-93D8-0E4B057B980A}" type="slidenum">
              <a:rPr lang="he-IL" altLang="he-IL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he-IL" sz="1400">
              <a:solidFill>
                <a:srgbClr val="0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23613" y="1175338"/>
            <a:ext cx="7606907" cy="69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l" rtl="0" eaLnBrk="1" hangingPunct="1">
              <a:buNone/>
              <a:defRPr/>
            </a:pPr>
            <a:r>
              <a:rPr lang="en-US" sz="2799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					by: </a:t>
            </a:r>
          </a:p>
        </p:txBody>
      </p:sp>
      <p:graphicFrame>
        <p:nvGraphicFramePr>
          <p:cNvPr id="15366" name="אובייקט 16"/>
          <p:cNvGraphicFramePr>
            <a:graphicFrameLocks noGrp="1" noChangeAspect="1"/>
          </p:cNvGraphicFramePr>
          <p:nvPr>
            <p:extLst/>
          </p:nvPr>
        </p:nvGraphicFramePr>
        <p:xfrm>
          <a:off x="2515534" y="1070590"/>
          <a:ext cx="3580467" cy="86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15366" name="אובייקט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534" y="1070590"/>
                        <a:ext cx="3580467" cy="86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אובייקט 17"/>
          <p:cNvGraphicFramePr>
            <a:graphicFrameLocks noGrp="1" noChangeAspect="1"/>
          </p:cNvGraphicFramePr>
          <p:nvPr>
            <p:extLst/>
          </p:nvPr>
        </p:nvGraphicFramePr>
        <p:xfrm>
          <a:off x="3926020" y="2133601"/>
          <a:ext cx="3891536" cy="96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3860800" imgH="863600" progId="Equation.3">
                  <p:embed/>
                </p:oleObj>
              </mc:Choice>
              <mc:Fallback>
                <p:oleObj name="Equation" r:id="rId5" imgW="3860800" imgH="863600" progId="Equation.3">
                  <p:embed/>
                  <p:pic>
                    <p:nvPicPr>
                      <p:cNvPr id="15367" name="אובייקט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020" y="2133601"/>
                        <a:ext cx="3891536" cy="9633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923614" y="3562318"/>
            <a:ext cx="8054465" cy="66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algn="l" rtl="0" fontAlgn="base">
              <a:spcAft>
                <a:spcPct val="0"/>
              </a:spcAft>
              <a:buClr>
                <a:srgbClr val="B2B2B2"/>
              </a:buClr>
              <a:buSzPct val="60000"/>
              <a:buNone/>
              <a:defRPr/>
            </a:pPr>
            <a:r>
              <a:rPr lang="en-US" altLang="he-IL" sz="2799" kern="0" dirty="0">
                <a:solidFill>
                  <a:srgbClr val="000000"/>
                </a:solidFill>
                <a:cs typeface="Times New Roman" panose="02020603050405020304" pitchFamily="18" charset="0"/>
              </a:rPr>
              <a:t>Where δ(</a:t>
            </a:r>
            <a:r>
              <a:rPr lang="en-US" altLang="he-IL" sz="2799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a,b</a:t>
            </a:r>
            <a:r>
              <a:rPr lang="en-US" altLang="he-IL" sz="2799" kern="0" dirty="0">
                <a:solidFill>
                  <a:srgbClr val="000000"/>
                </a:solidFill>
                <a:cs typeface="Times New Roman" panose="02020603050405020304" pitchFamily="18" charset="0"/>
              </a:rPr>
              <a:t>) = 1 if a = b and 0 otherwise </a:t>
            </a:r>
          </a:p>
        </p:txBody>
      </p:sp>
      <p:graphicFrame>
        <p:nvGraphicFramePr>
          <p:cNvPr id="15369" name="אובייקט 19"/>
          <p:cNvGraphicFramePr>
            <a:graphicFrameLocks noChangeAspect="1"/>
          </p:cNvGraphicFramePr>
          <p:nvPr>
            <p:extLst/>
          </p:nvPr>
        </p:nvGraphicFramePr>
        <p:xfrm>
          <a:off x="4037926" y="4396787"/>
          <a:ext cx="2590125" cy="119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2044700" imgH="939800" progId="Equation.3">
                  <p:embed/>
                </p:oleObj>
              </mc:Choice>
              <mc:Fallback>
                <p:oleObj name="Equation" r:id="rId7" imgW="2044700" imgH="939800" progId="Equation.3">
                  <p:embed/>
                  <p:pic>
                    <p:nvPicPr>
                      <p:cNvPr id="15369" name="אובייקט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26" y="4396787"/>
                        <a:ext cx="2590125" cy="119190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כותרת 1"/>
          <p:cNvSpPr>
            <a:spLocks noGrp="1"/>
          </p:cNvSpPr>
          <p:nvPr>
            <p:ph type="title"/>
          </p:nvPr>
        </p:nvSpPr>
        <p:spPr>
          <a:xfrm>
            <a:off x="1447800" y="381001"/>
            <a:ext cx="7770376" cy="722819"/>
          </a:xfrm>
        </p:spPr>
        <p:txBody>
          <a:bodyPr/>
          <a:lstStyle/>
          <a:p>
            <a:r>
              <a:rPr lang="en-US" altLang="he-IL" b="1" dirty="0"/>
              <a:t>Distance-Weighted K-NN Example</a:t>
            </a:r>
            <a:endParaRPr lang="he-IL" altLang="he-IL" b="1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/>
          </p:nvPr>
        </p:nvGraphicFramePr>
        <p:xfrm>
          <a:off x="1373626" y="1961740"/>
          <a:ext cx="9444753" cy="2671068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104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94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92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dist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(x1)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dist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(x2)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dist^2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W*delta(0)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W*delta(1)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04"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0.0625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0.0625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0.1111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0.1111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0.0769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0.0769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16"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e-IL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0.0625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0.1880</a:t>
                      </a:r>
                      <a:endParaRPr lang="he-IL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7619" marR="7619" marT="76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34" name="אובייקט 6"/>
          <p:cNvGraphicFramePr>
            <a:graphicFrameLocks noChangeAspect="1"/>
          </p:cNvGraphicFramePr>
          <p:nvPr>
            <p:extLst/>
          </p:nvPr>
        </p:nvGraphicFramePr>
        <p:xfrm>
          <a:off x="1143001" y="5183709"/>
          <a:ext cx="2590125" cy="119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2044700" imgH="939800" progId="Equation.3">
                  <p:embed/>
                </p:oleObj>
              </mc:Choice>
              <mc:Fallback>
                <p:oleObj name="Equation" r:id="rId3" imgW="2044700" imgH="939800" progId="Equation.3">
                  <p:embed/>
                  <p:pic>
                    <p:nvPicPr>
                      <p:cNvPr id="16434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5183709"/>
                        <a:ext cx="2590125" cy="119190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הסבר מלבני מעוגל 7"/>
          <p:cNvSpPr/>
          <p:nvPr/>
        </p:nvSpPr>
        <p:spPr>
          <a:xfrm>
            <a:off x="5105797" y="5055765"/>
            <a:ext cx="1079219" cy="342811"/>
          </a:xfrm>
          <a:prstGeom prst="wedgeRoundRectCallout">
            <a:avLst>
              <a:gd name="adj1" fmla="val 37256"/>
              <a:gd name="adj2" fmla="val -3669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99" dirty="0">
                <a:solidFill>
                  <a:srgbClr val="000000"/>
                </a:solidFill>
              </a:rPr>
              <a:t>=7-4</a:t>
            </a:r>
            <a:endParaRPr lang="he-IL" sz="1799" dirty="0">
              <a:solidFill>
                <a:srgbClr val="000000"/>
              </a:solidFill>
            </a:endParaRPr>
          </a:p>
        </p:txBody>
      </p:sp>
      <p:sp>
        <p:nvSpPr>
          <p:cNvPr id="9" name="הסבר מלבני מעוגל 8"/>
          <p:cNvSpPr/>
          <p:nvPr/>
        </p:nvSpPr>
        <p:spPr>
          <a:xfrm>
            <a:off x="6675429" y="5152147"/>
            <a:ext cx="1080806" cy="341224"/>
          </a:xfrm>
          <a:prstGeom prst="wedgeRoundRectCallout">
            <a:avLst>
              <a:gd name="adj1" fmla="val -5073"/>
              <a:gd name="adj2" fmla="val -40676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</a:rPr>
              <a:t>=(2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+3</a:t>
            </a:r>
            <a:r>
              <a:rPr lang="en-US" sz="1600" baseline="30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endParaRPr lang="he-IL" sz="1600" dirty="0">
              <a:solidFill>
                <a:srgbClr val="000000"/>
              </a:solidFill>
            </a:endParaRPr>
          </a:p>
        </p:txBody>
      </p:sp>
      <p:sp>
        <p:nvSpPr>
          <p:cNvPr id="10" name="הסבר מלבני מעוגל 9"/>
          <p:cNvSpPr/>
          <p:nvPr/>
        </p:nvSpPr>
        <p:spPr>
          <a:xfrm>
            <a:off x="8428298" y="4981535"/>
            <a:ext cx="1080805" cy="341224"/>
          </a:xfrm>
          <a:prstGeom prst="wedgeRoundRectCallout">
            <a:avLst>
              <a:gd name="adj1" fmla="val -46706"/>
              <a:gd name="adj2" fmla="val -3672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99" dirty="0">
                <a:solidFill>
                  <a:srgbClr val="000000"/>
                </a:solidFill>
              </a:rPr>
              <a:t>=1/13</a:t>
            </a:r>
            <a:endParaRPr lang="he-IL" sz="1799" dirty="0">
              <a:solidFill>
                <a:srgbClr val="000000"/>
              </a:solidFill>
            </a:endParaRPr>
          </a:p>
        </p:txBody>
      </p:sp>
      <p:sp>
        <p:nvSpPr>
          <p:cNvPr id="11" name="הסבר מלבני מעוגל 10"/>
          <p:cNvSpPr/>
          <p:nvPr/>
        </p:nvSpPr>
        <p:spPr>
          <a:xfrm>
            <a:off x="9509103" y="5651717"/>
            <a:ext cx="2087019" cy="342811"/>
          </a:xfrm>
          <a:prstGeom prst="wedgeRoundRectCallout">
            <a:avLst>
              <a:gd name="adj1" fmla="val 1232"/>
              <a:gd name="adj2" fmla="val -37548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</a:rPr>
              <a:t>=0+0.1111+0.0723</a:t>
            </a:r>
            <a:endParaRPr lang="he-I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on Lazy vs. Eager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i="1" u="sng" dirty="0" smtClean="0"/>
                  <a:t>Instance based learning</a:t>
                </a:r>
                <a:r>
                  <a:rPr lang="en-US" i="1" dirty="0"/>
                  <a:t>: lazy </a:t>
                </a:r>
                <a:r>
                  <a:rPr lang="en-US" i="1" dirty="0" smtClean="0"/>
                  <a:t>evaluation</a:t>
                </a:r>
                <a:endParaRPr lang="en-US" i="1" dirty="0"/>
              </a:p>
              <a:p>
                <a:r>
                  <a:rPr lang="en-US" b="1" i="1" u="sng" dirty="0"/>
                  <a:t>Decision tree and Bayesian classification</a:t>
                </a:r>
                <a:r>
                  <a:rPr lang="en-US" i="1" dirty="0"/>
                  <a:t> : </a:t>
                </a:r>
                <a:r>
                  <a:rPr lang="en-US" i="1" dirty="0" smtClean="0"/>
                  <a:t>eager evaluation</a:t>
                </a:r>
                <a:endParaRPr lang="en-US" i="1" dirty="0"/>
              </a:p>
              <a:p>
                <a:r>
                  <a:rPr lang="en-US" b="1" i="1" u="sng" dirty="0"/>
                  <a:t>Key </a:t>
                </a:r>
                <a:r>
                  <a:rPr lang="en-US" b="1" i="1" u="sng" dirty="0" smtClean="0"/>
                  <a:t>differences:</a:t>
                </a:r>
                <a:endParaRPr lang="en-US" b="1" i="1" u="sng" dirty="0"/>
              </a:p>
              <a:p>
                <a:pPr lvl="1"/>
                <a:r>
                  <a:rPr lang="en-US" i="1" dirty="0"/>
                  <a:t>Lazy method uses a local model ” when querying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i="1" dirty="0" smtClean="0"/>
                  <a:t>Eager </a:t>
                </a:r>
                <a:r>
                  <a:rPr lang="en-US" i="1" dirty="0"/>
                  <a:t>method uses a global </a:t>
                </a:r>
                <a:r>
                  <a:rPr lang="en-US" i="1" dirty="0" smtClean="0"/>
                  <a:t>approximation</a:t>
                </a:r>
                <a:endParaRPr lang="en-US" i="1" dirty="0"/>
              </a:p>
              <a:p>
                <a:r>
                  <a:rPr lang="en-US" b="1" i="1" u="sng" dirty="0"/>
                  <a:t>Efficiency</a:t>
                </a:r>
                <a:r>
                  <a:rPr lang="en-US" i="1" dirty="0"/>
                  <a:t>: Lazy less time training but more </a:t>
                </a:r>
                <a:r>
                  <a:rPr lang="en-US" i="1" dirty="0" smtClean="0"/>
                  <a:t>time predicting</a:t>
                </a:r>
                <a:endParaRPr lang="en-US" i="1" dirty="0"/>
              </a:p>
              <a:p>
                <a:r>
                  <a:rPr lang="en-US" b="1" i="1" u="sng" dirty="0" smtClean="0"/>
                  <a:t>Accuracy</a:t>
                </a:r>
                <a:r>
                  <a:rPr lang="en-US" i="1" dirty="0" smtClean="0"/>
                  <a:t>:</a:t>
                </a:r>
                <a:endParaRPr lang="en-US" i="1" dirty="0"/>
              </a:p>
              <a:p>
                <a:pPr lvl="1"/>
                <a:r>
                  <a:rPr lang="en-US" i="1" dirty="0"/>
                  <a:t>Lazy method effectively uses a richer hypothesis </a:t>
                </a:r>
                <a:r>
                  <a:rPr lang="en-US" i="1" dirty="0" smtClean="0"/>
                  <a:t>space</a:t>
                </a:r>
                <a:endParaRPr lang="en-US" i="1" dirty="0"/>
              </a:p>
              <a:p>
                <a:pPr lvl="1"/>
                <a:r>
                  <a:rPr lang="en-US" i="1" dirty="0"/>
                  <a:t>Eager: must commit to a single hypothesis (model)</a:t>
                </a: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5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664115"/>
            <a:ext cx="9601200" cy="6858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b="1" dirty="0" smtClean="0"/>
              <a:t>Eager vs. Lazy learning</a:t>
            </a:r>
            <a:endParaRPr lang="he-IL" b="1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/>
          </p:nvPr>
        </p:nvGraphicFramePr>
        <p:xfrm>
          <a:off x="1768016" y="1826043"/>
          <a:ext cx="8655970" cy="2983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6052" y="5285892"/>
            <a:ext cx="7779898" cy="646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1799" dirty="0"/>
              <a:t>Unlike eager learning methods, lazy learners do less work when a training tuple is presented and work more when making a classification or numeric prediction.</a:t>
            </a:r>
            <a:endParaRPr lang="he-IL" sz="1799" dirty="0"/>
          </a:p>
        </p:txBody>
      </p:sp>
    </p:spTree>
    <p:extLst>
      <p:ext uri="{BB962C8B-B14F-4D97-AF65-F5344CB8AC3E}">
        <p14:creationId xmlns:p14="http://schemas.microsoft.com/office/powerpoint/2010/main" val="41589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957F080-C7FF-4640-9828-281E1E2047E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8839200" cy="6096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mtClean="0"/>
              <a:t>Lazy vs. Eager Learning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Lazy</a:t>
            </a:r>
            <a:r>
              <a:rPr lang="en-US" altLang="en-US" sz="2400" dirty="0"/>
              <a:t>: less time in training but more time in predicting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Lazy method effectively uses a richer hypothesis space since it uses many local linear functions to form an implicit global approximation to the target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Eager: must commit to a single hypothesis that covers the entire instance space</a:t>
            </a:r>
          </a:p>
        </p:txBody>
      </p:sp>
    </p:spTree>
    <p:extLst>
      <p:ext uri="{BB962C8B-B14F-4D97-AF65-F5344CB8AC3E}">
        <p14:creationId xmlns:p14="http://schemas.microsoft.com/office/powerpoint/2010/main" val="28346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DFE6EFC-1617-4FD2-983D-8535EFDB3BE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820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Lazy Learner: Instance-Based Methods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077200" cy="5029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Instance-based learning: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Store training examples and delay the processing (“lazy evaluation”) until a new instance must be classified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Typical approaches</a:t>
            </a:r>
            <a:endParaRPr lang="en-US" altLang="en-US" sz="2400" u="sng"/>
          </a:p>
          <a:p>
            <a:pPr lvl="1" eaLnBrk="1" hangingPunct="1">
              <a:lnSpc>
                <a:spcPct val="90000"/>
              </a:lnSpc>
            </a:pPr>
            <a:r>
              <a:rPr lang="en-US" altLang="en-US" i="1" u="sng"/>
              <a:t>k</a:t>
            </a:r>
            <a:r>
              <a:rPr lang="en-US" altLang="en-US" u="sng"/>
              <a:t>-nearest neighbor approach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Instances represented as points in a Euclidean space.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u="sng"/>
              <a:t>Locally weighted regression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Constructs local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u="sng"/>
              <a:t>Case-based reasoning</a:t>
            </a:r>
            <a:endParaRPr lang="en-US" altLang="en-US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Uses symbolic representations and knowledge-based inference</a:t>
            </a:r>
          </a:p>
        </p:txBody>
      </p:sp>
    </p:spTree>
    <p:extLst>
      <p:ext uri="{BB962C8B-B14F-4D97-AF65-F5344CB8AC3E}">
        <p14:creationId xmlns:p14="http://schemas.microsoft.com/office/powerpoint/2010/main" val="12435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848AA-4783-4E32-8161-D404CD026072}" type="slidenum">
              <a:rPr lang="he-IL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0623"/>
            <a:ext cx="9270894" cy="87448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K-NN algorithm for classification</a:t>
            </a:r>
            <a:r>
              <a:rPr lang="he-IL" altLang="en-US" b="1" dirty="0" smtClean="0"/>
              <a:t> </a:t>
            </a:r>
            <a:endParaRPr lang="en-GB" altLang="en-US" b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756" y="1004657"/>
            <a:ext cx="10900111" cy="5764729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en-US" sz="2399" dirty="0"/>
              <a:t>K-NN is a supervised learning algorithm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en-US" sz="1999" dirty="0"/>
              <a:t>a new instance (query) is classified based on attributes and training samples according to </a:t>
            </a:r>
            <a:r>
              <a:rPr lang="en-US" altLang="en-US" sz="1999" i="1" u="sng" dirty="0"/>
              <a:t>majority</a:t>
            </a:r>
            <a:r>
              <a:rPr lang="en-US" altLang="en-US" sz="1999" dirty="0"/>
              <a:t> of K-NN category. 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en-US" sz="2399" dirty="0"/>
              <a:t>The classifier </a:t>
            </a:r>
            <a:r>
              <a:rPr lang="en-US" altLang="en-US" sz="2399" u="sng" dirty="0"/>
              <a:t>does not use any model </a:t>
            </a:r>
            <a:r>
              <a:rPr lang="en-US" altLang="en-US" sz="2399" dirty="0"/>
              <a:t>to fit (</a:t>
            </a:r>
            <a:r>
              <a:rPr lang="en-US" altLang="en-US" sz="2399" i="1" dirty="0"/>
              <a:t>lazy</a:t>
            </a:r>
            <a:r>
              <a:rPr lang="en-US" altLang="en-US" sz="2399" dirty="0"/>
              <a:t>) 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en-US" sz="2399" dirty="0"/>
              <a:t>Given a query point, we find K number of objects (training points) closest to the query point. 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en-US" sz="2399" dirty="0"/>
              <a:t>The classification is using </a:t>
            </a:r>
            <a:r>
              <a:rPr lang="en-US" altLang="en-US" sz="2399" i="1" u="sng" dirty="0"/>
              <a:t>majority vote</a:t>
            </a:r>
            <a:r>
              <a:rPr lang="en-US" altLang="en-US" sz="2399" u="sng" dirty="0"/>
              <a:t> </a:t>
            </a:r>
            <a:r>
              <a:rPr lang="en-US" altLang="en-US" sz="2399" dirty="0"/>
              <a:t>among the classification of the K objects. </a:t>
            </a:r>
          </a:p>
          <a:p>
            <a:pPr algn="l" rtl="0" eaLnBrk="1" hangingPunct="1">
              <a:lnSpc>
                <a:spcPct val="150000"/>
              </a:lnSpc>
            </a:pPr>
            <a:r>
              <a:rPr lang="en-US" altLang="en-US" sz="2399" dirty="0"/>
              <a:t>K-NN algorithm uses </a:t>
            </a:r>
            <a:r>
              <a:rPr lang="en-US" altLang="en-US" sz="2399" i="1" dirty="0"/>
              <a:t>neighborhood classification</a:t>
            </a:r>
            <a:r>
              <a:rPr lang="en-US" altLang="en-US" sz="2399" dirty="0"/>
              <a:t> as the prediction value of the new query instance. </a:t>
            </a:r>
          </a:p>
        </p:txBody>
      </p:sp>
    </p:spTree>
    <p:extLst>
      <p:ext uri="{BB962C8B-B14F-4D97-AF65-F5344CB8AC3E}">
        <p14:creationId xmlns:p14="http://schemas.microsoft.com/office/powerpoint/2010/main" val="1052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 for discrete classes</a:t>
            </a:r>
            <a:endParaRPr lang="he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2B0381-8642-45EA-B311-62BFF85A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574" y="1825625"/>
            <a:ext cx="8950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D0F-29B9-4705-A568-C4C8253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 for real valued functions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31803-8A4F-4E82-A986-484990B5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B0A05-9330-4380-B384-7C14F6B0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29544"/>
            <a:ext cx="10267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9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F519B-FDBA-4CA1-8579-A2E2A5552943}" type="slidenum">
              <a:rPr lang="he-IL" altLang="en-US" sz="1400" b="1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b="1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2087" y="-76200"/>
            <a:ext cx="10360501" cy="114270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Algorithm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467" y="1252095"/>
            <a:ext cx="11205120" cy="4113728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150000"/>
              </a:lnSpc>
            </a:pPr>
            <a:r>
              <a:rPr lang="en-US" altLang="en-US" sz="2399" dirty="0"/>
              <a:t>K-nearest neighbors KNN algorithm step by step:</a:t>
            </a:r>
            <a:r>
              <a:rPr lang="he-IL" altLang="en-US" sz="2399" dirty="0"/>
              <a:t>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en-US" sz="1999" dirty="0"/>
              <a:t>Determine parameter K = number of nearest neighbors</a:t>
            </a:r>
            <a:r>
              <a:rPr lang="he-IL" altLang="en-US" sz="1999" dirty="0"/>
              <a:t>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en-US" sz="1999" u="sng" dirty="0"/>
              <a:t>Calculate the distance </a:t>
            </a:r>
            <a:r>
              <a:rPr lang="en-US" altLang="en-US" sz="1999" dirty="0"/>
              <a:t>between the query-instance and all the training samples</a:t>
            </a:r>
            <a:r>
              <a:rPr lang="he-IL" altLang="en-US" sz="1999" dirty="0"/>
              <a:t>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en-US" sz="1999" u="sng" dirty="0"/>
              <a:t>Sort</a:t>
            </a:r>
            <a:r>
              <a:rPr lang="en-US" altLang="en-US" sz="1999" dirty="0"/>
              <a:t> the samples by distance and determine nearest neighbors based on the K-</a:t>
            </a:r>
            <a:r>
              <a:rPr lang="en-US" altLang="en-US" sz="1999" dirty="0" err="1"/>
              <a:t>th</a:t>
            </a:r>
            <a:r>
              <a:rPr lang="en-US" altLang="en-US" sz="1999" dirty="0"/>
              <a:t> minimum distance</a:t>
            </a:r>
            <a:r>
              <a:rPr lang="he-IL" altLang="en-US" sz="1999" dirty="0"/>
              <a:t>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en-US" sz="1999" dirty="0"/>
              <a:t>Gather the category</a:t>
            </a:r>
            <a:r>
              <a:rPr lang="he-IL" altLang="en-US" sz="1999" dirty="0"/>
              <a:t> </a:t>
            </a:r>
            <a:r>
              <a:rPr lang="en-US" altLang="en-US" sz="1999" dirty="0"/>
              <a:t>of the nearest neighbors</a:t>
            </a:r>
            <a:r>
              <a:rPr lang="he-IL" altLang="en-US" sz="1999" dirty="0"/>
              <a:t> </a:t>
            </a:r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en-US" sz="1999" dirty="0"/>
              <a:t>Use simple </a:t>
            </a:r>
            <a:r>
              <a:rPr lang="en-US" altLang="en-US" sz="1999" i="1" dirty="0"/>
              <a:t>majority</a:t>
            </a:r>
            <a:r>
              <a:rPr lang="en-US" altLang="en-US" sz="1999" dirty="0"/>
              <a:t> of the category of nearest neighbors as the prediction value of the query instance</a:t>
            </a:r>
            <a:r>
              <a:rPr lang="he-IL" altLang="en-US" sz="19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0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1375</Words>
  <Application>Microsoft Office PowerPoint</Application>
  <PresentationFormat>מסך רחב</PresentationFormat>
  <Paragraphs>292</Paragraphs>
  <Slides>24</Slides>
  <Notes>7</Notes>
  <HiddenSlides>4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Office Theme</vt:lpstr>
      <vt:lpstr>Equation</vt:lpstr>
      <vt:lpstr>Lazy Learners</vt:lpstr>
      <vt:lpstr>Lazy vs. Eager Learning</vt:lpstr>
      <vt:lpstr>Eager vs. Lazy learning</vt:lpstr>
      <vt:lpstr>Lazy vs. Eager Learning</vt:lpstr>
      <vt:lpstr>Lazy Learner: Instance-Based Methods</vt:lpstr>
      <vt:lpstr>K-NN algorithm for classification </vt:lpstr>
      <vt:lpstr>K-nearest neighbor for discrete classes</vt:lpstr>
      <vt:lpstr>K-nearest neighbor for real valued functions</vt:lpstr>
      <vt:lpstr>Algorithm</vt:lpstr>
      <vt:lpstr>The k-Nearest Neighbor Algorithm</vt:lpstr>
      <vt:lpstr>Discussion on the k-NN Algorithm</vt:lpstr>
      <vt:lpstr>The Distance Between Examples</vt:lpstr>
      <vt:lpstr>The Distance Between Examples</vt:lpstr>
      <vt:lpstr>The Distance Between Examples</vt:lpstr>
      <vt:lpstr>When To Consider Nearest Neighbor</vt:lpstr>
      <vt:lpstr>When To Consider Nearest Neighbor</vt:lpstr>
      <vt:lpstr>מצגת של PowerPoint‏</vt:lpstr>
      <vt:lpstr>Example</vt:lpstr>
      <vt:lpstr>Example</vt:lpstr>
      <vt:lpstr>Example</vt:lpstr>
      <vt:lpstr>Example</vt:lpstr>
      <vt:lpstr>Distance - Weighted K-NN</vt:lpstr>
      <vt:lpstr>Distance-Weighted K-NN Example</vt:lpstr>
      <vt:lpstr>Remarks on Lazy vs. Eager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Aviad Elyashar</cp:lastModifiedBy>
  <cp:revision>23</cp:revision>
  <dcterms:created xsi:type="dcterms:W3CDTF">2021-09-28T11:43:54Z</dcterms:created>
  <dcterms:modified xsi:type="dcterms:W3CDTF">2021-12-11T19:19:42Z</dcterms:modified>
</cp:coreProperties>
</file>