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87" r:id="rId4"/>
    <p:sldId id="288" r:id="rId5"/>
    <p:sldId id="289" r:id="rId6"/>
    <p:sldId id="278" r:id="rId7"/>
    <p:sldId id="279" r:id="rId8"/>
    <p:sldId id="280" r:id="rId9"/>
    <p:sldId id="281" r:id="rId10"/>
    <p:sldId id="290" r:id="rId11"/>
    <p:sldId id="291" r:id="rId12"/>
    <p:sldId id="292" r:id="rId13"/>
    <p:sldId id="282" r:id="rId14"/>
    <p:sldId id="283" r:id="rId15"/>
    <p:sldId id="295" r:id="rId16"/>
    <p:sldId id="293" r:id="rId17"/>
    <p:sldId id="294" r:id="rId18"/>
    <p:sldId id="296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656F038-645C-428D-BCD1-081DF60D60B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03D75A5-A69B-4A66-898F-E33B3A9F1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21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813D27-2EB5-44FE-BCD9-CD16B69E4B6D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371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mtClean="0">
                <a:solidFill>
                  <a:srgbClr val="000000"/>
                </a:solidFill>
              </a:rPr>
              <a:t>Data Mining (BGU) - Lecture No. 9</a:t>
            </a:r>
          </a:p>
        </p:txBody>
      </p:sp>
      <p:sp>
        <p:nvSpPr>
          <p:cNvPr id="778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582886-A8CA-4483-8FCB-763093EFA4E1}" type="datetime4">
              <a:rPr lang="en-US" altLang="he-IL" smtClean="0">
                <a:solidFill>
                  <a:srgbClr val="000000"/>
                </a:solidFill>
              </a:rPr>
              <a:pPr/>
              <a:t>December 12, 2021</a:t>
            </a:fld>
            <a:endParaRPr lang="en-US" altLang="he-IL" smtClean="0">
              <a:solidFill>
                <a:srgbClr val="000000"/>
              </a:solidFill>
            </a:endParaRPr>
          </a:p>
        </p:txBody>
      </p:sp>
      <p:sp>
        <p:nvSpPr>
          <p:cNvPr id="778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mtClean="0">
                <a:solidFill>
                  <a:srgbClr val="000000"/>
                </a:solidFill>
              </a:rPr>
              <a:t>Prof. Mark Last</a:t>
            </a:r>
          </a:p>
        </p:txBody>
      </p:sp>
      <p:sp>
        <p:nvSpPr>
          <p:cNvPr id="7783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032DF5-C335-4B5C-AEF3-BDA3583FA067}" type="slidenum">
              <a:rPr lang="he-IL" altLang="he-IL" smtClean="0">
                <a:solidFill>
                  <a:srgbClr val="000000"/>
                </a:solidFill>
              </a:rPr>
              <a:pPr/>
              <a:t>16</a:t>
            </a:fld>
            <a:endParaRPr lang="en-US" altLang="he-IL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6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mtClean="0">
                <a:solidFill>
                  <a:srgbClr val="000000"/>
                </a:solidFill>
              </a:rPr>
              <a:t>Data Mining (BGU) - Lecture No. 9</a:t>
            </a:r>
          </a:p>
        </p:txBody>
      </p:sp>
      <p:sp>
        <p:nvSpPr>
          <p:cNvPr id="7987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343522-72AC-4673-8507-89413A744DCE}" type="datetime4">
              <a:rPr lang="en-US" altLang="he-IL" smtClean="0">
                <a:solidFill>
                  <a:srgbClr val="000000"/>
                </a:solidFill>
              </a:rPr>
              <a:pPr/>
              <a:t>December 12, 2021</a:t>
            </a:fld>
            <a:endParaRPr lang="en-US" altLang="he-IL" smtClean="0">
              <a:solidFill>
                <a:srgbClr val="000000"/>
              </a:solidFill>
            </a:endParaRPr>
          </a:p>
        </p:txBody>
      </p:sp>
      <p:sp>
        <p:nvSpPr>
          <p:cNvPr id="7987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mtClean="0">
                <a:solidFill>
                  <a:srgbClr val="000000"/>
                </a:solidFill>
              </a:rPr>
              <a:t>Prof. Mark Last</a:t>
            </a:r>
          </a:p>
        </p:txBody>
      </p:sp>
      <p:sp>
        <p:nvSpPr>
          <p:cNvPr id="7987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9A7DD0-82EA-4B41-811F-300640A749C8}" type="slidenum">
              <a:rPr lang="he-IL" altLang="he-IL" smtClean="0">
                <a:solidFill>
                  <a:srgbClr val="000000"/>
                </a:solidFill>
              </a:rPr>
              <a:pPr/>
              <a:t>17</a:t>
            </a:fld>
            <a:endParaRPr lang="en-US" altLang="he-IL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6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04BB4F-D22E-4370-A4F7-259C11550E5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969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CA791C-BFCC-456A-9B6C-84E9DB346FF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766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Data Mining (BGU) - Lecture No. 9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83A04F-1F79-40B4-B0DC-84C5A10ACFFD}" type="datetime4">
              <a:rPr lang="en-US" altLang="en-US" smtClean="0">
                <a:solidFill>
                  <a:srgbClr val="000000"/>
                </a:solidFill>
              </a:rPr>
              <a:pPr/>
              <a:t>December 11, 2021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Prof. Mark Last</a:t>
            </a:r>
          </a:p>
        </p:txBody>
      </p:sp>
      <p:sp>
        <p:nvSpPr>
          <p:cNvPr id="3277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7247D7-87EC-48C2-A8AB-3A28E93589D0}" type="slidenum">
              <a:rPr lang="he-IL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2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Data Mining (BGU) - Lecture No. 9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193BDC-D9D5-4198-BB42-F6823E62B50F}" type="datetime4">
              <a:rPr lang="en-US" altLang="en-US" smtClean="0">
                <a:solidFill>
                  <a:srgbClr val="000000"/>
                </a:solidFill>
              </a:rPr>
              <a:pPr/>
              <a:t>December 11, 2021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Prof. Mark Last</a:t>
            </a:r>
          </a:p>
        </p:txBody>
      </p:sp>
      <p:sp>
        <p:nvSpPr>
          <p:cNvPr id="3379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32427F-FC3F-44A9-BB0F-C934D5BCCADB}" type="slidenum">
              <a:rPr lang="he-IL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0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Data Mining (BGU) - Lecture No. 9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1F6E90-5C20-4EC2-856E-1927A2983C61}" type="datetime4">
              <a:rPr lang="en-US" altLang="en-US" smtClean="0">
                <a:solidFill>
                  <a:srgbClr val="000000"/>
                </a:solidFill>
              </a:rPr>
              <a:pPr/>
              <a:t>December 11, 2021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Prof. Mark Last</a:t>
            </a:r>
          </a:p>
        </p:txBody>
      </p:sp>
      <p:sp>
        <p:nvSpPr>
          <p:cNvPr id="3482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13B22F-583F-4356-82A2-06004E4CC27C}" type="slidenum">
              <a:rPr lang="he-IL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1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Data Mining (BGU) - Lecture No. 9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9B316F-266F-45D0-BE02-2E8A21AB5AB0}" type="datetime4">
              <a:rPr lang="en-US" altLang="en-US" smtClean="0">
                <a:solidFill>
                  <a:srgbClr val="000000"/>
                </a:solidFill>
              </a:rPr>
              <a:pPr/>
              <a:t>December 11, 2021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Prof. Mark Last</a:t>
            </a:r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C7FDE1-BA1B-481C-85E8-CEAC7C339D28}" type="slidenum">
              <a:rPr lang="he-IL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B8FF4C-321D-4662-8CB7-85EEAC07919D}" type="slidenum">
              <a:rPr lang="he-IL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 anchor="b"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2233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2233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2233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22338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EE397AE8-02E5-4AEE-B317-61882010BA89}" type="slidenum">
              <a:rPr lang="he-IL" altLang="en-US" sz="1300">
                <a:solidFill>
                  <a:srgbClr val="000000"/>
                </a:solidFill>
                <a:cs typeface="Times New Roman" panose="02020603050405020304" pitchFamily="18" charset="0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3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/>
          <a:lstStyle/>
          <a:p>
            <a:pPr eaLnBrk="1" hangingPunct="1"/>
            <a:endParaRPr lang="he-I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7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700791-DF80-466C-8E17-9FBFBA0F4079}" type="slidenum">
              <a:rPr lang="he-IL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4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058946-979D-415B-890E-FF3A7653236B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335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84C4-5EA2-493D-9854-84552A9BC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64A0-DCD9-43C6-99B5-0FBB90E5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96FE-0595-4E39-B8DC-04B00FB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97BD-3043-43CD-8756-25C327DC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9A83-03FA-499C-9593-7B44B6F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39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9572-0A48-40BA-9DE4-BAF9B073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FC98A-7B35-4842-833E-6D084D21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D057-F4FE-46C8-9E7E-08F3BD0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B7CA-A5C4-4810-9C1F-C1C758C6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D142-9E2C-4FAA-8B6C-C11D352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2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AD23-6A3C-4DF5-A22D-803F0A0A3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8FB1-57DC-49AE-A232-5C493809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765C-C70E-4A29-9D42-59F7D054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E4FA-716D-4F69-BC4F-BA5A14C8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6679-D1E6-4D8B-AA07-E08072C4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10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E9D8-AEDA-44ED-9E82-87E6A81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673F-DCDD-4E3A-9073-DB3A3EFF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2572-8858-48D9-8536-3398786E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DA89-05D3-44FC-8BB0-FCE76CD0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AC95-524A-41E5-8718-BAAFDF0A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4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7D1B-8A04-4344-B6CE-71E14E3F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C0ED4-2593-4639-8795-2597E66B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D70A-B24B-40C4-8C7F-8BFFC27F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5EC1-6DE7-4085-BFD5-A5367DCF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3E4F-D0F9-4652-BB36-C70BCAE6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11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73D-7463-462D-A0ED-77CB137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147B-60D2-4937-9D20-8607061E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D3F8-25C6-4F5A-82DD-A581F5C0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9A2E-8234-4EFF-87B5-E9A7A76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43B6-8F0A-40D8-8ABC-D0B149A0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2A83-7F9C-4E96-8830-85D1081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91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0F1-008C-4C78-8F23-E630A2FA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AA9D5-F90A-4BA7-8AEC-E893FD43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2CA0D-78D2-4AB0-8687-8E0AFAAD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F9198-DC6A-4AAA-854D-8EE1AA493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04B02-FA25-44FF-BDD4-4FFB13DEC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2E80A-3498-4799-929D-3F84ABC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2CEF3-6ED4-4730-AA88-AB9EE73C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0B611-AA09-4245-8497-72289FF6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F02-02DD-421C-B42F-E14B6E96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4CB79-8BB7-475D-8299-1305694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D9E7A-BE57-4CC9-974D-56F61310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98491-47ED-4881-A2AC-C5C7068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89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E6E63-53F6-40C4-A595-4CCFCE3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FC731-527F-4535-B8E7-F71EA5E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F5D0-39B8-43D3-AE65-3501905A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6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D25C-76A9-43C8-BEFE-3A5F50D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26B6-F589-4913-9C8D-A918744F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D3452-8AFB-40C8-BBFE-9FF2891F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9D16-0EFE-41AB-BD1C-DD2B0F91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4281-E8A2-49B1-8108-E009AE10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FC7A-7E9E-42DE-BA93-78595957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87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806B-D538-4E65-B05A-F3202695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00200-1EB5-409A-BB71-D87D589E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FE21-EBFF-4A94-9F96-C302B5A5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46E4-0FFC-4618-B7EE-F1B1EC61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BD70F-D9DB-4650-A77E-223889E9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E281-7E51-4112-A3F3-FB1DB77A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858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62B40-6258-4101-84A8-64354961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6837-9F75-4496-852E-C35ED6BC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D644-D037-4642-8F87-064A834FF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B8E8-8A45-4481-BCF3-6CD77C262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17E1-C396-4EDE-AACA-92B7241C8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64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wmf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C853-045A-4F5E-9FB9-3D848A2CE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 (SVM)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A2CCF-7DD6-480C-9DB1-0159AFE08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07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35" y="253613"/>
            <a:ext cx="9519417" cy="61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0" y="233582"/>
            <a:ext cx="9045223" cy="63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29" y="365125"/>
            <a:ext cx="9643192" cy="61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8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85783C-E9C9-4EE0-A53B-CF9523DE7134}" type="slidenum">
              <a:rPr lang="he-IL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" name="Footer Placeholder 4"/>
          <p:cNvSpPr txBox="1">
            <a:spLocks noGrp="1"/>
          </p:cNvSpPr>
          <p:nvPr/>
        </p:nvSpPr>
        <p:spPr bwMode="auto">
          <a:xfrm>
            <a:off x="-48385" y="6223863"/>
            <a:ext cx="3798493" cy="4570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99CC00"/>
                </a:solidFill>
              </a:rPr>
              <a:t>CSE 802. Prepared by Martin Law</a:t>
            </a:r>
          </a:p>
        </p:txBody>
      </p:sp>
      <p:sp>
        <p:nvSpPr>
          <p:cNvPr id="20484" name="Text Box 56"/>
          <p:cNvSpPr txBox="1">
            <a:spLocks noChangeArrowheads="1"/>
          </p:cNvSpPr>
          <p:nvPr/>
        </p:nvSpPr>
        <p:spPr bwMode="auto">
          <a:xfrm>
            <a:off x="4877119" y="4571583"/>
            <a:ext cx="905781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en-US" sz="1799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=1.4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5148" y="319285"/>
            <a:ext cx="7770376" cy="731647"/>
          </a:xfrm>
        </p:spPr>
        <p:txBody>
          <a:bodyPr anchor="b"/>
          <a:lstStyle/>
          <a:p>
            <a:pPr eaLnBrk="1" hangingPunct="1"/>
            <a:r>
              <a:rPr lang="en-US" altLang="en-US" sz="3599" b="1" dirty="0"/>
              <a:t>SVM – Support Vector Machines</a:t>
            </a:r>
          </a:p>
        </p:txBody>
      </p:sp>
      <p:sp>
        <p:nvSpPr>
          <p:cNvPr id="20486" name="Line 22"/>
          <p:cNvSpPr>
            <a:spLocks noChangeShapeType="1"/>
          </p:cNvSpPr>
          <p:nvPr/>
        </p:nvSpPr>
        <p:spPr bwMode="auto">
          <a:xfrm flipV="1">
            <a:off x="2744073" y="1611788"/>
            <a:ext cx="0" cy="427878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20487" name="Line 23"/>
          <p:cNvSpPr>
            <a:spLocks noChangeShapeType="1"/>
          </p:cNvSpPr>
          <p:nvPr/>
        </p:nvSpPr>
        <p:spPr bwMode="auto">
          <a:xfrm flipV="1">
            <a:off x="2744073" y="5890572"/>
            <a:ext cx="407563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20488" name="Oval 24"/>
          <p:cNvSpPr>
            <a:spLocks noChangeArrowheads="1"/>
          </p:cNvSpPr>
          <p:nvPr/>
        </p:nvSpPr>
        <p:spPr bwMode="auto">
          <a:xfrm>
            <a:off x="5496082" y="2427550"/>
            <a:ext cx="203147" cy="203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89" name="Oval 25"/>
          <p:cNvSpPr>
            <a:spLocks noChangeArrowheads="1"/>
          </p:cNvSpPr>
          <p:nvPr/>
        </p:nvSpPr>
        <p:spPr bwMode="auto">
          <a:xfrm>
            <a:off x="6172181" y="3276641"/>
            <a:ext cx="204735" cy="2047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0" name="Oval 26"/>
          <p:cNvSpPr>
            <a:spLocks noChangeArrowheads="1"/>
          </p:cNvSpPr>
          <p:nvPr/>
        </p:nvSpPr>
        <p:spPr bwMode="auto">
          <a:xfrm>
            <a:off x="6922874" y="3548033"/>
            <a:ext cx="203147" cy="203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1" name="Oval 27"/>
          <p:cNvSpPr>
            <a:spLocks noChangeArrowheads="1"/>
          </p:cNvSpPr>
          <p:nvPr/>
        </p:nvSpPr>
        <p:spPr bwMode="auto">
          <a:xfrm>
            <a:off x="4883467" y="2630697"/>
            <a:ext cx="204735" cy="20473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2" name="Oval 28"/>
          <p:cNvSpPr>
            <a:spLocks noChangeArrowheads="1"/>
          </p:cNvSpPr>
          <p:nvPr/>
        </p:nvSpPr>
        <p:spPr bwMode="auto">
          <a:xfrm>
            <a:off x="6208685" y="3955914"/>
            <a:ext cx="203147" cy="203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3" name="Rectangle 29"/>
          <p:cNvSpPr>
            <a:spLocks noChangeArrowheads="1"/>
          </p:cNvSpPr>
          <p:nvPr/>
        </p:nvSpPr>
        <p:spPr bwMode="auto">
          <a:xfrm>
            <a:off x="3201155" y="4038442"/>
            <a:ext cx="203147" cy="20314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4" name="Rectangle 30"/>
          <p:cNvSpPr>
            <a:spLocks noChangeArrowheads="1"/>
          </p:cNvSpPr>
          <p:nvPr/>
        </p:nvSpPr>
        <p:spPr bwMode="auto">
          <a:xfrm>
            <a:off x="4877118" y="4419343"/>
            <a:ext cx="204735" cy="20314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5" name="Rectangle 31"/>
          <p:cNvSpPr>
            <a:spLocks noChangeArrowheads="1"/>
          </p:cNvSpPr>
          <p:nvPr/>
        </p:nvSpPr>
        <p:spPr bwMode="auto">
          <a:xfrm>
            <a:off x="4578746" y="5076397"/>
            <a:ext cx="203147" cy="20314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6" name="Rectangle 33"/>
          <p:cNvSpPr>
            <a:spLocks noChangeArrowheads="1"/>
          </p:cNvSpPr>
          <p:nvPr/>
        </p:nvSpPr>
        <p:spPr bwMode="auto">
          <a:xfrm>
            <a:off x="3355103" y="4974823"/>
            <a:ext cx="204734" cy="20314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7" name="Rectangle 34"/>
          <p:cNvSpPr>
            <a:spLocks noChangeArrowheads="1"/>
          </p:cNvSpPr>
          <p:nvPr/>
        </p:nvSpPr>
        <p:spPr bwMode="auto">
          <a:xfrm>
            <a:off x="3559837" y="3446459"/>
            <a:ext cx="203147" cy="20314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98" name="Text Box 35"/>
          <p:cNvSpPr txBox="1">
            <a:spLocks noChangeArrowheads="1"/>
          </p:cNvSpPr>
          <p:nvPr/>
        </p:nvSpPr>
        <p:spPr bwMode="auto">
          <a:xfrm>
            <a:off x="3277335" y="5485866"/>
            <a:ext cx="971297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999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20499" name="Text Box 36"/>
          <p:cNvSpPr txBox="1">
            <a:spLocks noChangeArrowheads="1"/>
          </p:cNvSpPr>
          <p:nvPr/>
        </p:nvSpPr>
        <p:spPr bwMode="auto">
          <a:xfrm>
            <a:off x="4572398" y="1448317"/>
            <a:ext cx="1053494" cy="3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999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Class </a:t>
            </a:r>
            <a:r>
              <a:rPr lang="he-IL" altLang="en-US" sz="1999" dirty="0" smtClean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1-</a:t>
            </a:r>
            <a:endParaRPr lang="en-US" altLang="en-US" sz="1999" dirty="0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0" name="Line 37"/>
          <p:cNvSpPr>
            <a:spLocks noChangeShapeType="1"/>
          </p:cNvSpPr>
          <p:nvPr/>
        </p:nvSpPr>
        <p:spPr bwMode="auto">
          <a:xfrm>
            <a:off x="4170864" y="1918096"/>
            <a:ext cx="3363036" cy="3361449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20501" name="Line 38"/>
          <p:cNvSpPr>
            <a:spLocks noChangeShapeType="1"/>
          </p:cNvSpPr>
          <p:nvPr/>
        </p:nvSpPr>
        <p:spPr bwMode="auto">
          <a:xfrm>
            <a:off x="2845647" y="2427550"/>
            <a:ext cx="3631254" cy="358999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20502" name="Line 39"/>
          <p:cNvSpPr>
            <a:spLocks noChangeShapeType="1"/>
          </p:cNvSpPr>
          <p:nvPr/>
        </p:nvSpPr>
        <p:spPr bwMode="auto">
          <a:xfrm>
            <a:off x="2845648" y="1510214"/>
            <a:ext cx="4164515" cy="4128012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pic>
        <p:nvPicPr>
          <p:cNvPr id="20503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02" y="5409685"/>
            <a:ext cx="1904504" cy="3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4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63" y="4800243"/>
            <a:ext cx="1828324" cy="34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5" name="Picture 4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99" y="5942948"/>
            <a:ext cx="2133044" cy="3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6" name="Line 46"/>
          <p:cNvSpPr>
            <a:spLocks noChangeShapeType="1"/>
          </p:cNvSpPr>
          <p:nvPr/>
        </p:nvSpPr>
        <p:spPr bwMode="auto">
          <a:xfrm flipV="1">
            <a:off x="4374014" y="2427549"/>
            <a:ext cx="2140979" cy="2240966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pic>
        <p:nvPicPr>
          <p:cNvPr id="20507" name="Picture 4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60" y="2971919"/>
            <a:ext cx="380901" cy="24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8" name="Text Box 51"/>
          <p:cNvSpPr txBox="1">
            <a:spLocks noChangeArrowheads="1"/>
          </p:cNvSpPr>
          <p:nvPr/>
        </p:nvSpPr>
        <p:spPr bwMode="auto">
          <a:xfrm>
            <a:off x="6400723" y="3886081"/>
            <a:ext cx="905781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799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=0.8</a:t>
            </a:r>
          </a:p>
        </p:txBody>
      </p:sp>
      <p:sp>
        <p:nvSpPr>
          <p:cNvPr id="20509" name="Text Box 52"/>
          <p:cNvSpPr txBox="1">
            <a:spLocks noChangeArrowheads="1"/>
          </p:cNvSpPr>
          <p:nvPr/>
        </p:nvSpPr>
        <p:spPr bwMode="auto">
          <a:xfrm>
            <a:off x="6933983" y="3124279"/>
            <a:ext cx="708663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799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0510" name="Text Box 53"/>
          <p:cNvSpPr txBox="1">
            <a:spLocks noChangeArrowheads="1"/>
          </p:cNvSpPr>
          <p:nvPr/>
        </p:nvSpPr>
        <p:spPr bwMode="auto">
          <a:xfrm>
            <a:off x="4496218" y="5257324"/>
            <a:ext cx="708663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1799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0511" name="Text Box 54"/>
          <p:cNvSpPr txBox="1">
            <a:spLocks noChangeArrowheads="1"/>
          </p:cNvSpPr>
          <p:nvPr/>
        </p:nvSpPr>
        <p:spPr bwMode="auto">
          <a:xfrm>
            <a:off x="2815847" y="4248060"/>
            <a:ext cx="708663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799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0512" name="Text Box 55"/>
          <p:cNvSpPr txBox="1">
            <a:spLocks noChangeArrowheads="1"/>
          </p:cNvSpPr>
          <p:nvPr/>
        </p:nvSpPr>
        <p:spPr bwMode="auto">
          <a:xfrm>
            <a:off x="2878154" y="3358931"/>
            <a:ext cx="708663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altLang="en-US" sz="1799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0513" name="Text Box 58"/>
          <p:cNvSpPr txBox="1">
            <a:spLocks noChangeArrowheads="1"/>
          </p:cNvSpPr>
          <p:nvPr/>
        </p:nvSpPr>
        <p:spPr bwMode="auto">
          <a:xfrm>
            <a:off x="6172181" y="2895739"/>
            <a:ext cx="708663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7</a:t>
            </a:r>
            <a:r>
              <a:rPr lang="en-US" altLang="en-US" sz="1799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0514" name="Text Box 59"/>
          <p:cNvSpPr txBox="1">
            <a:spLocks noChangeArrowheads="1"/>
          </p:cNvSpPr>
          <p:nvPr/>
        </p:nvSpPr>
        <p:spPr bwMode="auto">
          <a:xfrm>
            <a:off x="4302592" y="2291972"/>
            <a:ext cx="1142702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8</a:t>
            </a:r>
            <a:r>
              <a:rPr lang="en-US" altLang="en-US" sz="1799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=0.6</a:t>
            </a:r>
          </a:p>
        </p:txBody>
      </p:sp>
      <p:sp>
        <p:nvSpPr>
          <p:cNvPr id="20515" name="Text Box 60"/>
          <p:cNvSpPr txBox="1">
            <a:spLocks noChangeArrowheads="1"/>
          </p:cNvSpPr>
          <p:nvPr/>
        </p:nvSpPr>
        <p:spPr bwMode="auto">
          <a:xfrm>
            <a:off x="3119349" y="5103379"/>
            <a:ext cx="708663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9</a:t>
            </a:r>
            <a:r>
              <a:rPr lang="en-US" altLang="en-US" sz="1799" dirty="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0516" name="Text Box 61"/>
          <p:cNvSpPr txBox="1">
            <a:spLocks noChangeArrowheads="1"/>
          </p:cNvSpPr>
          <p:nvPr/>
        </p:nvSpPr>
        <p:spPr bwMode="auto">
          <a:xfrm>
            <a:off x="5486561" y="2057757"/>
            <a:ext cx="791999" cy="36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799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1799" baseline="-250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10</a:t>
            </a:r>
            <a:r>
              <a:rPr lang="en-US" altLang="en-US" sz="1799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/>
          <a:srcRect l="1909" t="3414" r="2233" b="4238"/>
          <a:stretch/>
        </p:blipFill>
        <p:spPr>
          <a:xfrm>
            <a:off x="7650420" y="1103305"/>
            <a:ext cx="3733800" cy="1447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96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F7F128-06D5-4447-A24F-6904FADE892A}" type="slidenum">
              <a:rPr lang="he-IL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1"/>
            <a:ext cx="9601200" cy="5581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Example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1" y="1498835"/>
            <a:ext cx="10270037" cy="4113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 = {3, 5} and b = -7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(3x</a:t>
            </a:r>
            <a:r>
              <a:rPr lang="en-US" altLang="en-US" sz="23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+ 5x</a:t>
            </a:r>
            <a:r>
              <a:rPr lang="en-US" altLang="en-US" sz="23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7 = 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class x = (7, 2) belongs to?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3*7 + 5*2 – 7 &gt;= 1 =&gt; first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class x = (1, 0) belongs to?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3*1 + 5*0 – 7 &lt;= -1 =&gt; second class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399" dirty="0"/>
          </a:p>
        </p:txBody>
      </p:sp>
    </p:spTree>
    <p:extLst>
      <p:ext uri="{BB962C8B-B14F-4D97-AF65-F5344CB8AC3E}">
        <p14:creationId xmlns:p14="http://schemas.microsoft.com/office/powerpoint/2010/main" val="135369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9091CDB-9538-4C75-8567-7CC5A7FA80BA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SVM:  Different Kernel functions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9050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/>
              <a:t>Instead of computing the dot product on the transformed data, it is math. equivalent to applying a kernel function K(</a:t>
            </a:r>
            <a:r>
              <a:rPr lang="en-US" altLang="en-US" sz="2400" b="1"/>
              <a:t>X</a:t>
            </a:r>
            <a:r>
              <a:rPr lang="en-US" altLang="en-US" sz="2400" b="1" baseline="-25000"/>
              <a:t>i</a:t>
            </a:r>
            <a:r>
              <a:rPr lang="en-US" altLang="en-US" sz="2400"/>
              <a:t>, </a:t>
            </a:r>
            <a:r>
              <a:rPr lang="en-US" altLang="en-US" sz="2400" b="1"/>
              <a:t>X</a:t>
            </a:r>
            <a:r>
              <a:rPr lang="en-US" altLang="en-US" sz="2400" b="1" baseline="-25000"/>
              <a:t>j</a:t>
            </a:r>
            <a:r>
              <a:rPr lang="en-US" altLang="en-US" sz="2400"/>
              <a:t>) to the original data, i.e., K(</a:t>
            </a:r>
            <a:r>
              <a:rPr lang="en-US" altLang="en-US" sz="2400" b="1"/>
              <a:t>X</a:t>
            </a:r>
            <a:r>
              <a:rPr lang="en-US" altLang="en-US" sz="2400" b="1" baseline="-25000"/>
              <a:t>i</a:t>
            </a:r>
            <a:r>
              <a:rPr lang="en-US" altLang="en-US" sz="2400"/>
              <a:t>, </a:t>
            </a:r>
            <a:r>
              <a:rPr lang="en-US" altLang="en-US" sz="2400" b="1"/>
              <a:t>X</a:t>
            </a:r>
            <a:r>
              <a:rPr lang="en-US" altLang="en-US" sz="2400" b="1" baseline="-25000"/>
              <a:t>j</a:t>
            </a:r>
            <a:r>
              <a:rPr lang="en-US" altLang="en-US" sz="2400"/>
              <a:t>) = </a:t>
            </a:r>
            <a:r>
              <a:rPr lang="el-GR" altLang="en-US" sz="2400"/>
              <a:t>Φ</a:t>
            </a:r>
            <a:r>
              <a:rPr lang="en-US" altLang="en-US" sz="2400"/>
              <a:t>(</a:t>
            </a:r>
            <a:r>
              <a:rPr lang="en-US" altLang="en-US" sz="2400" b="1"/>
              <a:t>X</a:t>
            </a:r>
            <a:r>
              <a:rPr lang="en-US" altLang="en-US" sz="2400" b="1" baseline="-25000"/>
              <a:t>i</a:t>
            </a:r>
            <a:r>
              <a:rPr lang="en-US" altLang="en-US" sz="2400"/>
              <a:t>) </a:t>
            </a:r>
            <a:r>
              <a:rPr lang="el-GR" altLang="en-US" sz="2400"/>
              <a:t>Φ</a:t>
            </a:r>
            <a:r>
              <a:rPr lang="en-US" altLang="en-US" sz="2400"/>
              <a:t>(</a:t>
            </a:r>
            <a:r>
              <a:rPr lang="en-US" altLang="en-US" sz="2400" b="1"/>
              <a:t>X</a:t>
            </a:r>
            <a:r>
              <a:rPr lang="en-US" altLang="en-US" sz="2400" b="1" baseline="-25000"/>
              <a:t>j</a:t>
            </a:r>
            <a:r>
              <a:rPr lang="en-US" altLang="en-US" sz="2400"/>
              <a:t>) </a:t>
            </a:r>
            <a:endParaRPr lang="el-GR" altLang="en-US" sz="240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/>
              <a:t>Typical Kernel Functions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/>
              <a:t>SVM can also be used for classifying multiple (&gt; 2) classes and for regression analysis (with additional parameters)</a:t>
            </a:r>
          </a:p>
        </p:txBody>
      </p: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63926"/>
            <a:ext cx="909955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42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401330" y="336336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Non-linear SVM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905000" y="1066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Clr>
                <a:srgbClr val="3333CC"/>
              </a:buClr>
              <a:buNone/>
            </a:pPr>
            <a:r>
              <a:rPr lang="en-US" altLang="zh-CN" sz="2500" dirty="0">
                <a:solidFill>
                  <a:schemeClr val="tx1"/>
                </a:solidFill>
                <a:ea typeface="SimSun" panose="02010600030101010101" pitchFamily="2" charset="-122"/>
              </a:rPr>
              <a:t>Datasets that are linearly separable with noise work out great: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3886200" y="1719265"/>
            <a:ext cx="4324350" cy="642937"/>
            <a:chOff x="1056" y="1284"/>
            <a:chExt cx="2724" cy="405"/>
          </a:xfrm>
        </p:grpSpPr>
        <p:sp>
          <p:nvSpPr>
            <p:cNvPr id="76852" name="Line 5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3" name="AutoShape 6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54" name="Line 7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55" name="Text Box 8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6856" name="AutoShape 9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57" name="AutoShape 10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58" name="AutoShape 11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59" name="AutoShape 12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60" name="AutoShape 13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61" name="AutoShape 14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62" name="Line 15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3" name="Oval 16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64" name="Oval 17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he-IL" altLang="he-IL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65" name="Line 18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Line 19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Text Box 20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ea typeface="SimSun" panose="02010600030101010101" pitchFamily="2" charset="-122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034090" y="4395790"/>
            <a:ext cx="4352925" cy="1952625"/>
            <a:chOff x="1488" y="2745"/>
            <a:chExt cx="2742" cy="1230"/>
          </a:xfrm>
        </p:grpSpPr>
        <p:sp>
          <p:nvSpPr>
            <p:cNvPr id="76829" name="Text Box 22"/>
            <p:cNvSpPr txBox="1">
              <a:spLocks noChangeArrowheads="1"/>
            </p:cNvSpPr>
            <p:nvPr/>
          </p:nvSpPr>
          <p:spPr bwMode="auto">
            <a:xfrm>
              <a:off x="2568" y="3744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6830" name="Text Box 23"/>
            <p:cNvSpPr txBox="1">
              <a:spLocks noChangeArrowheads="1"/>
            </p:cNvSpPr>
            <p:nvPr/>
          </p:nvSpPr>
          <p:spPr bwMode="auto">
            <a:xfrm>
              <a:off x="3936" y="3705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ea typeface="SimSun" panose="02010600030101010101" pitchFamily="2" charset="-122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grpSp>
          <p:nvGrpSpPr>
            <p:cNvPr id="76831" name="Group 24"/>
            <p:cNvGrpSpPr>
              <a:grpSpLocks/>
            </p:cNvGrpSpPr>
            <p:nvPr/>
          </p:nvGrpSpPr>
          <p:grpSpPr bwMode="auto">
            <a:xfrm>
              <a:off x="1488" y="2745"/>
              <a:ext cx="2742" cy="1151"/>
              <a:chOff x="1122" y="2874"/>
              <a:chExt cx="2742" cy="1151"/>
            </a:xfrm>
          </p:grpSpPr>
          <p:sp>
            <p:nvSpPr>
              <p:cNvPr id="76832" name="Line 25"/>
              <p:cNvSpPr>
                <a:spLocks noChangeShapeType="1"/>
              </p:cNvSpPr>
              <p:nvPr/>
            </p:nvSpPr>
            <p:spPr bwMode="auto">
              <a:xfrm>
                <a:off x="1122" y="390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3" name="AutoShape 26"/>
              <p:cNvSpPr>
                <a:spLocks noChangeArrowheads="1"/>
              </p:cNvSpPr>
              <p:nvPr/>
            </p:nvSpPr>
            <p:spPr bwMode="auto">
              <a:xfrm>
                <a:off x="1437" y="32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34" name="Line 27"/>
              <p:cNvSpPr>
                <a:spLocks noChangeShapeType="1"/>
              </p:cNvSpPr>
              <p:nvPr/>
            </p:nvSpPr>
            <p:spPr bwMode="auto">
              <a:xfrm>
                <a:off x="2262" y="386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5" name="AutoShape 28"/>
              <p:cNvSpPr>
                <a:spLocks noChangeArrowheads="1"/>
              </p:cNvSpPr>
              <p:nvPr/>
            </p:nvSpPr>
            <p:spPr bwMode="auto">
              <a:xfrm>
                <a:off x="1641" y="35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36" name="AutoShape 29"/>
              <p:cNvSpPr>
                <a:spLocks noChangeArrowheads="1"/>
              </p:cNvSpPr>
              <p:nvPr/>
            </p:nvSpPr>
            <p:spPr bwMode="auto">
              <a:xfrm>
                <a:off x="1929" y="375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37" name="AutoShape 30"/>
              <p:cNvSpPr>
                <a:spLocks noChangeArrowheads="1"/>
              </p:cNvSpPr>
              <p:nvPr/>
            </p:nvSpPr>
            <p:spPr bwMode="auto">
              <a:xfrm>
                <a:off x="2073" y="381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38" name="AutoShape 31"/>
              <p:cNvSpPr>
                <a:spLocks noChangeArrowheads="1"/>
              </p:cNvSpPr>
              <p:nvPr/>
            </p:nvSpPr>
            <p:spPr bwMode="auto">
              <a:xfrm>
                <a:off x="2601" y="376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39" name="AutoShape 32"/>
              <p:cNvSpPr>
                <a:spLocks noChangeArrowheads="1"/>
              </p:cNvSpPr>
              <p:nvPr/>
            </p:nvSpPr>
            <p:spPr bwMode="auto">
              <a:xfrm>
                <a:off x="2745" y="364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40" name="AutoShape 33"/>
              <p:cNvSpPr>
                <a:spLocks noChangeArrowheads="1"/>
              </p:cNvSpPr>
              <p:nvPr/>
            </p:nvSpPr>
            <p:spPr bwMode="auto">
              <a:xfrm>
                <a:off x="2481" y="380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41" name="AutoShape 34"/>
              <p:cNvSpPr>
                <a:spLocks noChangeArrowheads="1"/>
              </p:cNvSpPr>
              <p:nvPr/>
            </p:nvSpPr>
            <p:spPr bwMode="auto">
              <a:xfrm>
                <a:off x="2985" y="344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42" name="AutoShape 35"/>
              <p:cNvSpPr>
                <a:spLocks noChangeArrowheads="1"/>
              </p:cNvSpPr>
              <p:nvPr/>
            </p:nvSpPr>
            <p:spPr bwMode="auto">
              <a:xfrm>
                <a:off x="3165" y="325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43" name="AutoShape 36"/>
              <p:cNvSpPr>
                <a:spLocks noChangeArrowheads="1"/>
              </p:cNvSpPr>
              <p:nvPr/>
            </p:nvSpPr>
            <p:spPr bwMode="auto">
              <a:xfrm>
                <a:off x="3429" y="292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44" name="Line 37"/>
              <p:cNvSpPr>
                <a:spLocks noChangeShapeType="1"/>
              </p:cNvSpPr>
              <p:nvPr/>
            </p:nvSpPr>
            <p:spPr bwMode="auto">
              <a:xfrm flipV="1">
                <a:off x="2262" y="2988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5" name="Text Box 38"/>
              <p:cNvSpPr txBox="1">
                <a:spLocks noChangeArrowheads="1"/>
              </p:cNvSpPr>
              <p:nvPr/>
            </p:nvSpPr>
            <p:spPr bwMode="auto">
              <a:xfrm>
                <a:off x="2262" y="287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SimSun" panose="02010600030101010101" pitchFamily="2" charset="-122"/>
                  </a:rPr>
                  <a:t>x</a:t>
                </a:r>
                <a:r>
                  <a:rPr lang="en-US" altLang="zh-CN" sz="1800" i="1" baseline="30000">
                    <a:solidFill>
                      <a:srgbClr val="000000"/>
                    </a:solidFill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6846" name="Line 39"/>
              <p:cNvSpPr>
                <a:spLocks noChangeShapeType="1"/>
              </p:cNvSpPr>
              <p:nvPr/>
            </p:nvSpPr>
            <p:spPr bwMode="auto">
              <a:xfrm flipV="1">
                <a:off x="1860" y="3180"/>
                <a:ext cx="2004" cy="81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7" name="Line 40"/>
              <p:cNvSpPr>
                <a:spLocks noChangeShapeType="1"/>
              </p:cNvSpPr>
              <p:nvPr/>
            </p:nvSpPr>
            <p:spPr bwMode="auto">
              <a:xfrm flipV="1">
                <a:off x="1857" y="3132"/>
                <a:ext cx="1962" cy="809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Line 41"/>
              <p:cNvSpPr>
                <a:spLocks noChangeShapeType="1"/>
              </p:cNvSpPr>
              <p:nvPr/>
            </p:nvSpPr>
            <p:spPr bwMode="auto">
              <a:xfrm flipV="1">
                <a:off x="1929" y="3240"/>
                <a:ext cx="1926" cy="785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9" name="Oval 42"/>
              <p:cNvSpPr>
                <a:spLocks noChangeArrowheads="1"/>
              </p:cNvSpPr>
              <p:nvPr/>
            </p:nvSpPr>
            <p:spPr bwMode="auto">
              <a:xfrm>
                <a:off x="2945" y="3403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50" name="Oval 43"/>
              <p:cNvSpPr>
                <a:spLocks noChangeArrowheads="1"/>
              </p:cNvSpPr>
              <p:nvPr/>
            </p:nvSpPr>
            <p:spPr bwMode="auto">
              <a:xfrm>
                <a:off x="2699" y="3601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51" name="Oval 44"/>
              <p:cNvSpPr>
                <a:spLocks noChangeArrowheads="1"/>
              </p:cNvSpPr>
              <p:nvPr/>
            </p:nvSpPr>
            <p:spPr bwMode="auto">
              <a:xfrm>
                <a:off x="2027" y="3775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905000" y="2590800"/>
            <a:ext cx="8229600" cy="1295400"/>
            <a:chOff x="240" y="1632"/>
            <a:chExt cx="5184" cy="816"/>
          </a:xfrm>
        </p:grpSpPr>
        <p:grpSp>
          <p:nvGrpSpPr>
            <p:cNvPr id="76813" name="Group 46"/>
            <p:cNvGrpSpPr>
              <a:grpSpLocks/>
            </p:cNvGrpSpPr>
            <p:nvPr/>
          </p:nvGrpSpPr>
          <p:grpSpPr bwMode="auto">
            <a:xfrm>
              <a:off x="1488" y="2181"/>
              <a:ext cx="2700" cy="267"/>
              <a:chOff x="1056" y="2322"/>
              <a:chExt cx="2700" cy="267"/>
            </a:xfrm>
          </p:grpSpPr>
          <p:sp>
            <p:nvSpPr>
              <p:cNvPr id="76815" name="Line 47"/>
              <p:cNvSpPr>
                <a:spLocks noChangeShapeType="1"/>
              </p:cNvSpPr>
              <p:nvPr/>
            </p:nvSpPr>
            <p:spPr bwMode="auto">
              <a:xfrm>
                <a:off x="1056" y="2358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16" name="AutoShape 48"/>
              <p:cNvSpPr>
                <a:spLocks noChangeArrowheads="1"/>
              </p:cNvSpPr>
              <p:nvPr/>
            </p:nvSpPr>
            <p:spPr bwMode="auto">
              <a:xfrm>
                <a:off x="13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17" name="Line 49"/>
              <p:cNvSpPr>
                <a:spLocks noChangeShapeType="1"/>
              </p:cNvSpPr>
              <p:nvPr/>
            </p:nvSpPr>
            <p:spPr bwMode="auto">
              <a:xfrm>
                <a:off x="2196" y="2322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18" name="Text Box 50"/>
              <p:cNvSpPr txBox="1">
                <a:spLocks noChangeArrowheads="1"/>
              </p:cNvSpPr>
              <p:nvPr/>
            </p:nvSpPr>
            <p:spPr bwMode="auto">
              <a:xfrm>
                <a:off x="2106" y="2358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6819" name="AutoShape 51"/>
              <p:cNvSpPr>
                <a:spLocks noChangeArrowheads="1"/>
              </p:cNvSpPr>
              <p:nvPr/>
            </p:nvSpPr>
            <p:spPr bwMode="auto">
              <a:xfrm>
                <a:off x="1563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0" name="AutoShape 52"/>
              <p:cNvSpPr>
                <a:spLocks noChangeArrowheads="1"/>
              </p:cNvSpPr>
              <p:nvPr/>
            </p:nvSpPr>
            <p:spPr bwMode="auto">
              <a:xfrm>
                <a:off x="18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1" name="AutoShape 53"/>
              <p:cNvSpPr>
                <a:spLocks noChangeArrowheads="1"/>
              </p:cNvSpPr>
              <p:nvPr/>
            </p:nvSpPr>
            <p:spPr bwMode="auto">
              <a:xfrm>
                <a:off x="199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2" name="AutoShape 54"/>
              <p:cNvSpPr>
                <a:spLocks noChangeArrowheads="1"/>
              </p:cNvSpPr>
              <p:nvPr/>
            </p:nvSpPr>
            <p:spPr bwMode="auto">
              <a:xfrm>
                <a:off x="25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3" name="AutoShape 55"/>
              <p:cNvSpPr>
                <a:spLocks noChangeArrowheads="1"/>
              </p:cNvSpPr>
              <p:nvPr/>
            </p:nvSpPr>
            <p:spPr bwMode="auto">
              <a:xfrm>
                <a:off x="267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4" name="AutoShape 56"/>
              <p:cNvSpPr>
                <a:spLocks noChangeArrowheads="1"/>
              </p:cNvSpPr>
              <p:nvPr/>
            </p:nvSpPr>
            <p:spPr bwMode="auto">
              <a:xfrm>
                <a:off x="2451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5" name="AutoShape 57"/>
              <p:cNvSpPr>
                <a:spLocks noChangeArrowheads="1"/>
              </p:cNvSpPr>
              <p:nvPr/>
            </p:nvSpPr>
            <p:spPr bwMode="auto">
              <a:xfrm>
                <a:off x="291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6" name="AutoShape 58"/>
              <p:cNvSpPr>
                <a:spLocks noChangeArrowheads="1"/>
              </p:cNvSpPr>
              <p:nvPr/>
            </p:nvSpPr>
            <p:spPr bwMode="auto">
              <a:xfrm>
                <a:off x="30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7" name="AutoShape 59"/>
              <p:cNvSpPr>
                <a:spLocks noChangeArrowheads="1"/>
              </p:cNvSpPr>
              <p:nvPr/>
            </p:nvSpPr>
            <p:spPr bwMode="auto">
              <a:xfrm>
                <a:off x="3375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828" name="Text Box 60"/>
              <p:cNvSpPr txBox="1">
                <a:spLocks noChangeArrowheads="1"/>
              </p:cNvSpPr>
              <p:nvPr/>
            </p:nvSpPr>
            <p:spPr bwMode="auto">
              <a:xfrm>
                <a:off x="3468" y="232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SimSun" panose="02010600030101010101" pitchFamily="2" charset="-122"/>
                  </a:rPr>
                  <a:t>x</a:t>
                </a:r>
                <a:endParaRPr lang="en-US" altLang="zh-CN" sz="1800" i="1" baseline="30000">
                  <a:solidFill>
                    <a:srgbClr val="000000"/>
                  </a:solidFill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6814" name="Rectangle 61"/>
            <p:cNvSpPr>
              <a:spLocks noChangeArrowheads="1"/>
            </p:cNvSpPr>
            <p:nvPr/>
          </p:nvSpPr>
          <p:spPr bwMode="auto">
            <a:xfrm>
              <a:off x="240" y="1632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indent="0">
                <a:buClr>
                  <a:srgbClr val="3333CC"/>
                </a:buClr>
                <a:buNone/>
              </a:pPr>
              <a:r>
                <a:rPr lang="en-US" altLang="zh-CN" sz="2500" dirty="0">
                  <a:solidFill>
                    <a:schemeClr val="tx1"/>
                  </a:solidFill>
                  <a:ea typeface="SimSun" panose="02010600030101010101" pitchFamily="2" charset="-122"/>
                </a:rPr>
                <a:t>But what are we going to do if the dataset is just too hard? </a:t>
              </a:r>
            </a:p>
          </p:txBody>
        </p:sp>
      </p:grpSp>
      <p:sp>
        <p:nvSpPr>
          <p:cNvPr id="121918" name="Rectangle 62"/>
          <p:cNvSpPr>
            <a:spLocks noChangeArrowheads="1"/>
          </p:cNvSpPr>
          <p:nvPr/>
        </p:nvSpPr>
        <p:spPr bwMode="auto">
          <a:xfrm>
            <a:off x="1905000" y="3962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Clr>
                <a:srgbClr val="3333CC"/>
              </a:buClr>
              <a:buNone/>
            </a:pPr>
            <a:r>
              <a:rPr lang="en-US" altLang="zh-CN" sz="2500" dirty="0">
                <a:solidFill>
                  <a:schemeClr val="tx1"/>
                </a:solidFill>
                <a:ea typeface="SimSun" panose="02010600030101010101" pitchFamily="2" charset="-122"/>
              </a:rPr>
              <a:t>How about… mapping data to a higher-dimensional space:</a:t>
            </a:r>
          </a:p>
        </p:txBody>
      </p:sp>
      <p:sp>
        <p:nvSpPr>
          <p:cNvPr id="76808" name="Text Box 63"/>
          <p:cNvSpPr txBox="1">
            <a:spLocks noChangeArrowheads="1"/>
          </p:cNvSpPr>
          <p:nvPr/>
        </p:nvSpPr>
        <p:spPr bwMode="auto">
          <a:xfrm>
            <a:off x="1970088" y="6335713"/>
            <a:ext cx="7478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This slide is courtesy of </a:t>
            </a:r>
            <a:r>
              <a:rPr lang="en-US" altLang="he-IL" sz="1400" i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www.iro.umontreal.ca/~pift6080/documents/papers/</a:t>
            </a:r>
            <a:r>
              <a:rPr lang="en-US" altLang="he-IL" sz="1400" b="1" i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svm</a:t>
            </a:r>
            <a:r>
              <a:rPr lang="en-US" altLang="he-IL" sz="1400" i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_tutorial.</a:t>
            </a:r>
            <a:r>
              <a:rPr lang="en-US" altLang="he-IL" sz="1400" b="1" i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ppt</a:t>
            </a:r>
            <a:r>
              <a:rPr lang="en-US" altLang="he-IL"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76809" name="Text Box 64"/>
          <p:cNvSpPr txBox="1">
            <a:spLocks noChangeArrowheads="1"/>
          </p:cNvSpPr>
          <p:nvPr/>
        </p:nvSpPr>
        <p:spPr bwMode="auto">
          <a:xfrm>
            <a:off x="1965325" y="453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ACE30-83D7-492D-8571-A1AB78C1077C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68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5" y="4605340"/>
            <a:ext cx="40227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19538" y="34449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Nonlinear SVMs: The Kernel Trick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685800" y="3349595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en-US" altLang="zh-CN" sz="2200" b="1" dirty="0">
                <a:solidFill>
                  <a:schemeClr val="tx1"/>
                </a:solidFill>
                <a:ea typeface="SimSun" panose="02010600030101010101" pitchFamily="2" charset="-122"/>
              </a:rPr>
              <a:t>Linear kernel: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/>
          </p:nvPr>
        </p:nvGraphicFramePr>
        <p:xfrm>
          <a:off x="6985084" y="4516458"/>
          <a:ext cx="40052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765300" imgH="482600" progId="">
                  <p:embed/>
                </p:oleObj>
              </mc:Choice>
              <mc:Fallback>
                <p:oleObj name="Equation" r:id="rId4" imgW="1765300" imgH="482600" progId="">
                  <p:embed/>
                  <p:pic>
                    <p:nvPicPr>
                      <p:cNvPr id="129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84" y="4516458"/>
                        <a:ext cx="40052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>
            <p:extLst/>
          </p:nvPr>
        </p:nvGraphicFramePr>
        <p:xfrm>
          <a:off x="3513973" y="3355506"/>
          <a:ext cx="2333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028254" imgH="253890" progId="">
                  <p:embed/>
                </p:oleObj>
              </mc:Choice>
              <mc:Fallback>
                <p:oleObj name="Equation" r:id="rId6" imgW="1028254" imgH="253890" progId="">
                  <p:embed/>
                  <p:pic>
                    <p:nvPicPr>
                      <p:cNvPr id="12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973" y="3355506"/>
                        <a:ext cx="23336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>
            <p:extLst/>
          </p:nvPr>
        </p:nvGraphicFramePr>
        <p:xfrm>
          <a:off x="3796130" y="4081693"/>
          <a:ext cx="3168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1396394" imgH="253890" progId="">
                  <p:embed/>
                </p:oleObj>
              </mc:Choice>
              <mc:Fallback>
                <p:oleObj name="Equation" r:id="rId8" imgW="1396394" imgH="253890" progId="">
                  <p:embed/>
                  <p:pic>
                    <p:nvPicPr>
                      <p:cNvPr id="129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130" y="4081693"/>
                        <a:ext cx="31686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>
            <p:extLst/>
          </p:nvPr>
        </p:nvGraphicFramePr>
        <p:xfrm>
          <a:off x="2835359" y="5732462"/>
          <a:ext cx="4149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1828800" imgH="254000" progId="">
                  <p:embed/>
                </p:oleObj>
              </mc:Choice>
              <mc:Fallback>
                <p:oleObj name="Equation" r:id="rId10" imgW="1828800" imgH="254000" progId="">
                  <p:embed/>
                  <p:pic>
                    <p:nvPicPr>
                      <p:cNvPr id="129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359" y="5732462"/>
                        <a:ext cx="4149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795420" y="2635339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Clr>
                <a:srgbClr val="3333CC"/>
              </a:buClr>
              <a:buNone/>
            </a:pPr>
            <a:r>
              <a:rPr lang="en-US" altLang="zh-CN" sz="2500" dirty="0">
                <a:solidFill>
                  <a:schemeClr val="tx1"/>
                </a:solidFill>
                <a:ea typeface="SimSun" panose="02010600030101010101" pitchFamily="2" charset="-122"/>
              </a:rPr>
              <a:t>Examples of commonly-used kernel functions: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685800" y="4124555"/>
            <a:ext cx="312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SimSun" panose="02010600030101010101" pitchFamily="2" charset="-122"/>
              </a:rPr>
              <a:t>Polynomial kernel: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685800" y="4957803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en-US" altLang="zh-CN" sz="2000" b="1" dirty="0">
                <a:solidFill>
                  <a:schemeClr val="tx1"/>
                </a:solidFill>
                <a:ea typeface="SimSun" panose="02010600030101010101" pitchFamily="2" charset="-122"/>
              </a:rPr>
              <a:t>Gaussian (Radial-Basis Function (RBF) ) kernel: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685800" y="5775324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buClr>
                <a:srgbClr val="FF0000"/>
              </a:buClr>
            </a:pPr>
            <a:r>
              <a:rPr lang="en-US" altLang="zh-CN" sz="2200" b="1" dirty="0">
                <a:solidFill>
                  <a:schemeClr val="tx1"/>
                </a:solidFill>
                <a:ea typeface="SimSun" panose="02010600030101010101" pitchFamily="2" charset="-122"/>
              </a:rPr>
              <a:t>Sigmoid: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FB3B5-3803-42EF-97E5-623FF75B92E9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3172" y="1182446"/>
            <a:ext cx="3056729" cy="5713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078" y="1176907"/>
            <a:ext cx="6589584" cy="7522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2687" y="2000797"/>
            <a:ext cx="4237521" cy="6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33" grpId="0" autoUpdateAnimBg="0"/>
      <p:bldP spid="129034" grpId="0" autoUpdateAnimBg="0"/>
      <p:bldP spid="1290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B4A581-CA5A-4018-AD2C-7B4041042906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SVM vs. Neural Network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524000"/>
            <a:ext cx="41910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/>
              <a:t>SVM</a:t>
            </a:r>
            <a:r>
              <a:rPr lang="en-US" altLang="en-US" sz="2400"/>
              <a:t>	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Deterministic algorithm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Nice generalization properties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Hard to learn – learned in batch mode using quadratic programming techniques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Using kernels can learn very complex functions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0"/>
            <a:ext cx="4343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/>
              <a:t>Neural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Nondeterministic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Generalizes well but doesn’t have strong mathematical foundation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Can easily be learned in incremental fashion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To learn complex functions—use multilayer perceptron (nontrivial)</a:t>
            </a:r>
          </a:p>
        </p:txBody>
      </p:sp>
    </p:spTree>
    <p:extLst>
      <p:ext uri="{BB962C8B-B14F-4D97-AF65-F5344CB8AC3E}">
        <p14:creationId xmlns:p14="http://schemas.microsoft.com/office/powerpoint/2010/main" val="150065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ADFD4F-679D-4ED5-9053-DCA154C8B3E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SVM—Support Vector Machines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 relatively new classification method for both </a:t>
            </a:r>
            <a:r>
              <a:rPr lang="en-US" altLang="en-US" sz="2400" u="sng" dirty="0"/>
              <a:t>linear and nonlinear</a:t>
            </a:r>
            <a:r>
              <a:rPr lang="en-US" altLang="en-US" sz="2400" dirty="0"/>
              <a:t>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It uses a </a:t>
            </a:r>
            <a:r>
              <a:rPr lang="en-US" altLang="en-US" sz="2400" u="sng" dirty="0"/>
              <a:t>nonlinear mapping</a:t>
            </a:r>
            <a:r>
              <a:rPr lang="en-US" altLang="en-US" sz="2400" dirty="0"/>
              <a:t> to transform the original training data into a higher dimension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With the new dimension, it searches for the linear optimal separating </a:t>
            </a:r>
            <a:r>
              <a:rPr lang="en-US" altLang="en-US" sz="2400" b="1" dirty="0"/>
              <a:t>hyperplane</a:t>
            </a:r>
            <a:r>
              <a:rPr lang="en-US" altLang="en-US" sz="2400" dirty="0"/>
              <a:t> (i.e., “decision boundary”)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With an appropriate nonlinear mapping to a sufficiently high dimension, data from two classes can always be separated by a hyperplane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SVM finds this hyperplane using </a:t>
            </a:r>
            <a:r>
              <a:rPr lang="en-US" altLang="en-US" sz="2400" b="1" dirty="0"/>
              <a:t>support vectors</a:t>
            </a:r>
            <a:r>
              <a:rPr lang="en-US" altLang="en-US" sz="2400" dirty="0"/>
              <a:t> (“essential” training tuples) and </a:t>
            </a:r>
            <a:r>
              <a:rPr lang="en-US" altLang="en-US" sz="2400" b="1" dirty="0"/>
              <a:t>margins</a:t>
            </a:r>
            <a:r>
              <a:rPr lang="en-US" altLang="en-US" sz="2400" dirty="0"/>
              <a:t> (defined by the support vectors)</a:t>
            </a:r>
          </a:p>
        </p:txBody>
      </p:sp>
    </p:spTree>
    <p:extLst>
      <p:ext uri="{BB962C8B-B14F-4D97-AF65-F5344CB8AC3E}">
        <p14:creationId xmlns:p14="http://schemas.microsoft.com/office/powerpoint/2010/main" val="142050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728950"/>
              </p:ext>
            </p:extLst>
          </p:nvPr>
        </p:nvGraphicFramePr>
        <p:xfrm>
          <a:off x="381000" y="119798"/>
          <a:ext cx="11338931" cy="637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02">
                  <a:extLst>
                    <a:ext uri="{9D8B030D-6E8A-4147-A177-3AD203B41FA5}">
                      <a16:colId xmlns:a16="http://schemas.microsoft.com/office/drawing/2014/main" val="2279466049"/>
                    </a:ext>
                  </a:extLst>
                </a:gridCol>
                <a:gridCol w="1784195">
                  <a:extLst>
                    <a:ext uri="{9D8B030D-6E8A-4147-A177-3AD203B41FA5}">
                      <a16:colId xmlns:a16="http://schemas.microsoft.com/office/drawing/2014/main" val="2508661399"/>
                    </a:ext>
                  </a:extLst>
                </a:gridCol>
                <a:gridCol w="4025591">
                  <a:extLst>
                    <a:ext uri="{9D8B030D-6E8A-4147-A177-3AD203B41FA5}">
                      <a16:colId xmlns:a16="http://schemas.microsoft.com/office/drawing/2014/main" val="3721350385"/>
                    </a:ext>
                  </a:extLst>
                </a:gridCol>
                <a:gridCol w="4973443">
                  <a:extLst>
                    <a:ext uri="{9D8B030D-6E8A-4147-A177-3AD203B41FA5}">
                      <a16:colId xmlns:a16="http://schemas.microsoft.com/office/drawing/2014/main" val="3648051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Data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Non-linear</a:t>
                      </a:r>
                      <a:r>
                        <a:rPr lang="en-US" baseline="0" dirty="0" smtClean="0"/>
                        <a:t> Data Structures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Data Element Arrangement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 linear data structure, data elements are sequentially connected and each element is traversable through a single run.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 non-linear data structure, data elements are hierarchically connected and are present at various levels.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0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Levels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 linear data structure, all data elements are present at a single level.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 non-linear data structure, data elements are present at multiple levels.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998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Implementation complexity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Linear data structures are easier to implement.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Non-linear data structures are difficult to understand and implement as compared to linear data structures.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2747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Linear data structures can be traversed completely in a single run.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Non-linear data structures are not easy to traverse and needs multiple runs to be traversed completely.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8887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Memory utilization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Linear data structures are not very memory friendly and are not utilizing memory efficiently.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Non-linear data structures uses memory very efficiently.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7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 Complexity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 complexity of linear data structure often increases with increase in size.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 complexity of non-linear data structure often remain with increase in size.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0207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Examples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Array, List, Queue, Stack.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Graph, Map, Tree.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879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5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D6A8E6-87C6-4556-A129-F2626F540F09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SVM—History and Applications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3820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/>
              <a:t>Vapnik and colleagues (1992)—groundwork from Vapnik &amp; Chervonenkis’ statistical learning theory in 1960s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/>
              <a:t>Features</a:t>
            </a:r>
            <a:r>
              <a:rPr lang="en-US" altLang="en-US" sz="2400"/>
              <a:t>: training can be slow but accuracy is high owing to their ability to model complex nonlinear decision boundaries (margin maximization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/>
              <a:t>Used for</a:t>
            </a:r>
            <a:r>
              <a:rPr lang="en-US" altLang="en-US" sz="2400"/>
              <a:t>: classification and numeric prediction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u="sng"/>
              <a:t>Applications</a:t>
            </a:r>
            <a:r>
              <a:rPr lang="en-US" altLang="en-US" sz="24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handwritten digit recognition, object recognition, speaker identification, benchmarking time-series prediction tests </a:t>
            </a:r>
          </a:p>
        </p:txBody>
      </p:sp>
    </p:spTree>
    <p:extLst>
      <p:ext uri="{BB962C8B-B14F-4D97-AF65-F5344CB8AC3E}">
        <p14:creationId xmlns:p14="http://schemas.microsoft.com/office/powerpoint/2010/main" val="250130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Discriminant Function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arbitrary functions of x, such as: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85" y="2535741"/>
            <a:ext cx="7400537" cy="36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9740" y="1783192"/>
            <a:ext cx="5269126" cy="160771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399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would you classify these points using a linear discriminant function in order to minimize the error rate?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5867461" y="1600677"/>
            <a:ext cx="4418449" cy="4418449"/>
            <a:chOff x="2736" y="1008"/>
            <a:chExt cx="2784" cy="2784"/>
          </a:xfrm>
        </p:grpSpPr>
        <p:sp>
          <p:nvSpPr>
            <p:cNvPr id="15392" name="Line 4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  <p:sp>
          <p:nvSpPr>
            <p:cNvPr id="15393" name="Line 5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</p:grpSp>
      <p:sp>
        <p:nvSpPr>
          <p:cNvPr id="15364" name="Oval 6"/>
          <p:cNvSpPr>
            <a:spLocks noChangeArrowheads="1"/>
          </p:cNvSpPr>
          <p:nvPr/>
        </p:nvSpPr>
        <p:spPr bwMode="auto">
          <a:xfrm>
            <a:off x="7619603" y="4190802"/>
            <a:ext cx="152360" cy="152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8305225" y="3962261"/>
            <a:ext cx="152360" cy="152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66" name="Oval 8"/>
          <p:cNvSpPr>
            <a:spLocks noChangeArrowheads="1"/>
          </p:cNvSpPr>
          <p:nvPr/>
        </p:nvSpPr>
        <p:spPr bwMode="auto">
          <a:xfrm>
            <a:off x="8229045" y="4343162"/>
            <a:ext cx="152360" cy="152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67" name="Oval 9"/>
          <p:cNvSpPr>
            <a:spLocks noChangeArrowheads="1"/>
          </p:cNvSpPr>
          <p:nvPr/>
        </p:nvSpPr>
        <p:spPr bwMode="auto">
          <a:xfrm>
            <a:off x="8686125" y="4419342"/>
            <a:ext cx="152360" cy="152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68" name="Oval 10"/>
          <p:cNvSpPr>
            <a:spLocks noChangeArrowheads="1"/>
          </p:cNvSpPr>
          <p:nvPr/>
        </p:nvSpPr>
        <p:spPr bwMode="auto">
          <a:xfrm>
            <a:off x="9067026" y="3886081"/>
            <a:ext cx="152360" cy="152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69" name="Oval 11"/>
          <p:cNvSpPr>
            <a:spLocks noChangeArrowheads="1"/>
          </p:cNvSpPr>
          <p:nvPr/>
        </p:nvSpPr>
        <p:spPr bwMode="auto">
          <a:xfrm>
            <a:off x="7924324" y="4724063"/>
            <a:ext cx="152360" cy="152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0" name="Oval 12"/>
          <p:cNvSpPr>
            <a:spLocks noChangeArrowheads="1"/>
          </p:cNvSpPr>
          <p:nvPr/>
        </p:nvSpPr>
        <p:spPr bwMode="auto">
          <a:xfrm>
            <a:off x="7391063" y="5181144"/>
            <a:ext cx="152360" cy="152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1" name="Oval 13"/>
          <p:cNvSpPr>
            <a:spLocks noChangeArrowheads="1"/>
          </p:cNvSpPr>
          <p:nvPr/>
        </p:nvSpPr>
        <p:spPr bwMode="auto">
          <a:xfrm>
            <a:off x="8762306" y="4952603"/>
            <a:ext cx="152360" cy="1523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2" name="Oval 14"/>
          <p:cNvSpPr>
            <a:spLocks noChangeArrowheads="1"/>
          </p:cNvSpPr>
          <p:nvPr/>
        </p:nvSpPr>
        <p:spPr bwMode="auto">
          <a:xfrm>
            <a:off x="6629261" y="2133938"/>
            <a:ext cx="152360" cy="15236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3" name="Oval 15"/>
          <p:cNvSpPr>
            <a:spLocks noChangeArrowheads="1"/>
          </p:cNvSpPr>
          <p:nvPr/>
        </p:nvSpPr>
        <p:spPr bwMode="auto">
          <a:xfrm>
            <a:off x="6705441" y="2591018"/>
            <a:ext cx="152360" cy="15236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4" name="Oval 16"/>
          <p:cNvSpPr>
            <a:spLocks noChangeArrowheads="1"/>
          </p:cNvSpPr>
          <p:nvPr/>
        </p:nvSpPr>
        <p:spPr bwMode="auto">
          <a:xfrm>
            <a:off x="7543423" y="2438658"/>
            <a:ext cx="152360" cy="15236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5" name="Oval 17"/>
          <p:cNvSpPr>
            <a:spLocks noChangeArrowheads="1"/>
          </p:cNvSpPr>
          <p:nvPr/>
        </p:nvSpPr>
        <p:spPr bwMode="auto">
          <a:xfrm>
            <a:off x="6705441" y="3352820"/>
            <a:ext cx="152360" cy="15236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6" name="Oval 18"/>
          <p:cNvSpPr>
            <a:spLocks noChangeArrowheads="1"/>
          </p:cNvSpPr>
          <p:nvPr/>
        </p:nvSpPr>
        <p:spPr bwMode="auto">
          <a:xfrm>
            <a:off x="7391063" y="3352820"/>
            <a:ext cx="152360" cy="15236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7" name="Oval 19"/>
          <p:cNvSpPr>
            <a:spLocks noChangeArrowheads="1"/>
          </p:cNvSpPr>
          <p:nvPr/>
        </p:nvSpPr>
        <p:spPr bwMode="auto">
          <a:xfrm>
            <a:off x="8305225" y="2057757"/>
            <a:ext cx="152360" cy="15236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8" name="Oval 20"/>
          <p:cNvSpPr>
            <a:spLocks noChangeArrowheads="1"/>
          </p:cNvSpPr>
          <p:nvPr/>
        </p:nvSpPr>
        <p:spPr bwMode="auto">
          <a:xfrm>
            <a:off x="8686125" y="2514838"/>
            <a:ext cx="152360" cy="15236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sp>
        <p:nvSpPr>
          <p:cNvPr id="15379" name="Line 21"/>
          <p:cNvSpPr>
            <a:spLocks noChangeShapeType="1"/>
          </p:cNvSpPr>
          <p:nvPr/>
        </p:nvSpPr>
        <p:spPr bwMode="auto">
          <a:xfrm flipV="1">
            <a:off x="5791280" y="2286299"/>
            <a:ext cx="4266089" cy="2666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grpSp>
        <p:nvGrpSpPr>
          <p:cNvPr id="15380" name="Group 23"/>
          <p:cNvGrpSpPr>
            <a:grpSpLocks/>
          </p:cNvGrpSpPr>
          <p:nvPr/>
        </p:nvGrpSpPr>
        <p:grpSpPr bwMode="auto">
          <a:xfrm>
            <a:off x="8914666" y="938863"/>
            <a:ext cx="1931484" cy="871310"/>
            <a:chOff x="4445" y="467"/>
            <a:chExt cx="1217" cy="549"/>
          </a:xfrm>
        </p:grpSpPr>
        <p:sp>
          <p:nvSpPr>
            <p:cNvPr id="15387" name="Text Box 24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1999" dirty="0">
                  <a:solidFill>
                    <a:srgbClr val="000000"/>
                  </a:solidFill>
                  <a:ea typeface="SimSun" panose="02010600030101010101" pitchFamily="2" charset="-122"/>
                </a:rPr>
                <a:t>denotes +1</a:t>
              </a: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1999" dirty="0">
                  <a:solidFill>
                    <a:srgbClr val="000000"/>
                  </a:solidFill>
                  <a:ea typeface="SimSun" panose="02010600030101010101" pitchFamily="2" charset="-122"/>
                </a:rPr>
                <a:t>denotes -1</a:t>
              </a:r>
            </a:p>
          </p:txBody>
        </p:sp>
        <p:grpSp>
          <p:nvGrpSpPr>
            <p:cNvPr id="15388" name="Group 25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15389" name="Oval 26"/>
              <p:cNvSpPr>
                <a:spLocks noChangeArrowheads="1"/>
              </p:cNvSpPr>
              <p:nvPr/>
            </p:nvSpPr>
            <p:spPr bwMode="auto">
              <a:xfrm>
                <a:off x="4506" y="73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0" name="Oval 27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1" name="Rectangle 28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381" name="Text Box 29"/>
          <p:cNvSpPr txBox="1">
            <a:spLocks noChangeArrowheads="1"/>
          </p:cNvSpPr>
          <p:nvPr/>
        </p:nvSpPr>
        <p:spPr bwMode="auto">
          <a:xfrm>
            <a:off x="10041497" y="5293828"/>
            <a:ext cx="382488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00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799" baseline="-250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5382" name="Text Box 30"/>
          <p:cNvSpPr txBox="1">
            <a:spLocks noChangeArrowheads="1"/>
          </p:cNvSpPr>
          <p:nvPr/>
        </p:nvSpPr>
        <p:spPr bwMode="auto">
          <a:xfrm>
            <a:off x="6248360" y="1448317"/>
            <a:ext cx="382488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00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799" baseline="-25000">
                <a:solidFill>
                  <a:srgbClr val="000000"/>
                </a:solidFill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5383" name="Rectangle 31"/>
          <p:cNvSpPr>
            <a:spLocks noChangeArrowheads="1"/>
          </p:cNvSpPr>
          <p:nvPr/>
        </p:nvSpPr>
        <p:spPr bwMode="auto">
          <a:xfrm>
            <a:off x="769740" y="2904838"/>
            <a:ext cx="4776190" cy="54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</a:pPr>
            <a:r>
              <a:rPr lang="en-US" altLang="zh-CN" sz="2499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Infinite number of answers!</a:t>
            </a:r>
          </a:p>
        </p:txBody>
      </p:sp>
      <p:sp>
        <p:nvSpPr>
          <p:cNvPr id="15384" name="Text Box 32"/>
          <p:cNvSpPr txBox="1">
            <a:spLocks noChangeArrowheads="1"/>
          </p:cNvSpPr>
          <p:nvPr/>
        </p:nvSpPr>
        <p:spPr bwMode="auto">
          <a:xfrm>
            <a:off x="1971165" y="6279409"/>
            <a:ext cx="7671977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ea typeface="SimSun" panose="02010600030101010101" pitchFamily="2" charset="-122"/>
              </a:rPr>
              <a:t>This slide is courtesy of </a:t>
            </a:r>
            <a:r>
              <a:rPr lang="en-US" altLang="en-US" sz="1400" i="1">
                <a:solidFill>
                  <a:srgbClr val="000000"/>
                </a:solidFill>
              </a:rPr>
              <a:t>www1.cs.columbia.edu/~belhumeur/courses/biometrics/2009/svm.ppt</a:t>
            </a:r>
            <a:r>
              <a:rPr lang="en-US" altLang="en-US" sz="1799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5385" name="מציין מיקום של מספר שקופית 3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010931-99E7-4C11-8347-DDD35912A0F8}" type="slidenum">
              <a:rPr lang="he-IL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386" name="Rectangle 26"/>
          <p:cNvSpPr>
            <a:spLocks noGrp="1" noChangeArrowheads="1"/>
          </p:cNvSpPr>
          <p:nvPr>
            <p:ph type="title"/>
          </p:nvPr>
        </p:nvSpPr>
        <p:spPr>
          <a:xfrm>
            <a:off x="1409334" y="432583"/>
            <a:ext cx="8484565" cy="685621"/>
          </a:xfrm>
          <a:noFill/>
        </p:spPr>
        <p:txBody>
          <a:bodyPr/>
          <a:lstStyle/>
          <a:p>
            <a:r>
              <a:rPr lang="en-US" altLang="zh-CN" sz="3999" b="1" dirty="0">
                <a:ea typeface="SimSun" panose="02010600030101010101" pitchFamily="2" charset="-122"/>
              </a:rPr>
              <a:t>Linear Discriminant Function</a:t>
            </a:r>
          </a:p>
        </p:txBody>
      </p:sp>
    </p:spTree>
    <p:extLst>
      <p:ext uri="{BB962C8B-B14F-4D97-AF65-F5344CB8AC3E}">
        <p14:creationId xmlns:p14="http://schemas.microsoft.com/office/powerpoint/2010/main" val="13954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5867461" y="1600677"/>
            <a:ext cx="4418449" cy="4418449"/>
            <a:chOff x="2736" y="1008"/>
            <a:chExt cx="2784" cy="2784"/>
          </a:xfrm>
        </p:grpSpPr>
        <p:sp>
          <p:nvSpPr>
            <p:cNvPr id="16423" name="Line 3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  <p:sp>
          <p:nvSpPr>
            <p:cNvPr id="16424" name="Line 4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7391063" y="3886082"/>
            <a:ext cx="1828324" cy="1447423"/>
            <a:chOff x="3696" y="2448"/>
            <a:chExt cx="1152" cy="912"/>
          </a:xfrm>
        </p:grpSpPr>
        <p:sp>
          <p:nvSpPr>
            <p:cNvPr id="16415" name="Oval 6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6" name="Oval 7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7" name="Oval 8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8" name="Oval 9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9" name="Oval 10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20" name="Oval 11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21" name="Oval 12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22" name="Oval 13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6629262" y="2057758"/>
            <a:ext cx="2209225" cy="1447423"/>
            <a:chOff x="3216" y="1296"/>
            <a:chExt cx="1392" cy="912"/>
          </a:xfrm>
        </p:grpSpPr>
        <p:sp>
          <p:nvSpPr>
            <p:cNvPr id="16408" name="Oval 15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09" name="Oval 16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0" name="Oval 17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1" name="Oval 18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2" name="Oval 19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3" name="Oval 20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6414" name="Oval 21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</p:grpSp>
      <p:sp>
        <p:nvSpPr>
          <p:cNvPr id="16389" name="Line 22"/>
          <p:cNvSpPr>
            <a:spLocks noChangeShapeType="1"/>
          </p:cNvSpPr>
          <p:nvPr/>
        </p:nvSpPr>
        <p:spPr bwMode="auto">
          <a:xfrm flipV="1">
            <a:off x="5867460" y="3733722"/>
            <a:ext cx="3885188" cy="4570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16390" name="Text Box 23"/>
          <p:cNvSpPr txBox="1">
            <a:spLocks noChangeArrowheads="1"/>
          </p:cNvSpPr>
          <p:nvPr/>
        </p:nvSpPr>
        <p:spPr bwMode="auto">
          <a:xfrm>
            <a:off x="10041497" y="5293828"/>
            <a:ext cx="382488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00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799" baseline="-250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6391" name="Text Box 24"/>
          <p:cNvSpPr txBox="1">
            <a:spLocks noChangeArrowheads="1"/>
          </p:cNvSpPr>
          <p:nvPr/>
        </p:nvSpPr>
        <p:spPr bwMode="auto">
          <a:xfrm>
            <a:off x="6248360" y="1448317"/>
            <a:ext cx="382488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00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799" baseline="-25000">
                <a:solidFill>
                  <a:srgbClr val="000000"/>
                </a:solidFill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6393" name="Rectangle 26"/>
          <p:cNvSpPr>
            <a:spLocks noGrp="1" noChangeArrowheads="1"/>
          </p:cNvSpPr>
          <p:nvPr>
            <p:ph type="title"/>
          </p:nvPr>
        </p:nvSpPr>
        <p:spPr>
          <a:xfrm>
            <a:off x="1447801" y="449244"/>
            <a:ext cx="8484565" cy="685621"/>
          </a:xfrm>
          <a:noFill/>
        </p:spPr>
        <p:txBody>
          <a:bodyPr/>
          <a:lstStyle/>
          <a:p>
            <a:r>
              <a:rPr lang="en-US" altLang="zh-CN" sz="3999" b="1" dirty="0">
                <a:ea typeface="SimSun" panose="02010600030101010101" pitchFamily="2" charset="-122"/>
              </a:rPr>
              <a:t>Linear Discriminant Function</a:t>
            </a:r>
          </a:p>
        </p:txBody>
      </p:sp>
      <p:sp>
        <p:nvSpPr>
          <p:cNvPr id="16394" name="Rectangle 33"/>
          <p:cNvSpPr>
            <a:spLocks noChangeArrowheads="1"/>
          </p:cNvSpPr>
          <p:nvPr/>
        </p:nvSpPr>
        <p:spPr bwMode="auto">
          <a:xfrm>
            <a:off x="741502" y="3005248"/>
            <a:ext cx="4645402" cy="54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</a:pPr>
            <a:r>
              <a:rPr lang="en-US" altLang="zh-CN" sz="2499" b="1" dirty="0">
                <a:latin typeface="Times New Roman" panose="02020603050405020304" pitchFamily="18" charset="0"/>
                <a:ea typeface="SimSun" panose="02010600030101010101" pitchFamily="2" charset="-122"/>
              </a:rPr>
              <a:t>Infinite number of answers!</a:t>
            </a:r>
          </a:p>
        </p:txBody>
      </p:sp>
      <p:sp>
        <p:nvSpPr>
          <p:cNvPr id="16395" name="Rectangle 34"/>
          <p:cNvSpPr>
            <a:spLocks noChangeArrowheads="1"/>
          </p:cNvSpPr>
          <p:nvPr/>
        </p:nvSpPr>
        <p:spPr bwMode="auto">
          <a:xfrm>
            <a:off x="746167" y="3585911"/>
            <a:ext cx="3883601" cy="54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</a:pPr>
            <a:r>
              <a:rPr lang="en-US" altLang="zh-CN" sz="2499" b="1" dirty="0">
                <a:latin typeface="Times New Roman" panose="02020603050405020304" pitchFamily="18" charset="0"/>
                <a:ea typeface="SimSun" panose="02010600030101010101" pitchFamily="2" charset="-122"/>
              </a:rPr>
              <a:t>Which one is the best?</a:t>
            </a:r>
          </a:p>
        </p:txBody>
      </p:sp>
      <p:grpSp>
        <p:nvGrpSpPr>
          <p:cNvPr id="16396" name="Group 35"/>
          <p:cNvGrpSpPr>
            <a:grpSpLocks/>
          </p:cNvGrpSpPr>
          <p:nvPr/>
        </p:nvGrpSpPr>
        <p:grpSpPr bwMode="auto">
          <a:xfrm>
            <a:off x="5791280" y="1905397"/>
            <a:ext cx="4266089" cy="3656648"/>
            <a:chOff x="2688" y="1200"/>
            <a:chExt cx="2688" cy="2304"/>
          </a:xfrm>
        </p:grpSpPr>
        <p:sp>
          <p:nvSpPr>
            <p:cNvPr id="16405" name="Line 36"/>
            <p:cNvSpPr>
              <a:spLocks noChangeShapeType="1"/>
            </p:cNvSpPr>
            <p:nvPr/>
          </p:nvSpPr>
          <p:spPr bwMode="auto">
            <a:xfrm flipV="1">
              <a:off x="2736" y="1920"/>
              <a:ext cx="240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  <p:sp>
          <p:nvSpPr>
            <p:cNvPr id="16406" name="Line 37"/>
            <p:cNvSpPr>
              <a:spLocks noChangeShapeType="1"/>
            </p:cNvSpPr>
            <p:nvPr/>
          </p:nvSpPr>
          <p:spPr bwMode="auto">
            <a:xfrm flipV="1">
              <a:off x="2880" y="1200"/>
              <a:ext cx="2256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  <p:sp>
          <p:nvSpPr>
            <p:cNvPr id="16407" name="Line 38"/>
            <p:cNvSpPr>
              <a:spLocks noChangeShapeType="1"/>
            </p:cNvSpPr>
            <p:nvPr/>
          </p:nvSpPr>
          <p:spPr bwMode="auto">
            <a:xfrm flipV="1">
              <a:off x="2688" y="1440"/>
              <a:ext cx="2688" cy="1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</p:grpSp>
      <p:sp>
        <p:nvSpPr>
          <p:cNvPr id="16397" name="Text Box 39"/>
          <p:cNvSpPr txBox="1">
            <a:spLocks noChangeArrowheads="1"/>
          </p:cNvSpPr>
          <p:nvPr/>
        </p:nvSpPr>
        <p:spPr bwMode="auto">
          <a:xfrm>
            <a:off x="1971165" y="6279409"/>
            <a:ext cx="7671977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ea typeface="SimSun" panose="02010600030101010101" pitchFamily="2" charset="-122"/>
              </a:rPr>
              <a:t>This slide is courtesy of </a:t>
            </a:r>
            <a:r>
              <a:rPr lang="en-US" altLang="en-US" sz="1400" i="1">
                <a:solidFill>
                  <a:srgbClr val="000000"/>
                </a:solidFill>
              </a:rPr>
              <a:t>www1.cs.columbia.edu/~belhumeur/courses/biometrics/2009/svm.ppt</a:t>
            </a:r>
            <a:r>
              <a:rPr lang="en-US" altLang="en-US" sz="1799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6398" name="Group 23"/>
          <p:cNvGrpSpPr>
            <a:grpSpLocks/>
          </p:cNvGrpSpPr>
          <p:nvPr/>
        </p:nvGrpSpPr>
        <p:grpSpPr bwMode="auto">
          <a:xfrm>
            <a:off x="9585748" y="903153"/>
            <a:ext cx="1931484" cy="871310"/>
            <a:chOff x="4445" y="467"/>
            <a:chExt cx="1217" cy="549"/>
          </a:xfrm>
        </p:grpSpPr>
        <p:sp>
          <p:nvSpPr>
            <p:cNvPr id="16400" name="Text Box 24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1999">
                  <a:solidFill>
                    <a:srgbClr val="000000"/>
                  </a:solidFill>
                  <a:ea typeface="SimSun" panose="02010600030101010101" pitchFamily="2" charset="-122"/>
                </a:rPr>
                <a:t>denotes +1</a:t>
              </a: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1999">
                  <a:solidFill>
                    <a:srgbClr val="000000"/>
                  </a:solidFill>
                  <a:ea typeface="SimSun" panose="02010600030101010101" pitchFamily="2" charset="-122"/>
                </a:rPr>
                <a:t>denotes -1</a:t>
              </a:r>
            </a:p>
          </p:txBody>
        </p:sp>
        <p:grpSp>
          <p:nvGrpSpPr>
            <p:cNvPr id="16401" name="Group 25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16402" name="Oval 26"/>
              <p:cNvSpPr>
                <a:spLocks noChangeArrowheads="1"/>
              </p:cNvSpPr>
              <p:nvPr/>
            </p:nvSpPr>
            <p:spPr bwMode="auto">
              <a:xfrm>
                <a:off x="4506" y="73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3" name="Oval 27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4" name="Rectangle 28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6399" name="מציין מיקום של מספר שקופית 4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0618CF-D846-40E5-97CC-F6FE77C692C1}" type="slidenum">
              <a:rPr lang="he-IL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733525" y="1774463"/>
            <a:ext cx="5269126" cy="160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399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would you classify these points using a linear discriminant function in order to minimize the error rate?</a:t>
            </a:r>
          </a:p>
        </p:txBody>
      </p:sp>
    </p:spTree>
    <p:extLst>
      <p:ext uri="{BB962C8B-B14F-4D97-AF65-F5344CB8AC3E}">
        <p14:creationId xmlns:p14="http://schemas.microsoft.com/office/powerpoint/2010/main" val="19966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98" y="319882"/>
            <a:ext cx="8408385" cy="685621"/>
          </a:xfrm>
        </p:spPr>
        <p:txBody>
          <a:bodyPr/>
          <a:lstStyle/>
          <a:p>
            <a:r>
              <a:rPr lang="en-US" altLang="zh-CN" sz="3999" b="1" dirty="0">
                <a:ea typeface="SimSun" panose="02010600030101010101" pitchFamily="2" charset="-122"/>
              </a:rPr>
              <a:t>Large Margin Linear Classifier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 rot="-1913833">
            <a:off x="5638920" y="3448045"/>
            <a:ext cx="4570809" cy="83798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867461" y="1854611"/>
            <a:ext cx="4418449" cy="4418449"/>
            <a:chOff x="2736" y="1008"/>
            <a:chExt cx="2784" cy="2784"/>
          </a:xfrm>
        </p:grpSpPr>
        <p:sp>
          <p:nvSpPr>
            <p:cNvPr id="17448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  <p:sp>
          <p:nvSpPr>
            <p:cNvPr id="17449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7391063" y="4140016"/>
            <a:ext cx="1828324" cy="1447423"/>
            <a:chOff x="3696" y="2448"/>
            <a:chExt cx="1152" cy="912"/>
          </a:xfrm>
        </p:grpSpPr>
        <p:sp>
          <p:nvSpPr>
            <p:cNvPr id="17440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41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42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43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44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45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46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47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17414" name="Group 16"/>
          <p:cNvGrpSpPr>
            <a:grpSpLocks/>
          </p:cNvGrpSpPr>
          <p:nvPr/>
        </p:nvGrpSpPr>
        <p:grpSpPr bwMode="auto">
          <a:xfrm>
            <a:off x="6629262" y="2311692"/>
            <a:ext cx="2209225" cy="1447423"/>
            <a:chOff x="3216" y="1296"/>
            <a:chExt cx="1392" cy="912"/>
          </a:xfrm>
        </p:grpSpPr>
        <p:sp>
          <p:nvSpPr>
            <p:cNvPr id="17433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34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35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36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37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38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7439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</p:grpSp>
      <p:sp>
        <p:nvSpPr>
          <p:cNvPr id="17415" name="Line 24"/>
          <p:cNvSpPr>
            <a:spLocks noChangeShapeType="1"/>
          </p:cNvSpPr>
          <p:nvPr/>
        </p:nvSpPr>
        <p:spPr bwMode="auto">
          <a:xfrm flipV="1">
            <a:off x="5791280" y="2540233"/>
            <a:ext cx="4266089" cy="2666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17416" name="Freeform 25"/>
          <p:cNvSpPr>
            <a:spLocks/>
          </p:cNvSpPr>
          <p:nvPr/>
        </p:nvSpPr>
        <p:spPr bwMode="auto">
          <a:xfrm>
            <a:off x="7848145" y="2464051"/>
            <a:ext cx="495171" cy="837982"/>
          </a:xfrm>
          <a:custGeom>
            <a:avLst/>
            <a:gdLst>
              <a:gd name="T0" fmla="*/ 2147483647 w 168"/>
              <a:gd name="T1" fmla="*/ 2147483647 h 528"/>
              <a:gd name="T2" fmla="*/ 2147483647 w 168"/>
              <a:gd name="T3" fmla="*/ 2147483647 h 528"/>
              <a:gd name="T4" fmla="*/ 0 w 168"/>
              <a:gd name="T5" fmla="*/ 0 h 528"/>
              <a:gd name="T6" fmla="*/ 0 60000 65536"/>
              <a:gd name="T7" fmla="*/ 0 60000 65536"/>
              <a:gd name="T8" fmla="*/ 0 60000 65536"/>
              <a:gd name="T9" fmla="*/ 0 w 168"/>
              <a:gd name="T10" fmla="*/ 0 h 528"/>
              <a:gd name="T11" fmla="*/ 168 w 16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528">
                <a:moveTo>
                  <a:pt x="144" y="528"/>
                </a:moveTo>
                <a:cubicBezTo>
                  <a:pt x="156" y="380"/>
                  <a:pt x="168" y="232"/>
                  <a:pt x="144" y="144"/>
                </a:cubicBezTo>
                <a:cubicBezTo>
                  <a:pt x="120" y="56"/>
                  <a:pt x="60" y="2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17417" name="Text Box 26"/>
          <p:cNvSpPr txBox="1">
            <a:spLocks noChangeArrowheads="1"/>
          </p:cNvSpPr>
          <p:nvPr/>
        </p:nvSpPr>
        <p:spPr bwMode="auto">
          <a:xfrm>
            <a:off x="6857801" y="2006972"/>
            <a:ext cx="1390288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FF99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“safe zone”</a:t>
            </a:r>
          </a:p>
        </p:txBody>
      </p:sp>
      <p:sp>
        <p:nvSpPr>
          <p:cNvPr id="17418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716551" y="2005730"/>
            <a:ext cx="4758109" cy="122364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499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linear discriminant function (classifier) with the maximum </a:t>
            </a:r>
            <a:r>
              <a:rPr lang="en-US" altLang="zh-CN" sz="2499" b="1" dirty="0">
                <a:solidFill>
                  <a:srgbClr val="FF99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en-US" altLang="zh-CN" sz="2499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99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 best.</a:t>
            </a:r>
          </a:p>
        </p:txBody>
      </p:sp>
      <p:sp>
        <p:nvSpPr>
          <p:cNvPr id="17419" name="Rectangle 28"/>
          <p:cNvSpPr>
            <a:spLocks noChangeArrowheads="1"/>
          </p:cNvSpPr>
          <p:nvPr/>
        </p:nvSpPr>
        <p:spPr bwMode="auto">
          <a:xfrm>
            <a:off x="686391" y="3327976"/>
            <a:ext cx="5785754" cy="14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</a:pPr>
            <a:r>
              <a:rPr lang="en-US" altLang="zh-CN" sz="2499" b="1" dirty="0">
                <a:latin typeface="Times New Roman" panose="02020603050405020304" pitchFamily="18" charset="0"/>
                <a:ea typeface="SimSun" panose="02010600030101010101" pitchFamily="2" charset="-122"/>
              </a:rPr>
              <a:t>Margin </a:t>
            </a:r>
            <a:r>
              <a:rPr lang="en-US" altLang="zh-CN" sz="2499" dirty="0">
                <a:latin typeface="Times New Roman" panose="02020603050405020304" pitchFamily="18" charset="0"/>
                <a:ea typeface="SimSun" panose="02010600030101010101" pitchFamily="2" charset="-122"/>
              </a:rPr>
              <a:t>is defined as the width that the boundary could be increased by before hitting a data point.</a:t>
            </a:r>
          </a:p>
        </p:txBody>
      </p:sp>
      <p:sp>
        <p:nvSpPr>
          <p:cNvPr id="17420" name="Line 30"/>
          <p:cNvSpPr>
            <a:spLocks noChangeShapeType="1"/>
          </p:cNvSpPr>
          <p:nvPr/>
        </p:nvSpPr>
        <p:spPr bwMode="auto">
          <a:xfrm>
            <a:off x="9752648" y="2235512"/>
            <a:ext cx="457081" cy="6856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17421" name="Text Box 31"/>
          <p:cNvSpPr txBox="1">
            <a:spLocks noChangeArrowheads="1"/>
          </p:cNvSpPr>
          <p:nvPr/>
        </p:nvSpPr>
        <p:spPr bwMode="auto">
          <a:xfrm>
            <a:off x="9098768" y="1868895"/>
            <a:ext cx="882420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FF9900"/>
                </a:solidFill>
                <a:ea typeface="SimSun" panose="02010600030101010101" pitchFamily="2" charset="-122"/>
              </a:rPr>
              <a:t>Margin</a:t>
            </a:r>
          </a:p>
        </p:txBody>
      </p:sp>
      <p:sp>
        <p:nvSpPr>
          <p:cNvPr id="17422" name="Text Box 32"/>
          <p:cNvSpPr txBox="1">
            <a:spLocks noChangeArrowheads="1"/>
          </p:cNvSpPr>
          <p:nvPr/>
        </p:nvSpPr>
        <p:spPr bwMode="auto">
          <a:xfrm>
            <a:off x="10041497" y="5547762"/>
            <a:ext cx="382488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00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799" baseline="-250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7423" name="Text Box 33"/>
          <p:cNvSpPr txBox="1">
            <a:spLocks noChangeArrowheads="1"/>
          </p:cNvSpPr>
          <p:nvPr/>
        </p:nvSpPr>
        <p:spPr bwMode="auto">
          <a:xfrm>
            <a:off x="6248360" y="1702251"/>
            <a:ext cx="382488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00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799" baseline="-25000">
                <a:solidFill>
                  <a:srgbClr val="000000"/>
                </a:solidFill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7424" name="Text Box 40"/>
          <p:cNvSpPr txBox="1">
            <a:spLocks noChangeArrowheads="1"/>
          </p:cNvSpPr>
          <p:nvPr/>
        </p:nvSpPr>
        <p:spPr bwMode="auto">
          <a:xfrm>
            <a:off x="1971165" y="6279409"/>
            <a:ext cx="7671977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ea typeface="SimSun" panose="02010600030101010101" pitchFamily="2" charset="-122"/>
              </a:rPr>
              <a:t>This slide is courtesy of </a:t>
            </a:r>
            <a:r>
              <a:rPr lang="en-US" altLang="en-US" sz="1400" i="1">
                <a:solidFill>
                  <a:srgbClr val="000000"/>
                </a:solidFill>
              </a:rPr>
              <a:t>www1.cs.columbia.edu/~belhumeur/courses/biometrics/2009/svm.ppt</a:t>
            </a:r>
            <a:r>
              <a:rPr lang="en-US" altLang="en-US" sz="1799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7425" name="Group 23"/>
          <p:cNvGrpSpPr>
            <a:grpSpLocks/>
          </p:cNvGrpSpPr>
          <p:nvPr/>
        </p:nvGrpSpPr>
        <p:grpSpPr bwMode="auto">
          <a:xfrm>
            <a:off x="10057369" y="792057"/>
            <a:ext cx="1931485" cy="869723"/>
            <a:chOff x="4445" y="467"/>
            <a:chExt cx="1217" cy="549"/>
          </a:xfrm>
        </p:grpSpPr>
        <p:sp>
          <p:nvSpPr>
            <p:cNvPr id="17428" name="Text Box 24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1999">
                  <a:solidFill>
                    <a:srgbClr val="000000"/>
                  </a:solidFill>
                  <a:ea typeface="SimSun" panose="02010600030101010101" pitchFamily="2" charset="-122"/>
                </a:rPr>
                <a:t>denotes +1</a:t>
              </a: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1999">
                  <a:solidFill>
                    <a:srgbClr val="000000"/>
                  </a:solidFill>
                  <a:ea typeface="SimSun" panose="02010600030101010101" pitchFamily="2" charset="-122"/>
                </a:rPr>
                <a:t>denotes -1</a:t>
              </a:r>
            </a:p>
          </p:txBody>
        </p:sp>
        <p:grpSp>
          <p:nvGrpSpPr>
            <p:cNvPr id="17429" name="Group 25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17430" name="Oval 26"/>
              <p:cNvSpPr>
                <a:spLocks noChangeArrowheads="1"/>
              </p:cNvSpPr>
              <p:nvPr/>
            </p:nvSpPr>
            <p:spPr bwMode="auto">
              <a:xfrm>
                <a:off x="4506" y="73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1" name="Oval 27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2" name="Rectangle 28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6" name="מציין מיקום של מספר שקופית 4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6C5190-C218-4553-ABC2-87C28E7EA03B}" type="slidenum">
              <a:rPr lang="he-IL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27" name="Rectangle 28"/>
          <p:cNvSpPr>
            <a:spLocks noChangeArrowheads="1"/>
          </p:cNvSpPr>
          <p:nvPr/>
        </p:nvSpPr>
        <p:spPr bwMode="auto">
          <a:xfrm>
            <a:off x="707566" y="4786511"/>
            <a:ext cx="5743407" cy="145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</a:pPr>
            <a:r>
              <a:rPr lang="en-US" altLang="zh-CN" sz="2499" b="1" dirty="0">
                <a:latin typeface="Times New Roman" panose="02020603050405020304" pitchFamily="18" charset="0"/>
                <a:ea typeface="SimSun" panose="02010600030101010101" pitchFamily="2" charset="-122"/>
              </a:rPr>
              <a:t>Why is it the best?</a:t>
            </a:r>
          </a:p>
          <a:p>
            <a:pPr marL="457063" lvl="1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55000"/>
            </a:pPr>
            <a:r>
              <a:rPr lang="en-US" altLang="zh-CN" sz="2199" dirty="0">
                <a:latin typeface="Times New Roman" panose="02020603050405020304" pitchFamily="18" charset="0"/>
                <a:ea typeface="SimSun" panose="02010600030101010101" pitchFamily="2" charset="-122"/>
              </a:rPr>
              <a:t>Robust to outliers and thus strong generalization ability. 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99" dirty="0">
              <a:solidFill>
                <a:srgbClr val="99CC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075" y="262514"/>
            <a:ext cx="8713105" cy="761802"/>
          </a:xfrm>
        </p:spPr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Large Margin Linear Classifier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 rot="19686167">
            <a:off x="5638920" y="3479787"/>
            <a:ext cx="4570809" cy="83798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 altLang="en-US" sz="1799">
              <a:solidFill>
                <a:srgbClr val="000000"/>
              </a:solidFill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867461" y="1886353"/>
            <a:ext cx="4418449" cy="4418449"/>
            <a:chOff x="2736" y="1008"/>
            <a:chExt cx="2784" cy="2784"/>
          </a:xfrm>
        </p:grpSpPr>
        <p:sp>
          <p:nvSpPr>
            <p:cNvPr id="18487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  <p:sp>
          <p:nvSpPr>
            <p:cNvPr id="18488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7391063" y="4171758"/>
            <a:ext cx="1828324" cy="1447423"/>
            <a:chOff x="3696" y="2448"/>
            <a:chExt cx="1152" cy="912"/>
          </a:xfrm>
        </p:grpSpPr>
        <p:sp>
          <p:nvSpPr>
            <p:cNvPr id="18479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80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81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82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83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84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85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86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</p:grpSp>
      <p:grpSp>
        <p:nvGrpSpPr>
          <p:cNvPr id="18438" name="Group 16"/>
          <p:cNvGrpSpPr>
            <a:grpSpLocks/>
          </p:cNvGrpSpPr>
          <p:nvPr/>
        </p:nvGrpSpPr>
        <p:grpSpPr bwMode="auto">
          <a:xfrm>
            <a:off x="6629262" y="2343434"/>
            <a:ext cx="2209225" cy="1447423"/>
            <a:chOff x="3216" y="1296"/>
            <a:chExt cx="1392" cy="912"/>
          </a:xfrm>
        </p:grpSpPr>
        <p:sp>
          <p:nvSpPr>
            <p:cNvPr id="18472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73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74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75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76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77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78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</p:grpSp>
      <p:sp>
        <p:nvSpPr>
          <p:cNvPr id="18439" name="Line 24"/>
          <p:cNvSpPr>
            <a:spLocks noChangeShapeType="1"/>
          </p:cNvSpPr>
          <p:nvPr/>
        </p:nvSpPr>
        <p:spPr bwMode="auto">
          <a:xfrm flipV="1">
            <a:off x="5791280" y="2571974"/>
            <a:ext cx="4266089" cy="2666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18441" name="Text Box 26"/>
          <p:cNvSpPr txBox="1">
            <a:spLocks noChangeArrowheads="1"/>
          </p:cNvSpPr>
          <p:nvPr/>
        </p:nvSpPr>
        <p:spPr bwMode="auto">
          <a:xfrm>
            <a:off x="10041497" y="5579504"/>
            <a:ext cx="382488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00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799" baseline="-250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8442" name="Text Box 27"/>
          <p:cNvSpPr txBox="1">
            <a:spLocks noChangeArrowheads="1"/>
          </p:cNvSpPr>
          <p:nvPr/>
        </p:nvSpPr>
        <p:spPr bwMode="auto">
          <a:xfrm>
            <a:off x="6248360" y="1733993"/>
            <a:ext cx="382488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00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1799" baseline="-25000">
                <a:solidFill>
                  <a:srgbClr val="000000"/>
                </a:solidFill>
                <a:ea typeface="SimSun" panose="02010600030101010101" pitchFamily="2" charset="-122"/>
              </a:rPr>
              <a:t>2</a:t>
            </a:r>
          </a:p>
        </p:txBody>
      </p:sp>
      <p:grpSp>
        <p:nvGrpSpPr>
          <p:cNvPr id="18443" name="Group 28"/>
          <p:cNvGrpSpPr>
            <a:grpSpLocks/>
          </p:cNvGrpSpPr>
          <p:nvPr/>
        </p:nvGrpSpPr>
        <p:grpSpPr bwMode="auto">
          <a:xfrm>
            <a:off x="9677401" y="799948"/>
            <a:ext cx="1931485" cy="871311"/>
            <a:chOff x="4445" y="467"/>
            <a:chExt cx="1217" cy="549"/>
          </a:xfrm>
        </p:grpSpPr>
        <p:sp>
          <p:nvSpPr>
            <p:cNvPr id="18467" name="Text Box 29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1999">
                  <a:solidFill>
                    <a:srgbClr val="000000"/>
                  </a:solidFill>
                  <a:ea typeface="SimSun" panose="02010600030101010101" pitchFamily="2" charset="-122"/>
                </a:rPr>
                <a:t>denotes +1</a:t>
              </a:r>
            </a:p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zh-CN" sz="1999">
                  <a:solidFill>
                    <a:srgbClr val="000000"/>
                  </a:solidFill>
                  <a:ea typeface="SimSun" panose="02010600030101010101" pitchFamily="2" charset="-122"/>
                </a:rPr>
                <a:t>denotes -1</a:t>
              </a:r>
            </a:p>
          </p:txBody>
        </p:sp>
        <p:grpSp>
          <p:nvGrpSpPr>
            <p:cNvPr id="18468" name="Group 30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18469" name="Oval 31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0" name="Oval 32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1" name="Rectangle 33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altLang="en-US" sz="1799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444" name="Line 34"/>
          <p:cNvSpPr>
            <a:spLocks noChangeShapeType="1"/>
          </p:cNvSpPr>
          <p:nvPr/>
        </p:nvSpPr>
        <p:spPr bwMode="auto">
          <a:xfrm>
            <a:off x="9752648" y="2267254"/>
            <a:ext cx="457081" cy="6856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18445" name="Text Box 35"/>
          <p:cNvSpPr txBox="1">
            <a:spLocks noChangeArrowheads="1"/>
          </p:cNvSpPr>
          <p:nvPr/>
        </p:nvSpPr>
        <p:spPr bwMode="auto">
          <a:xfrm>
            <a:off x="9098768" y="1900637"/>
            <a:ext cx="882420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>
                <a:solidFill>
                  <a:srgbClr val="FF9900"/>
                </a:solidFill>
                <a:ea typeface="SimSun" panose="02010600030101010101" pitchFamily="2" charset="-122"/>
              </a:rPr>
              <a:t>Margin</a:t>
            </a:r>
          </a:p>
        </p:txBody>
      </p:sp>
      <p:sp>
        <p:nvSpPr>
          <p:cNvPr id="18446" name="Rectangle 36"/>
          <p:cNvSpPr>
            <a:spLocks noChangeArrowheads="1"/>
          </p:cNvSpPr>
          <p:nvPr/>
        </p:nvSpPr>
        <p:spPr bwMode="auto">
          <a:xfrm rot="19545260">
            <a:off x="7467244" y="3486136"/>
            <a:ext cx="2437765" cy="30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 b="1" i="1">
                <a:solidFill>
                  <a:srgbClr val="00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1799" b="1" i="1" baseline="30000">
                <a:solidFill>
                  <a:srgbClr val="000000"/>
                </a:solidFill>
                <a:ea typeface="SimSun" panose="02010600030101010101" pitchFamily="2" charset="-122"/>
              </a:rPr>
              <a:t>T</a:t>
            </a:r>
            <a:r>
              <a:rPr lang="en-US" altLang="zh-CN" sz="1799" b="1" i="1">
                <a:solidFill>
                  <a:srgbClr val="000000"/>
                </a:solidFill>
                <a:ea typeface="SimSun" panose="02010600030101010101" pitchFamily="2" charset="-122"/>
              </a:rPr>
              <a:t> x + b = 0</a:t>
            </a:r>
          </a:p>
        </p:txBody>
      </p:sp>
      <p:sp>
        <p:nvSpPr>
          <p:cNvPr id="18447" name="Rectangle 37"/>
          <p:cNvSpPr>
            <a:spLocks noChangeArrowheads="1"/>
          </p:cNvSpPr>
          <p:nvPr/>
        </p:nvSpPr>
        <p:spPr bwMode="auto">
          <a:xfrm rot="19545260">
            <a:off x="8000505" y="3562316"/>
            <a:ext cx="2437765" cy="30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 b="1" i="1">
                <a:solidFill>
                  <a:srgbClr val="00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1799" b="1" i="1" baseline="30000">
                <a:solidFill>
                  <a:srgbClr val="000000"/>
                </a:solidFill>
                <a:ea typeface="SimSun" panose="02010600030101010101" pitchFamily="2" charset="-122"/>
              </a:rPr>
              <a:t>T</a:t>
            </a:r>
            <a:r>
              <a:rPr lang="en-US" altLang="zh-CN" sz="1799" b="1" i="1">
                <a:solidFill>
                  <a:srgbClr val="000000"/>
                </a:solidFill>
                <a:ea typeface="SimSun" panose="02010600030101010101" pitchFamily="2" charset="-122"/>
              </a:rPr>
              <a:t> x + b = -1</a:t>
            </a:r>
          </a:p>
        </p:txBody>
      </p:sp>
      <p:sp>
        <p:nvSpPr>
          <p:cNvPr id="18448" name="Rectangle 38"/>
          <p:cNvSpPr>
            <a:spLocks noChangeArrowheads="1"/>
          </p:cNvSpPr>
          <p:nvPr/>
        </p:nvSpPr>
        <p:spPr bwMode="auto">
          <a:xfrm rot="19545260">
            <a:off x="6781622" y="2952875"/>
            <a:ext cx="2437765" cy="30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 b="1" i="1">
                <a:solidFill>
                  <a:srgbClr val="00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1799" b="1" i="1" baseline="30000">
                <a:solidFill>
                  <a:srgbClr val="000000"/>
                </a:solidFill>
                <a:ea typeface="SimSun" panose="02010600030101010101" pitchFamily="2" charset="-122"/>
              </a:rPr>
              <a:t>T</a:t>
            </a:r>
            <a:r>
              <a:rPr lang="en-US" altLang="zh-CN" sz="1799" b="1" i="1">
                <a:solidFill>
                  <a:srgbClr val="000000"/>
                </a:solidFill>
                <a:ea typeface="SimSun" panose="02010600030101010101" pitchFamily="2" charset="-122"/>
              </a:rPr>
              <a:t> x + b = 1</a:t>
            </a:r>
          </a:p>
        </p:txBody>
      </p:sp>
      <p:grpSp>
        <p:nvGrpSpPr>
          <p:cNvPr id="18449" name="Group 39"/>
          <p:cNvGrpSpPr>
            <a:grpSpLocks/>
          </p:cNvGrpSpPr>
          <p:nvPr/>
        </p:nvGrpSpPr>
        <p:grpSpPr bwMode="auto">
          <a:xfrm>
            <a:off x="6933983" y="2433898"/>
            <a:ext cx="2215573" cy="2347301"/>
            <a:chOff x="3408" y="1353"/>
            <a:chExt cx="1396" cy="1479"/>
          </a:xfrm>
        </p:grpSpPr>
        <p:sp>
          <p:nvSpPr>
            <p:cNvPr id="18461" name="Oval 40"/>
            <p:cNvSpPr>
              <a:spLocks noChangeArrowheads="1"/>
            </p:cNvSpPr>
            <p:nvPr/>
          </p:nvSpPr>
          <p:spPr bwMode="auto">
            <a:xfrm>
              <a:off x="3648" y="206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62" name="Oval 41"/>
            <p:cNvSpPr>
              <a:spLocks noChangeArrowheads="1"/>
            </p:cNvSpPr>
            <p:nvPr/>
          </p:nvSpPr>
          <p:spPr bwMode="auto">
            <a:xfrm>
              <a:off x="4464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63" name="Oval 42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he-IL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18464" name="Text Box 43"/>
            <p:cNvSpPr txBox="1">
              <a:spLocks noChangeArrowheads="1"/>
            </p:cNvSpPr>
            <p:nvPr/>
          </p:nvSpPr>
          <p:spPr bwMode="auto">
            <a:xfrm>
              <a:off x="3408" y="1968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99">
                  <a:solidFill>
                    <a:srgbClr val="000000"/>
                  </a:solidFill>
                  <a:ea typeface="SimSun" panose="02010600030101010101" pitchFamily="2" charset="-122"/>
                </a:rPr>
                <a:t>x</a:t>
              </a:r>
              <a:r>
                <a:rPr lang="en-US" altLang="zh-CN" sz="1799" baseline="30000">
                  <a:solidFill>
                    <a:srgbClr val="000000"/>
                  </a:solidFill>
                  <a:ea typeface="SimSun" panose="02010600030101010101" pitchFamily="2" charset="-122"/>
                </a:rPr>
                <a:t>+</a:t>
              </a:r>
            </a:p>
          </p:txBody>
        </p:sp>
        <p:sp>
          <p:nvSpPr>
            <p:cNvPr id="18465" name="Text Box 44"/>
            <p:cNvSpPr txBox="1">
              <a:spLocks noChangeArrowheads="1"/>
            </p:cNvSpPr>
            <p:nvPr/>
          </p:nvSpPr>
          <p:spPr bwMode="auto">
            <a:xfrm>
              <a:off x="4560" y="1353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99">
                  <a:solidFill>
                    <a:srgbClr val="000000"/>
                  </a:solidFill>
                  <a:ea typeface="SimSun" panose="02010600030101010101" pitchFamily="2" charset="-122"/>
                </a:rPr>
                <a:t>x</a:t>
              </a:r>
              <a:r>
                <a:rPr lang="en-US" altLang="zh-CN" sz="1799" baseline="30000">
                  <a:solidFill>
                    <a:srgbClr val="000000"/>
                  </a:solidFill>
                  <a:ea typeface="SimSun" panose="02010600030101010101" pitchFamily="2" charset="-122"/>
                </a:rPr>
                <a:t>+</a:t>
              </a:r>
            </a:p>
          </p:txBody>
        </p:sp>
        <p:sp>
          <p:nvSpPr>
            <p:cNvPr id="18466" name="Text Box 45"/>
            <p:cNvSpPr txBox="1">
              <a:spLocks noChangeArrowheads="1"/>
            </p:cNvSpPr>
            <p:nvPr/>
          </p:nvSpPr>
          <p:spPr bwMode="auto">
            <a:xfrm>
              <a:off x="4004" y="260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99">
                  <a:solidFill>
                    <a:srgbClr val="000000"/>
                  </a:solidFill>
                  <a:ea typeface="SimSun" panose="02010600030101010101" pitchFamily="2" charset="-122"/>
                </a:rPr>
                <a:t>x</a:t>
              </a:r>
              <a:r>
                <a:rPr lang="en-US" altLang="zh-CN" sz="1799" baseline="30000">
                  <a:solidFill>
                    <a:srgbClr val="000000"/>
                  </a:solidFill>
                  <a:ea typeface="SimSun" panose="02010600030101010101" pitchFamily="2" charset="-122"/>
                </a:rPr>
                <a:t>-</a:t>
              </a:r>
            </a:p>
          </p:txBody>
        </p:sp>
      </p:grpSp>
      <p:sp>
        <p:nvSpPr>
          <p:cNvPr id="18450" name="Line 46"/>
          <p:cNvSpPr>
            <a:spLocks noChangeShapeType="1"/>
          </p:cNvSpPr>
          <p:nvPr/>
        </p:nvSpPr>
        <p:spPr bwMode="auto">
          <a:xfrm flipH="1" flipV="1">
            <a:off x="6865738" y="4043204"/>
            <a:ext cx="228540" cy="380901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1799">
              <a:solidFill>
                <a:srgbClr val="000000"/>
              </a:solidFill>
            </a:endParaRPr>
          </a:p>
        </p:txBody>
      </p:sp>
      <p:sp>
        <p:nvSpPr>
          <p:cNvPr id="18451" name="Rectangle 47"/>
          <p:cNvSpPr>
            <a:spLocks noChangeArrowheads="1"/>
          </p:cNvSpPr>
          <p:nvPr/>
        </p:nvSpPr>
        <p:spPr bwMode="auto">
          <a:xfrm>
            <a:off x="6629262" y="4171757"/>
            <a:ext cx="380901" cy="30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99" b="1" i="1">
                <a:solidFill>
                  <a:srgbClr val="000000"/>
                </a:solidFill>
                <a:ea typeface="SimSun" panose="02010600030101010101" pitchFamily="2" charset="-122"/>
              </a:rPr>
              <a:t>n</a:t>
            </a:r>
          </a:p>
        </p:txBody>
      </p:sp>
      <p:graphicFrame>
        <p:nvGraphicFramePr>
          <p:cNvPr id="18453" name="Object 50"/>
          <p:cNvGraphicFramePr>
            <a:graphicFrameLocks noChangeAspect="1"/>
          </p:cNvGraphicFramePr>
          <p:nvPr>
            <p:extLst/>
          </p:nvPr>
        </p:nvGraphicFramePr>
        <p:xfrm>
          <a:off x="863097" y="3219505"/>
          <a:ext cx="3478894" cy="101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651000" imgH="482600" progId="Equation.DSMT4">
                  <p:embed/>
                </p:oleObj>
              </mc:Choice>
              <mc:Fallback>
                <p:oleObj name="Equation" r:id="rId4" imgW="1651000" imgH="482600" progId="Equation.DSMT4">
                  <p:embed/>
                  <p:pic>
                    <p:nvPicPr>
                      <p:cNvPr id="18453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97" y="3219505"/>
                        <a:ext cx="3478894" cy="1014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51"/>
          <p:cNvSpPr txBox="1">
            <a:spLocks noChangeArrowheads="1"/>
          </p:cNvSpPr>
          <p:nvPr/>
        </p:nvSpPr>
        <p:spPr bwMode="auto">
          <a:xfrm>
            <a:off x="1971165" y="6279409"/>
            <a:ext cx="7671977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ea typeface="SimSun" panose="02010600030101010101" pitchFamily="2" charset="-122"/>
              </a:rPr>
              <a:t>This slide is courtesy of </a:t>
            </a:r>
            <a:r>
              <a:rPr lang="en-US" altLang="en-US" sz="1400" i="1">
                <a:solidFill>
                  <a:srgbClr val="000000"/>
                </a:solidFill>
              </a:rPr>
              <a:t>www1.cs.columbia.edu/~belhumeur/courses/biometrics/2009/svm.ppt</a:t>
            </a:r>
            <a:r>
              <a:rPr lang="en-US" altLang="en-US" sz="1799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8455" name="Object 4"/>
          <p:cNvGraphicFramePr>
            <a:graphicFrameLocks noChangeAspect="1"/>
          </p:cNvGraphicFramePr>
          <p:nvPr>
            <p:extLst/>
          </p:nvPr>
        </p:nvGraphicFramePr>
        <p:xfrm>
          <a:off x="3469399" y="4324116"/>
          <a:ext cx="2087019" cy="50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990170" imgH="241195" progId="Equation.DSMT4">
                  <p:embed/>
                </p:oleObj>
              </mc:Choice>
              <mc:Fallback>
                <p:oleObj name="Equation" r:id="rId6" imgW="990170" imgH="241195" progId="Equation.DSMT4">
                  <p:embed/>
                  <p:pic>
                    <p:nvPicPr>
                      <p:cNvPr id="184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399" y="4324116"/>
                        <a:ext cx="2087019" cy="507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Box 52"/>
          <p:cNvSpPr txBox="1">
            <a:spLocks noChangeArrowheads="1"/>
          </p:cNvSpPr>
          <p:nvPr/>
        </p:nvSpPr>
        <p:spPr bwMode="auto">
          <a:xfrm>
            <a:off x="778053" y="4324117"/>
            <a:ext cx="3580467" cy="46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99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 is the same as</a:t>
            </a:r>
          </a:p>
        </p:txBody>
      </p:sp>
      <p:sp>
        <p:nvSpPr>
          <p:cNvPr id="18457" name="TextBox 53"/>
          <p:cNvSpPr txBox="1">
            <a:spLocks noChangeArrowheads="1"/>
          </p:cNvSpPr>
          <p:nvPr/>
        </p:nvSpPr>
        <p:spPr bwMode="auto">
          <a:xfrm>
            <a:off x="7086343" y="1657814"/>
            <a:ext cx="685621" cy="52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799">
                <a:solidFill>
                  <a:srgbClr val="000000"/>
                </a:solidFill>
              </a:rPr>
              <a:t>H</a:t>
            </a:r>
            <a:r>
              <a:rPr lang="en-US" altLang="en-US" sz="2799" baseline="-25000">
                <a:solidFill>
                  <a:srgbClr val="000000"/>
                </a:solidFill>
              </a:rPr>
              <a:t>1</a:t>
            </a:r>
            <a:endParaRPr lang="en-US" altLang="en-US" sz="2799">
              <a:solidFill>
                <a:srgbClr val="000000"/>
              </a:solidFill>
            </a:endParaRPr>
          </a:p>
        </p:txBody>
      </p:sp>
      <p:sp>
        <p:nvSpPr>
          <p:cNvPr id="18458" name="TextBox 54"/>
          <p:cNvSpPr txBox="1">
            <a:spLocks noChangeArrowheads="1"/>
          </p:cNvSpPr>
          <p:nvPr/>
        </p:nvSpPr>
        <p:spPr bwMode="auto">
          <a:xfrm>
            <a:off x="9447928" y="4552660"/>
            <a:ext cx="685621" cy="52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799">
                <a:solidFill>
                  <a:srgbClr val="000000"/>
                </a:solidFill>
              </a:rPr>
              <a:t>H</a:t>
            </a:r>
            <a:r>
              <a:rPr lang="en-US" altLang="en-US" sz="2799" baseline="-25000">
                <a:solidFill>
                  <a:srgbClr val="000000"/>
                </a:solidFill>
              </a:rPr>
              <a:t>2</a:t>
            </a:r>
            <a:endParaRPr lang="en-US" altLang="en-US" sz="2799">
              <a:solidFill>
                <a:srgbClr val="000000"/>
              </a:solidFill>
            </a:endParaRPr>
          </a:p>
        </p:txBody>
      </p:sp>
      <p:sp>
        <p:nvSpPr>
          <p:cNvPr id="18459" name="מציין מיקום של מספר שקופית 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000F3A-D0F5-49A1-A3FB-70345C870277}" type="slidenum">
              <a:rPr lang="he-IL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952</Words>
  <Application>Microsoft Office PowerPoint</Application>
  <PresentationFormat>מסך רחב</PresentationFormat>
  <Paragraphs>194</Paragraphs>
  <Slides>18</Slides>
  <Notes>12</Notes>
  <HiddenSlides>1</HiddenSlides>
  <MMClips>0</MMClips>
  <ScaleCrop>false</ScaleCrop>
  <HeadingPairs>
    <vt:vector size="8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30" baseType="lpstr">
      <vt:lpstr>SimSun</vt:lpstr>
      <vt:lpstr>Arial</vt:lpstr>
      <vt:lpstr>Calibri</vt:lpstr>
      <vt:lpstr>Calibri Light</vt:lpstr>
      <vt:lpstr>Comic Sans MS</vt:lpstr>
      <vt:lpstr>等线 Light</vt:lpstr>
      <vt:lpstr>Symbol</vt:lpstr>
      <vt:lpstr>Tahoma</vt:lpstr>
      <vt:lpstr>Times New Roman</vt:lpstr>
      <vt:lpstr>Wingdings</vt:lpstr>
      <vt:lpstr>Office Theme</vt:lpstr>
      <vt:lpstr>Equation</vt:lpstr>
      <vt:lpstr>Support Vector Machines (SVM)</vt:lpstr>
      <vt:lpstr>SVM—Support Vector Machines</vt:lpstr>
      <vt:lpstr>מצגת של PowerPoint‏</vt:lpstr>
      <vt:lpstr>SVM—History and Applications</vt:lpstr>
      <vt:lpstr>A Discriminant Function</vt:lpstr>
      <vt:lpstr>Linear Discriminant Function</vt:lpstr>
      <vt:lpstr>Linear Discriminant Function</vt:lpstr>
      <vt:lpstr>Large Margin Linear Classifier </vt:lpstr>
      <vt:lpstr>Large Margin Linear Classifier </vt:lpstr>
      <vt:lpstr>מצגת של PowerPoint‏</vt:lpstr>
      <vt:lpstr>מצגת של PowerPoint‏</vt:lpstr>
      <vt:lpstr>מצגת של PowerPoint‏</vt:lpstr>
      <vt:lpstr>SVM – Support Vector Machines</vt:lpstr>
      <vt:lpstr>Example</vt:lpstr>
      <vt:lpstr>SVM:  Different Kernel functions</vt:lpstr>
      <vt:lpstr>מצגת של PowerPoint‏</vt:lpstr>
      <vt:lpstr>מצגת של PowerPoint‏</vt:lpstr>
      <vt:lpstr>SVM vs.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Aviad Elyashar</cp:lastModifiedBy>
  <cp:revision>28</cp:revision>
  <dcterms:created xsi:type="dcterms:W3CDTF">2021-09-28T11:43:54Z</dcterms:created>
  <dcterms:modified xsi:type="dcterms:W3CDTF">2021-12-12T09:59:57Z</dcterms:modified>
</cp:coreProperties>
</file>