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6656F038-645C-428D-BCD1-081DF60D60BB}" type="datetimeFigureOut">
              <a:rPr lang="he-IL" smtClean="0"/>
              <a:t>ח'/טבת/תשפ"ב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403D75A5-A69B-4A66-898F-E33B3A9F1B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521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97847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41574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AA850013-3184-43D6-A900-B20BB87C4A11}" type="slidenum">
              <a:rPr lang="en-US" altLang="en-US" sz="1200">
                <a:latin typeface="Times New Roman" panose="02020603050405020304" pitchFamily="18" charset="0"/>
              </a:rPr>
              <a:pPr algn="r"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24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01910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80260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97440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66786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25219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5EE774FF-253A-4C97-AFF0-D0B71D880E91}" type="slidenum">
              <a:rPr lang="en-US" altLang="en-US" sz="1200">
                <a:latin typeface="Times New Roman" panose="02020603050405020304" pitchFamily="18" charset="0"/>
              </a:rPr>
              <a:pPr algn="r"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896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D5B0F9BB-9B90-43BD-84EB-B9FC392CA75F}" type="slidenum">
              <a:rPr lang="en-US" altLang="en-US" sz="1200">
                <a:latin typeface="Times New Roman" panose="02020603050405020304" pitchFamily="18" charset="0"/>
              </a:rPr>
              <a:pPr algn="r"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947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FBE2DA2F-F21A-489A-92E6-4B130F89DFCB}" type="slidenum">
              <a:rPr lang="en-US" altLang="en-US" sz="1200">
                <a:latin typeface="Times New Roman" panose="02020603050405020304" pitchFamily="18" charset="0"/>
              </a:rPr>
              <a:pPr algn="r"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24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84C4-5EA2-493D-9854-84552A9BC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864A0-DCD9-43C6-99B5-0FBB90E51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996FE-0595-4E39-B8DC-04B00FB7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8FB-05A7-4CCC-994E-27A5B183B8B4}" type="datetimeFigureOut">
              <a:rPr lang="he-IL" smtClean="0"/>
              <a:t>ח'/טבת/תשפ"ב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697BD-3043-43CD-8756-25C327DC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E9A83-03FA-499C-9593-7B44B6F7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3C48-C76B-4376-9433-2ECEE1F511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394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89572-0A48-40BA-9DE4-BAF9B073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FC98A-7B35-4842-833E-6D084D211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CD057-F4FE-46C8-9E7E-08F3BD0B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8FB-05A7-4CCC-994E-27A5B183B8B4}" type="datetimeFigureOut">
              <a:rPr lang="he-IL" smtClean="0"/>
              <a:t>ח'/טבת/תשפ"ב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AB7CA-A5C4-4810-9C1F-C1C758C64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7D142-9E2C-4FAA-8B6C-C11D352B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3C48-C76B-4376-9433-2ECEE1F511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526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3AD23-6A3C-4DF5-A22D-803F0A0A3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C8FB1-57DC-49AE-A232-5C4938097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4765C-C70E-4A29-9D42-59F7D054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8FB-05A7-4CCC-994E-27A5B183B8B4}" type="datetimeFigureOut">
              <a:rPr lang="he-IL" smtClean="0"/>
              <a:t>ח'/טבת/תשפ"ב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5E4FA-716D-4F69-BC4F-BA5A14C8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66679-D1E6-4D8B-AA07-E08072C4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3C48-C76B-4376-9433-2ECEE1F511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0101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46800" y="1371600"/>
            <a:ext cx="5537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46800" y="4000500"/>
            <a:ext cx="5537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51342-87EA-431A-AB64-46A73E5A55B6}" type="datetime4">
              <a:rPr lang="en-US"/>
              <a:pPr>
                <a:defRPr/>
              </a:pPr>
              <a:t>December 12, 2021</a:t>
            </a:fld>
            <a:endParaRPr 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30A596-8CF0-4CAC-819E-F312ECD1F0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6511653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E9D8-AEDA-44ED-9E82-87E6A81F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7673F-DCDD-4E3A-9073-DB3A3EFF8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02572-8858-48D9-8536-3398786E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8FB-05A7-4CCC-994E-27A5B183B8B4}" type="datetimeFigureOut">
              <a:rPr lang="he-IL" smtClean="0"/>
              <a:t>ח'/טבת/תשפ"ב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2DA89-05D3-44FC-8BB0-FCE76CD0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8AC95-524A-41E5-8718-BAAFDF0A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3C48-C76B-4376-9433-2ECEE1F511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146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7D1B-8A04-4344-B6CE-71E14E3F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C0ED4-2593-4639-8795-2597E66BA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BD70A-B24B-40C4-8C7F-8BFFC27F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8FB-05A7-4CCC-994E-27A5B183B8B4}" type="datetimeFigureOut">
              <a:rPr lang="he-IL" smtClean="0"/>
              <a:t>ח'/טבת/תשפ"ב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25EC1-6DE7-4085-BFD5-A5367DCF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63E4F-D0F9-4652-BB36-C70BCAE6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3C48-C76B-4376-9433-2ECEE1F511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911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673D-7463-462D-A0ED-77CB1377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3147B-60D2-4937-9D20-8607061E9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4D3F8-25C6-4F5A-82DD-A581F5C09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B9A2E-8234-4EFF-87B5-E9A7A761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8FB-05A7-4CCC-994E-27A5B183B8B4}" type="datetimeFigureOut">
              <a:rPr lang="he-IL" smtClean="0"/>
              <a:t>ח'/טבת/תשפ"ב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343B6-8F0A-40D8-8ABC-D0B149A0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E2A83-7F9C-4E96-8830-85D1081B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3C48-C76B-4376-9433-2ECEE1F511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191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40F1-008C-4C78-8F23-E630A2FA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AA9D5-F90A-4BA7-8AEC-E893FD435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2CA0D-78D2-4AB0-8687-8E0AFAAD4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F9198-DC6A-4AAA-854D-8EE1AA493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04B02-FA25-44FF-BDD4-4FFB13DEC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2E80A-3498-4799-929D-3F84ABC2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8FB-05A7-4CCC-994E-27A5B183B8B4}" type="datetimeFigureOut">
              <a:rPr lang="he-IL" smtClean="0"/>
              <a:t>ח'/טבת/תשפ"ב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2CEF3-6ED4-4730-AA88-AB9EE73C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0B611-AA09-4245-8497-72289FF6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3C48-C76B-4376-9433-2ECEE1F511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399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0CF02-02DD-421C-B42F-E14B6E961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4CB79-8BB7-475D-8299-13056943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8FB-05A7-4CCC-994E-27A5B183B8B4}" type="datetimeFigureOut">
              <a:rPr lang="he-IL" smtClean="0"/>
              <a:t>ח'/טבת/תשפ"ב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D9E7A-BE57-4CC9-974D-56F61310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98491-47ED-4881-A2AC-C5C70683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3C48-C76B-4376-9433-2ECEE1F511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789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E6E63-53F6-40C4-A595-4CCFCE3C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8FB-05A7-4CCC-994E-27A5B183B8B4}" type="datetimeFigureOut">
              <a:rPr lang="he-IL" smtClean="0"/>
              <a:t>ח'/טבת/תשפ"ב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FC731-527F-4535-B8E7-F71EA5E3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2F5D0-39B8-43D3-AE65-3501905A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3C48-C76B-4376-9433-2ECEE1F511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96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D25C-76A9-43C8-BEFE-3A5F50D5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726B6-F589-4913-9C8D-A918744FD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D3452-8AFB-40C8-BBFE-9FF2891F3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A9D16-0EFE-41AB-BD1C-DD2B0F91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8FB-05A7-4CCC-994E-27A5B183B8B4}" type="datetimeFigureOut">
              <a:rPr lang="he-IL" smtClean="0"/>
              <a:t>ח'/טבת/תשפ"ב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74281-E8A2-49B1-8108-E009AE10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7FC7A-7E9E-42DE-BA93-78595957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3C48-C76B-4376-9433-2ECEE1F511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687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806B-D538-4E65-B05A-F3202695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00200-1EB5-409A-BB71-D87D589E3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8FE21-EBFF-4A94-9F96-C302B5A5C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F46E4-0FFC-4618-B7EE-F1B1EC61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8FB-05A7-4CCC-994E-27A5B183B8B4}" type="datetimeFigureOut">
              <a:rPr lang="he-IL" smtClean="0"/>
              <a:t>ח'/טבת/תשפ"ב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BD70F-D9DB-4650-A77E-223889E9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BE281-7E51-4112-A3F3-FB1DB77A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3C48-C76B-4376-9433-2ECEE1F511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858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62B40-6258-4101-84A8-64354961E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26837-9F75-4496-852E-C35ED6BCD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BD644-D037-4642-8F87-064A834FF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348FB-05A7-4CCC-994E-27A5B183B8B4}" type="datetimeFigureOut">
              <a:rPr lang="he-IL" smtClean="0"/>
              <a:t>ח'/טבת/תשפ"ב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8B8E8-8A45-4481-BCF3-6CD77C262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17E1-C396-4EDE-AACA-92B7241C8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A3C48-C76B-4376-9433-2ECEE1F511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664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C853-045A-4F5E-9FB9-3D848A2CE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Additional Topics Regarding Classification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A2CCF-7DD6-480C-9DB1-0159AFE08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1071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E216C61E-E342-4831-B43B-C4F1B2922274}" type="slidenum">
              <a:rPr lang="en-US" altLang="en-US" sz="1200"/>
              <a:pPr algn="r" eaLnBrk="1" hangingPunct="1"/>
              <a:t>10</a:t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295400"/>
            <a:ext cx="8610600" cy="51816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u="sng"/>
              <a:t>Generalized linear model</a:t>
            </a:r>
            <a:r>
              <a:rPr lang="en-US" altLang="en-US" sz="2000"/>
              <a:t>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Foundation on which linear regression can be applied to modeling categorical response variables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Variance of y is a function of the mean value of y, not a constant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u="sng"/>
              <a:t>Logistic regression</a:t>
            </a:r>
            <a:r>
              <a:rPr lang="en-US" altLang="en-US" sz="2000"/>
              <a:t>: models the prob. of some event occurring as a linear function of a set of predictor variables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u="sng"/>
              <a:t>Poisson regression</a:t>
            </a:r>
            <a:r>
              <a:rPr lang="en-US" altLang="en-US" sz="2000"/>
              <a:t>: models the data that exhibit a Poisson distribution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u="sng"/>
              <a:t>Log-linear models</a:t>
            </a:r>
            <a:r>
              <a:rPr lang="en-US" altLang="en-US" sz="2000"/>
              <a:t>: (for categorical data)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Approximate discrete multidimensional prob. distributions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Also useful for data compression and smoothing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u="sng"/>
              <a:t>Regression trees and model trees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Trees to predict continuous values rather than class labels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228600"/>
            <a:ext cx="8686800" cy="8382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smtClean="0"/>
              <a:t>Other Regression-Based Models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374141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354A4691-5563-42C4-A3E3-CD6DF7232352}" type="slidenum">
              <a:rPr lang="en-US" altLang="en-US" sz="1200"/>
              <a:pPr algn="r" eaLnBrk="1" hangingPunct="1"/>
              <a:t>11</a:t>
            </a:fld>
            <a:endParaRPr lang="en-US" altLang="en-US" sz="120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93900" y="381001"/>
            <a:ext cx="8172450" cy="487363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 smtClean="0"/>
              <a:t>Regression Trees and Model Trees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295400"/>
            <a:ext cx="8458200" cy="52578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en-US" sz="2000"/>
              <a:t>Regression tree: proposed in CART system (Breiman et al. 1984)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/>
              <a:t>CART: Classification And Regression Trees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/>
              <a:t>Each leaf stores a </a:t>
            </a:r>
            <a:r>
              <a:rPr lang="en-US" altLang="en-US" sz="2000" i="1"/>
              <a:t>continuous-valued prediction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/>
              <a:t>It is the </a:t>
            </a:r>
            <a:r>
              <a:rPr lang="en-US" altLang="en-US" sz="2000" i="1"/>
              <a:t>average value of the predicted attribute</a:t>
            </a:r>
            <a:r>
              <a:rPr lang="en-US" altLang="en-US" sz="2000"/>
              <a:t> for the training tuples that reach the leaf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/>
              <a:t>Model tree: proposed by Quinlan (1992)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/>
              <a:t>Each leaf holds a regression model—a multivariate linear equation for the predicted attribute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/>
              <a:t>A more general case than regression tree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/>
              <a:t>Regression and model trees tend to be more accurate than linear regression when the data are not represented well by a simple linear model</a:t>
            </a:r>
          </a:p>
        </p:txBody>
      </p:sp>
    </p:spTree>
    <p:extLst>
      <p:ext uri="{BB962C8B-B14F-4D97-AF65-F5344CB8AC3E}">
        <p14:creationId xmlns:p14="http://schemas.microsoft.com/office/powerpoint/2010/main" val="341376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D75681F2-9710-4215-B007-3CA0F0BDD2C4}" type="slidenum">
              <a:rPr lang="en-US" altLang="en-US" sz="1200"/>
              <a:pPr algn="r" eaLnBrk="1" hangingPunct="1"/>
              <a:t>12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1371600"/>
            <a:ext cx="8534400" cy="51054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US" altLang="en-US" sz="2400" dirty="0"/>
              <a:t>Predictive modeling: Predict data values or construct   generalized linear models based on the database data</a:t>
            </a:r>
          </a:p>
          <a:p>
            <a:pPr eaLnBrk="1" hangingPunct="1"/>
            <a:r>
              <a:rPr lang="en-US" altLang="en-US" sz="2400"/>
              <a:t>One can only predict value ranges or category distributions</a:t>
            </a:r>
          </a:p>
          <a:p>
            <a:pPr eaLnBrk="1" hangingPunct="1"/>
            <a:r>
              <a:rPr lang="en-US" altLang="en-US" sz="2400" dirty="0"/>
              <a:t>Method outline:</a:t>
            </a:r>
          </a:p>
          <a:p>
            <a:pPr lvl="1" eaLnBrk="1" hangingPunct="1"/>
            <a:r>
              <a:rPr lang="en-US" altLang="en-US" dirty="0"/>
              <a:t> Minimal generalization</a:t>
            </a:r>
          </a:p>
          <a:p>
            <a:pPr lvl="1" eaLnBrk="1" hangingPunct="1"/>
            <a:r>
              <a:rPr lang="en-US" altLang="en-US" dirty="0"/>
              <a:t> Attribute relevance analysis</a:t>
            </a:r>
          </a:p>
          <a:p>
            <a:pPr lvl="1" eaLnBrk="1" hangingPunct="1"/>
            <a:r>
              <a:rPr lang="en-US" altLang="en-US" dirty="0"/>
              <a:t> Generalized linear model construction</a:t>
            </a:r>
          </a:p>
          <a:p>
            <a:pPr lvl="1" eaLnBrk="1" hangingPunct="1"/>
            <a:r>
              <a:rPr lang="en-US" altLang="en-US" dirty="0"/>
              <a:t> Prediction</a:t>
            </a:r>
          </a:p>
          <a:p>
            <a:pPr eaLnBrk="1" hangingPunct="1"/>
            <a:r>
              <a:rPr lang="en-US" altLang="en-US" sz="2400" dirty="0"/>
              <a:t>Determine the major factors which influence the prediction</a:t>
            </a:r>
          </a:p>
          <a:p>
            <a:pPr lvl="1" eaLnBrk="1" hangingPunct="1"/>
            <a:r>
              <a:rPr lang="en-US" altLang="en-US" dirty="0"/>
              <a:t>Data relevance analysis: uncertainty measurement, entropy analysis, expert judgement, etc.</a:t>
            </a:r>
          </a:p>
          <a:p>
            <a:pPr eaLnBrk="1" hangingPunct="1"/>
            <a:r>
              <a:rPr lang="en-US" altLang="en-US" sz="2400" dirty="0"/>
              <a:t>Multi-level prediction: drill-down and roll-up analysis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420688"/>
            <a:ext cx="9448800" cy="4064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 sz="2800"/>
              <a:t>Predictive Modeling in Multidimensional Databases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839584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Multiclass Classification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6106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000"/>
              <a:t>Classification involving more than two classes (i.e., &gt; 2 Classes) </a:t>
            </a:r>
          </a:p>
          <a:p>
            <a:pPr>
              <a:lnSpc>
                <a:spcPct val="110000"/>
              </a:lnSpc>
            </a:pPr>
            <a:r>
              <a:rPr lang="en-US" altLang="en-US" sz="2000"/>
              <a:t>Method 1. </a:t>
            </a:r>
            <a:r>
              <a:rPr lang="en-US" altLang="en-US" sz="2000" b="1"/>
              <a:t>One-vs.-all</a:t>
            </a:r>
            <a:r>
              <a:rPr lang="en-US" altLang="en-US" sz="2000"/>
              <a:t> (OVA): Learn a classifier one at a time 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Given m classes, train m classifiers: one for each class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Classifier j: treat tuples in class j as </a:t>
            </a:r>
            <a:r>
              <a:rPr lang="en-US" altLang="en-US" sz="2000" i="1"/>
              <a:t>positive</a:t>
            </a:r>
            <a:r>
              <a:rPr lang="en-US" altLang="en-US" sz="2000"/>
              <a:t> &amp; all others as </a:t>
            </a:r>
            <a:r>
              <a:rPr lang="en-US" altLang="en-US" sz="2000" i="1"/>
              <a:t>negative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To classify a tuple </a:t>
            </a:r>
            <a:r>
              <a:rPr lang="en-US" altLang="en-US" sz="2000" b="1"/>
              <a:t>X</a:t>
            </a:r>
            <a:r>
              <a:rPr lang="en-US" altLang="en-US" sz="2000"/>
              <a:t>, the set of classifiers vote as an ensemble </a:t>
            </a:r>
          </a:p>
          <a:p>
            <a:pPr>
              <a:lnSpc>
                <a:spcPct val="110000"/>
              </a:lnSpc>
            </a:pPr>
            <a:r>
              <a:rPr lang="en-US" altLang="en-US" sz="2000"/>
              <a:t>Method 2. </a:t>
            </a:r>
            <a:r>
              <a:rPr lang="en-US" altLang="en-US" sz="2000" b="1"/>
              <a:t>All-vs.-all</a:t>
            </a:r>
            <a:r>
              <a:rPr lang="en-US" altLang="en-US" sz="2000"/>
              <a:t> (AVA): Learn a classifier for each pair of classes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Given m classes, construct m(m-1)/2 binary classifiers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A classifier is trained using tuples of the two classes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To classify a tuple </a:t>
            </a:r>
            <a:r>
              <a:rPr lang="en-US" altLang="en-US" sz="2000" b="1"/>
              <a:t>X</a:t>
            </a:r>
            <a:r>
              <a:rPr lang="en-US" altLang="en-US" sz="2000"/>
              <a:t>, each classifier votes.  X is assigned to the class with maximal vote</a:t>
            </a:r>
          </a:p>
          <a:p>
            <a:pPr>
              <a:lnSpc>
                <a:spcPct val="110000"/>
              </a:lnSpc>
            </a:pPr>
            <a:r>
              <a:rPr lang="en-US" altLang="en-US" sz="2000"/>
              <a:t>Comparison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All-vs.-all tends to be superior to one-vs.-all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Problem: Binary classifier is sensitive to errors, and errors affect vote count</a:t>
            </a:r>
          </a:p>
        </p:txBody>
      </p:sp>
      <p:sp>
        <p:nvSpPr>
          <p:cNvPr id="59396" name="Slide Number Placeholder 6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3054E4A9-C97B-4C02-BE3D-E34F0779E0CE}" type="slidenum">
              <a:rPr lang="en-US" altLang="en-US" sz="1200" b="1"/>
              <a:pPr algn="r" eaLnBrk="1" hangingPunct="1"/>
              <a:t>2</a:t>
            </a:fld>
            <a:endParaRPr lang="en-US" altLang="en-US" sz="1200" b="1"/>
          </a:p>
        </p:txBody>
      </p:sp>
    </p:spTree>
    <p:extLst>
      <p:ext uri="{BB962C8B-B14F-4D97-AF65-F5344CB8AC3E}">
        <p14:creationId xmlns:p14="http://schemas.microsoft.com/office/powerpoint/2010/main" val="1639410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Semi-Supervised Classification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686800" cy="5105400"/>
          </a:xfrm>
        </p:spPr>
        <p:txBody>
          <a:bodyPr/>
          <a:lstStyle/>
          <a:p>
            <a:r>
              <a:rPr lang="en-US" altLang="en-US" sz="2000"/>
              <a:t>Semi-supervised: Uses labeled and unlabeled data to build a classifier</a:t>
            </a:r>
          </a:p>
          <a:p>
            <a:r>
              <a:rPr lang="en-US" altLang="en-US" sz="2000"/>
              <a:t>Self-training: </a:t>
            </a:r>
          </a:p>
          <a:p>
            <a:pPr lvl="1"/>
            <a:r>
              <a:rPr lang="en-US" altLang="en-US" sz="2000"/>
              <a:t>Build a classifier using the labeled data</a:t>
            </a:r>
          </a:p>
          <a:p>
            <a:pPr lvl="1"/>
            <a:r>
              <a:rPr lang="en-US" altLang="en-US" sz="2000"/>
              <a:t>Use it to label the unlabeled data, and those with the most confident label prediction are added to the set of labeled data</a:t>
            </a:r>
          </a:p>
          <a:p>
            <a:pPr lvl="1"/>
            <a:r>
              <a:rPr lang="en-US" altLang="en-US" sz="2000"/>
              <a:t>Repeat the above process</a:t>
            </a:r>
          </a:p>
          <a:p>
            <a:pPr lvl="1"/>
            <a:r>
              <a:rPr lang="en-US" altLang="en-US" sz="2000"/>
              <a:t>Adv: easy to understand; disadv: may reinforce errors</a:t>
            </a:r>
          </a:p>
          <a:p>
            <a:r>
              <a:rPr lang="en-US" altLang="en-US" sz="2000"/>
              <a:t>Co-training: Use two or more classifiers to teach each other</a:t>
            </a:r>
          </a:p>
          <a:p>
            <a:pPr lvl="1"/>
            <a:r>
              <a:rPr lang="en-US" altLang="en-US" sz="2000"/>
              <a:t>Each learner uses a mutually independent set of features of each tuple to train a good classifier, say f</a:t>
            </a:r>
            <a:r>
              <a:rPr lang="en-US" altLang="en-US" sz="2000" baseline="-25000"/>
              <a:t>1</a:t>
            </a:r>
          </a:p>
          <a:p>
            <a:pPr lvl="1"/>
            <a:r>
              <a:rPr lang="en-US" altLang="en-US" sz="2000"/>
              <a:t>Then f</a:t>
            </a:r>
            <a:r>
              <a:rPr lang="en-US" altLang="en-US" sz="2000" baseline="-25000"/>
              <a:t>1</a:t>
            </a:r>
            <a:r>
              <a:rPr lang="en-US" altLang="en-US" sz="2000"/>
              <a:t> and f</a:t>
            </a:r>
            <a:r>
              <a:rPr lang="en-US" altLang="en-US" sz="2000" baseline="-25000"/>
              <a:t>2</a:t>
            </a:r>
            <a:r>
              <a:rPr lang="en-US" altLang="en-US" sz="2000"/>
              <a:t> are used to predict the class label for unlabeled data X</a:t>
            </a:r>
          </a:p>
          <a:p>
            <a:pPr lvl="1"/>
            <a:r>
              <a:rPr lang="en-US" altLang="en-US" sz="2000"/>
              <a:t>Teach each other: The tuple having the most confident prediction from f</a:t>
            </a:r>
            <a:r>
              <a:rPr lang="en-US" altLang="en-US" sz="2000" baseline="-25000"/>
              <a:t>1</a:t>
            </a:r>
            <a:r>
              <a:rPr lang="en-US" altLang="en-US" sz="2000"/>
              <a:t> is added to the set of labeled data for f</a:t>
            </a:r>
            <a:r>
              <a:rPr lang="en-US" altLang="en-US" sz="2000" baseline="-25000"/>
              <a:t>2</a:t>
            </a:r>
            <a:r>
              <a:rPr lang="en-US" altLang="en-US" sz="2000"/>
              <a:t>, &amp; vice versa </a:t>
            </a:r>
          </a:p>
          <a:p>
            <a:r>
              <a:rPr lang="en-US" altLang="en-US" sz="2000"/>
              <a:t>Other methods, e.g., joint probability distribution of features and labels</a:t>
            </a:r>
          </a:p>
        </p:txBody>
      </p:sp>
      <p:sp>
        <p:nvSpPr>
          <p:cNvPr id="61444" name="Slide Number Placeholder 6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298E39FC-2929-4939-8013-6221A944E44D}" type="slidenum">
              <a:rPr lang="en-US" altLang="en-US" sz="1200" b="1"/>
              <a:pPr algn="r" eaLnBrk="1" hangingPunct="1"/>
              <a:t>3</a:t>
            </a:fld>
            <a:endParaRPr lang="en-US" altLang="en-US" sz="1200" b="1"/>
          </a:p>
        </p:txBody>
      </p:sp>
    </p:spTree>
    <p:extLst>
      <p:ext uri="{BB962C8B-B14F-4D97-AF65-F5344CB8AC3E}">
        <p14:creationId xmlns:p14="http://schemas.microsoft.com/office/powerpoint/2010/main" val="2104478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3"/>
          <p:cNvGraphicFramePr>
            <a:graphicFrameLocks noChangeAspect="1"/>
          </p:cNvGraphicFramePr>
          <p:nvPr>
            <p:ph idx="4294967295"/>
          </p:nvPr>
        </p:nvGraphicFramePr>
        <p:xfrm>
          <a:off x="7162800" y="1"/>
          <a:ext cx="34290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SmartDraw" r:id="rId4" imgW="5372100" imgH="3159252" progId="SmartDraw.2">
                  <p:embed/>
                </p:oleObj>
              </mc:Choice>
              <mc:Fallback>
                <p:oleObj name="SmartDraw" r:id="rId4" imgW="5372100" imgH="3159252" progId="SmartDraw.2">
                  <p:embed/>
                  <p:pic>
                    <p:nvPicPr>
                      <p:cNvPr id="6246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"/>
                        <a:ext cx="342900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6172200" cy="609600"/>
          </a:xfrm>
        </p:spPr>
        <p:txBody>
          <a:bodyPr/>
          <a:lstStyle/>
          <a:p>
            <a:r>
              <a:rPr lang="en-US" altLang="en-US" sz="3200"/>
              <a:t>Active Learning</a:t>
            </a:r>
          </a:p>
        </p:txBody>
      </p:sp>
      <p:sp>
        <p:nvSpPr>
          <p:cNvPr id="624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000"/>
              <a:t>Class labels are expensive to obtain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Active learner: query human (oracle) for labels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Pool-based approach: Uses a pool of unlabeled data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L: a small subset of D is labeled, U: a pool of unlabeled data in D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Use a query function to carefully select one or more tuples from U and request labels from an oracle (a human annotator)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The newly labeled samples are added to L, and learn a model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Goal: Achieve high accuracy using as few labeled data as possible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Evaluated using </a:t>
            </a:r>
            <a:r>
              <a:rPr lang="en-US" altLang="en-US" sz="2000" i="1"/>
              <a:t>learning curves</a:t>
            </a:r>
            <a:r>
              <a:rPr lang="en-US" altLang="en-US" sz="2000"/>
              <a:t>: Accuracy as a function of the number of instances queried (# of tuples to be queried should be small)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Research issue: How to choose the data tuples to be queried?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Uncertainty sampling: choose the least certain ones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Reduce </a:t>
            </a:r>
            <a:r>
              <a:rPr lang="en-US" altLang="en-US" sz="2000" i="1"/>
              <a:t>version space</a:t>
            </a:r>
            <a:r>
              <a:rPr lang="en-US" altLang="en-US" sz="2000"/>
              <a:t>, the subset of hypotheses consistent w. the training data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Reduce expected entropy over U: Find the greatest reduction in the total number of incorrect predictions</a:t>
            </a:r>
          </a:p>
        </p:txBody>
      </p:sp>
      <p:sp>
        <p:nvSpPr>
          <p:cNvPr id="62469" name="Slide Number Placeholder 6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649B115B-50A1-4DE5-A59B-D9C3D2902708}" type="slidenum">
              <a:rPr lang="en-US" altLang="en-US" sz="1200" b="1"/>
              <a:pPr algn="r" eaLnBrk="1" hangingPunct="1"/>
              <a:t>4</a:t>
            </a:fld>
            <a:endParaRPr lang="en-US" altLang="en-US" sz="1200" b="1"/>
          </a:p>
        </p:txBody>
      </p:sp>
    </p:spTree>
    <p:extLst>
      <p:ext uri="{BB962C8B-B14F-4D97-AF65-F5344CB8AC3E}">
        <p14:creationId xmlns:p14="http://schemas.microsoft.com/office/powerpoint/2010/main" val="104062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81000"/>
            <a:ext cx="8991600" cy="609600"/>
          </a:xfrm>
        </p:spPr>
        <p:txBody>
          <a:bodyPr/>
          <a:lstStyle/>
          <a:p>
            <a:r>
              <a:rPr lang="en-US" altLang="en-US" sz="3200"/>
              <a:t>Transfer Learning: Conceptual Framework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371600"/>
            <a:ext cx="8610600" cy="19812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000"/>
              <a:t>Transfer learning: Extract knowledge from one or more source tasks and apply the knowledge to a target task</a:t>
            </a:r>
          </a:p>
          <a:p>
            <a:pPr>
              <a:lnSpc>
                <a:spcPct val="110000"/>
              </a:lnSpc>
            </a:pPr>
            <a:r>
              <a:rPr lang="en-US" altLang="en-US" sz="2000"/>
              <a:t>Traditional learning: Build a new classifier for each new task</a:t>
            </a:r>
          </a:p>
          <a:p>
            <a:pPr>
              <a:lnSpc>
                <a:spcPct val="110000"/>
              </a:lnSpc>
            </a:pPr>
            <a:r>
              <a:rPr lang="en-US" altLang="en-US" sz="2000"/>
              <a:t>Transfer learning: Build new classifier by applying existing knowledge learned from source tasks</a:t>
            </a:r>
          </a:p>
        </p:txBody>
      </p:sp>
      <p:graphicFrame>
        <p:nvGraphicFramePr>
          <p:cNvPr id="63492" name="Object 5"/>
          <p:cNvGraphicFramePr>
            <a:graphicFrameLocks noChangeAspect="1"/>
          </p:cNvGraphicFramePr>
          <p:nvPr>
            <p:ph sz="quarter" idx="2"/>
          </p:nvPr>
        </p:nvGraphicFramePr>
        <p:xfrm>
          <a:off x="1524001" y="3521076"/>
          <a:ext cx="4576763" cy="280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SmartDraw" r:id="rId4" imgW="4073652" imgH="2494788" progId="SmartDraw.2">
                  <p:embed/>
                </p:oleObj>
              </mc:Choice>
              <mc:Fallback>
                <p:oleObj name="SmartDraw" r:id="rId4" imgW="4073652" imgH="2494788" progId="SmartDraw.2">
                  <p:embed/>
                  <p:pic>
                    <p:nvPicPr>
                      <p:cNvPr id="6349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3521076"/>
                        <a:ext cx="4576763" cy="280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Slide Number Placeholder 6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156D12FA-50D0-45D0-83E5-2FEED7D2C457}" type="slidenum">
              <a:rPr lang="en-US" altLang="en-US" sz="1200" b="1"/>
              <a:pPr algn="r" eaLnBrk="1" hangingPunct="1"/>
              <a:t>5</a:t>
            </a:fld>
            <a:endParaRPr lang="en-US" altLang="en-US" sz="1200" b="1"/>
          </a:p>
        </p:txBody>
      </p:sp>
      <p:sp>
        <p:nvSpPr>
          <p:cNvPr id="63494" name="Text Box 9"/>
          <p:cNvSpPr txBox="1">
            <a:spLocks noChangeArrowheads="1"/>
          </p:cNvSpPr>
          <p:nvPr/>
        </p:nvSpPr>
        <p:spPr bwMode="auto">
          <a:xfrm>
            <a:off x="1981200" y="6262688"/>
            <a:ext cx="3962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Traditional Learning Framework</a:t>
            </a:r>
          </a:p>
        </p:txBody>
      </p:sp>
      <p:sp>
        <p:nvSpPr>
          <p:cNvPr id="63495" name="Text Box 10"/>
          <p:cNvSpPr txBox="1">
            <a:spLocks noChangeArrowheads="1"/>
          </p:cNvSpPr>
          <p:nvPr/>
        </p:nvSpPr>
        <p:spPr bwMode="auto">
          <a:xfrm>
            <a:off x="6705600" y="62626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Transfer Learning Framework</a:t>
            </a:r>
          </a:p>
        </p:txBody>
      </p:sp>
      <p:graphicFrame>
        <p:nvGraphicFramePr>
          <p:cNvPr id="63496" name="Object 11"/>
          <p:cNvGraphicFramePr>
            <a:graphicFrameLocks noChangeAspect="1"/>
          </p:cNvGraphicFramePr>
          <p:nvPr>
            <p:ph sz="quarter" idx="3"/>
          </p:nvPr>
        </p:nvGraphicFramePr>
        <p:xfrm>
          <a:off x="5943600" y="3616326"/>
          <a:ext cx="4762500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SmartDraw" r:id="rId6" imgW="4073652" imgH="2316480" progId="SmartDraw.2">
                  <p:embed/>
                </p:oleObj>
              </mc:Choice>
              <mc:Fallback>
                <p:oleObj name="SmartDraw" r:id="rId6" imgW="4073652" imgH="2316480" progId="SmartDraw.2">
                  <p:embed/>
                  <p:pic>
                    <p:nvPicPr>
                      <p:cNvPr id="6349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616326"/>
                        <a:ext cx="4762500" cy="270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461190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9372600" cy="609600"/>
          </a:xfrm>
        </p:spPr>
        <p:txBody>
          <a:bodyPr/>
          <a:lstStyle/>
          <a:p>
            <a:r>
              <a:rPr lang="en-US" altLang="en-US" sz="3200"/>
              <a:t>Transfer Learning: Methods and Applications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371600"/>
            <a:ext cx="88392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000"/>
              <a:t>Applications: Especially useful when data is outdated or distribution changes, e.g., Web document classification, e-mail spam filtering</a:t>
            </a:r>
          </a:p>
          <a:p>
            <a:pPr>
              <a:lnSpc>
                <a:spcPct val="90000"/>
              </a:lnSpc>
            </a:pPr>
            <a:r>
              <a:rPr lang="en-US" altLang="en-US" sz="2000" i="1"/>
              <a:t>Instance-based transfer learning</a:t>
            </a:r>
            <a:r>
              <a:rPr lang="en-US" altLang="en-US" sz="2000"/>
              <a:t>:  Reweight some of the data from source tasks and use it to learn the target task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TrAdaBoost (Transfer AdaBoost)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Assume source and target data each described by the same set of attributes (features) &amp; class labels, but rather diff. distributions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Require only labeling a small amount of target data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Use source data in training: When a source tuple is misclassified, reduce the weight of such tupels so that they will have less effect on the subsequent classifier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Research issues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Negative transfer: When it performs worse than no transfer at all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Heterogeneous transfer learning: Transfer knowledge from different feature space or multiple source domains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Large-scale transfer learning</a:t>
            </a:r>
          </a:p>
        </p:txBody>
      </p:sp>
      <p:sp>
        <p:nvSpPr>
          <p:cNvPr id="64516" name="Slide Number Placeholder 6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80380EEA-687D-42C5-AFF0-903118D91C80}" type="slidenum">
              <a:rPr lang="en-US" altLang="en-US" sz="1200" b="1"/>
              <a:pPr algn="r" eaLnBrk="1" hangingPunct="1"/>
              <a:t>6</a:t>
            </a:fld>
            <a:endParaRPr lang="en-US" altLang="en-US" sz="1200" b="1"/>
          </a:p>
        </p:txBody>
      </p:sp>
    </p:spTree>
    <p:extLst>
      <p:ext uri="{BB962C8B-B14F-4D97-AF65-F5344CB8AC3E}">
        <p14:creationId xmlns:p14="http://schemas.microsoft.com/office/powerpoint/2010/main" val="1798703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39D5A662-CE48-40C0-9697-238A7B1D8E5B}" type="slidenum">
              <a:rPr lang="en-US" altLang="en-US" sz="1200"/>
              <a:pPr algn="r" eaLnBrk="1" hangingPunct="1"/>
              <a:t>7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3048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What Is Prediction?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371600"/>
            <a:ext cx="8610600" cy="5181600"/>
          </a:xfrm>
        </p:spPr>
        <p:txBody>
          <a:bodyPr/>
          <a:lstStyle/>
          <a:p>
            <a:pPr eaLnBrk="1" hangingPunct="1"/>
            <a:r>
              <a:rPr lang="en-US" altLang="en-US" sz="2000"/>
              <a:t>(Numerical) prediction is similar to classification</a:t>
            </a:r>
          </a:p>
          <a:p>
            <a:pPr lvl="1" eaLnBrk="1" hangingPunct="1"/>
            <a:r>
              <a:rPr lang="en-US" altLang="en-US" sz="2000"/>
              <a:t>construct a model</a:t>
            </a:r>
          </a:p>
          <a:p>
            <a:pPr lvl="1" eaLnBrk="1" hangingPunct="1"/>
            <a:r>
              <a:rPr lang="en-US" altLang="en-US" sz="2000"/>
              <a:t>use model to predict continuous or ordered  value for a given input</a:t>
            </a:r>
          </a:p>
          <a:p>
            <a:pPr eaLnBrk="1" hangingPunct="1"/>
            <a:r>
              <a:rPr lang="en-US" altLang="en-US" sz="2000"/>
              <a:t>Prediction is different from classification</a:t>
            </a:r>
          </a:p>
          <a:p>
            <a:pPr lvl="1" eaLnBrk="1" hangingPunct="1"/>
            <a:r>
              <a:rPr lang="en-US" altLang="en-US" sz="2000"/>
              <a:t>Classification refers to predict categorical class label</a:t>
            </a:r>
          </a:p>
          <a:p>
            <a:pPr lvl="1" eaLnBrk="1" hangingPunct="1"/>
            <a:r>
              <a:rPr lang="en-US" altLang="en-US" sz="2000"/>
              <a:t>Prediction models continuous-valued functions</a:t>
            </a:r>
          </a:p>
          <a:p>
            <a:pPr eaLnBrk="1" hangingPunct="1"/>
            <a:r>
              <a:rPr lang="en-US" altLang="en-US" sz="2000"/>
              <a:t>Major method for prediction: regression</a:t>
            </a:r>
          </a:p>
          <a:p>
            <a:pPr lvl="1" eaLnBrk="1" hangingPunct="1"/>
            <a:r>
              <a:rPr lang="en-US" altLang="en-US" sz="2000"/>
              <a:t>model the relationship between one or more </a:t>
            </a:r>
            <a:r>
              <a:rPr lang="en-US" altLang="en-US" sz="2000" i="1"/>
              <a:t>independent</a:t>
            </a:r>
            <a:r>
              <a:rPr lang="en-US" altLang="en-US" sz="2000"/>
              <a:t> or </a:t>
            </a:r>
            <a:r>
              <a:rPr lang="en-US" altLang="en-US" sz="2000" b="1"/>
              <a:t>predictor</a:t>
            </a:r>
            <a:r>
              <a:rPr lang="en-US" altLang="en-US" sz="2000"/>
              <a:t> variables and a </a:t>
            </a:r>
            <a:r>
              <a:rPr lang="en-US" altLang="en-US" sz="2000" i="1"/>
              <a:t>dependent</a:t>
            </a:r>
            <a:r>
              <a:rPr lang="en-US" altLang="en-US" sz="2000"/>
              <a:t> or </a:t>
            </a:r>
            <a:r>
              <a:rPr lang="en-US" altLang="en-US" sz="2000" b="1"/>
              <a:t>response</a:t>
            </a:r>
            <a:r>
              <a:rPr lang="en-US" altLang="en-US" sz="2000"/>
              <a:t> variable</a:t>
            </a:r>
          </a:p>
          <a:p>
            <a:pPr eaLnBrk="1" hangingPunct="1"/>
            <a:r>
              <a:rPr lang="en-US" altLang="en-US" sz="2000"/>
              <a:t>Regression analysis</a:t>
            </a:r>
          </a:p>
          <a:p>
            <a:pPr lvl="1" eaLnBrk="1" hangingPunct="1"/>
            <a:r>
              <a:rPr lang="en-US" altLang="en-US" sz="2000"/>
              <a:t>Linear and multiple regression</a:t>
            </a:r>
          </a:p>
          <a:p>
            <a:pPr lvl="1" eaLnBrk="1" hangingPunct="1"/>
            <a:r>
              <a:rPr lang="en-US" altLang="en-US" sz="2000"/>
              <a:t>Non-linear regression</a:t>
            </a:r>
          </a:p>
          <a:p>
            <a:pPr lvl="1" eaLnBrk="1" hangingPunct="1"/>
            <a:r>
              <a:rPr lang="en-US" altLang="en-US" sz="2000"/>
              <a:t>Other regression methods: generalized linear model, Poisson regression, log-linear models, regression trees</a:t>
            </a:r>
          </a:p>
        </p:txBody>
      </p:sp>
    </p:spTree>
    <p:extLst>
      <p:ext uri="{BB962C8B-B14F-4D97-AF65-F5344CB8AC3E}">
        <p14:creationId xmlns:p14="http://schemas.microsoft.com/office/powerpoint/2010/main" val="2771462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4916D573-7596-43D6-9C88-4DE446C909CA}" type="slidenum">
              <a:rPr lang="en-US" altLang="en-US" sz="1200"/>
              <a:pPr algn="r" eaLnBrk="1" hangingPunct="1"/>
              <a:t>8</a:t>
            </a:fld>
            <a:endParaRPr lang="en-US" altLang="en-US" sz="120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smtClean="0"/>
              <a:t>Linear Regression</a:t>
            </a:r>
            <a:r>
              <a:rPr lang="en-US" altLang="en-US" sz="3200"/>
              <a:t> </a:t>
            </a:r>
            <a:endParaRPr lang="en-US" altLang="en-US" sz="2400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828800" y="1371600"/>
            <a:ext cx="8458200" cy="53340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u="sng"/>
              <a:t>Linear regression</a:t>
            </a:r>
            <a:r>
              <a:rPr lang="en-US" altLang="en-US" sz="2000"/>
              <a:t>: involves a response variable y and a single predictor variable x</a:t>
            </a:r>
          </a:p>
          <a:p>
            <a:pPr lvl="2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/>
              <a:t>y = </a:t>
            </a:r>
            <a:r>
              <a:rPr lang="en-US" altLang="en-US">
                <a:sym typeface="Symbol" panose="05050102010706020507" pitchFamily="18" charset="2"/>
              </a:rPr>
              <a:t>w</a:t>
            </a:r>
            <a:r>
              <a:rPr lang="en-US" altLang="en-US" baseline="-25000">
                <a:sym typeface="Symbol" panose="05050102010706020507" pitchFamily="18" charset="2"/>
              </a:rPr>
              <a:t>0</a:t>
            </a:r>
            <a:r>
              <a:rPr lang="en-US" altLang="en-US">
                <a:sym typeface="Symbol" panose="05050102010706020507" pitchFamily="18" charset="2"/>
              </a:rPr>
              <a:t> + w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>
                <a:sym typeface="Symbol" panose="05050102010706020507" pitchFamily="18" charset="2"/>
              </a:rPr>
              <a:t> x</a:t>
            </a:r>
            <a:endParaRPr lang="en-US" altLang="en-US"/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ym typeface="Symbol" panose="05050102010706020507" pitchFamily="18" charset="2"/>
              </a:rPr>
              <a:t>where w</a:t>
            </a:r>
            <a:r>
              <a:rPr lang="en-US" altLang="en-US" sz="2000" baseline="-25000">
                <a:sym typeface="Symbol" panose="05050102010706020507" pitchFamily="18" charset="2"/>
              </a:rPr>
              <a:t>0</a:t>
            </a:r>
            <a:r>
              <a:rPr lang="en-US" altLang="en-US" sz="2000">
                <a:sym typeface="Symbol" panose="05050102010706020507" pitchFamily="18" charset="2"/>
              </a:rPr>
              <a:t> (y-intercept) and w</a:t>
            </a:r>
            <a:r>
              <a:rPr lang="en-US" altLang="en-US" sz="2000" baseline="-25000">
                <a:sym typeface="Symbol" panose="05050102010706020507" pitchFamily="18" charset="2"/>
              </a:rPr>
              <a:t>1</a:t>
            </a:r>
            <a:r>
              <a:rPr lang="en-US" altLang="en-US" sz="2000">
                <a:sym typeface="Symbol" panose="05050102010706020507" pitchFamily="18" charset="2"/>
              </a:rPr>
              <a:t> (slope) are regression coefficients </a:t>
            </a:r>
            <a:r>
              <a:rPr lang="en-US" altLang="en-US" sz="2000"/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u="sng"/>
              <a:t>Method of least squares</a:t>
            </a:r>
            <a:r>
              <a:rPr lang="en-US" altLang="en-US" sz="2000"/>
              <a:t>: estimates the best-fitting straight line</a:t>
            </a:r>
          </a:p>
          <a:p>
            <a:pPr lvl="1" eaLnBrk="1" hangingPunct="1">
              <a:lnSpc>
                <a:spcPct val="110000"/>
              </a:lnSpc>
            </a:pPr>
            <a:endParaRPr lang="en-US" altLang="en-US" sz="2000"/>
          </a:p>
          <a:p>
            <a:pPr lvl="1" eaLnBrk="1" hangingPunct="1">
              <a:lnSpc>
                <a:spcPct val="110000"/>
              </a:lnSpc>
            </a:pPr>
            <a:endParaRPr lang="en-US" altLang="en-US" sz="2000"/>
          </a:p>
          <a:p>
            <a:pPr lvl="1" eaLnBrk="1" hangingPunct="1">
              <a:lnSpc>
                <a:spcPct val="110000"/>
              </a:lnSpc>
            </a:pPr>
            <a:endParaRPr lang="en-US" altLang="en-US" sz="2000"/>
          </a:p>
          <a:p>
            <a:pPr eaLnBrk="1" hangingPunct="1">
              <a:lnSpc>
                <a:spcPct val="110000"/>
              </a:lnSpc>
            </a:pPr>
            <a:r>
              <a:rPr lang="en-US" altLang="en-US" sz="2000" u="sng"/>
              <a:t>Multiple linear regression</a:t>
            </a:r>
            <a:r>
              <a:rPr lang="en-US" altLang="en-US" sz="2000"/>
              <a:t>: involves more than one predictor variable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Training data is of the form (</a:t>
            </a:r>
            <a:r>
              <a:rPr lang="en-US" altLang="en-US" sz="2000" b="1"/>
              <a:t>X</a:t>
            </a:r>
            <a:r>
              <a:rPr lang="en-US" altLang="en-US" sz="2000" b="1" baseline="-25000"/>
              <a:t>1</a:t>
            </a:r>
            <a:r>
              <a:rPr lang="en-US" altLang="en-US" sz="2000"/>
              <a:t>, y</a:t>
            </a:r>
            <a:r>
              <a:rPr lang="en-US" altLang="en-US" sz="2000" baseline="-25000"/>
              <a:t>1</a:t>
            </a:r>
            <a:r>
              <a:rPr lang="en-US" altLang="en-US" sz="2000"/>
              <a:t>), (</a:t>
            </a:r>
            <a:r>
              <a:rPr lang="en-US" altLang="en-US" sz="2000" b="1"/>
              <a:t>X</a:t>
            </a:r>
            <a:r>
              <a:rPr lang="en-US" altLang="en-US" sz="2000" b="1" baseline="-25000"/>
              <a:t>2</a:t>
            </a:r>
            <a:r>
              <a:rPr lang="en-US" altLang="en-US" sz="2000"/>
              <a:t>, y</a:t>
            </a:r>
            <a:r>
              <a:rPr lang="en-US" altLang="en-US" sz="2000" baseline="-25000"/>
              <a:t>2</a:t>
            </a:r>
            <a:r>
              <a:rPr lang="en-US" altLang="en-US" sz="2000"/>
              <a:t>),…, (</a:t>
            </a:r>
            <a:r>
              <a:rPr lang="en-US" altLang="en-US" sz="2000" b="1"/>
              <a:t>X</a:t>
            </a:r>
            <a:r>
              <a:rPr lang="en-US" altLang="en-US" sz="2000" b="1" baseline="-25000"/>
              <a:t>|D|</a:t>
            </a:r>
            <a:r>
              <a:rPr lang="en-US" altLang="en-US" sz="2000"/>
              <a:t>, y</a:t>
            </a:r>
            <a:r>
              <a:rPr lang="en-US" altLang="en-US" sz="2000" baseline="-25000"/>
              <a:t>|D|</a:t>
            </a:r>
            <a:r>
              <a:rPr lang="en-US" altLang="en-US" sz="2000"/>
              <a:t>)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Ex. For 2-D data, we may have: y = </a:t>
            </a:r>
            <a:r>
              <a:rPr lang="en-US" altLang="en-US" sz="2000">
                <a:sym typeface="Symbol" panose="05050102010706020507" pitchFamily="18" charset="2"/>
              </a:rPr>
              <a:t>w</a:t>
            </a:r>
            <a:r>
              <a:rPr lang="en-US" altLang="en-US" sz="2000" baseline="-25000">
                <a:sym typeface="Symbol" panose="05050102010706020507" pitchFamily="18" charset="2"/>
              </a:rPr>
              <a:t>0</a:t>
            </a:r>
            <a:r>
              <a:rPr lang="en-US" altLang="en-US" sz="2000">
                <a:sym typeface="Symbol" panose="05050102010706020507" pitchFamily="18" charset="2"/>
              </a:rPr>
              <a:t> + w</a:t>
            </a:r>
            <a:r>
              <a:rPr lang="en-US" altLang="en-US" sz="2000" baseline="-25000">
                <a:sym typeface="Symbol" panose="05050102010706020507" pitchFamily="18" charset="2"/>
              </a:rPr>
              <a:t>1</a:t>
            </a:r>
            <a:r>
              <a:rPr lang="en-US" altLang="en-US" sz="2000">
                <a:sym typeface="Symbol" panose="05050102010706020507" pitchFamily="18" charset="2"/>
              </a:rPr>
              <a:t> x</a:t>
            </a:r>
            <a:r>
              <a:rPr lang="en-US" altLang="en-US" sz="2000" baseline="-25000">
                <a:sym typeface="Symbol" panose="05050102010706020507" pitchFamily="18" charset="2"/>
              </a:rPr>
              <a:t>1</a:t>
            </a:r>
            <a:r>
              <a:rPr lang="en-US" altLang="en-US" sz="2000">
                <a:sym typeface="Symbol" panose="05050102010706020507" pitchFamily="18" charset="2"/>
              </a:rPr>
              <a:t>+ w</a:t>
            </a:r>
            <a:r>
              <a:rPr lang="en-US" altLang="en-US" sz="2000" baseline="-25000">
                <a:sym typeface="Symbol" panose="05050102010706020507" pitchFamily="18" charset="2"/>
              </a:rPr>
              <a:t>2</a:t>
            </a:r>
            <a:r>
              <a:rPr lang="en-US" altLang="en-US" sz="2000">
                <a:sym typeface="Symbol" panose="05050102010706020507" pitchFamily="18" charset="2"/>
              </a:rPr>
              <a:t> x</a:t>
            </a:r>
            <a:r>
              <a:rPr lang="en-US" altLang="en-US" sz="2000" baseline="-25000">
                <a:sym typeface="Symbol" panose="05050102010706020507" pitchFamily="18" charset="2"/>
              </a:rPr>
              <a:t>2</a:t>
            </a:r>
            <a:endParaRPr lang="en-US" altLang="en-US" sz="2000"/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Solvable by extension of least square method or using SAS, S-Plus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Many nonlinear functions can be transformed into the above</a:t>
            </a:r>
          </a:p>
        </p:txBody>
      </p:sp>
      <p:graphicFrame>
        <p:nvGraphicFramePr>
          <p:cNvPr id="70661" name="Object 102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3657600" y="3352801"/>
          <a:ext cx="22860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4" imgW="1600200" imgH="838200" progId="Equation.3">
                  <p:embed/>
                </p:oleObj>
              </mc:Choice>
              <mc:Fallback>
                <p:oleObj name="Equation" r:id="rId4" imgW="1600200" imgH="838200" progId="Equation.3">
                  <p:embed/>
                  <p:pic>
                    <p:nvPicPr>
                      <p:cNvPr id="70661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352801"/>
                        <a:ext cx="22860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1025"/>
          <p:cNvGraphicFramePr>
            <a:graphicFrameLocks noChangeAspect="1"/>
          </p:cNvGraphicFramePr>
          <p:nvPr>
            <p:ph sz="quarter" idx="4294967295"/>
          </p:nvPr>
        </p:nvGraphicFramePr>
        <p:xfrm>
          <a:off x="6705600" y="3657600"/>
          <a:ext cx="1600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6" imgW="1231366" imgH="368140" progId="Equation.3">
                  <p:embed/>
                </p:oleObj>
              </mc:Choice>
              <mc:Fallback>
                <p:oleObj name="Equation" r:id="rId6" imgW="1231366" imgH="368140" progId="Equation.3">
                  <p:embed/>
                  <p:pic>
                    <p:nvPicPr>
                      <p:cNvPr id="70662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657600"/>
                        <a:ext cx="16002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2971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62BE7904-E259-4777-A063-FCB3EF7EDA05}" type="slidenum">
              <a:rPr lang="en-US" altLang="en-US" sz="1200"/>
              <a:pPr algn="r" eaLnBrk="1" hangingPunct="1"/>
              <a:t>9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295400"/>
            <a:ext cx="8686800" cy="51816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US" altLang="en-US" sz="2400"/>
              <a:t>Some nonlinear models can be modeled by a polynomial function</a:t>
            </a:r>
          </a:p>
          <a:p>
            <a:pPr eaLnBrk="1" hangingPunct="1"/>
            <a:r>
              <a:rPr lang="en-US" altLang="en-US" sz="2400"/>
              <a:t>A polynomial regression model can be transformed into linear regression model.  For example,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y = </a:t>
            </a:r>
            <a:r>
              <a:rPr lang="en-US" altLang="en-US" smtClean="0">
                <a:sym typeface="Symbol" panose="05050102010706020507" pitchFamily="18" charset="2"/>
              </a:rPr>
              <a:t>w</a:t>
            </a:r>
            <a:r>
              <a:rPr lang="en-US" altLang="en-US" baseline="-25000" smtClean="0">
                <a:sym typeface="Symbol" panose="05050102010706020507" pitchFamily="18" charset="2"/>
              </a:rPr>
              <a:t>0</a:t>
            </a:r>
            <a:r>
              <a:rPr lang="en-US" altLang="en-US" smtClean="0">
                <a:sym typeface="Symbol" panose="05050102010706020507" pitchFamily="18" charset="2"/>
              </a:rPr>
              <a:t> + w</a:t>
            </a:r>
            <a:r>
              <a:rPr lang="en-US" altLang="en-US" baseline="-25000" smtClean="0">
                <a:sym typeface="Symbol" panose="05050102010706020507" pitchFamily="18" charset="2"/>
              </a:rPr>
              <a:t>1</a:t>
            </a:r>
            <a:r>
              <a:rPr lang="en-US" altLang="en-US" smtClean="0">
                <a:sym typeface="Symbol" panose="05050102010706020507" pitchFamily="18" charset="2"/>
              </a:rPr>
              <a:t> x + w</a:t>
            </a:r>
            <a:r>
              <a:rPr lang="en-US" altLang="en-US" baseline="-25000" smtClean="0">
                <a:sym typeface="Symbol" panose="05050102010706020507" pitchFamily="18" charset="2"/>
              </a:rPr>
              <a:t>2</a:t>
            </a:r>
            <a:r>
              <a:rPr lang="en-US" altLang="en-US" smtClean="0">
                <a:sym typeface="Symbol" panose="05050102010706020507" pitchFamily="18" charset="2"/>
              </a:rPr>
              <a:t> x</a:t>
            </a:r>
            <a:r>
              <a:rPr lang="en-US" altLang="en-US" baseline="30000" smtClean="0">
                <a:sym typeface="Symbol" panose="05050102010706020507" pitchFamily="18" charset="2"/>
              </a:rPr>
              <a:t>2 </a:t>
            </a:r>
            <a:r>
              <a:rPr lang="en-US" altLang="en-US" smtClean="0">
                <a:sym typeface="Symbol" panose="05050102010706020507" pitchFamily="18" charset="2"/>
              </a:rPr>
              <a:t>+ w</a:t>
            </a:r>
            <a:r>
              <a:rPr lang="en-US" altLang="en-US" baseline="-25000" smtClean="0">
                <a:sym typeface="Symbol" panose="05050102010706020507" pitchFamily="18" charset="2"/>
              </a:rPr>
              <a:t>3</a:t>
            </a:r>
            <a:r>
              <a:rPr lang="en-US" altLang="en-US" smtClean="0">
                <a:sym typeface="Symbol" panose="05050102010706020507" pitchFamily="18" charset="2"/>
              </a:rPr>
              <a:t> x</a:t>
            </a:r>
            <a:r>
              <a:rPr lang="en-US" altLang="en-US" baseline="30000" smtClean="0">
                <a:sym typeface="Symbol" panose="05050102010706020507" pitchFamily="18" charset="2"/>
              </a:rPr>
              <a:t>3</a:t>
            </a:r>
            <a:endParaRPr lang="en-US" altLang="en-US" baseline="3000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convertible to linear with new variables: </a:t>
            </a:r>
            <a:r>
              <a:rPr lang="en-US" altLang="en-US">
                <a:sym typeface="Symbol" panose="05050102010706020507" pitchFamily="18" charset="2"/>
              </a:rPr>
              <a:t>x</a:t>
            </a:r>
            <a:r>
              <a:rPr lang="en-US" altLang="en-US" baseline="-25000">
                <a:sym typeface="Symbol" panose="05050102010706020507" pitchFamily="18" charset="2"/>
              </a:rPr>
              <a:t>2 </a:t>
            </a:r>
            <a:r>
              <a:rPr lang="en-US" altLang="en-US">
                <a:sym typeface="Symbol" panose="05050102010706020507" pitchFamily="18" charset="2"/>
              </a:rPr>
              <a:t>= x</a:t>
            </a:r>
            <a:r>
              <a:rPr lang="en-US" altLang="en-US" baseline="30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, x</a:t>
            </a:r>
            <a:r>
              <a:rPr lang="en-US" altLang="en-US" baseline="-25000">
                <a:sym typeface="Symbol" panose="05050102010706020507" pitchFamily="18" charset="2"/>
              </a:rPr>
              <a:t>3</a:t>
            </a:r>
            <a:r>
              <a:rPr lang="en-US" altLang="en-US">
                <a:sym typeface="Symbol" panose="05050102010706020507" pitchFamily="18" charset="2"/>
              </a:rPr>
              <a:t>= x</a:t>
            </a:r>
            <a:r>
              <a:rPr lang="en-US" altLang="en-US" baseline="30000">
                <a:sym typeface="Symbol" panose="05050102010706020507" pitchFamily="18" charset="2"/>
              </a:rPr>
              <a:t>3</a:t>
            </a:r>
            <a:endParaRPr lang="en-US" altLang="en-US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y = </a:t>
            </a:r>
            <a:r>
              <a:rPr lang="en-US" altLang="en-US" smtClean="0">
                <a:sym typeface="Symbol" panose="05050102010706020507" pitchFamily="18" charset="2"/>
              </a:rPr>
              <a:t>w</a:t>
            </a:r>
            <a:r>
              <a:rPr lang="en-US" altLang="en-US" baseline="-25000" smtClean="0">
                <a:sym typeface="Symbol" panose="05050102010706020507" pitchFamily="18" charset="2"/>
              </a:rPr>
              <a:t>0</a:t>
            </a:r>
            <a:r>
              <a:rPr lang="en-US" altLang="en-US" smtClean="0">
                <a:sym typeface="Symbol" panose="05050102010706020507" pitchFamily="18" charset="2"/>
              </a:rPr>
              <a:t> + w</a:t>
            </a:r>
            <a:r>
              <a:rPr lang="en-US" altLang="en-US" baseline="-25000" smtClean="0">
                <a:sym typeface="Symbol" panose="05050102010706020507" pitchFamily="18" charset="2"/>
              </a:rPr>
              <a:t>1</a:t>
            </a:r>
            <a:r>
              <a:rPr lang="en-US" altLang="en-US" smtClean="0">
                <a:sym typeface="Symbol" panose="05050102010706020507" pitchFamily="18" charset="2"/>
              </a:rPr>
              <a:t> x + w</a:t>
            </a:r>
            <a:r>
              <a:rPr lang="en-US" altLang="en-US" baseline="-25000" smtClean="0">
                <a:sym typeface="Symbol" panose="05050102010706020507" pitchFamily="18" charset="2"/>
              </a:rPr>
              <a:t>2</a:t>
            </a:r>
            <a:r>
              <a:rPr lang="en-US" altLang="en-US" smtClean="0">
                <a:sym typeface="Symbol" panose="05050102010706020507" pitchFamily="18" charset="2"/>
              </a:rPr>
              <a:t> x</a:t>
            </a:r>
            <a:r>
              <a:rPr lang="en-US" altLang="en-US" baseline="-25000" smtClean="0">
                <a:sym typeface="Symbol" panose="05050102010706020507" pitchFamily="18" charset="2"/>
              </a:rPr>
              <a:t>2 </a:t>
            </a:r>
            <a:r>
              <a:rPr lang="en-US" altLang="en-US" smtClean="0">
                <a:sym typeface="Symbol" panose="05050102010706020507" pitchFamily="18" charset="2"/>
              </a:rPr>
              <a:t>+ w</a:t>
            </a:r>
            <a:r>
              <a:rPr lang="en-US" altLang="en-US" baseline="-25000" smtClean="0">
                <a:sym typeface="Symbol" panose="05050102010706020507" pitchFamily="18" charset="2"/>
              </a:rPr>
              <a:t>3</a:t>
            </a:r>
            <a:r>
              <a:rPr lang="en-US" altLang="en-US" smtClean="0">
                <a:sym typeface="Symbol" panose="05050102010706020507" pitchFamily="18" charset="2"/>
              </a:rPr>
              <a:t> x</a:t>
            </a:r>
            <a:r>
              <a:rPr lang="en-US" altLang="en-US" baseline="-25000" smtClean="0">
                <a:sym typeface="Symbol" panose="05050102010706020507" pitchFamily="18" charset="2"/>
              </a:rPr>
              <a:t>3 </a:t>
            </a:r>
          </a:p>
          <a:p>
            <a:pPr eaLnBrk="1" hangingPunct="1"/>
            <a:r>
              <a:rPr lang="en-US" altLang="en-US" sz="2400"/>
              <a:t>Other functions, such as power function, can also be transformed to linear model</a:t>
            </a:r>
          </a:p>
          <a:p>
            <a:pPr eaLnBrk="1" hangingPunct="1"/>
            <a:r>
              <a:rPr lang="en-US" altLang="en-US" sz="2400"/>
              <a:t>Some models are intractable nonlinear (e.g., sum of exponential terms)</a:t>
            </a:r>
          </a:p>
          <a:p>
            <a:pPr lvl="1" eaLnBrk="1" hangingPunct="1"/>
            <a:r>
              <a:rPr lang="en-US" altLang="en-US"/>
              <a:t>possible to obtain least square estimates through extensive calculation on more complex formulae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228600"/>
            <a:ext cx="8686800" cy="8382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smtClean="0"/>
              <a:t>Nonlinear Regression</a:t>
            </a:r>
            <a:r>
              <a:rPr lang="en-US" altLang="en-US" sz="3200"/>
              <a:t> 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075904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1286</Words>
  <Application>Microsoft Office PowerPoint</Application>
  <PresentationFormat>מסך רחב</PresentationFormat>
  <Paragraphs>137</Paragraphs>
  <Slides>12</Slides>
  <Notes>11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2</vt:i4>
      </vt:variant>
      <vt:variant>
        <vt:lpstr>כותרות שקופיות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Tahoma</vt:lpstr>
      <vt:lpstr>Times New Roman</vt:lpstr>
      <vt:lpstr>Wingdings</vt:lpstr>
      <vt:lpstr>Office Theme</vt:lpstr>
      <vt:lpstr>SmartDraw Drawing</vt:lpstr>
      <vt:lpstr>Microsoft Equation 3.0</vt:lpstr>
      <vt:lpstr>Additional Topics Regarding Classification</vt:lpstr>
      <vt:lpstr>Multiclass Classification</vt:lpstr>
      <vt:lpstr>Semi-Supervised Classification</vt:lpstr>
      <vt:lpstr>Active Learning</vt:lpstr>
      <vt:lpstr>Transfer Learning: Conceptual Framework</vt:lpstr>
      <vt:lpstr>Transfer Learning: Methods and Applications</vt:lpstr>
      <vt:lpstr>What Is Prediction?</vt:lpstr>
      <vt:lpstr>Linear Regression </vt:lpstr>
      <vt:lpstr>Nonlinear Regression </vt:lpstr>
      <vt:lpstr>Other Regression-Based Models</vt:lpstr>
      <vt:lpstr>Regression Trees and Model Trees</vt:lpstr>
      <vt:lpstr>Predictive Modeling in Multidimensional Databases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Aviad Elyashar</cp:lastModifiedBy>
  <cp:revision>29</cp:revision>
  <dcterms:created xsi:type="dcterms:W3CDTF">2021-09-28T11:43:54Z</dcterms:created>
  <dcterms:modified xsi:type="dcterms:W3CDTF">2021-12-12T10:07:08Z</dcterms:modified>
</cp:coreProperties>
</file>